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306" r:id="rId3"/>
    <p:sldId id="297" r:id="rId4"/>
    <p:sldId id="309" r:id="rId5"/>
    <p:sldId id="310" r:id="rId6"/>
    <p:sldId id="294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1" autoAdjust="0"/>
    <p:restoredTop sz="78598" autoAdjust="0"/>
  </p:normalViewPr>
  <p:slideViewPr>
    <p:cSldViewPr>
      <p:cViewPr varScale="1">
        <p:scale>
          <a:sx n="71" d="100"/>
          <a:sy n="71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test?useUnicode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true&amp;characterEncoding</a:t>
            </a:r>
            <a:r>
              <a:rPr lang="en-US" altLang="zh-CN" dirty="0" smtClean="0"/>
              <a:t>=utf8&amp;allowMultiQueries=true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7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4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8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0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com.jin.com.SHA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String result=</a:t>
            </a:r>
            <a:r>
              <a:rPr lang="en-US" altLang="zh-CN" dirty="0" err="1" smtClean="0"/>
              <a:t>SHA.getResult</a:t>
            </a:r>
            <a:r>
              <a:rPr lang="en-US" altLang="zh-CN" dirty="0" smtClean="0"/>
              <a:t>("hello");</a:t>
            </a:r>
          </a:p>
          <a:p>
            <a:r>
              <a:rPr lang="en-US" altLang="zh-CN" dirty="0" err="1" smtClean="0"/>
              <a:t>System.out.println</a:t>
            </a:r>
            <a:r>
              <a:rPr lang="en-US" altLang="zh-CN" dirty="0" smtClean="0"/>
              <a:t>(result); </a:t>
            </a:r>
          </a:p>
          <a:p>
            <a:r>
              <a:rPr lang="en-US" altLang="zh-CN" dirty="0" err="1" smtClean="0"/>
              <a:t>vars.put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",result);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1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http://www.webxml.com.cn/zh_cn/web_services.aspx?offset=2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meter-plugins.org/downloads/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meter-plugins.org/wiki/PerfMonAge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67745" y="2375742"/>
            <a:ext cx="4320480" cy="93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项目实战</a:t>
            </a:r>
            <a:endParaRPr lang="zh-CN" altLang="zh-CN" sz="48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178" y="1124744"/>
            <a:ext cx="906400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76288" y="55070"/>
            <a:ext cx="37914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10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jdbc</a:t>
            </a:r>
            <a:r>
              <a:rPr lang="zh-CN" altLang="en-US" dirty="0" smtClean="0"/>
              <a:t>请求与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请求的关联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07695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92" y="1268761"/>
            <a:ext cx="6120680" cy="370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之数据库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554" y="4966166"/>
            <a:ext cx="8315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获取指定的数据：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cv =</a:t>
            </a:r>
            <a:r>
              <a:rPr lang="en-US" altLang="zh-CN" sz="2400" dirty="0" err="1">
                <a:latin typeface="+mn-ea"/>
              </a:rPr>
              <a:t>vars.getObject</a:t>
            </a:r>
            <a:r>
              <a:rPr lang="en-US" altLang="zh-CN" sz="2400" dirty="0">
                <a:latin typeface="+mn-ea"/>
              </a:rPr>
              <a:t>("result").get(0).get("</a:t>
            </a:r>
            <a:r>
              <a:rPr lang="en-US" altLang="zh-CN" sz="2400" dirty="0" err="1">
                <a:latin typeface="+mn-ea"/>
              </a:rPr>
              <a:t>sname</a:t>
            </a:r>
            <a:r>
              <a:rPr lang="en-US" altLang="zh-CN" sz="2400" dirty="0">
                <a:latin typeface="+mn-ea"/>
              </a:rPr>
              <a:t>");</a:t>
            </a:r>
          </a:p>
          <a:p>
            <a:r>
              <a:rPr lang="en-US" altLang="zh-CN" sz="2400" dirty="0" err="1">
                <a:latin typeface="+mn-ea"/>
              </a:rPr>
              <a:t>vars.put</a:t>
            </a:r>
            <a:r>
              <a:rPr lang="en-US" altLang="zh-CN" sz="2400" dirty="0">
                <a:latin typeface="+mn-ea"/>
              </a:rPr>
              <a:t>("</a:t>
            </a:r>
            <a:r>
              <a:rPr lang="en-US" altLang="zh-CN" sz="2400" dirty="0" err="1">
                <a:latin typeface="+mn-ea"/>
              </a:rPr>
              <a:t>rr</a:t>
            </a:r>
            <a:r>
              <a:rPr lang="en-US" altLang="zh-CN" sz="2400" dirty="0">
                <a:latin typeface="+mn-ea"/>
              </a:rPr>
              <a:t>",cv);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7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92899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从开发那获取</a:t>
            </a:r>
            <a:r>
              <a:rPr lang="en-US" altLang="zh-CN" dirty="0" smtClean="0"/>
              <a:t>jar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Jmeter</a:t>
            </a:r>
            <a:r>
              <a:rPr lang="zh-CN" altLang="en-US" dirty="0" smtClean="0"/>
              <a:t>测试计划添加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err="1"/>
              <a:t>BeanShell</a:t>
            </a:r>
            <a:r>
              <a:rPr lang="en-US" altLang="zh-CN" dirty="0"/>
              <a:t> 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进行调用并保存结果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在其他地方直接使用转化后的变量  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sha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64468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8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WebService</a:t>
            </a:r>
            <a:r>
              <a:rPr lang="zh-CN" altLang="en-US" dirty="0"/>
              <a:t>是一种可以接收从</a:t>
            </a:r>
            <a:r>
              <a:rPr lang="en-US" altLang="zh-CN" dirty="0"/>
              <a:t>Internet</a:t>
            </a:r>
            <a:r>
              <a:rPr lang="zh-CN" altLang="en-US" dirty="0"/>
              <a:t>或者</a:t>
            </a:r>
            <a:r>
              <a:rPr lang="en-US" altLang="zh-CN" dirty="0"/>
              <a:t>Intranet</a:t>
            </a:r>
            <a:r>
              <a:rPr lang="zh-CN" altLang="en-US" dirty="0"/>
              <a:t>上的其它系统中传递过来的请求，轻量级的独立的通讯技术</a:t>
            </a:r>
            <a:r>
              <a:rPr lang="zh-CN" altLang="en-US" dirty="0" smtClean="0"/>
              <a:t>。通过</a:t>
            </a:r>
            <a:r>
              <a:rPr lang="en-US" altLang="zh-CN" dirty="0">
                <a:solidFill>
                  <a:srgbClr val="FF0000"/>
                </a:solidFill>
              </a:rPr>
              <a:t>SOAP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上提供的软件服务，使用</a:t>
            </a:r>
            <a:r>
              <a:rPr lang="en-US" altLang="zh-CN" dirty="0" err="1"/>
              <a:t>WSDL</a:t>
            </a:r>
            <a:r>
              <a:rPr lang="zh-CN" altLang="en-US" dirty="0"/>
              <a:t>文件进行说明，并通过</a:t>
            </a:r>
            <a:r>
              <a:rPr lang="en-US" altLang="zh-CN" dirty="0"/>
              <a:t>UDDI</a:t>
            </a:r>
            <a:r>
              <a:rPr lang="zh-CN" altLang="en-US" dirty="0"/>
              <a:t>进行</a:t>
            </a:r>
            <a:r>
              <a:rPr lang="zh-CN" altLang="en-US" dirty="0" smtClean="0"/>
              <a:t>注册 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WebService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4" y="4005064"/>
            <a:ext cx="903763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Jmeter3.2</a:t>
            </a:r>
            <a:r>
              <a:rPr lang="zh-CN" altLang="en-US" smtClean="0"/>
              <a:t>版本之后就</a:t>
            </a:r>
            <a:r>
              <a:rPr lang="zh-CN" altLang="en-US" dirty="0" smtClean="0"/>
              <a:t>没有</a:t>
            </a:r>
            <a:r>
              <a:rPr lang="en-US" altLang="zh-CN" i="1" dirty="0"/>
              <a:t>SOAP</a:t>
            </a:r>
            <a:r>
              <a:rPr lang="en-US" altLang="zh-CN" dirty="0"/>
              <a:t>/XML-RPC Request</a:t>
            </a:r>
            <a:r>
              <a:rPr lang="zh-CN" altLang="en-US" dirty="0" smtClean="0"/>
              <a:t>了</a:t>
            </a:r>
            <a:r>
              <a:rPr lang="zh-CN" altLang="en-US" dirty="0"/>
              <a:t>；可以直接使用</a:t>
            </a:r>
            <a:r>
              <a:rPr lang="en-US" altLang="zh-CN" dirty="0">
                <a:solidFill>
                  <a:srgbClr val="FF0000"/>
                </a:solidFill>
              </a:rPr>
              <a:t>HTTP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  <a:r>
              <a:rPr lang="zh-CN" altLang="en-US" dirty="0"/>
              <a:t>来进行发送</a:t>
            </a:r>
            <a:r>
              <a:rPr lang="en-US" altLang="zh-CN" dirty="0"/>
              <a:t>SOAP</a:t>
            </a:r>
            <a:r>
              <a:rPr lang="zh-CN" altLang="en-US" dirty="0"/>
              <a:t>请求进行测试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WebService</a:t>
            </a:r>
            <a:r>
              <a:rPr lang="zh-CN" altLang="en-US" dirty="0"/>
              <a:t>测试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632848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0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图形监控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-web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smtClean="0">
                <a:latin typeface="+mn-ea"/>
              </a:rPr>
              <a:t>FTP</a:t>
            </a:r>
            <a:r>
              <a:rPr lang="zh-CN" altLang="en-US" dirty="0" smtClean="0">
                <a:latin typeface="+mn-ea"/>
              </a:rPr>
              <a:t>程序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性能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数据库</a:t>
            </a:r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mysql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调用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jar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包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性能测试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+mn-ea"/>
              </a:rPr>
              <a:t>WebService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r>
              <a:rPr lang="en-US" altLang="zh-CN" dirty="0" err="1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测试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+mn-ea"/>
              </a:rPr>
              <a:t>结果分析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>
                <a:hlinkClick r:id="rId2"/>
              </a:rPr>
              <a:t>https://jmeter-plugins.org/downloads/all/</a:t>
            </a:r>
            <a:r>
              <a:rPr lang="en-US" altLang="zh-CN" sz="2800" dirty="0"/>
              <a:t>  </a:t>
            </a:r>
            <a:r>
              <a:rPr lang="zh-CN" altLang="en-US" sz="2800" dirty="0"/>
              <a:t>下载</a:t>
            </a:r>
            <a:r>
              <a:rPr lang="en-US" altLang="zh-CN" sz="2800" dirty="0"/>
              <a:t>plugins manager </a:t>
            </a:r>
            <a:r>
              <a:rPr lang="zh-CN" altLang="en-US" sz="2800" dirty="0"/>
              <a:t>，放到</a:t>
            </a:r>
            <a:r>
              <a:rPr lang="en-US" altLang="zh-CN" sz="2800" dirty="0" err="1"/>
              <a:t>jmeter</a:t>
            </a:r>
            <a:r>
              <a:rPr lang="zh-CN" altLang="en-US" sz="2800" dirty="0"/>
              <a:t>的</a:t>
            </a:r>
            <a:r>
              <a:rPr lang="en-US" altLang="zh-CN" sz="2800" dirty="0"/>
              <a:t>lib</a:t>
            </a:r>
            <a:r>
              <a:rPr lang="zh-CN" altLang="en-US" sz="2800" dirty="0"/>
              <a:t>下的</a:t>
            </a:r>
            <a:r>
              <a:rPr lang="en-US" altLang="zh-CN" sz="2800" dirty="0" err="1"/>
              <a:t>ext</a:t>
            </a:r>
            <a:r>
              <a:rPr lang="zh-CN" altLang="en-US" sz="2800" dirty="0"/>
              <a:t>目录中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、重启</a:t>
            </a:r>
            <a:r>
              <a:rPr lang="en-US" altLang="zh-CN" sz="2800" dirty="0" err="1"/>
              <a:t>jmeter</a:t>
            </a:r>
            <a:r>
              <a:rPr lang="zh-CN" altLang="en-US" sz="2800" dirty="0"/>
              <a:t>才可以生效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、重启</a:t>
            </a:r>
            <a:r>
              <a:rPr lang="en-US" altLang="zh-CN" sz="2800" dirty="0" err="1"/>
              <a:t>jmeter</a:t>
            </a:r>
            <a:r>
              <a:rPr lang="zh-CN" altLang="en-US" sz="2800" dirty="0"/>
              <a:t>后，选择菜单“选项”</a:t>
            </a:r>
            <a:r>
              <a:rPr lang="en-US" altLang="zh-CN" sz="2800" dirty="0"/>
              <a:t>&gt;“plugins manager”&gt;</a:t>
            </a:r>
            <a:r>
              <a:rPr lang="zh-CN" altLang="en-US" sz="2800" dirty="0"/>
              <a:t>之后在此对话框中进行选择</a:t>
            </a:r>
            <a:r>
              <a:rPr lang="zh-CN" altLang="en-US" sz="2800" dirty="0" smtClean="0"/>
              <a:t>安装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Custom </a:t>
            </a:r>
            <a:r>
              <a:rPr lang="en-US" altLang="zh-CN" sz="2800" b="1" dirty="0" err="1"/>
              <a:t>JMeter</a:t>
            </a:r>
            <a:r>
              <a:rPr lang="en-US" altLang="zh-CN" sz="2800" b="1" dirty="0"/>
              <a:t> Functions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/>
              <a:t>jpgc</a:t>
            </a:r>
            <a:r>
              <a:rPr lang="en-US" altLang="zh-CN" sz="2800" b="1" dirty="0"/>
              <a:t> - Standard Set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JMeterplugins</a:t>
            </a:r>
            <a:r>
              <a:rPr lang="en-US" altLang="zh-CN" dirty="0"/>
              <a:t> manager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84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ServerAgent</a:t>
            </a:r>
            <a:r>
              <a:rPr lang="zh-CN" altLang="en-US" sz="2400" dirty="0">
                <a:latin typeface="+mn-ea"/>
              </a:rPr>
              <a:t>放在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被压测的服务器</a:t>
            </a:r>
            <a:r>
              <a:rPr lang="zh-CN" altLang="en-US" sz="2400" dirty="0">
                <a:latin typeface="+mn-ea"/>
              </a:rPr>
              <a:t>上，是用来收集服务器相关性能指标（</a:t>
            </a:r>
            <a:r>
              <a:rPr lang="en-US" altLang="zh-CN" sz="2400" dirty="0" err="1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memory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tcp</a:t>
            </a:r>
            <a:r>
              <a:rPr lang="zh-CN" altLang="en-US" sz="2400" dirty="0">
                <a:latin typeface="+mn-ea"/>
              </a:rPr>
              <a:t>等）、以及</a:t>
            </a:r>
            <a:r>
              <a:rPr lang="en-US" altLang="zh-CN" sz="2400" dirty="0" err="1">
                <a:latin typeface="+mn-ea"/>
              </a:rPr>
              <a:t>jmx</a:t>
            </a:r>
            <a:r>
              <a:rPr lang="zh-CN" altLang="en-US" sz="2400" dirty="0">
                <a:latin typeface="+mn-ea"/>
              </a:rPr>
              <a:t>等</a:t>
            </a:r>
            <a:r>
              <a:rPr lang="en-US" altLang="zh-CN" sz="2400" dirty="0">
                <a:latin typeface="+mn-ea"/>
              </a:rPr>
              <a:t>metrics</a:t>
            </a:r>
            <a:r>
              <a:rPr lang="zh-CN" altLang="en-US" sz="2400" dirty="0">
                <a:latin typeface="+mn-ea"/>
              </a:rPr>
              <a:t>信 息，然后通过 </a:t>
            </a:r>
            <a:r>
              <a:rPr lang="en-US" altLang="zh-CN" sz="2400" dirty="0">
                <a:latin typeface="+mn-ea"/>
              </a:rPr>
              <a:t>TCP or </a:t>
            </a:r>
            <a:r>
              <a:rPr lang="en-US" altLang="zh-CN" sz="2400" dirty="0" err="1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协议</a:t>
            </a:r>
            <a:r>
              <a:rPr lang="zh-CN" altLang="en-US" sz="2400" dirty="0">
                <a:latin typeface="+mn-ea"/>
              </a:rPr>
              <a:t>来发送给</a:t>
            </a:r>
            <a:r>
              <a:rPr lang="en-US" altLang="zh-CN" sz="2400" dirty="0" err="1">
                <a:latin typeface="+mn-ea"/>
              </a:rPr>
              <a:t>jmeter</a:t>
            </a:r>
            <a:r>
              <a:rPr lang="zh-CN" altLang="en-US" sz="2400" dirty="0">
                <a:latin typeface="+mn-ea"/>
              </a:rPr>
              <a:t>。启动后，默认监听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4444</a:t>
            </a:r>
            <a:r>
              <a:rPr lang="zh-CN" altLang="en-US" sz="2400" dirty="0">
                <a:latin typeface="+mn-ea"/>
              </a:rPr>
              <a:t>端口，</a:t>
            </a:r>
            <a:r>
              <a:rPr lang="en-US" altLang="zh-CN" sz="2400" dirty="0">
                <a:latin typeface="+mn-ea"/>
              </a:rPr>
              <a:t>ServerAgent</a:t>
            </a:r>
            <a:r>
              <a:rPr lang="zh-CN" altLang="en-US" sz="2400" dirty="0">
                <a:latin typeface="+mn-ea"/>
              </a:rPr>
              <a:t>是一个文本协议，可以使用任何客户端发送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en-US" sz="2400" dirty="0">
                <a:latin typeface="+mn-ea"/>
              </a:rPr>
              <a:t>接收</a:t>
            </a:r>
            <a:r>
              <a:rPr lang="en-US" altLang="zh-CN" sz="2400" dirty="0">
                <a:latin typeface="+mn-ea"/>
              </a:rPr>
              <a:t>metrics</a:t>
            </a:r>
            <a:r>
              <a:rPr lang="zh-CN" altLang="en-US" sz="2400" dirty="0">
                <a:latin typeface="+mn-ea"/>
              </a:rPr>
              <a:t>数据 信息。</a:t>
            </a:r>
            <a:br>
              <a:rPr lang="zh-CN" altLang="en-US" sz="2400" dirty="0">
                <a:latin typeface="+mn-ea"/>
              </a:rPr>
            </a:br>
            <a:r>
              <a:rPr lang="zh-CN" altLang="en-US" sz="2400" dirty="0" smtClean="0">
                <a:latin typeface="+mn-ea"/>
              </a:rPr>
              <a:t>下载</a:t>
            </a:r>
            <a:r>
              <a:rPr lang="zh-CN" altLang="en-US" sz="2400" dirty="0">
                <a:latin typeface="+mn-ea"/>
              </a:rPr>
              <a:t>地址（</a:t>
            </a:r>
            <a:r>
              <a:rPr lang="en-US" altLang="zh-CN" sz="2400" dirty="0">
                <a:latin typeface="+mn-ea"/>
                <a:hlinkClick r:id="rId2"/>
              </a:rPr>
              <a:t>https://</a:t>
            </a:r>
            <a:r>
              <a:rPr lang="en-US" altLang="zh-CN" sz="2400" dirty="0" smtClean="0">
                <a:latin typeface="+mn-ea"/>
                <a:hlinkClick r:id="rId2"/>
              </a:rPr>
              <a:t>jmeter-plugins.org/wiki/PerfMonAgent</a:t>
            </a:r>
            <a:r>
              <a:rPr lang="en-US" altLang="zh-CN" sz="2400" dirty="0">
                <a:latin typeface="+mn-ea"/>
                <a:hlinkClick r:id="rId2"/>
              </a:rPr>
              <a:t>/</a:t>
            </a:r>
            <a:r>
              <a:rPr lang="zh-CN" altLang="en-US" sz="2400" dirty="0" smtClean="0">
                <a:latin typeface="+mn-ea"/>
              </a:rPr>
              <a:t>），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解</a:t>
            </a:r>
            <a:r>
              <a:rPr lang="zh-CN" altLang="en-US" sz="2400" dirty="0">
                <a:latin typeface="+mn-ea"/>
              </a:rPr>
              <a:t>压后进入目录，执行</a:t>
            </a:r>
            <a:r>
              <a:rPr lang="en-US" altLang="zh-CN" sz="2400" dirty="0">
                <a:latin typeface="+mn-ea"/>
              </a:rPr>
              <a:t>startAgent.sh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startAgent.bat</a:t>
            </a:r>
            <a:r>
              <a:rPr lang="zh-CN" altLang="en-US" sz="2400" dirty="0">
                <a:latin typeface="+mn-ea"/>
              </a:rPr>
              <a:t>即可启动</a:t>
            </a:r>
            <a:r>
              <a:rPr lang="en-US" altLang="zh-CN" sz="2400" dirty="0" smtClean="0">
                <a:latin typeface="+mn-ea"/>
              </a:rPr>
              <a:t>agent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/>
              <a:t>之资源图形监控</a:t>
            </a:r>
          </a:p>
        </p:txBody>
      </p:sp>
    </p:spTree>
    <p:extLst>
      <p:ext uri="{BB962C8B-B14F-4D97-AF65-F5344CB8AC3E}">
        <p14:creationId xmlns:p14="http://schemas.microsoft.com/office/powerpoint/2010/main" val="2478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25658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Bytes Throughput Over Time:</a:t>
            </a:r>
            <a:r>
              <a:rPr lang="zh-CN" altLang="en-US" dirty="0">
                <a:latin typeface="+mn-ea"/>
              </a:rPr>
              <a:t>不同时间吞吐量展示（图表） 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聚合报告里，</a:t>
            </a:r>
            <a:r>
              <a:rPr lang="en-US" altLang="zh-CN" dirty="0">
                <a:latin typeface="+mn-ea"/>
              </a:rPr>
              <a:t>Throughput</a:t>
            </a:r>
            <a:r>
              <a:rPr lang="zh-CN" altLang="en-US" dirty="0">
                <a:latin typeface="+mn-ea"/>
              </a:rPr>
              <a:t>是按请求个数来展示的，比如说</a:t>
            </a:r>
            <a:r>
              <a:rPr lang="en-US" altLang="zh-CN" dirty="0">
                <a:latin typeface="+mn-ea"/>
              </a:rPr>
              <a:t>1.9/sec</a:t>
            </a:r>
            <a:r>
              <a:rPr lang="zh-CN" altLang="en-US" dirty="0">
                <a:latin typeface="+mn-ea"/>
              </a:rPr>
              <a:t>，就是每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发送</a:t>
            </a:r>
            <a:r>
              <a:rPr lang="en-US" altLang="zh-CN" dirty="0">
                <a:latin typeface="+mn-ea"/>
              </a:rPr>
              <a:t>1.9</a:t>
            </a:r>
            <a:r>
              <a:rPr lang="zh-CN" altLang="en-US" dirty="0">
                <a:latin typeface="+mn-ea"/>
              </a:rPr>
              <a:t>个请求；而这里的展示是按字节</a:t>
            </a:r>
            <a:r>
              <a:rPr lang="en-US" altLang="zh-CN" dirty="0">
                <a:latin typeface="+mn-ea"/>
              </a:rPr>
              <a:t>Bytes</a:t>
            </a:r>
            <a:r>
              <a:rPr lang="zh-CN" altLang="en-US" dirty="0">
                <a:latin typeface="+mn-ea"/>
              </a:rPr>
              <a:t>来展示的图表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Composite Graph</a:t>
            </a:r>
            <a:r>
              <a:rPr lang="zh-CN" altLang="en-US" dirty="0">
                <a:latin typeface="+mn-ea"/>
              </a:rPr>
              <a:t>： 混合图表 </a:t>
            </a:r>
            <a:br>
              <a:rPr lang="zh-CN" altLang="en-US" dirty="0">
                <a:latin typeface="+mn-ea"/>
              </a:rPr>
            </a:br>
            <a:r>
              <a:rPr lang="zh-CN" altLang="en-US" dirty="0">
                <a:latin typeface="+mn-ea"/>
              </a:rPr>
              <a:t>在它的</a:t>
            </a:r>
            <a:r>
              <a:rPr lang="en-US" altLang="zh-CN" dirty="0">
                <a:latin typeface="+mn-ea"/>
              </a:rPr>
              <a:t>Graphs</a:t>
            </a:r>
            <a:r>
              <a:rPr lang="zh-CN" altLang="en-US" dirty="0">
                <a:latin typeface="+mn-ea"/>
              </a:rPr>
              <a:t>里面可以设置多少个图表一起展示，它可以同时展示多个图表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Hits per Second</a:t>
            </a:r>
            <a:r>
              <a:rPr lang="zh-CN" altLang="en-US" dirty="0">
                <a:latin typeface="+mn-ea"/>
              </a:rPr>
              <a:t>：每秒点击量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PerfMon Metrics Collector</a:t>
            </a:r>
            <a:r>
              <a:rPr lang="zh-CN" altLang="en-US" dirty="0">
                <a:latin typeface="+mn-ea"/>
              </a:rPr>
              <a:t>：服务器性能监测控件，包括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Memory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Network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等等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Reponse Latencies Over Time</a:t>
            </a:r>
            <a:r>
              <a:rPr lang="zh-CN" altLang="en-US" dirty="0">
                <a:latin typeface="+mn-ea"/>
              </a:rPr>
              <a:t>：记录客户端发送请求完成后，服务器端返回请求之前这段时间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Reponse Times Distribution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显示测试的响应时间分布，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轴显示由时间间隔分组的响应时间，</a:t>
            </a:r>
            <a:r>
              <a:rPr lang="en-US" altLang="zh-CN" dirty="0">
                <a:latin typeface="+mn-ea"/>
              </a:rPr>
              <a:t>Y</a:t>
            </a:r>
            <a:r>
              <a:rPr lang="zh-CN" altLang="en-US" dirty="0">
                <a:latin typeface="+mn-ea"/>
              </a:rPr>
              <a:t>轴包含每个区间的样本数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jp@gc - Transactions per Second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 </a:t>
            </a:r>
            <a:r>
              <a:rPr lang="zh-CN" altLang="en-US" dirty="0">
                <a:latin typeface="+mn-ea"/>
              </a:rPr>
              <a:t>每秒事务数，服务器每秒处理的事务数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常用组件简要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7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87016" y="1484784"/>
            <a:ext cx="9181528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场景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1S</a:t>
            </a:r>
            <a:r>
              <a:rPr lang="zh-CN" altLang="en-US" dirty="0" smtClean="0">
                <a:latin typeface="+mn-ea"/>
              </a:rPr>
              <a:t>增加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个线程；运行</a:t>
            </a:r>
            <a:r>
              <a:rPr lang="en-US" altLang="zh-CN" dirty="0" smtClean="0">
                <a:latin typeface="+mn-ea"/>
              </a:rPr>
              <a:t>1000</a:t>
            </a:r>
            <a:r>
              <a:rPr lang="zh-CN" altLang="en-US" dirty="0" smtClean="0">
                <a:latin typeface="+mn-ea"/>
              </a:rPr>
              <a:t>次，并发登录的性能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分</a:t>
            </a:r>
            <a:r>
              <a:rPr lang="zh-CN" altLang="en-US" dirty="0" smtClean="0">
                <a:latin typeface="+mn-ea"/>
              </a:rPr>
              <a:t>别看</a:t>
            </a:r>
            <a:r>
              <a:rPr lang="en-US" altLang="zh-CN" dirty="0" smtClean="0">
                <a:latin typeface="+mn-ea"/>
              </a:rPr>
              <a:t>50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100</a:t>
            </a:r>
            <a:r>
              <a:rPr lang="zh-CN" altLang="en-US" dirty="0" smtClean="0">
                <a:latin typeface="+mn-ea"/>
              </a:rPr>
              <a:t>并发下的表现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监控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成功率、响应时间、标准差、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Mem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IO</a:t>
            </a:r>
          </a:p>
          <a:p>
            <a:r>
              <a:rPr lang="zh-CN" altLang="en-US" dirty="0">
                <a:latin typeface="+mn-ea"/>
              </a:rPr>
              <a:t>资源监控需要</a:t>
            </a:r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windows</a:t>
            </a:r>
            <a:r>
              <a:rPr lang="zh-CN" altLang="en-US" dirty="0" smtClean="0">
                <a:latin typeface="+mn-ea"/>
              </a:rPr>
              <a:t>下</a:t>
            </a:r>
            <a:r>
              <a:rPr lang="zh-CN" altLang="en-US" dirty="0">
                <a:latin typeface="+mn-ea"/>
              </a:rPr>
              <a:t>部署</a:t>
            </a:r>
            <a:r>
              <a:rPr lang="zh-CN" altLang="en-US" dirty="0" smtClean="0">
                <a:latin typeface="+mn-ea"/>
              </a:rPr>
              <a:t>监控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ServerAgent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之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6283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None/>
            </a:pPr>
            <a:r>
              <a:rPr lang="zh-CN" altLang="en-US" dirty="0">
                <a:latin typeface="+mn-ea"/>
              </a:rPr>
              <a:t>步骤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badboy</a:t>
            </a:r>
            <a:r>
              <a:rPr lang="zh-CN" altLang="en-US" dirty="0" smtClean="0">
                <a:latin typeface="+mn-ea"/>
              </a:rPr>
              <a:t>录制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或者使用</a:t>
            </a:r>
            <a:r>
              <a:rPr lang="en-US" altLang="zh-CN" dirty="0" smtClean="0">
                <a:latin typeface="+mn-ea"/>
              </a:rPr>
              <a:t>fiddler</a:t>
            </a:r>
            <a:r>
              <a:rPr lang="zh-CN" altLang="en-US" dirty="0" smtClean="0">
                <a:latin typeface="+mn-ea"/>
              </a:rPr>
              <a:t>抓包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导入</a:t>
            </a:r>
            <a:r>
              <a:rPr lang="en-US" altLang="zh-CN" dirty="0" err="1">
                <a:latin typeface="+mn-ea"/>
              </a:rPr>
              <a:t>jmeter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参数化、检查点、集合点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指标监控、资源监控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报告（可导入</a:t>
            </a:r>
            <a:r>
              <a:rPr lang="zh-CN" altLang="en-US" dirty="0" smtClean="0">
                <a:latin typeface="+mn-ea"/>
              </a:rPr>
              <a:t>到</a:t>
            </a:r>
            <a:r>
              <a:rPr lang="en-US" altLang="zh-CN" dirty="0" err="1" smtClean="0">
                <a:latin typeface="+mn-ea"/>
              </a:rPr>
              <a:t>xls</a:t>
            </a:r>
            <a:r>
              <a:rPr lang="zh-CN" altLang="en-US" dirty="0" smtClean="0">
                <a:latin typeface="+mn-ea"/>
              </a:rPr>
              <a:t>，并行</a:t>
            </a:r>
            <a:r>
              <a:rPr lang="zh-CN" altLang="en-US" dirty="0">
                <a:latin typeface="+mn-ea"/>
              </a:rPr>
              <a:t>生成报表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/>
              <a:t>之</a:t>
            </a:r>
            <a:r>
              <a:rPr lang="en-US" altLang="zh-CN" dirty="0"/>
              <a:t>Web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110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5" y="90872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需求：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上</a:t>
            </a:r>
            <a:r>
              <a:rPr lang="zh-CN" altLang="en-US" dirty="0" smtClean="0">
                <a:latin typeface="+mn-ea"/>
              </a:rPr>
              <a:t>传文件</a:t>
            </a:r>
            <a:r>
              <a:rPr lang="zh-CN" altLang="en-US" dirty="0">
                <a:latin typeface="+mn-ea"/>
              </a:rPr>
              <a:t>到服务器</a:t>
            </a:r>
            <a:r>
              <a:rPr lang="en-US" altLang="zh-CN" dirty="0" smtClean="0">
                <a:latin typeface="+mn-ea"/>
              </a:rPr>
              <a:t>put</a:t>
            </a:r>
          </a:p>
          <a:p>
            <a:pPr lvl="1"/>
            <a:r>
              <a:rPr lang="zh-CN" altLang="en-US" dirty="0" smtClean="0">
                <a:latin typeface="+mn-ea"/>
              </a:rPr>
              <a:t>下载文件到本地</a:t>
            </a:r>
            <a:r>
              <a:rPr lang="en-US" altLang="zh-CN" dirty="0" smtClean="0">
                <a:latin typeface="+mn-ea"/>
              </a:rPr>
              <a:t>get</a:t>
            </a: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添加</a:t>
            </a:r>
            <a:r>
              <a:rPr lang="en-US" altLang="zh-CN" dirty="0" smtClean="0">
                <a:latin typeface="+mn-ea"/>
              </a:rPr>
              <a:t>-&gt;sampler-&gt; FTP </a:t>
            </a:r>
            <a:r>
              <a:rPr lang="zh-CN" altLang="en-US" dirty="0" smtClean="0">
                <a:latin typeface="+mn-ea"/>
              </a:rPr>
              <a:t>服务器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注意：“</a:t>
            </a:r>
            <a:r>
              <a:rPr lang="en-US" altLang="zh-CN" dirty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请求缺省值</a:t>
            </a:r>
            <a:r>
              <a:rPr lang="zh-CN" altLang="en-US" dirty="0" smtClean="0">
                <a:latin typeface="+mn-ea"/>
              </a:rPr>
              <a:t>”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的使用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en-US" altLang="zh-CN" dirty="0" smtClean="0"/>
              <a:t>FTP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57" y="3789040"/>
            <a:ext cx="5782609" cy="254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8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需求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测试</a:t>
            </a:r>
            <a:r>
              <a:rPr lang="en-US" altLang="zh-CN" sz="2400" dirty="0" smtClean="0">
                <a:latin typeface="+mn-ea"/>
              </a:rPr>
              <a:t>student</a:t>
            </a:r>
            <a:r>
              <a:rPr lang="zh-CN" altLang="en-US" sz="2400" dirty="0" smtClean="0">
                <a:latin typeface="+mn-ea"/>
              </a:rPr>
              <a:t>表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环境准备</a:t>
            </a:r>
            <a:endParaRPr lang="en-US" altLang="zh-CN" sz="2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https://dev.mysql.com/downloads/connector/j</a:t>
            </a:r>
            <a:r>
              <a:rPr lang="en-US" altLang="zh-CN" sz="2400" dirty="0" smtClean="0"/>
              <a:t>/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mysql</a:t>
            </a:r>
            <a:r>
              <a:rPr lang="zh-CN" altLang="en-US" sz="2400" dirty="0" smtClean="0">
                <a:latin typeface="+mn-ea"/>
              </a:rPr>
              <a:t>驱动 </a:t>
            </a:r>
            <a:r>
              <a:rPr lang="en-US" altLang="zh-CN" sz="2400" dirty="0">
                <a:latin typeface="+mn-ea"/>
              </a:rPr>
              <a:t>mysql-connector-java-5.1.6-bin.jar</a:t>
            </a: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 </a:t>
            </a:r>
            <a:r>
              <a:rPr lang="zh-CN" altLang="en-US" sz="2400" dirty="0">
                <a:latin typeface="+mn-ea"/>
              </a:rPr>
              <a:t>配置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err="1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-&gt;jdbc</a:t>
            </a:r>
            <a:r>
              <a:rPr lang="zh-CN" altLang="en-US" sz="2400" dirty="0" smtClean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+mn-ea"/>
              </a:rPr>
              <a:t>步骤：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在测试计划中加入</a:t>
            </a:r>
            <a:r>
              <a:rPr lang="en-US" altLang="zh-CN" sz="2400" dirty="0">
                <a:latin typeface="+mn-ea"/>
              </a:rPr>
              <a:t>jar</a:t>
            </a:r>
            <a:r>
              <a:rPr lang="zh-CN" altLang="en-US" sz="2400" dirty="0">
                <a:latin typeface="+mn-ea"/>
              </a:rPr>
              <a:t>包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 smtClean="0">
                <a:latin typeface="+mn-ea"/>
              </a:rPr>
              <a:t>配置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jdbc:mysql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://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localhost:3306/test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com.mysql.jdbc.Driver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zh-CN" sz="2400" dirty="0">
                <a:latin typeface="+mn-ea"/>
              </a:rPr>
              <a:t>jdbc</a:t>
            </a:r>
            <a:r>
              <a:rPr lang="zh-CN" altLang="en-US" sz="2400" dirty="0">
                <a:latin typeface="+mn-ea"/>
              </a:rPr>
              <a:t>请求</a:t>
            </a:r>
            <a:endParaRPr lang="en-US" altLang="zh-CN" sz="2400" dirty="0">
              <a:latin typeface="+mn-ea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CN" altLang="en-US" sz="2400" dirty="0">
                <a:latin typeface="+mn-ea"/>
              </a:rPr>
              <a:t>断言、结</a:t>
            </a:r>
            <a:r>
              <a:rPr lang="zh-CN" altLang="en-US" sz="2400" dirty="0" smtClean="0">
                <a:latin typeface="+mn-ea"/>
              </a:rPr>
              <a:t>果树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388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1437</TotalTime>
  <Words>451</Words>
  <Application>Microsoft Office PowerPoint</Application>
  <PresentationFormat>全屏显示(4:3)</PresentationFormat>
  <Paragraphs>89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PowerPoint 演示文稿</vt:lpstr>
      <vt:lpstr>本章大纲</vt:lpstr>
      <vt:lpstr>安装JMeterplugins manager </vt:lpstr>
      <vt:lpstr>JMeter之资源图形监控</vt:lpstr>
      <vt:lpstr>常用组件简要介绍</vt:lpstr>
      <vt:lpstr>JMeter之Web程序</vt:lpstr>
      <vt:lpstr>JMeter之Web程序</vt:lpstr>
      <vt:lpstr>JMeter之FTP程序</vt:lpstr>
      <vt:lpstr>JMeter之数据库</vt:lpstr>
      <vt:lpstr>PowerPoint 演示文稿</vt:lpstr>
      <vt:lpstr>JMeter之数据库</vt:lpstr>
      <vt:lpstr>JMeter之数据库</vt:lpstr>
      <vt:lpstr>调用jar包</vt:lpstr>
      <vt:lpstr>WebService测试</vt:lpstr>
      <vt:lpstr>WebService测试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146</cp:revision>
  <dcterms:created xsi:type="dcterms:W3CDTF">2017-03-16T04:59:09Z</dcterms:created>
  <dcterms:modified xsi:type="dcterms:W3CDTF">2018-04-03T01:37:24Z</dcterms:modified>
</cp:coreProperties>
</file>