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7"/>
  </p:notesMasterIdLst>
  <p:sldIdLst>
    <p:sldId id="256" r:id="rId2"/>
    <p:sldId id="306" r:id="rId3"/>
    <p:sldId id="307" r:id="rId4"/>
    <p:sldId id="308" r:id="rId5"/>
    <p:sldId id="310" r:id="rId6"/>
    <p:sldId id="312" r:id="rId7"/>
    <p:sldId id="313" r:id="rId8"/>
    <p:sldId id="314" r:id="rId9"/>
    <p:sldId id="316" r:id="rId10"/>
    <p:sldId id="320" r:id="rId11"/>
    <p:sldId id="317" r:id="rId12"/>
    <p:sldId id="321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18" r:id="rId21"/>
    <p:sldId id="331" r:id="rId22"/>
    <p:sldId id="332" r:id="rId23"/>
    <p:sldId id="333" r:id="rId24"/>
    <p:sldId id="334" r:id="rId25"/>
    <p:sldId id="335" r:id="rId2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1" autoAdjust="0"/>
    <p:restoredTop sz="71402" autoAdjust="0"/>
  </p:normalViewPr>
  <p:slideViewPr>
    <p:cSldViewPr>
      <p:cViewPr varScale="1">
        <p:scale>
          <a:sx n="66" d="100"/>
          <a:sy n="66" d="100"/>
        </p:scale>
        <p:origin x="-1680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17036-4097-4A67-B82A-FD5C6195453D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130AA-67D2-4DB7-A4EE-A3ADA8CA7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208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4871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jdbc:mysql</a:t>
            </a:r>
            <a:r>
              <a:rPr lang="en-US" altLang="zh-CN" dirty="0" smtClean="0"/>
              <a:t>://localhost:3306/</a:t>
            </a:r>
            <a:r>
              <a:rPr lang="en-US" altLang="zh-CN" dirty="0" err="1" smtClean="0"/>
              <a:t>test?useUnicode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true&amp;characterEncoding</a:t>
            </a:r>
            <a:r>
              <a:rPr lang="en-US" altLang="zh-CN" dirty="0" smtClean="0"/>
              <a:t>=utf8&amp;allowMultiQueries=true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275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842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0832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805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201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201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201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623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40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682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150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因为多线程，顺序是随机的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131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731991"/>
            <a:ext cx="1053058" cy="31983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00539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267744" y="1653649"/>
            <a:ext cx="5832647" cy="697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CN" altLang="en-US" sz="48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数据驱动</a:t>
            </a:r>
            <a:r>
              <a:rPr lang="zh-CN" altLang="en-US" sz="4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性能</a:t>
            </a:r>
            <a:r>
              <a:rPr lang="zh-CN" altLang="en-US" sz="48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测试</a:t>
            </a:r>
            <a:endParaRPr lang="zh-CN" altLang="zh-CN" sz="4800" b="1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798104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6406" y="874514"/>
            <a:ext cx="8229600" cy="339447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tools/</a:t>
            </a:r>
            <a:r>
              <a:rPr lang="zh-CN" altLang="en-US" dirty="0" smtClean="0"/>
              <a:t>函数助手对话框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lnSpc>
                <a:spcPct val="150000"/>
              </a:lnSpc>
              <a:spcBef>
                <a:spcPct val="0"/>
              </a:spcBef>
            </a:pPr>
            <a:r>
              <a:rPr lang="en-US" altLang="zh-CN" sz="3600" b="1" kern="1200" dirty="0" smtClean="0">
                <a:solidFill>
                  <a:schemeClr val="bg1"/>
                </a:solidFill>
                <a:latin typeface="+mn-ea"/>
                <a:ea typeface="+mn-ea"/>
                <a:cs typeface="+mj-cs"/>
              </a:rPr>
              <a:t>_</a:t>
            </a:r>
            <a:r>
              <a:rPr lang="en-US" altLang="zh-CN" sz="3600" b="1" kern="1200" dirty="0" err="1" smtClean="0">
                <a:solidFill>
                  <a:schemeClr val="bg1"/>
                </a:solidFill>
                <a:latin typeface="+mn-ea"/>
                <a:ea typeface="+mn-ea"/>
                <a:cs typeface="+mj-cs"/>
              </a:rPr>
              <a:t>CSVRead</a:t>
            </a:r>
            <a:r>
              <a:rPr lang="zh-CN" altLang="en-US" sz="3600" b="1" kern="1200" dirty="0" smtClean="0">
                <a:solidFill>
                  <a:schemeClr val="bg1"/>
                </a:solidFill>
                <a:latin typeface="+mn-ea"/>
                <a:ea typeface="+mn-ea"/>
                <a:cs typeface="+mj-cs"/>
              </a:rPr>
              <a:t>函数</a:t>
            </a:r>
            <a:endParaRPr lang="zh-CN" altLang="en-US" sz="3600" b="1" kern="1200" dirty="0"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37624"/>
            <a:ext cx="5532512" cy="3205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547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_</a:t>
            </a:r>
            <a:r>
              <a:rPr lang="en-US" altLang="zh-CN" dirty="0" err="1"/>
              <a:t>CSVRead</a:t>
            </a:r>
            <a:r>
              <a:rPr lang="zh-CN" altLang="en-US" dirty="0"/>
              <a:t>函数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221600"/>
            <a:ext cx="7854918" cy="291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21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/>
              <a:t>CSV Data Set Config</a:t>
            </a:r>
            <a:r>
              <a:rPr lang="zh-CN" altLang="en-US" dirty="0" smtClean="0"/>
              <a:t>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789552"/>
            <a:ext cx="9338711" cy="3780015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配置元件</a:t>
            </a:r>
            <a:r>
              <a:rPr lang="en-US" altLang="zh-CN" dirty="0">
                <a:latin typeface="+mn-ea"/>
              </a:rPr>
              <a:t>/CSV Data Set </a:t>
            </a:r>
            <a:r>
              <a:rPr lang="en-US" altLang="zh-CN" dirty="0" err="1">
                <a:latin typeface="+mn-ea"/>
              </a:rPr>
              <a:t>Config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适合于大数据量的并发</a:t>
            </a:r>
            <a:r>
              <a:rPr lang="en-US" altLang="zh-CN" dirty="0">
                <a:latin typeface="+mn-ea"/>
              </a:rPr>
              <a:t>,</a:t>
            </a:r>
            <a:r>
              <a:rPr lang="zh-CN" altLang="en-US" dirty="0">
                <a:latin typeface="+mn-ea"/>
              </a:rPr>
              <a:t>注意使用英文</a:t>
            </a:r>
            <a:r>
              <a:rPr lang="en-US" altLang="zh-CN" dirty="0">
                <a:latin typeface="+mn-ea"/>
              </a:rPr>
              <a:t>,</a:t>
            </a:r>
            <a:r>
              <a:rPr lang="zh-CN" altLang="en-US" dirty="0">
                <a:latin typeface="+mn-ea"/>
              </a:rPr>
              <a:t>进行分割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1" y="1923678"/>
            <a:ext cx="8484499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476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CSV Data Set Config</a:t>
            </a:r>
            <a:r>
              <a:rPr lang="zh-CN" altLang="en-US" dirty="0" smtClean="0"/>
              <a:t>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7866" y="897952"/>
            <a:ext cx="8268934" cy="3780015"/>
          </a:xfrm>
        </p:spPr>
        <p:txBody>
          <a:bodyPr/>
          <a:lstStyle/>
          <a:p>
            <a:r>
              <a:rPr lang="zh-CN" altLang="en-US" dirty="0" smtClean="0"/>
              <a:t>可以从指定的文件中一行一行地提取文本内容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文件名：指保存参数化数据的文件目录，可以相对或者绝对路径</a:t>
            </a:r>
          </a:p>
          <a:p>
            <a:pPr lvl="1"/>
            <a:r>
              <a:rPr lang="zh-CN" altLang="en-US" dirty="0" smtClean="0"/>
              <a:t>文件编码：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，文件的编码格式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454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CSV Data Set Config</a:t>
            </a:r>
            <a:r>
              <a:rPr lang="zh-CN" altLang="en-US" dirty="0" smtClean="0"/>
              <a:t>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变量名称：</a:t>
            </a:r>
            <a:r>
              <a:rPr lang="en-US" altLang="zh-CN" dirty="0" err="1" smtClean="0"/>
              <a:t>user,pwd</a:t>
            </a:r>
            <a:r>
              <a:rPr lang="en-US" altLang="zh-CN" dirty="0" smtClean="0"/>
              <a:t> </a:t>
            </a:r>
            <a:r>
              <a:rPr lang="zh-CN" altLang="en-US" dirty="0" smtClean="0"/>
              <a:t>参数名称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如：有几列参数，在这里面就写几个参数名称，每个名称中间用分隔符分割，分隔符在下面的“分隔符</a:t>
            </a:r>
            <a:r>
              <a:rPr lang="en-US" altLang="zh-CN" dirty="0" smtClean="0"/>
              <a:t>”</a:t>
            </a:r>
            <a:r>
              <a:rPr lang="zh-CN" altLang="en-US" dirty="0" smtClean="0"/>
              <a:t>中定义，为了和文件中的“</a:t>
            </a:r>
            <a:r>
              <a:rPr lang="en-US" altLang="zh-CN" dirty="0" smtClean="0"/>
              <a:t>,”</a:t>
            </a:r>
            <a:r>
              <a:rPr lang="zh-CN" altLang="en-US" dirty="0" smtClean="0"/>
              <a:t>对应，这里也用“</a:t>
            </a:r>
            <a:r>
              <a:rPr lang="en-US" altLang="zh-CN" dirty="0" smtClean="0"/>
              <a:t>,”</a:t>
            </a:r>
            <a:r>
              <a:rPr lang="zh-CN" altLang="en-US" dirty="0" smtClean="0"/>
              <a:t>分割每个参数名，这里的 </a:t>
            </a:r>
            <a:r>
              <a:rPr lang="en-US" altLang="zh-CN" dirty="0" err="1" smtClean="0"/>
              <a:t>user,pwd</a:t>
            </a:r>
            <a:r>
              <a:rPr lang="zh-CN" altLang="en-US" dirty="0" smtClean="0"/>
              <a:t>，可以被可以利用变量名来引用：</a:t>
            </a:r>
            <a:r>
              <a:rPr lang="en-US" altLang="zh-CN" dirty="0" smtClean="0"/>
              <a:t>${user},${pwd}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373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CSV Data Set Config</a:t>
            </a:r>
            <a:r>
              <a:rPr lang="zh-CN" altLang="en-US" dirty="0" smtClean="0"/>
              <a:t>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dirty="0" smtClean="0"/>
              <a:t>是否允许带引号：如果</a:t>
            </a:r>
            <a:r>
              <a:rPr lang="zh-CN" altLang="en-US" dirty="0"/>
              <a:t>设置为允许的话，在参数文件中就可以使用双引号将分隔符包含在参数值</a:t>
            </a:r>
            <a:r>
              <a:rPr lang="zh-CN" altLang="en-US" dirty="0" smtClean="0"/>
              <a:t>里面。例如</a:t>
            </a:r>
            <a:r>
              <a:rPr lang="zh-CN" altLang="en-US" dirty="0"/>
              <a:t>：在参数文件中包含如下</a:t>
            </a:r>
            <a:r>
              <a:rPr lang="zh-CN" altLang="en-US" dirty="0" smtClean="0"/>
              <a:t>内容</a:t>
            </a:r>
            <a:r>
              <a:rPr lang="en-US" altLang="zh-CN" dirty="0" smtClean="0"/>
              <a:t>: </a:t>
            </a:r>
          </a:p>
          <a:p>
            <a:pPr marL="457200" lvl="1" indent="0">
              <a:buNone/>
            </a:pPr>
            <a:r>
              <a:rPr lang="en-US" altLang="zh-CN" dirty="0" smtClean="0"/>
              <a:t>        </a:t>
            </a:r>
            <a:r>
              <a:rPr lang="zh-CN" altLang="en-US" dirty="0" smtClean="0"/>
              <a:t>                      在</a:t>
            </a:r>
            <a:r>
              <a:rPr lang="zh-CN" altLang="en-US" dirty="0"/>
              <a:t>实际调用中，第一个值对应的是</a:t>
            </a:r>
            <a:r>
              <a:rPr lang="en-US" altLang="zh-CN" dirty="0"/>
              <a:t>1</a:t>
            </a:r>
            <a:r>
              <a:rPr lang="zh-CN" altLang="en-US" dirty="0"/>
              <a:t>，第二个值对应的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a,b</a:t>
            </a:r>
            <a:r>
              <a:rPr lang="zh-CN" altLang="en-US" dirty="0"/>
              <a:t>，第三个值是</a:t>
            </a:r>
            <a:r>
              <a:rPr lang="en-US" altLang="zh-CN" dirty="0"/>
              <a:t>3</a:t>
            </a:r>
            <a:r>
              <a:rPr lang="zh-CN" altLang="en-US" dirty="0"/>
              <a:t>，第四个值是</a:t>
            </a:r>
            <a:r>
              <a:rPr lang="en-US" altLang="zh-CN" dirty="0"/>
              <a:t>4,d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247" y="2723053"/>
            <a:ext cx="1855210" cy="27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96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/>
              <a:t>CSV Data Set Config</a:t>
            </a:r>
            <a:r>
              <a:rPr lang="zh-CN" altLang="en-US" dirty="0"/>
              <a:t>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遇到文件结束符再次循环：</a:t>
            </a:r>
            <a:r>
              <a:rPr lang="zh-CN" altLang="en-US" dirty="0"/>
              <a:t>是否循环读入，因为</a:t>
            </a:r>
            <a:r>
              <a:rPr lang="en-US" altLang="zh-CN" dirty="0"/>
              <a:t>CSV Data Set Config</a:t>
            </a:r>
            <a:r>
              <a:rPr lang="zh-CN" altLang="en-US" dirty="0"/>
              <a:t>一次读入一行，分割后存入若干变量中交给一个线程，如果线程数超过文本的记录行数，那么可以选择从头再次读入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966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/>
              <a:t>CSV Data Set Config</a:t>
            </a:r>
            <a:r>
              <a:rPr lang="zh-CN" altLang="en-US" dirty="0"/>
              <a:t>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16" y="1059933"/>
            <a:ext cx="7078341" cy="262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38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用户定义变量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31694" indent="-431694">
              <a:buFont typeface="+mj-lt"/>
              <a:buAutoNum type="arabicPeriod"/>
            </a:pPr>
            <a:r>
              <a:rPr lang="zh-CN" altLang="en-US" dirty="0"/>
              <a:t>添加方法：选择“线程组”，右键点击添加</a:t>
            </a:r>
            <a:r>
              <a:rPr lang="zh-CN" altLang="en-US" dirty="0" smtClean="0"/>
              <a:t>－配置元件－用户定义变量，</a:t>
            </a:r>
            <a:r>
              <a:rPr lang="zh-CN" altLang="en-US" dirty="0"/>
              <a:t>在这个控件中，</a:t>
            </a:r>
            <a:r>
              <a:rPr lang="zh-CN" altLang="en-US" dirty="0" smtClean="0"/>
              <a:t>定义所</a:t>
            </a:r>
            <a:r>
              <a:rPr lang="zh-CN" altLang="en-US" dirty="0"/>
              <a:t>需要的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 marL="431694" indent="-431694">
              <a:buFont typeface="+mj-lt"/>
              <a:buAutoNum type="arabicPeriod"/>
            </a:pPr>
            <a:r>
              <a:rPr lang="zh-CN" altLang="en-US" dirty="0"/>
              <a:t>使用方法：在对应的需要使用参数的位置，使用</a:t>
            </a:r>
            <a:r>
              <a:rPr lang="en-US" altLang="zh-CN" dirty="0"/>
              <a:t>${host}</a:t>
            </a:r>
            <a:r>
              <a:rPr lang="zh-CN" altLang="en-US" dirty="0" smtClean="0"/>
              <a:t>替代</a:t>
            </a:r>
            <a:endParaRPr lang="zh-CN" altLang="en-US" dirty="0"/>
          </a:p>
          <a:p>
            <a:pPr marL="431694" indent="-431694">
              <a:buFont typeface="+mj-lt"/>
              <a:buAutoNum type="arabicPeriod"/>
            </a:pPr>
            <a:r>
              <a:rPr lang="zh-CN" altLang="en-US" dirty="0" smtClean="0"/>
              <a:t>应用</a:t>
            </a:r>
            <a:r>
              <a:rPr lang="zh-CN" altLang="en-US" dirty="0"/>
              <a:t>场景：当测试环境变化时，我们只需要修改一处的</a:t>
            </a:r>
            <a:r>
              <a:rPr lang="en-US" altLang="zh-CN" dirty="0"/>
              <a:t>IP</a:t>
            </a:r>
            <a:r>
              <a:rPr lang="zh-CN" altLang="en-US" dirty="0"/>
              <a:t>就可以让脚本马上应用于另外一个环境的测试，而不需要逐个脚本进行修改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136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用户参数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843558"/>
            <a:ext cx="8229600" cy="3394472"/>
          </a:xfrm>
        </p:spPr>
        <p:txBody>
          <a:bodyPr/>
          <a:lstStyle/>
          <a:p>
            <a:r>
              <a:rPr lang="en-US" altLang="zh-CN" dirty="0"/>
              <a:t>JM</a:t>
            </a:r>
            <a:r>
              <a:rPr lang="en-US" altLang="zh-CN" dirty="0" smtClean="0"/>
              <a:t>eter</a:t>
            </a:r>
            <a:r>
              <a:rPr lang="zh-CN" altLang="en-US" dirty="0" smtClean="0"/>
              <a:t>主要用来一些全局的用户变量的存储</a:t>
            </a:r>
            <a:endParaRPr lang="en-US" altLang="zh-CN" dirty="0" smtClean="0"/>
          </a:p>
          <a:p>
            <a:r>
              <a:rPr lang="zh-CN" altLang="en-US" dirty="0" smtClean="0"/>
              <a:t>比如一些</a:t>
            </a:r>
            <a:r>
              <a:rPr lang="en-US" altLang="zh-CN" dirty="0" smtClean="0"/>
              <a:t>hostname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port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database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username</a:t>
            </a:r>
            <a:r>
              <a:rPr lang="zh-CN" altLang="en-US" dirty="0" smtClean="0"/>
              <a:t>等参数都可以存储在</a:t>
            </a:r>
            <a:r>
              <a:rPr lang="en-US" altLang="zh-CN" dirty="0" smtClean="0"/>
              <a:t>User Defined Variables</a:t>
            </a:r>
            <a:r>
              <a:rPr lang="zh-CN" altLang="en-US" dirty="0" smtClean="0"/>
              <a:t>里，取变量的时候直接使用</a:t>
            </a:r>
            <a:r>
              <a:rPr lang="en-US" altLang="zh-CN" dirty="0" smtClean="0"/>
              <a:t>${</a:t>
            </a:r>
            <a:r>
              <a:rPr lang="zh-CN" altLang="en-US" dirty="0" smtClean="0"/>
              <a:t>变量名</a:t>
            </a:r>
            <a:r>
              <a:rPr lang="en-US" altLang="zh-CN" dirty="0" smtClean="0"/>
              <a:t>}</a:t>
            </a:r>
            <a:r>
              <a:rPr lang="zh-CN" altLang="en-US" dirty="0" smtClean="0"/>
              <a:t>的格式即可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65" y="2949705"/>
            <a:ext cx="8023615" cy="167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3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数据驱动的理念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数据驱动的使用场景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JM</a:t>
            </a:r>
            <a:r>
              <a:rPr lang="en-US" altLang="zh-CN" dirty="0" err="1" smtClean="0"/>
              <a:t>eter</a:t>
            </a:r>
            <a:r>
              <a:rPr lang="zh-CN" altLang="en-US" dirty="0" smtClean="0"/>
              <a:t>数据驱动</a:t>
            </a:r>
            <a:r>
              <a:rPr lang="zh-CN" altLang="en-US" dirty="0"/>
              <a:t>演示</a:t>
            </a:r>
          </a:p>
          <a:p>
            <a:endParaRPr lang="zh-CN" altLang="en-US" dirty="0"/>
          </a:p>
          <a:p>
            <a:endParaRPr lang="zh-CN" altLang="en-US" b="1" dirty="0"/>
          </a:p>
          <a:p>
            <a:endParaRPr lang="en-US" altLang="zh-CN" dirty="0" smtClean="0">
              <a:solidFill>
                <a:schemeClr val="tx1">
                  <a:lumMod val="10000"/>
                </a:schemeClr>
              </a:solidFill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62753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0087" y="820508"/>
            <a:ext cx="8229600" cy="339447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+mn-ea"/>
              </a:rPr>
              <a:t>“前</a:t>
            </a:r>
            <a:r>
              <a:rPr lang="zh-CN" altLang="en-US" dirty="0">
                <a:latin typeface="+mn-ea"/>
              </a:rPr>
              <a:t>置处理器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用户</a:t>
            </a:r>
            <a:r>
              <a:rPr lang="zh-CN" altLang="en-US" dirty="0" smtClean="0">
                <a:latin typeface="+mn-ea"/>
              </a:rPr>
              <a:t>参数”</a:t>
            </a:r>
            <a:endParaRPr lang="zh-CN" altLang="en-US" dirty="0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用户参数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15666"/>
            <a:ext cx="7560840" cy="1287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85" y="3127883"/>
            <a:ext cx="7841670" cy="1643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845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用户</a:t>
            </a:r>
            <a:r>
              <a:rPr lang="zh-CN" altLang="en-US" dirty="0" smtClean="0"/>
              <a:t>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520" y="789553"/>
            <a:ext cx="8229600" cy="3394472"/>
          </a:xfrm>
        </p:spPr>
        <p:txBody>
          <a:bodyPr/>
          <a:lstStyle/>
          <a:p>
            <a:r>
              <a:rPr lang="zh-CN" altLang="en-US" dirty="0" smtClean="0"/>
              <a:t>如上访问论坛地址是不变的，端口也是不变的；由于每个请求都写一遍，这样工作量会比较大，所以</a:t>
            </a:r>
            <a:r>
              <a:rPr lang="en-US" altLang="zh-CN" dirty="0" smtClean="0"/>
              <a:t>JMeter</a:t>
            </a:r>
            <a:r>
              <a:rPr lang="zh-CN" altLang="en-US" dirty="0" smtClean="0"/>
              <a:t>提供了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配置元件</a:t>
            </a:r>
            <a:r>
              <a:rPr lang="en-US" altLang="zh-CN" dirty="0" smtClean="0"/>
              <a:t>/ HTTP  Request Defaults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43285" y="2625756"/>
            <a:ext cx="7064070" cy="204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986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681541"/>
            <a:ext cx="8229600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800" dirty="0" smtClean="0">
                <a:latin typeface="+mn-ea"/>
              </a:rPr>
              <a:t>需求</a:t>
            </a:r>
            <a:endParaRPr lang="en-US" altLang="zh-CN" sz="1800" dirty="0" smtClean="0">
              <a:latin typeface="+mn-ea"/>
            </a:endParaRPr>
          </a:p>
          <a:p>
            <a:r>
              <a:rPr lang="zh-CN" altLang="en-US" sz="1800" dirty="0" smtClean="0">
                <a:latin typeface="+mn-ea"/>
              </a:rPr>
              <a:t>测试</a:t>
            </a:r>
            <a:r>
              <a:rPr lang="en-US" altLang="zh-CN" sz="1800" dirty="0" smtClean="0">
                <a:latin typeface="+mn-ea"/>
              </a:rPr>
              <a:t>student</a:t>
            </a:r>
            <a:r>
              <a:rPr lang="zh-CN" altLang="en-US" sz="1800" dirty="0" smtClean="0">
                <a:latin typeface="+mn-ea"/>
              </a:rPr>
              <a:t>表</a:t>
            </a:r>
            <a:endParaRPr lang="en-US" altLang="zh-CN" sz="18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1800" dirty="0" smtClean="0">
                <a:latin typeface="+mn-ea"/>
              </a:rPr>
              <a:t>环境准备</a:t>
            </a:r>
            <a:endParaRPr lang="en-US" altLang="zh-CN" sz="18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1800" dirty="0"/>
              <a:t>https://dev.mysql.com/downloads/connector/j</a:t>
            </a:r>
            <a:r>
              <a:rPr lang="en-US" altLang="zh-CN" sz="1800" dirty="0" smtClean="0"/>
              <a:t>/</a:t>
            </a:r>
            <a:endParaRPr lang="en-US" altLang="zh-CN" sz="1800" dirty="0" smtClean="0">
              <a:latin typeface="+mn-ea"/>
            </a:endParaRPr>
          </a:p>
          <a:p>
            <a:r>
              <a:rPr lang="en-US" altLang="zh-CN" sz="1800" dirty="0" err="1">
                <a:latin typeface="+mn-ea"/>
              </a:rPr>
              <a:t>mysql</a:t>
            </a:r>
            <a:r>
              <a:rPr lang="zh-CN" altLang="en-US" sz="1800" dirty="0" smtClean="0">
                <a:latin typeface="+mn-ea"/>
              </a:rPr>
              <a:t>驱动 </a:t>
            </a:r>
            <a:r>
              <a:rPr lang="en-US" altLang="zh-CN" sz="1800" dirty="0">
                <a:latin typeface="+mn-ea"/>
              </a:rPr>
              <a:t>mysql-connector-java-5.1.6-bin.jar</a:t>
            </a:r>
          </a:p>
          <a:p>
            <a:r>
              <a:rPr lang="en-US" altLang="zh-CN" sz="1800" dirty="0" err="1">
                <a:latin typeface="+mn-ea"/>
              </a:rPr>
              <a:t>jmeter</a:t>
            </a:r>
            <a:r>
              <a:rPr lang="en-US" altLang="zh-CN" sz="1800" dirty="0">
                <a:latin typeface="+mn-ea"/>
              </a:rPr>
              <a:t>-&gt;jdbc </a:t>
            </a:r>
            <a:r>
              <a:rPr lang="zh-CN" altLang="en-US" sz="1800" dirty="0">
                <a:latin typeface="+mn-ea"/>
              </a:rPr>
              <a:t>配置</a:t>
            </a:r>
            <a:endParaRPr lang="en-US" altLang="zh-CN" sz="1800" dirty="0">
              <a:latin typeface="+mn-ea"/>
            </a:endParaRPr>
          </a:p>
          <a:p>
            <a:r>
              <a:rPr lang="en-US" altLang="zh-CN" sz="1800" dirty="0" err="1">
                <a:latin typeface="+mn-ea"/>
              </a:rPr>
              <a:t>jmeter</a:t>
            </a:r>
            <a:r>
              <a:rPr lang="en-US" altLang="zh-CN" sz="1800" dirty="0">
                <a:latin typeface="+mn-ea"/>
              </a:rPr>
              <a:t>-&gt;jdbc</a:t>
            </a:r>
            <a:r>
              <a:rPr lang="zh-CN" altLang="en-US" sz="1800" dirty="0" smtClean="0">
                <a:latin typeface="+mn-ea"/>
              </a:rPr>
              <a:t>请求</a:t>
            </a:r>
            <a:endParaRPr lang="en-US" altLang="zh-CN" sz="1800" dirty="0">
              <a:latin typeface="+mn-ea"/>
            </a:endParaRPr>
          </a:p>
          <a:p>
            <a:pPr marL="0" indent="0">
              <a:buNone/>
            </a:pPr>
            <a:r>
              <a:rPr lang="zh-CN" altLang="en-US" sz="1800" dirty="0" smtClean="0">
                <a:latin typeface="+mn-ea"/>
              </a:rPr>
              <a:t>步骤：</a:t>
            </a:r>
            <a:endParaRPr lang="en-US" altLang="zh-CN" sz="1800" dirty="0" smtClean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>
                <a:latin typeface="+mn-ea"/>
              </a:rPr>
              <a:t>在测试计划中加入</a:t>
            </a:r>
            <a:r>
              <a:rPr lang="en-US" altLang="zh-CN" sz="1800" dirty="0">
                <a:latin typeface="+mn-ea"/>
              </a:rPr>
              <a:t>jar</a:t>
            </a:r>
            <a:r>
              <a:rPr lang="zh-CN" altLang="en-US" sz="1800" dirty="0">
                <a:latin typeface="+mn-ea"/>
              </a:rPr>
              <a:t>包</a:t>
            </a:r>
            <a:endParaRPr lang="en-US" altLang="zh-CN" sz="1800" dirty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1800" dirty="0">
                <a:latin typeface="+mn-ea"/>
              </a:rPr>
              <a:t>jdbc</a:t>
            </a:r>
            <a:r>
              <a:rPr lang="zh-CN" altLang="en-US" sz="1800" dirty="0" smtClean="0">
                <a:latin typeface="+mn-ea"/>
              </a:rPr>
              <a:t>配置 </a:t>
            </a:r>
            <a:r>
              <a:rPr lang="en-US" altLang="zh-CN" sz="1800" dirty="0" err="1">
                <a:solidFill>
                  <a:srgbClr val="FF0000"/>
                </a:solidFill>
                <a:latin typeface="+mn-ea"/>
              </a:rPr>
              <a:t>jdbc:mysql</a:t>
            </a:r>
            <a:r>
              <a:rPr lang="en-US" altLang="zh-CN" sz="1800" dirty="0">
                <a:solidFill>
                  <a:srgbClr val="FF0000"/>
                </a:solidFill>
                <a:latin typeface="+mn-ea"/>
              </a:rPr>
              <a:t>://</a:t>
            </a:r>
            <a:r>
              <a:rPr lang="en-US" altLang="zh-CN" sz="1800" dirty="0" smtClean="0">
                <a:solidFill>
                  <a:srgbClr val="FF0000"/>
                </a:solidFill>
                <a:latin typeface="+mn-ea"/>
              </a:rPr>
              <a:t>localhost:3306/test</a:t>
            </a:r>
          </a:p>
          <a:p>
            <a:pPr marL="0" indent="0">
              <a:buNone/>
            </a:pPr>
            <a:r>
              <a:rPr lang="en-US" altLang="zh-CN" sz="1800" dirty="0" err="1">
                <a:solidFill>
                  <a:srgbClr val="FF0000"/>
                </a:solidFill>
                <a:latin typeface="+mn-ea"/>
              </a:rPr>
              <a:t>com.mysql.jdbc.Driver</a:t>
            </a:r>
            <a:endParaRPr lang="en-US" altLang="zh-CN" sz="1800" dirty="0">
              <a:solidFill>
                <a:srgbClr val="FF0000"/>
              </a:solidFill>
              <a:latin typeface="+mn-ea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US" altLang="zh-CN" sz="1800" dirty="0">
                <a:latin typeface="+mn-ea"/>
              </a:rPr>
              <a:t>jdbc</a:t>
            </a:r>
            <a:r>
              <a:rPr lang="zh-CN" altLang="en-US" sz="1800" dirty="0">
                <a:latin typeface="+mn-ea"/>
              </a:rPr>
              <a:t>请求</a:t>
            </a:r>
            <a:endParaRPr lang="en-US" altLang="zh-CN" sz="1800" dirty="0">
              <a:latin typeface="+mn-ea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zh-CN" altLang="en-US" sz="1800" dirty="0">
                <a:latin typeface="+mn-ea"/>
              </a:rPr>
              <a:t>断言、结</a:t>
            </a:r>
            <a:r>
              <a:rPr lang="zh-CN" altLang="en-US" sz="1800" dirty="0" smtClean="0">
                <a:latin typeface="+mn-ea"/>
              </a:rPr>
              <a:t>果树</a:t>
            </a:r>
            <a:endParaRPr lang="en-US" altLang="zh-CN" sz="1800" dirty="0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JMeter</a:t>
            </a:r>
            <a:r>
              <a:rPr lang="zh-CN" altLang="en-US" dirty="0" smtClean="0"/>
              <a:t>之</a:t>
            </a:r>
            <a:r>
              <a:rPr lang="zh-CN" altLang="en-US" dirty="0"/>
              <a:t>数据库</a:t>
            </a:r>
          </a:p>
        </p:txBody>
      </p:sp>
    </p:spTree>
    <p:extLst>
      <p:ext uri="{BB962C8B-B14F-4D97-AF65-F5344CB8AC3E}">
        <p14:creationId xmlns:p14="http://schemas.microsoft.com/office/powerpoint/2010/main" val="316151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178" y="843558"/>
            <a:ext cx="9064007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2676288" y="41302"/>
            <a:ext cx="37914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4000" b="1" dirty="0" err="1" smtClean="0">
                <a:solidFill>
                  <a:schemeClr val="bg1"/>
                </a:solidFill>
                <a:latin typeface="+mn-ea"/>
                <a:cs typeface="+mj-cs"/>
              </a:rPr>
              <a:t>JMeter</a:t>
            </a:r>
            <a:r>
              <a:rPr lang="zh-CN" altLang="en-US" sz="4000" b="1" dirty="0" smtClean="0">
                <a:solidFill>
                  <a:schemeClr val="bg1"/>
                </a:solidFill>
                <a:latin typeface="+mn-ea"/>
                <a:cs typeface="+mj-cs"/>
              </a:rPr>
              <a:t>之数据库</a:t>
            </a:r>
            <a:endParaRPr lang="zh-CN" altLang="en-US" sz="4000" b="1" dirty="0">
              <a:solidFill>
                <a:schemeClr val="bg1"/>
              </a:solidFill>
              <a:latin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5957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735546"/>
            <a:ext cx="8229600" cy="3394472"/>
          </a:xfrm>
        </p:spPr>
        <p:txBody>
          <a:bodyPr/>
          <a:lstStyle/>
          <a:p>
            <a:r>
              <a:rPr lang="zh-CN" altLang="en-US" dirty="0" smtClean="0"/>
              <a:t>实现</a:t>
            </a:r>
            <a:r>
              <a:rPr lang="en-US" altLang="zh-CN" dirty="0" err="1" smtClean="0"/>
              <a:t>jdbc</a:t>
            </a:r>
            <a:r>
              <a:rPr lang="zh-CN" altLang="en-US" dirty="0" smtClean="0"/>
              <a:t>请求与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请求的关联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629669" y="-46868"/>
            <a:ext cx="37914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4000" b="1" dirty="0" err="1" smtClean="0">
                <a:solidFill>
                  <a:schemeClr val="bg1"/>
                </a:solidFill>
                <a:latin typeface="+mn-ea"/>
                <a:cs typeface="+mj-cs"/>
              </a:rPr>
              <a:t>JMeter</a:t>
            </a:r>
            <a:r>
              <a:rPr lang="zh-CN" altLang="en-US" sz="4000" b="1" dirty="0" smtClean="0">
                <a:solidFill>
                  <a:schemeClr val="bg1"/>
                </a:solidFill>
                <a:latin typeface="+mn-ea"/>
                <a:cs typeface="+mj-cs"/>
              </a:rPr>
              <a:t>之数据库</a:t>
            </a:r>
            <a:endParaRPr lang="zh-CN" altLang="en-US" sz="4000" b="1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29612"/>
            <a:ext cx="6076950" cy="3107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398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492" y="951571"/>
            <a:ext cx="6120680" cy="2775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629669" y="-46868"/>
            <a:ext cx="37914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4000" b="1" dirty="0" err="1" smtClean="0">
                <a:solidFill>
                  <a:schemeClr val="bg1"/>
                </a:solidFill>
                <a:latin typeface="+mn-ea"/>
                <a:cs typeface="+mj-cs"/>
              </a:rPr>
              <a:t>JMeter</a:t>
            </a:r>
            <a:r>
              <a:rPr lang="zh-CN" altLang="en-US" sz="4000" b="1" dirty="0" smtClean="0">
                <a:solidFill>
                  <a:schemeClr val="bg1"/>
                </a:solidFill>
                <a:latin typeface="+mn-ea"/>
                <a:cs typeface="+mj-cs"/>
              </a:rPr>
              <a:t>之数据库</a:t>
            </a:r>
            <a:endParaRPr lang="zh-CN" altLang="en-US" sz="4000" b="1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6554" y="3724625"/>
            <a:ext cx="83159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+mn-ea"/>
              </a:rPr>
              <a:t>获取指定的数据：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cv =</a:t>
            </a:r>
            <a:r>
              <a:rPr lang="en-US" altLang="zh-CN" sz="2400" dirty="0" err="1">
                <a:latin typeface="+mn-ea"/>
              </a:rPr>
              <a:t>vars.getObject</a:t>
            </a:r>
            <a:r>
              <a:rPr lang="en-US" altLang="zh-CN" sz="2400" dirty="0">
                <a:latin typeface="+mn-ea"/>
              </a:rPr>
              <a:t>("result").get(0).get("</a:t>
            </a:r>
            <a:r>
              <a:rPr lang="en-US" altLang="zh-CN" sz="2400" dirty="0" err="1">
                <a:latin typeface="+mn-ea"/>
              </a:rPr>
              <a:t>sname</a:t>
            </a:r>
            <a:r>
              <a:rPr lang="en-US" altLang="zh-CN" sz="2400" dirty="0">
                <a:latin typeface="+mn-ea"/>
              </a:rPr>
              <a:t>");</a:t>
            </a:r>
          </a:p>
          <a:p>
            <a:r>
              <a:rPr lang="en-US" altLang="zh-CN" sz="2400" dirty="0" err="1">
                <a:latin typeface="+mn-ea"/>
              </a:rPr>
              <a:t>vars.put</a:t>
            </a:r>
            <a:r>
              <a:rPr lang="en-US" altLang="zh-CN" sz="2400" dirty="0">
                <a:latin typeface="+mn-ea"/>
              </a:rPr>
              <a:t>("</a:t>
            </a:r>
            <a:r>
              <a:rPr lang="en-US" altLang="zh-CN" sz="2400" dirty="0" err="1">
                <a:latin typeface="+mn-ea"/>
              </a:rPr>
              <a:t>rr</a:t>
            </a:r>
            <a:r>
              <a:rPr lang="en-US" altLang="zh-CN" sz="2400" dirty="0">
                <a:latin typeface="+mn-ea"/>
              </a:rPr>
              <a:t>",cv);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155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600" dirty="0" smtClean="0"/>
              <a:t>定义</a:t>
            </a:r>
            <a:endParaRPr lang="en-US" altLang="zh-CN" sz="3600" dirty="0" smtClean="0"/>
          </a:p>
          <a:p>
            <a:pPr lvl="1">
              <a:lnSpc>
                <a:spcPct val="150000"/>
              </a:lnSpc>
            </a:pPr>
            <a:r>
              <a:rPr lang="zh-CN" altLang="en-US" sz="3200" dirty="0" smtClean="0"/>
              <a:t>从</a:t>
            </a:r>
            <a:r>
              <a:rPr lang="zh-CN" altLang="en-US" sz="3200" dirty="0" smtClean="0">
                <a:solidFill>
                  <a:srgbClr val="FF0000"/>
                </a:solidFill>
              </a:rPr>
              <a:t>数据文件</a:t>
            </a:r>
            <a:r>
              <a:rPr lang="zh-CN" altLang="en-US" sz="3200" dirty="0" smtClean="0"/>
              <a:t>中读取测试数，驱动测试过程的一种测试方法</a:t>
            </a:r>
            <a:endParaRPr lang="en-US" altLang="zh-CN" sz="3200" dirty="0" smtClean="0"/>
          </a:p>
          <a:p>
            <a:pPr lvl="1">
              <a:lnSpc>
                <a:spcPct val="150000"/>
              </a:lnSpc>
            </a:pPr>
            <a:r>
              <a:rPr lang="zh-CN" altLang="en-US" sz="3200" dirty="0" smtClean="0"/>
              <a:t>数据驱动可以理解为更高级的参数化</a:t>
            </a:r>
            <a:endParaRPr lang="zh-CN" altLang="en-US" sz="3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什么是数据驱动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838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600" dirty="0"/>
              <a:t>特点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sz="3200" dirty="0" smtClean="0"/>
              <a:t>测试数据与测试代码分离</a:t>
            </a:r>
            <a:endParaRPr lang="en-US" altLang="zh-CN" sz="3200" dirty="0" smtClean="0"/>
          </a:p>
          <a:p>
            <a:pPr lvl="1">
              <a:lnSpc>
                <a:spcPct val="150000"/>
              </a:lnSpc>
            </a:pPr>
            <a:r>
              <a:rPr lang="zh-CN" altLang="en-US" sz="3200" dirty="0" smtClean="0"/>
              <a:t>数据控制过程</a:t>
            </a:r>
            <a:endParaRPr lang="en-US" altLang="zh-CN" sz="32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什么是数据驱动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300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200151"/>
            <a:ext cx="8435280" cy="339447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/>
              <a:t>优势</a:t>
            </a:r>
            <a:endParaRPr lang="en-US" altLang="zh-CN" sz="3600" dirty="0" smtClean="0"/>
          </a:p>
          <a:p>
            <a:pPr lvl="1">
              <a:lnSpc>
                <a:spcPct val="150000"/>
              </a:lnSpc>
            </a:pPr>
            <a:r>
              <a:rPr lang="zh-CN" altLang="en-US" sz="3200" dirty="0" smtClean="0"/>
              <a:t>减少测试代码量</a:t>
            </a:r>
            <a:endParaRPr lang="en-US" altLang="zh-CN" sz="3200" dirty="0" smtClean="0"/>
          </a:p>
          <a:p>
            <a:pPr lvl="1">
              <a:lnSpc>
                <a:spcPct val="150000"/>
              </a:lnSpc>
            </a:pPr>
            <a:r>
              <a:rPr lang="zh-CN" altLang="en-US" sz="3200" dirty="0" smtClean="0"/>
              <a:t>降低脚本开发和维护的成本</a:t>
            </a:r>
            <a:endParaRPr lang="en-US" altLang="zh-CN" sz="3200" dirty="0" smtClean="0"/>
          </a:p>
          <a:p>
            <a:pPr lvl="1">
              <a:lnSpc>
                <a:spcPct val="150000"/>
              </a:lnSpc>
            </a:pPr>
            <a:r>
              <a:rPr lang="zh-CN" altLang="en-US" sz="3200" dirty="0" smtClean="0"/>
              <a:t>便于用例的修改和维护（不需要修改代码）</a:t>
            </a:r>
            <a:endParaRPr lang="zh-CN" altLang="en-US" sz="3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什么是数据驱动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004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/>
              <a:t>复杂的业务流程</a:t>
            </a:r>
            <a:endParaRPr lang="en-US" altLang="zh-CN" sz="36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/>
              <a:t>根据业务场景</a:t>
            </a:r>
            <a:r>
              <a:rPr lang="zh-CN" altLang="en-US" sz="3600" dirty="0" smtClean="0"/>
              <a:t>分流（金牌，银牌，铜牌）</a:t>
            </a:r>
            <a:endParaRPr lang="en-US" altLang="zh-CN" sz="36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/>
              <a:t>符合条件的并发场景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数据驱动的使用</a:t>
            </a:r>
            <a:r>
              <a:rPr lang="zh-CN" altLang="en-US" dirty="0" smtClean="0"/>
              <a:t>场景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208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电商业务模型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95536" y="2409732"/>
            <a:ext cx="1440160" cy="3697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首页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555776" y="1295455"/>
            <a:ext cx="1440160" cy="3697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登录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555776" y="3118715"/>
            <a:ext cx="1440160" cy="3697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注册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555776" y="4254216"/>
            <a:ext cx="2880320" cy="3697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浏览其他商品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004048" y="750979"/>
            <a:ext cx="2880320" cy="3697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浏览家用电器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004048" y="1337892"/>
            <a:ext cx="2880320" cy="3697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浏览生活用品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004048" y="1966444"/>
            <a:ext cx="2880320" cy="3697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查看购物车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13" name="直接连接符 12"/>
          <p:cNvCxnSpPr>
            <a:endCxn id="4" idx="0"/>
          </p:cNvCxnSpPr>
          <p:nvPr/>
        </p:nvCxnSpPr>
        <p:spPr>
          <a:xfrm flipH="1">
            <a:off x="1115616" y="1596300"/>
            <a:ext cx="1408192" cy="813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8" idx="1"/>
          </p:cNvCxnSpPr>
          <p:nvPr/>
        </p:nvCxnSpPr>
        <p:spPr>
          <a:xfrm>
            <a:off x="1259632" y="2779494"/>
            <a:ext cx="1296144" cy="1659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4" idx="3"/>
          </p:cNvCxnSpPr>
          <p:nvPr/>
        </p:nvCxnSpPr>
        <p:spPr>
          <a:xfrm>
            <a:off x="1835696" y="2594614"/>
            <a:ext cx="720080" cy="524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4572000" y="3095219"/>
            <a:ext cx="2088232" cy="3697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重定向登录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7092280" y="3118715"/>
            <a:ext cx="1944216" cy="3697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退出登录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28" name="肘形连接符 27"/>
          <p:cNvCxnSpPr/>
          <p:nvPr/>
        </p:nvCxnSpPr>
        <p:spPr>
          <a:xfrm rot="10800000" flipV="1">
            <a:off x="2987824" y="935860"/>
            <a:ext cx="2016224" cy="359595"/>
          </a:xfrm>
          <a:prstGeom prst="bentConnector3">
            <a:avLst>
              <a:gd name="adj1" fmla="val 862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6" idx="3"/>
          </p:cNvCxnSpPr>
          <p:nvPr/>
        </p:nvCxnSpPr>
        <p:spPr>
          <a:xfrm>
            <a:off x="3995936" y="1480336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6" name="肘形连接符 5125"/>
          <p:cNvCxnSpPr>
            <a:stCxn id="6" idx="2"/>
            <a:endCxn id="11" idx="1"/>
          </p:cNvCxnSpPr>
          <p:nvPr/>
        </p:nvCxnSpPr>
        <p:spPr>
          <a:xfrm rot="16200000" flipH="1">
            <a:off x="3896898" y="1044175"/>
            <a:ext cx="486108" cy="17281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3995936" y="3303596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endCxn id="27" idx="1"/>
          </p:cNvCxnSpPr>
          <p:nvPr/>
        </p:nvCxnSpPr>
        <p:spPr>
          <a:xfrm>
            <a:off x="6660232" y="3303596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96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897565"/>
            <a:ext cx="8229600" cy="33944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600" dirty="0" smtClean="0"/>
              <a:t>控制</a:t>
            </a:r>
            <a:r>
              <a:rPr lang="zh-CN" altLang="en-US" sz="3600" dirty="0"/>
              <a:t>方式</a:t>
            </a:r>
            <a:endParaRPr lang="en-US" altLang="zh-CN" sz="3600" dirty="0"/>
          </a:p>
          <a:p>
            <a:pPr lvl="1">
              <a:lnSpc>
                <a:spcPct val="150000"/>
              </a:lnSpc>
            </a:pPr>
            <a:r>
              <a:rPr lang="zh-CN" altLang="en-US" sz="3200" dirty="0"/>
              <a:t>参数化</a:t>
            </a:r>
            <a:endParaRPr lang="en-US" altLang="zh-CN" sz="3200" dirty="0"/>
          </a:p>
          <a:p>
            <a:pPr lvl="1">
              <a:lnSpc>
                <a:spcPct val="150000"/>
              </a:lnSpc>
            </a:pPr>
            <a:r>
              <a:rPr lang="zh-CN" altLang="en-US" sz="3200" dirty="0"/>
              <a:t>逻辑控制器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JMeter</a:t>
            </a:r>
            <a:r>
              <a:rPr lang="zh-CN" altLang="en-US" dirty="0" smtClean="0"/>
              <a:t>中的数据驱动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984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JMeter</a:t>
            </a:r>
            <a:r>
              <a:rPr lang="zh-CN" altLang="en-US" dirty="0"/>
              <a:t>数据驱动演示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JMeter</a:t>
            </a:r>
            <a:r>
              <a:rPr lang="zh-CN" altLang="en-US" dirty="0" smtClean="0"/>
              <a:t>中参数化的五种方式：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函数助手：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CSVRead</a:t>
            </a:r>
            <a:endParaRPr lang="en-US" altLang="zh-CN" b="0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CSV Data Set Config</a:t>
            </a:r>
            <a:r>
              <a:rPr lang="zh-CN" altLang="en-US" dirty="0"/>
              <a:t>：</a:t>
            </a:r>
            <a:r>
              <a:rPr lang="en-US" altLang="zh-CN" dirty="0"/>
              <a:t>CSV</a:t>
            </a:r>
            <a:r>
              <a:rPr lang="zh-CN" altLang="en-US" smtClean="0"/>
              <a:t>数据集配置</a:t>
            </a:r>
            <a:endParaRPr lang="zh-CN" altLang="en-US" b="0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User Defined Variables</a:t>
            </a:r>
            <a:r>
              <a:rPr lang="zh-CN" altLang="en-US" dirty="0"/>
              <a:t>：用户定义的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b="0" dirty="0" smtClean="0"/>
              <a:t>User Parameters</a:t>
            </a:r>
            <a:r>
              <a:rPr lang="zh-CN" altLang="en-US" b="0" dirty="0" smtClean="0"/>
              <a:t>：用户参数</a:t>
            </a:r>
            <a:endParaRPr lang="en-US" altLang="zh-CN" b="0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数据库</a:t>
            </a:r>
            <a:endParaRPr lang="zh-CN" altLang="en-US" b="0" dirty="0"/>
          </a:p>
          <a:p>
            <a:pPr lvl="1"/>
            <a:endParaRPr lang="zh-CN" altLang="en-US" b="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509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 Android测试点</Template>
  <TotalTime>1961</TotalTime>
  <Words>763</Words>
  <Application>Microsoft Office PowerPoint</Application>
  <PresentationFormat>全屏显示(16:9)</PresentationFormat>
  <Paragraphs>110</Paragraphs>
  <Slides>25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moban</vt:lpstr>
      <vt:lpstr>PowerPoint 演示文稿</vt:lpstr>
      <vt:lpstr>本章大纲</vt:lpstr>
      <vt:lpstr>什么是数据驱动</vt:lpstr>
      <vt:lpstr>什么是数据驱动</vt:lpstr>
      <vt:lpstr>什么是数据驱动</vt:lpstr>
      <vt:lpstr>数据驱动的使用场景</vt:lpstr>
      <vt:lpstr>电商业务模型</vt:lpstr>
      <vt:lpstr>JMeter中的数据驱动</vt:lpstr>
      <vt:lpstr>JMeter数据驱动演示</vt:lpstr>
      <vt:lpstr>_CSVRead函数</vt:lpstr>
      <vt:lpstr>_CSVRead函数</vt:lpstr>
      <vt:lpstr>使用CSV Data Set Config方式</vt:lpstr>
      <vt:lpstr>使用CSV Data Set Config方式</vt:lpstr>
      <vt:lpstr>使用CSV Data Set Config方式</vt:lpstr>
      <vt:lpstr>使用CSV Data Set Config方式</vt:lpstr>
      <vt:lpstr>使用CSV Data Set Config方式</vt:lpstr>
      <vt:lpstr>使用CSV Data Set Config方式</vt:lpstr>
      <vt:lpstr>用户定义变量</vt:lpstr>
      <vt:lpstr>用户参数</vt:lpstr>
      <vt:lpstr>用户参数</vt:lpstr>
      <vt:lpstr>用户参数</vt:lpstr>
      <vt:lpstr>JMeter之数据库</vt:lpstr>
      <vt:lpstr>PowerPoint 演示文稿</vt:lpstr>
      <vt:lpstr>JMeter之数据库</vt:lpstr>
      <vt:lpstr>JMeter之数据库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290</cp:revision>
  <dcterms:created xsi:type="dcterms:W3CDTF">2017-03-16T04:59:09Z</dcterms:created>
  <dcterms:modified xsi:type="dcterms:W3CDTF">2019-10-31T01:42:55Z</dcterms:modified>
</cp:coreProperties>
</file>