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289" r:id="rId4"/>
    <p:sldId id="290" r:id="rId5"/>
    <p:sldId id="295" r:id="rId6"/>
    <p:sldId id="296" r:id="rId7"/>
    <p:sldId id="293" r:id="rId8"/>
    <p:sldId id="297" r:id="rId9"/>
    <p:sldId id="307" r:id="rId10"/>
    <p:sldId id="312" r:id="rId11"/>
    <p:sldId id="302" r:id="rId12"/>
    <p:sldId id="313" r:id="rId13"/>
    <p:sldId id="314" r:id="rId14"/>
    <p:sldId id="319" r:id="rId15"/>
    <p:sldId id="315" r:id="rId16"/>
    <p:sldId id="317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25" autoAdjust="0"/>
  </p:normalViewPr>
  <p:slideViewPr>
    <p:cSldViewPr>
      <p:cViewPr>
        <p:scale>
          <a:sx n="66" d="100"/>
          <a:sy n="66" d="100"/>
        </p:scale>
        <p:origin x="-127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6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C34BD-E92F-4846-99CD-1FC2B7785DFE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7A36B-0D68-4A8F-9650-97A942FAB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96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7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判断结果的正确性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0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.+?</a:t>
            </a:r>
            <a:r>
              <a:rPr lang="en-US" altLang="zh-CN" baseline="0" dirty="0" smtClean="0"/>
              <a:t>  +</a:t>
            </a:r>
            <a:r>
              <a:rPr lang="zh-CN" altLang="en-US" baseline="0" dirty="0" smtClean="0"/>
              <a:t>一次或多次</a:t>
            </a:r>
            <a:r>
              <a:rPr lang="en-US" altLang="zh-CN" baseline="0" dirty="0" smtClean="0"/>
              <a:t>.*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7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关联</a:t>
            </a:r>
          </a:p>
          <a:p>
            <a:r>
              <a:rPr lang="en-US" altLang="zh-CN" dirty="0" smtClean="0"/>
              <a:t>http://toy1.weather.com.cn/search?cityname=</a:t>
            </a:r>
            <a:r>
              <a:rPr lang="zh-CN" altLang="en-US" dirty="0" smtClean="0"/>
              <a:t>上海</a:t>
            </a:r>
          </a:p>
          <a:p>
            <a:r>
              <a:rPr lang="en-US" altLang="zh-CN" dirty="0" smtClean="0"/>
              <a:t>http://www.weather.com.cn/data/cityinfo/101010100.html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(\d{9})~</a:t>
            </a:r>
          </a:p>
          <a:p>
            <a:r>
              <a:rPr lang="en-US" altLang="zh-CN" dirty="0" smtClean="0"/>
              <a:t>"ref":"(.*?)~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92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32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原因：自</a:t>
            </a:r>
            <a:r>
              <a:rPr lang="en-US" altLang="zh-CN" dirty="0" err="1" smtClean="0"/>
              <a:t>JMeter</a:t>
            </a:r>
            <a:r>
              <a:rPr lang="en-US" altLang="zh-CN" dirty="0" smtClean="0"/>
              <a:t> 4.0</a:t>
            </a:r>
            <a:r>
              <a:rPr lang="zh-CN" altLang="en-US" dirty="0" smtClean="0"/>
              <a:t>以来，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的默认传输机制将使用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。</a:t>
            </a:r>
            <a:r>
              <a:rPr lang="en-US" altLang="zh-CN" dirty="0" err="1" smtClean="0"/>
              <a:t>SSL</a:t>
            </a:r>
            <a:r>
              <a:rPr lang="zh-CN" altLang="en-US" dirty="0" smtClean="0"/>
              <a:t>需要密钥和证书才能工作。你将不得不自己创建这些密钥。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34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92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835696" y="1666817"/>
            <a:ext cx="5472608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 smtClean="0">
                <a:solidFill>
                  <a:schemeClr val="bg1"/>
                </a:solidFill>
                <a:latin typeface="+mn-ea"/>
                <a:ea typeface="+mn-ea"/>
              </a:rPr>
              <a:t>JMeter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的高级使用</a:t>
            </a:r>
            <a:endParaRPr lang="zh-CN" altLang="zh-CN" sz="48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195388"/>
            <a:ext cx="8094663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71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3000" dirty="0" smtClean="0">
                <a:latin typeface="+mn-ea"/>
              </a:rPr>
              <a:t>存储在用户客户端的数据</a:t>
            </a:r>
            <a:endParaRPr lang="en-US" altLang="zh-CN" sz="3000" dirty="0" smtClean="0"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zh-CN" altLang="en-US" sz="3000" dirty="0">
                <a:latin typeface="+mn-ea"/>
              </a:rPr>
              <a:t>当</a:t>
            </a:r>
            <a:r>
              <a:rPr lang="zh-CN" altLang="en-US" sz="3000" dirty="0" smtClean="0">
                <a:latin typeface="+mn-ea"/>
              </a:rPr>
              <a:t>用户结束浏览器会话时，系统将终止所有的</a:t>
            </a:r>
            <a:r>
              <a:rPr lang="en-US" altLang="zh-CN" sz="3000" dirty="0" smtClean="0">
                <a:latin typeface="+mn-ea"/>
              </a:rPr>
              <a:t>Cookie</a:t>
            </a:r>
            <a:r>
              <a:rPr lang="zh-CN" altLang="en-US" sz="3000" dirty="0" smtClean="0">
                <a:latin typeface="+mn-ea"/>
              </a:rPr>
              <a:t>。当</a:t>
            </a:r>
            <a:r>
              <a:rPr lang="en-US" altLang="zh-CN" sz="3000" dirty="0" smtClean="0">
                <a:latin typeface="+mn-ea"/>
              </a:rPr>
              <a:t>web</a:t>
            </a:r>
            <a:r>
              <a:rPr lang="zh-CN" altLang="en-US" sz="3000" dirty="0" smtClean="0">
                <a:latin typeface="+mn-ea"/>
              </a:rPr>
              <a:t>服务器创建了</a:t>
            </a:r>
            <a:r>
              <a:rPr lang="en-US" altLang="zh-CN" sz="3000" dirty="0" smtClean="0">
                <a:latin typeface="+mn-ea"/>
              </a:rPr>
              <a:t>Cookie</a:t>
            </a:r>
            <a:r>
              <a:rPr lang="zh-CN" altLang="en-US" sz="3000" dirty="0" smtClean="0">
                <a:latin typeface="+mn-ea"/>
              </a:rPr>
              <a:t>后，只要在有效期内，访问同一个服务器时，浏览器首先要检查本地的</a:t>
            </a:r>
            <a:r>
              <a:rPr lang="en-US" altLang="zh-CN" sz="3000" dirty="0" smtClean="0">
                <a:latin typeface="+mn-ea"/>
              </a:rPr>
              <a:t>Cookies</a:t>
            </a:r>
            <a:r>
              <a:rPr lang="zh-CN" altLang="en-US" sz="3000" dirty="0" smtClean="0">
                <a:latin typeface="+mn-ea"/>
              </a:rPr>
              <a:t>，并将其发送给</a:t>
            </a:r>
            <a:r>
              <a:rPr lang="en-US" altLang="zh-CN" sz="3000" dirty="0" smtClean="0">
                <a:latin typeface="+mn-ea"/>
              </a:rPr>
              <a:t>Web</a:t>
            </a:r>
            <a:r>
              <a:rPr lang="zh-CN" altLang="en-US" sz="3000" dirty="0" smtClean="0">
                <a:latin typeface="+mn-ea"/>
              </a:rPr>
              <a:t>服务器。</a:t>
            </a:r>
            <a:endParaRPr lang="en-US" altLang="zh-CN" sz="3000" dirty="0" smtClean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ea"/>
              </a:rPr>
              <a:t>1</a:t>
            </a:r>
            <a:r>
              <a:rPr lang="zh-CN" altLang="en-US" sz="3000" dirty="0" smtClean="0">
                <a:latin typeface="+mn-ea"/>
              </a:rPr>
              <a:t>、</a:t>
            </a:r>
            <a:r>
              <a:rPr lang="en-US" altLang="zh-CN" sz="3000" dirty="0" err="1" smtClean="0">
                <a:latin typeface="+mn-ea"/>
              </a:rPr>
              <a:t>jmeter.properties</a:t>
            </a:r>
            <a:r>
              <a:rPr lang="zh-CN" altLang="en-US" sz="3000" dirty="0" smtClean="0">
                <a:latin typeface="+mn-ea"/>
              </a:rPr>
              <a:t>修改为</a:t>
            </a:r>
            <a:r>
              <a:rPr lang="en-US" altLang="zh-CN" sz="3000" dirty="0" smtClean="0">
                <a:latin typeface="+mn-ea"/>
              </a:rPr>
              <a:t>true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000" dirty="0" err="1" smtClean="0">
                <a:latin typeface="+mn-ea"/>
              </a:rPr>
              <a:t>CookieManager.save.cookies</a:t>
            </a:r>
            <a:r>
              <a:rPr lang="en-US" altLang="zh-CN" sz="3000" dirty="0" smtClean="0">
                <a:latin typeface="+mn-ea"/>
              </a:rPr>
              <a:t>=true</a:t>
            </a:r>
            <a:r>
              <a:rPr lang="zh-CN" altLang="en-US" sz="3000" dirty="0" smtClean="0">
                <a:latin typeface="+mn-ea"/>
              </a:rPr>
              <a:t>重启</a:t>
            </a:r>
            <a:r>
              <a:rPr lang="en-US" altLang="zh-CN" sz="3000" dirty="0" err="1" smtClean="0">
                <a:latin typeface="+mn-ea"/>
              </a:rPr>
              <a:t>JMeter</a:t>
            </a:r>
            <a:endParaRPr lang="en-US" altLang="zh-CN" sz="3000" dirty="0" smtClean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ea"/>
              </a:rPr>
              <a:t>2</a:t>
            </a:r>
            <a:r>
              <a:rPr lang="zh-CN" altLang="en-US" sz="3000" dirty="0">
                <a:latin typeface="+mn-ea"/>
              </a:rPr>
              <a:t>、</a:t>
            </a:r>
            <a:r>
              <a:rPr lang="zh-CN" altLang="en-US" sz="3000" dirty="0" smtClean="0">
                <a:latin typeface="+mn-ea"/>
              </a:rPr>
              <a:t>添加 配置元件</a:t>
            </a:r>
            <a:r>
              <a:rPr lang="en-US" altLang="zh-CN" sz="3000" dirty="0" smtClean="0">
                <a:latin typeface="+mn-ea"/>
              </a:rPr>
              <a:t>/HTTP </a:t>
            </a:r>
            <a:r>
              <a:rPr lang="en-US" altLang="zh-CN" sz="3000" dirty="0">
                <a:latin typeface="+mn-ea"/>
              </a:rPr>
              <a:t>Cookie </a:t>
            </a:r>
            <a:r>
              <a:rPr lang="zh-CN" altLang="en-US" sz="3000" dirty="0" smtClean="0">
                <a:latin typeface="+mn-ea"/>
              </a:rPr>
              <a:t>管理器</a:t>
            </a:r>
            <a:endParaRPr lang="en-US" altLang="zh-CN" sz="3000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r>
              <a:rPr lang="en-US" altLang="zh-CN" dirty="0" smtClean="0"/>
              <a:t>Http Cookie</a:t>
            </a:r>
            <a:r>
              <a:rPr lang="zh-CN" altLang="en-US" dirty="0" smtClean="0"/>
              <a:t>管理器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1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元件的作用域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162992"/>
              </p:ext>
            </p:extLst>
          </p:nvPr>
        </p:nvGraphicFramePr>
        <p:xfrm>
          <a:off x="457114" y="1052736"/>
          <a:ext cx="8507374" cy="5550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522"/>
                <a:gridCol w="5734852"/>
              </a:tblGrid>
              <a:tr h="481901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元件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作用域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1901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配置元件          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会影响其作用范围内的所有元件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前置处理程序   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在其作用范围内的每一个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元件之前执行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定时器 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对其作用范围内的每一个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有效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后置处理程序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在其作用范围内的每一个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元件之后执行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703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断言                 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对其作用范围内的每一个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元件执行后的结果进行校验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监听器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收集其作用范围内的每一个</a:t>
                      </a:r>
                      <a:r>
                        <a:rPr lang="en-US" altLang="zh-CN" b="0" dirty="0" smtClean="0">
                          <a:solidFill>
                            <a:srgbClr val="FF0000"/>
                          </a:solidFill>
                          <a:latin typeface="+mn-ea"/>
                        </a:rPr>
                        <a:t>sampler</a:t>
                      </a:r>
                      <a:r>
                        <a:rPr lang="zh-CN" altLang="en-US" b="0" dirty="0" smtClean="0">
                          <a:latin typeface="+mn-ea"/>
                        </a:rPr>
                        <a:t>的信息并呈现</a:t>
                      </a:r>
                      <a:endParaRPr lang="en-US" altLang="zh-CN" b="0" dirty="0" smtClean="0">
                        <a:latin typeface="+mn-ea"/>
                      </a:endParaRP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7924">
                <a:tc>
                  <a:txBody>
                    <a:bodyPr/>
                    <a:lstStyle/>
                    <a:p>
                      <a:r>
                        <a:rPr lang="zh-CN" altLang="en-US" b="0" dirty="0" smtClean="0">
                          <a:latin typeface="+mn-ea"/>
                        </a:rPr>
                        <a:t>采样器  </a:t>
                      </a:r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 smtClean="0">
                          <a:latin typeface="+mn-ea"/>
                        </a:rPr>
                        <a:t>不和其他元件相互作用，因此不存在作用域的问题</a:t>
                      </a:r>
                    </a:p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5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836712"/>
            <a:ext cx="8208912" cy="511256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5900" dirty="0">
                <a:latin typeface="+mn-ea"/>
              </a:rPr>
              <a:t>元件的作用域</a:t>
            </a:r>
            <a:r>
              <a:rPr lang="zh-CN" altLang="en-US" sz="5900" dirty="0" smtClean="0">
                <a:latin typeface="+mn-ea"/>
              </a:rPr>
              <a:t>是依靠“测试计划”的</a:t>
            </a:r>
            <a:r>
              <a:rPr lang="zh-CN" altLang="en-US" sz="5900" dirty="0">
                <a:latin typeface="+mn-ea"/>
              </a:rPr>
              <a:t>树形结构中元件的父子关系来确定</a:t>
            </a:r>
            <a:r>
              <a:rPr lang="zh-CN" altLang="en-US" sz="5900" dirty="0" smtClean="0">
                <a:latin typeface="+mn-ea"/>
              </a:rPr>
              <a:t>的</a:t>
            </a:r>
            <a:endParaRPr lang="en-US" altLang="zh-CN" sz="5900" dirty="0" smtClean="0">
              <a:latin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5900" dirty="0" smtClean="0">
                <a:latin typeface="+mn-ea"/>
              </a:rPr>
              <a:t>HTTP1</a:t>
            </a:r>
            <a:r>
              <a:rPr lang="zh-CN" altLang="en-US" sz="5900" dirty="0" smtClean="0">
                <a:latin typeface="+mn-ea"/>
              </a:rPr>
              <a:t>、</a:t>
            </a:r>
            <a:r>
              <a:rPr lang="en-US" altLang="zh-CN" sz="5900" dirty="0" smtClean="0">
                <a:latin typeface="+mn-ea"/>
              </a:rPr>
              <a:t>2</a:t>
            </a:r>
            <a:r>
              <a:rPr lang="zh-CN" altLang="en-US" sz="5900" dirty="0" smtClean="0">
                <a:latin typeface="+mn-ea"/>
              </a:rPr>
              <a:t>、</a:t>
            </a:r>
            <a:r>
              <a:rPr lang="en-US" altLang="zh-CN" sz="5900" dirty="0" smtClean="0">
                <a:latin typeface="+mn-ea"/>
              </a:rPr>
              <a:t>3</a:t>
            </a:r>
            <a:r>
              <a:rPr lang="zh-CN" altLang="en-US" sz="5900" dirty="0" smtClean="0">
                <a:latin typeface="+mn-ea"/>
              </a:rPr>
              <a:t>无作用域的概念</a:t>
            </a:r>
            <a:endParaRPr lang="en-US" altLang="zh-CN" sz="5900" dirty="0" smtClean="0">
              <a:latin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5900" dirty="0" smtClean="0">
                <a:latin typeface="+mn-ea"/>
              </a:rPr>
              <a:t>循环控制器：</a:t>
            </a:r>
            <a:r>
              <a:rPr lang="en-US" altLang="zh-CN" sz="5900" dirty="0" smtClean="0">
                <a:latin typeface="+mn-ea"/>
              </a:rPr>
              <a:t>HTTP2</a:t>
            </a:r>
            <a:r>
              <a:rPr lang="zh-CN" altLang="en-US" sz="5900" dirty="0" smtClean="0">
                <a:latin typeface="+mn-ea"/>
              </a:rPr>
              <a:t>、</a:t>
            </a:r>
            <a:r>
              <a:rPr lang="en-US" altLang="zh-CN" sz="5900" dirty="0" smtClean="0">
                <a:latin typeface="+mn-ea"/>
              </a:rPr>
              <a:t>3  </a:t>
            </a:r>
            <a:r>
              <a:rPr lang="zh-CN" altLang="en-US" sz="5900" dirty="0" smtClean="0">
                <a:latin typeface="+mn-ea"/>
              </a:rPr>
              <a:t>图形结果</a:t>
            </a:r>
            <a:endParaRPr lang="en-US" altLang="zh-CN" sz="5900" dirty="0" smtClean="0">
              <a:latin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5900" dirty="0" smtClean="0">
                <a:latin typeface="+mn-ea"/>
              </a:rPr>
              <a:t>图形结果：</a:t>
            </a:r>
            <a:r>
              <a:rPr lang="en-US" altLang="zh-CN" sz="5900" dirty="0">
                <a:latin typeface="+mn-ea"/>
              </a:rPr>
              <a:t> HTTP2</a:t>
            </a:r>
            <a:r>
              <a:rPr lang="zh-CN" altLang="en-US" sz="5900" dirty="0">
                <a:latin typeface="+mn-ea"/>
              </a:rPr>
              <a:t>、</a:t>
            </a:r>
            <a:r>
              <a:rPr lang="en-US" altLang="zh-CN" sz="5900" dirty="0">
                <a:latin typeface="+mn-ea"/>
              </a:rPr>
              <a:t>3 </a:t>
            </a:r>
            <a:endParaRPr lang="en-US" altLang="zh-CN" sz="5900" dirty="0" smtClean="0">
              <a:latin typeface="+mn-ea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sz="5900" dirty="0" smtClean="0">
                <a:latin typeface="+mn-ea"/>
              </a:rPr>
              <a:t>聚合报告：</a:t>
            </a:r>
            <a:r>
              <a:rPr lang="en-US" altLang="zh-CN" sz="5900" dirty="0">
                <a:latin typeface="+mn-ea"/>
              </a:rPr>
              <a:t> HTTP1</a:t>
            </a:r>
            <a:r>
              <a:rPr lang="zh-CN" altLang="en-US" sz="5900" dirty="0">
                <a:latin typeface="+mn-ea"/>
              </a:rPr>
              <a:t>、</a:t>
            </a:r>
            <a:r>
              <a:rPr lang="en-US" altLang="zh-CN" sz="5900" dirty="0">
                <a:latin typeface="+mn-ea"/>
              </a:rPr>
              <a:t>2</a:t>
            </a:r>
            <a:r>
              <a:rPr lang="zh-CN" altLang="en-US" sz="5900" dirty="0">
                <a:latin typeface="+mn-ea"/>
              </a:rPr>
              <a:t>、</a:t>
            </a:r>
            <a:r>
              <a:rPr lang="en-US" altLang="zh-CN" sz="5900" dirty="0" smtClean="0">
                <a:latin typeface="+mn-ea"/>
              </a:rPr>
              <a:t>3</a:t>
            </a: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3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800" dirty="0" smtClean="0">
                <a:solidFill>
                  <a:srgbClr val="FF0000"/>
                </a:solidFill>
                <a:latin typeface="+mn-ea"/>
              </a:rPr>
              <a:t>注意：从各个元件的层次结构</a:t>
            </a:r>
            <a:endParaRPr lang="en-US" altLang="zh-CN" sz="3800" dirty="0" smtClean="0">
              <a:solidFill>
                <a:srgbClr val="FF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3800" dirty="0" smtClean="0">
                <a:solidFill>
                  <a:srgbClr val="FF0000"/>
                </a:solidFill>
                <a:latin typeface="+mn-ea"/>
              </a:rPr>
              <a:t>判断每个元件的作用域</a:t>
            </a:r>
            <a:endParaRPr lang="zh-CN" altLang="en-US" sz="3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元件的作用域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2585515"/>
            <a:ext cx="305519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38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80728"/>
            <a:ext cx="9145016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latin typeface="+mn-ea"/>
              </a:rPr>
              <a:t>固定定时器：</a:t>
            </a:r>
            <a:r>
              <a:rPr lang="en-US" altLang="zh-CN" sz="2800" dirty="0" smtClean="0">
                <a:latin typeface="+mn-ea"/>
              </a:rPr>
              <a:t>http1</a:t>
            </a:r>
          </a:p>
          <a:p>
            <a:r>
              <a:rPr lang="zh-CN" altLang="en-US" sz="2800" dirty="0" smtClean="0">
                <a:latin typeface="+mn-ea"/>
              </a:rPr>
              <a:t>循环控制器：</a:t>
            </a:r>
            <a:r>
              <a:rPr lang="en-US" altLang="zh-CN" sz="2800" dirty="0" smtClean="0">
                <a:latin typeface="+mn-ea"/>
              </a:rPr>
              <a:t>http2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http3</a:t>
            </a:r>
            <a:r>
              <a:rPr lang="zh-CN" altLang="en-US" sz="2800" dirty="0" smtClean="0">
                <a:latin typeface="+mn-ea"/>
              </a:rPr>
              <a:t>、图形结果、随机控制器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图形结果：</a:t>
            </a:r>
            <a:r>
              <a:rPr lang="en-US" altLang="zh-CN" sz="2800" dirty="0" smtClean="0">
                <a:latin typeface="+mn-ea"/>
              </a:rPr>
              <a:t>http2</a:t>
            </a:r>
            <a:r>
              <a:rPr lang="zh-CN" altLang="en-US" sz="2800" dirty="0" smtClean="0">
                <a:latin typeface="+mn-ea"/>
              </a:rPr>
              <a:t>、</a:t>
            </a:r>
            <a:r>
              <a:rPr lang="en-US" altLang="zh-CN" sz="2800" dirty="0" smtClean="0">
                <a:latin typeface="+mn-ea"/>
              </a:rPr>
              <a:t>http3</a:t>
            </a:r>
          </a:p>
          <a:p>
            <a:r>
              <a:rPr lang="zh-CN" altLang="en-US" sz="2800" dirty="0" smtClean="0">
                <a:latin typeface="+mn-ea"/>
              </a:rPr>
              <a:t>响应断言：</a:t>
            </a:r>
            <a:r>
              <a:rPr lang="en-US" altLang="zh-CN" sz="2800" dirty="0" err="1" smtClean="0">
                <a:latin typeface="+mn-ea"/>
              </a:rPr>
              <a:t>jdbc</a:t>
            </a:r>
            <a:endParaRPr lang="en-US" altLang="zh-CN" sz="2800" dirty="0" smtClean="0">
              <a:latin typeface="+mn-ea"/>
            </a:endParaRPr>
          </a:p>
          <a:p>
            <a:r>
              <a:rPr lang="zh-CN" altLang="en-US" sz="2800" dirty="0" smtClean="0">
                <a:latin typeface="+mn-ea"/>
              </a:rPr>
              <a:t>聚合报告：所有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元件的作用域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945" y="2996952"/>
            <a:ext cx="3193055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54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2061" y="1124744"/>
            <a:ext cx="879532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配置元件</a:t>
            </a:r>
            <a:endParaRPr lang="en-US" altLang="zh-CN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latin typeface="+mn-ea"/>
              </a:rPr>
              <a:t>前</a:t>
            </a:r>
            <a:r>
              <a:rPr lang="zh-CN" altLang="en-US" sz="2800" dirty="0" smtClean="0">
                <a:latin typeface="+mn-ea"/>
              </a:rPr>
              <a:t>置处理程序</a:t>
            </a:r>
            <a:endParaRPr lang="en-US" altLang="zh-CN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定时器</a:t>
            </a:r>
            <a:endParaRPr lang="en-US" altLang="zh-CN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>
                <a:latin typeface="+mn-ea"/>
              </a:rPr>
              <a:t>sampler</a:t>
            </a:r>
            <a:endParaRPr lang="en-US" altLang="zh-CN" sz="2800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后置处理程序</a:t>
            </a:r>
            <a:endParaRPr lang="en-US" altLang="zh-CN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断言</a:t>
            </a:r>
            <a:endParaRPr lang="en-US" altLang="zh-CN" sz="2800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 smtClean="0">
                <a:latin typeface="+mn-ea"/>
              </a:rPr>
              <a:t>监听器</a:t>
            </a:r>
            <a:endParaRPr lang="en-US" altLang="zh-CN" sz="2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ea"/>
              </a:rPr>
              <a:t>如果在同一个作用域范围内有多个同一类型的元件，则这些元件按照它们在测试计划</a:t>
            </a:r>
            <a:r>
              <a:rPr lang="zh-CN" altLang="en-US" sz="2800" dirty="0">
                <a:latin typeface="+mn-ea"/>
              </a:rPr>
              <a:t>中</a:t>
            </a:r>
            <a:r>
              <a:rPr lang="zh-CN" altLang="en-US" sz="2800" dirty="0" smtClean="0">
                <a:latin typeface="+mn-ea"/>
              </a:rPr>
              <a:t>的上下顺序依次执行</a:t>
            </a:r>
            <a:endParaRPr lang="zh-CN" altLang="en-US" sz="28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元件的执行顺序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30861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5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966" y="1053287"/>
            <a:ext cx="8229600" cy="50400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z="2400" dirty="0" smtClean="0"/>
              <a:t>打开使用</a:t>
            </a:r>
            <a:r>
              <a:rPr lang="en-US" altLang="zh-CN" sz="2400" dirty="0" err="1" smtClean="0"/>
              <a:t>Badboy</a:t>
            </a:r>
            <a:r>
              <a:rPr lang="zh-CN" altLang="en-US" sz="2400" dirty="0" smtClean="0"/>
              <a:t>录制的</a:t>
            </a:r>
            <a:r>
              <a:rPr lang="en-US" altLang="zh-CN" sz="2400" dirty="0" err="1" smtClean="0"/>
              <a:t>Discuz</a:t>
            </a:r>
            <a:r>
              <a:rPr lang="zh-CN" altLang="en-US" sz="2400" dirty="0" smtClean="0"/>
              <a:t>登录过程的文件（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jmx</a:t>
            </a:r>
            <a:r>
              <a:rPr lang="zh-CN" altLang="en-US" sz="2400" dirty="0" smtClean="0"/>
              <a:t>文件）</a:t>
            </a:r>
            <a:endParaRPr lang="en-US" altLang="zh-CN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/>
              <a:t>2 </a:t>
            </a:r>
            <a:r>
              <a:rPr lang="zh-CN" altLang="en-US" sz="2400" dirty="0" smtClean="0"/>
              <a:t>、添加前置处理器：</a:t>
            </a:r>
            <a:r>
              <a:rPr lang="en-US" altLang="zh-CN" sz="2400" dirty="0" smtClean="0"/>
              <a:t>User  Parameters</a:t>
            </a:r>
            <a:r>
              <a:rPr lang="zh-CN" altLang="en-US" sz="2400" dirty="0" smtClean="0"/>
              <a:t>添加用户名，密码参数及参数值</a:t>
            </a:r>
            <a:endParaRPr lang="en-US" altLang="zh-CN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/>
              <a:t>3 </a:t>
            </a:r>
            <a:r>
              <a:rPr lang="zh-CN" altLang="en-US" sz="2400" dirty="0" smtClean="0"/>
              <a:t>、在请求首页和请求登录页中间增加固定定时器，等待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秒</a:t>
            </a:r>
            <a:endParaRPr lang="en-US" altLang="zh-CN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/>
              <a:t>4 </a:t>
            </a:r>
            <a:r>
              <a:rPr lang="zh-CN" altLang="en-US" sz="2400" dirty="0" smtClean="0"/>
              <a:t>、在登录后增加后置处理器（</a:t>
            </a:r>
            <a:r>
              <a:rPr lang="en-US" altLang="zh-CN" sz="2400" dirty="0"/>
              <a:t>Regular Expression Extractor</a:t>
            </a:r>
            <a:r>
              <a:rPr lang="zh-CN" altLang="en-US" sz="2400" dirty="0" smtClean="0"/>
              <a:t>），提取登录后的关键字</a:t>
            </a:r>
            <a:endParaRPr lang="en-US" altLang="zh-CN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/>
              <a:t>5 </a:t>
            </a:r>
            <a:r>
              <a:rPr lang="zh-CN" altLang="en-US" sz="2400" dirty="0" smtClean="0"/>
              <a:t>、添加断言（</a:t>
            </a:r>
            <a:r>
              <a:rPr lang="en-US" altLang="zh-CN" sz="2400" dirty="0"/>
              <a:t>Response Assertion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验证是否登录</a:t>
            </a:r>
            <a:r>
              <a:rPr lang="zh-CN" altLang="en-US" sz="2400" dirty="0" smtClean="0"/>
              <a:t>成功</a:t>
            </a:r>
            <a:endParaRPr lang="en-US" altLang="zh-CN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添加监听器（</a:t>
            </a:r>
            <a:r>
              <a:rPr lang="en-US" altLang="zh-CN" sz="2400" dirty="0"/>
              <a:t>View Results Tree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2400" dirty="0" smtClean="0"/>
              <a:t>7 </a:t>
            </a:r>
            <a:r>
              <a:rPr lang="zh-CN" altLang="en-US" sz="2400" dirty="0" smtClean="0"/>
              <a:t>、运行脚本，体会元件执行顺序</a:t>
            </a:r>
            <a:endParaRPr lang="en-US" altLang="zh-CN" sz="2400" dirty="0" smtClean="0"/>
          </a:p>
          <a:p>
            <a:pPr marL="0" indent="0">
              <a:lnSpc>
                <a:spcPct val="14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14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4912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之集合点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之断言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之动态关联</a:t>
            </a:r>
            <a:endParaRPr lang="zh-CN" altLang="en-US" dirty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之分布式测试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>
                <a:latin typeface="+mn-ea"/>
              </a:rPr>
              <a:t>JMeter</a:t>
            </a:r>
            <a:r>
              <a:rPr lang="zh-CN" altLang="en-US" dirty="0" smtClean="0">
                <a:latin typeface="+mn-ea"/>
              </a:rPr>
              <a:t>之组件执行顺序</a:t>
            </a:r>
            <a:endParaRPr lang="zh-CN" altLang="en-US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4525963"/>
          </a:xfrm>
        </p:spPr>
        <p:txBody>
          <a:bodyPr/>
          <a:lstStyle/>
          <a:p>
            <a:r>
              <a:rPr lang="zh-CN" altLang="zh-CN" dirty="0" smtClean="0"/>
              <a:t>用于</a:t>
            </a:r>
            <a:r>
              <a:rPr lang="zh-CN" altLang="zh-CN" dirty="0" smtClean="0"/>
              <a:t>操作与操作之间设置等待时间，类似于</a:t>
            </a:r>
            <a:r>
              <a:rPr lang="en-US" altLang="zh-CN" dirty="0" err="1" smtClean="0"/>
              <a:t>LR</a:t>
            </a:r>
            <a:r>
              <a:rPr lang="zh-CN" altLang="zh-CN" dirty="0" smtClean="0"/>
              <a:t>中的思考时间</a:t>
            </a:r>
          </a:p>
          <a:p>
            <a:r>
              <a:rPr lang="zh-CN" altLang="en-US" dirty="0" smtClean="0">
                <a:latin typeface="+mn-ea"/>
              </a:rPr>
              <a:t>定时器</a:t>
            </a:r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同步定时器</a:t>
            </a: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之集合点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84984"/>
            <a:ext cx="5028456" cy="1840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51520" y="5015155"/>
            <a:ext cx="889248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+mn-ea"/>
              </a:rPr>
              <a:t>模拟</a:t>
            </a:r>
            <a:r>
              <a:rPr lang="zh-CN" altLang="en-US" sz="2400" dirty="0" smtClean="0">
                <a:latin typeface="+mn-ea"/>
              </a:rPr>
              <a:t>用户组的数量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zh-CN" altLang="en-US" sz="2400" dirty="0">
                <a:latin typeface="+mn-ea"/>
              </a:rPr>
              <a:t>集合多少人后再执行请求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+mn-ea"/>
              </a:rPr>
              <a:t>超时时间：</a:t>
            </a:r>
            <a:r>
              <a:rPr lang="zh-CN" altLang="en-US" sz="2400" dirty="0">
                <a:latin typeface="+mn-ea"/>
              </a:rPr>
              <a:t>多少秒没集合到指定</a:t>
            </a:r>
            <a:r>
              <a:rPr lang="zh-CN" altLang="en-US" sz="2400" dirty="0" smtClean="0">
                <a:latin typeface="+mn-ea"/>
              </a:rPr>
              <a:t>人数算</a:t>
            </a:r>
            <a:r>
              <a:rPr lang="zh-CN" altLang="en-US" sz="2400" dirty="0">
                <a:latin typeface="+mn-ea"/>
              </a:rPr>
              <a:t>超时</a:t>
            </a:r>
          </a:p>
        </p:txBody>
      </p:sp>
    </p:spTree>
    <p:extLst>
      <p:ext uri="{BB962C8B-B14F-4D97-AF65-F5344CB8AC3E}">
        <p14:creationId xmlns:p14="http://schemas.microsoft.com/office/powerpoint/2010/main" val="5163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之断言（检查点）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802" y="1124744"/>
            <a:ext cx="3904710" cy="265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65104"/>
            <a:ext cx="4658384" cy="17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940078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响应断言（创建检查点）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 smtClean="0">
                <a:latin typeface="+mn-ea"/>
              </a:rPr>
              <a:t>断言结果（对于结果的判断）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断言持续时间（持续时间）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Size Assertion</a:t>
            </a:r>
            <a:r>
              <a:rPr lang="zh-CN" altLang="en-US" sz="2800" dirty="0" smtClean="0">
                <a:latin typeface="+mn-ea"/>
              </a:rPr>
              <a:t>（字节大小）</a:t>
            </a:r>
            <a:endParaRPr lang="en-US" altLang="zh-CN" sz="28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+mn-ea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注意：与位置相关，需要放在请求范围内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06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08720"/>
            <a:ext cx="8676456" cy="536145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后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置处理器</a:t>
            </a:r>
            <a:r>
              <a:rPr lang="zh-CN" altLang="en-US" dirty="0" smtClean="0">
                <a:latin typeface="+mn-ea"/>
              </a:rPr>
              <a:t>：用于对</a:t>
            </a:r>
            <a:r>
              <a:rPr lang="en-US" altLang="zh-CN" dirty="0" smtClean="0">
                <a:latin typeface="+mn-ea"/>
              </a:rPr>
              <a:t>Sampler</a:t>
            </a:r>
            <a:r>
              <a:rPr lang="zh-CN" altLang="en-US" dirty="0" smtClean="0">
                <a:latin typeface="+mn-ea"/>
              </a:rPr>
              <a:t>发出请求后得到的服务器响应进行处理。一般用来提取响应中的特定数据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两种方式：正则，</a:t>
            </a:r>
            <a:r>
              <a:rPr lang="en-US" altLang="zh-CN" dirty="0" err="1" smtClean="0">
                <a:latin typeface="+mn-ea"/>
              </a:rPr>
              <a:t>xpath</a:t>
            </a:r>
            <a:r>
              <a:rPr lang="zh-CN" altLang="en-US" dirty="0" smtClean="0">
                <a:latin typeface="+mn-ea"/>
              </a:rPr>
              <a:t>（返回为</a:t>
            </a:r>
            <a:r>
              <a:rPr lang="en-US" altLang="zh-CN" dirty="0" smtClean="0">
                <a:latin typeface="+mn-ea"/>
              </a:rPr>
              <a:t>xml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+mn-ea"/>
              </a:rPr>
              <a:t>每一个新建的</a:t>
            </a:r>
            <a:r>
              <a:rPr lang="en-US" altLang="zh-CN" dirty="0">
                <a:latin typeface="+mn-ea"/>
              </a:rPr>
              <a:t>bug</a:t>
            </a:r>
            <a:r>
              <a:rPr lang="zh-CN" altLang="en-US" dirty="0">
                <a:latin typeface="+mn-ea"/>
              </a:rPr>
              <a:t>，会有一个自动分配的自增长的</a:t>
            </a:r>
            <a:r>
              <a:rPr lang="en-US" altLang="zh-CN" dirty="0">
                <a:latin typeface="+mn-ea"/>
              </a:rPr>
              <a:t>ID</a:t>
            </a:r>
            <a:r>
              <a:rPr lang="zh-CN" altLang="en-US" dirty="0">
                <a:latin typeface="+mn-ea"/>
              </a:rPr>
              <a:t>，需要使用正则表达式提取器获取这个由服务器返回的值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.  </a:t>
            </a:r>
            <a:r>
              <a:rPr lang="zh-CN" altLang="en-US" dirty="0" smtClean="0">
                <a:latin typeface="+mn-ea"/>
              </a:rPr>
              <a:t>任意</a:t>
            </a:r>
            <a:r>
              <a:rPr lang="zh-CN" altLang="en-US" dirty="0">
                <a:latin typeface="+mn-ea"/>
              </a:rPr>
              <a:t>单</a:t>
            </a:r>
            <a:r>
              <a:rPr lang="zh-CN" altLang="en-US" dirty="0" smtClean="0">
                <a:latin typeface="+mn-ea"/>
              </a:rPr>
              <a:t>个字符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/>
              <a:t>  +</a:t>
            </a:r>
            <a:r>
              <a:rPr lang="zh-CN" altLang="en-US" dirty="0" smtClean="0"/>
              <a:t>  一</a:t>
            </a:r>
            <a:r>
              <a:rPr lang="zh-CN" altLang="en-US" dirty="0"/>
              <a:t>次或者多次 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*  </a:t>
            </a:r>
            <a:r>
              <a:rPr lang="zh-CN" altLang="en-US" dirty="0" smtClean="0">
                <a:latin typeface="+mn-ea"/>
              </a:rPr>
              <a:t>匹配</a:t>
            </a:r>
            <a:r>
              <a:rPr lang="zh-CN" altLang="en-US" dirty="0" smtClean="0">
                <a:latin typeface="+mn-ea"/>
              </a:rPr>
              <a:t>多次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+mn-ea"/>
              </a:rPr>
              <a:t>?  </a:t>
            </a:r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找到第一个匹配项后停止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模板：是使用提取到的第几个参数。因为可能有多个值匹配，所以要使用模板。从 </a:t>
            </a:r>
            <a:r>
              <a:rPr lang="en-US" altLang="zh-CN" dirty="0" smtClean="0">
                <a:latin typeface="+mn-ea"/>
              </a:rPr>
              <a:t>1 </a:t>
            </a:r>
            <a:r>
              <a:rPr lang="zh-CN" altLang="en-US" dirty="0" smtClean="0">
                <a:latin typeface="+mn-ea"/>
              </a:rPr>
              <a:t>开始匹配，依次类推。这里只有一个，所以填写 </a:t>
            </a:r>
            <a:r>
              <a:rPr lang="en-US" altLang="zh-CN" dirty="0" smtClean="0">
                <a:latin typeface="+mn-ea"/>
              </a:rPr>
              <a:t>$1$ </a:t>
            </a:r>
            <a:r>
              <a:rPr lang="zh-CN" altLang="en-US" dirty="0" smtClean="0">
                <a:latin typeface="+mn-ea"/>
              </a:rPr>
              <a:t>即可；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匹配数字：表示</a:t>
            </a:r>
            <a:r>
              <a:rPr lang="zh-CN" altLang="en-US" dirty="0">
                <a:latin typeface="+mn-ea"/>
              </a:rPr>
              <a:t>如何取值。</a:t>
            </a:r>
            <a:r>
              <a:rPr lang="en-US" altLang="zh-CN" dirty="0">
                <a:latin typeface="+mn-ea"/>
              </a:rPr>
              <a:t>0 </a:t>
            </a:r>
            <a:r>
              <a:rPr lang="zh-CN" altLang="en-US" dirty="0">
                <a:latin typeface="+mn-ea"/>
              </a:rPr>
              <a:t>代表随机取值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-1 </a:t>
            </a:r>
            <a:r>
              <a:rPr lang="zh-CN" altLang="en-US" dirty="0">
                <a:latin typeface="+mn-ea"/>
              </a:rPr>
              <a:t>代表全部取值。这里只有一个，填 </a:t>
            </a:r>
            <a:r>
              <a:rPr lang="en-US" altLang="zh-CN" dirty="0">
                <a:latin typeface="+mn-ea"/>
              </a:rPr>
              <a:t>1 </a:t>
            </a:r>
            <a:r>
              <a:rPr lang="zh-CN" altLang="en-US" dirty="0">
                <a:latin typeface="+mn-ea"/>
              </a:rPr>
              <a:t>即可</a:t>
            </a:r>
            <a:r>
              <a:rPr lang="zh-CN" altLang="en-US" dirty="0" smtClean="0">
                <a:latin typeface="+mn-ea"/>
              </a:rPr>
              <a:t>；</a:t>
            </a:r>
            <a:endParaRPr lang="en-US" altLang="zh-CN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>
                <a:latin typeface="+mn-ea"/>
              </a:rPr>
              <a:t>缺省值</a:t>
            </a:r>
            <a:r>
              <a:rPr lang="zh-CN" altLang="en-US" dirty="0">
                <a:latin typeface="+mn-ea"/>
              </a:rPr>
              <a:t>表示参数没有取到值的话，默认给它的值。一般不填。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之动态关联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2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8213" y="78014"/>
            <a:ext cx="43059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 err="1" smtClean="0">
                <a:solidFill>
                  <a:schemeClr val="bg1"/>
                </a:solidFill>
                <a:latin typeface="+mn-ea"/>
                <a:cs typeface="+mj-cs"/>
              </a:rPr>
              <a:t>JMeter</a:t>
            </a:r>
            <a:r>
              <a:rPr lang="zh-CN" altLang="en-US" sz="4000" b="1" dirty="0" smtClean="0">
                <a:solidFill>
                  <a:schemeClr val="bg1"/>
                </a:solidFill>
                <a:latin typeface="+mn-ea"/>
                <a:cs typeface="+mj-cs"/>
              </a:rPr>
              <a:t>之</a:t>
            </a:r>
            <a:r>
              <a:rPr lang="zh-CN" altLang="en-US" sz="4000" b="1" dirty="0">
                <a:solidFill>
                  <a:schemeClr val="bg1"/>
                </a:solidFill>
                <a:latin typeface="+mn-ea"/>
                <a:cs typeface="+mj-cs"/>
              </a:rPr>
              <a:t>动态关联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21949"/>
            <a:ext cx="7096836" cy="334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135642" y="5183315"/>
            <a:ext cx="7488832" cy="1405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引用名称：下一个请求要引用的参数名称，如</a:t>
            </a:r>
            <a:r>
              <a:rPr lang="zh-CN" altLang="en-US" sz="2000" dirty="0" smtClean="0">
                <a:latin typeface="+mn-ea"/>
              </a:rPr>
              <a:t>填写</a:t>
            </a:r>
            <a:r>
              <a:rPr lang="en-US" altLang="zh-CN" sz="2000" dirty="0" err="1" smtClean="0">
                <a:latin typeface="+mn-ea"/>
              </a:rPr>
              <a:t>bugid</a:t>
            </a:r>
            <a:r>
              <a:rPr lang="zh-CN" altLang="en-US" sz="2000" dirty="0" smtClean="0">
                <a:latin typeface="+mn-ea"/>
              </a:rPr>
              <a:t>，</a:t>
            </a:r>
            <a:r>
              <a:rPr lang="zh-CN" altLang="en-US" sz="2000" dirty="0">
                <a:latin typeface="+mn-ea"/>
              </a:rPr>
              <a:t>则可用</a:t>
            </a:r>
            <a:r>
              <a:rPr lang="en-US" altLang="zh-CN" sz="2000" dirty="0" smtClean="0">
                <a:latin typeface="+mn-ea"/>
              </a:rPr>
              <a:t>${</a:t>
            </a:r>
            <a:r>
              <a:rPr lang="en-US" altLang="zh-CN" sz="2000" dirty="0" err="1" smtClean="0">
                <a:latin typeface="+mn-ea"/>
              </a:rPr>
              <a:t>bugid</a:t>
            </a:r>
            <a:r>
              <a:rPr lang="en-US" altLang="zh-CN" sz="2000" dirty="0" smtClean="0">
                <a:latin typeface="+mn-ea"/>
              </a:rPr>
              <a:t>}</a:t>
            </a:r>
            <a:r>
              <a:rPr lang="zh-CN" altLang="en-US" sz="2000" dirty="0">
                <a:latin typeface="+mn-ea"/>
              </a:rPr>
              <a:t>引用它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ea"/>
              </a:rPr>
              <a:t>正则表达式</a:t>
            </a:r>
            <a:r>
              <a:rPr lang="zh-CN" altLang="en-US" sz="2000" dirty="0">
                <a:latin typeface="+mn-ea"/>
              </a:rPr>
              <a:t>中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括起来的部分就是要提取的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60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性能测试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分布式性能测试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4734" y="836712"/>
            <a:ext cx="806489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en-US" altLang="zh-CN" sz="2400" dirty="0">
                <a:latin typeface="+mn-ea"/>
              </a:rPr>
              <a:t> 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 应用，对于</a:t>
            </a:r>
            <a:r>
              <a:rPr lang="en-US" altLang="zh-CN" sz="2400" dirty="0">
                <a:latin typeface="+mn-ea"/>
              </a:rPr>
              <a:t>CPU</a:t>
            </a:r>
            <a:r>
              <a:rPr lang="zh-CN" altLang="en-US" sz="2400" dirty="0">
                <a:latin typeface="+mn-ea"/>
              </a:rPr>
              <a:t>和内存的消耗比较大，因此，当需要模拟数以千计的并发用户时，使用单台机器模拟所有的并发用户就有些力不从心，甚至会引起</a:t>
            </a:r>
            <a:r>
              <a:rPr lang="en-US" altLang="zh-CN" sz="2400" dirty="0">
                <a:latin typeface="+mn-ea"/>
              </a:rPr>
              <a:t>JAVA</a:t>
            </a:r>
            <a:r>
              <a:rPr lang="zh-CN" altLang="en-US" sz="2400" dirty="0">
                <a:latin typeface="+mn-ea"/>
              </a:rPr>
              <a:t>内存溢出错误。为了</a:t>
            </a:r>
            <a:r>
              <a:rPr lang="zh-CN" altLang="en-US" sz="2400" dirty="0" smtClean="0">
                <a:latin typeface="+mn-ea"/>
              </a:rPr>
              <a:t>让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zh-CN" altLang="en-US" sz="2400" dirty="0" smtClean="0">
                <a:latin typeface="+mn-ea"/>
              </a:rPr>
              <a:t>工具</a:t>
            </a:r>
            <a:r>
              <a:rPr lang="zh-CN" altLang="en-US" sz="2400" dirty="0">
                <a:latin typeface="+mn-ea"/>
              </a:rPr>
              <a:t>提供更大的负载能力</a:t>
            </a:r>
            <a:r>
              <a:rPr lang="zh-CN" altLang="en-US" sz="2400" dirty="0" smtClean="0">
                <a:latin typeface="+mn-ea"/>
              </a:rPr>
              <a:t>，有了</a:t>
            </a:r>
            <a:r>
              <a:rPr lang="zh-CN" altLang="en-US" sz="2400" dirty="0">
                <a:latin typeface="+mn-ea"/>
              </a:rPr>
              <a:t>使用多台机器同时产生负载的</a:t>
            </a:r>
            <a:r>
              <a:rPr lang="zh-CN" altLang="en-US" sz="2400" dirty="0" smtClean="0">
                <a:latin typeface="+mn-ea"/>
              </a:rPr>
              <a:t>机制。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b="1" dirty="0" err="1" smtClean="0">
                <a:latin typeface="+mn-ea"/>
              </a:rPr>
              <a:t>JMeter</a:t>
            </a:r>
            <a:r>
              <a:rPr lang="zh-CN" altLang="en-US" sz="2400" b="1" dirty="0" smtClean="0">
                <a:latin typeface="+mn-ea"/>
              </a:rPr>
              <a:t>分布式</a:t>
            </a:r>
            <a:r>
              <a:rPr lang="zh-CN" altLang="en-US" sz="2400" b="1" dirty="0">
                <a:latin typeface="+mn-ea"/>
              </a:rPr>
              <a:t>执行原理：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JMeter</a:t>
            </a:r>
            <a:r>
              <a:rPr lang="zh-CN" altLang="en-US" sz="2400" dirty="0" smtClean="0">
                <a:latin typeface="+mn-ea"/>
              </a:rPr>
              <a:t>分布式</a:t>
            </a:r>
            <a:r>
              <a:rPr lang="zh-CN" altLang="en-US" sz="2400" dirty="0">
                <a:latin typeface="+mn-ea"/>
              </a:rPr>
              <a:t>测试时，选择其中一台</a:t>
            </a:r>
            <a:r>
              <a:rPr lang="zh-CN" altLang="en-US" sz="2400" dirty="0" smtClean="0">
                <a:latin typeface="+mn-ea"/>
              </a:rPr>
              <a:t>作为</a:t>
            </a:r>
            <a:r>
              <a:rPr lang="zh-CN" altLang="en-US" sz="2400" dirty="0">
                <a:latin typeface="+mn-ea"/>
              </a:rPr>
              <a:t>控制</a:t>
            </a:r>
            <a:r>
              <a:rPr lang="zh-CN" altLang="en-US" sz="2400" dirty="0" smtClean="0">
                <a:latin typeface="+mn-ea"/>
              </a:rPr>
              <a:t>机</a:t>
            </a:r>
            <a:r>
              <a:rPr lang="en-US" altLang="zh-CN" sz="2400" dirty="0">
                <a:latin typeface="+mn-ea"/>
              </a:rPr>
              <a:t>(Controller)</a:t>
            </a:r>
            <a:r>
              <a:rPr lang="zh-CN" altLang="en-US" sz="2400" dirty="0">
                <a:latin typeface="+mn-ea"/>
              </a:rPr>
              <a:t>，其它机器</a:t>
            </a:r>
            <a:r>
              <a:rPr lang="zh-CN" altLang="en-US" sz="2400" dirty="0" smtClean="0">
                <a:latin typeface="+mn-ea"/>
              </a:rPr>
              <a:t>做为客户机</a:t>
            </a:r>
            <a:r>
              <a:rPr lang="en-US" altLang="zh-CN" sz="2400" dirty="0" smtClean="0">
                <a:latin typeface="+mn-ea"/>
              </a:rPr>
              <a:t>(Agent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。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、执行时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把脚本发送到每</a:t>
            </a:r>
            <a:r>
              <a:rPr lang="zh-CN" altLang="en-US" sz="2400" dirty="0" smtClean="0">
                <a:latin typeface="+mn-ea"/>
              </a:rPr>
              <a:t>台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上，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拿</a:t>
            </a:r>
            <a:r>
              <a:rPr lang="zh-CN" altLang="en-US" sz="2400" dirty="0">
                <a:latin typeface="+mn-ea"/>
              </a:rPr>
              <a:t>到脚本后就开始执行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agent</a:t>
            </a:r>
            <a:r>
              <a:rPr lang="zh-CN" altLang="en-US" sz="2400" dirty="0" smtClean="0">
                <a:latin typeface="+mn-ea"/>
              </a:rPr>
              <a:t>执行</a:t>
            </a:r>
            <a:r>
              <a:rPr lang="zh-CN" altLang="en-US" sz="2400" dirty="0">
                <a:latin typeface="+mn-ea"/>
              </a:rPr>
              <a:t>时不需要启动</a:t>
            </a:r>
            <a:r>
              <a:rPr lang="en-US" altLang="zh-CN" sz="2400" dirty="0">
                <a:latin typeface="+mn-ea"/>
              </a:rPr>
              <a:t>GUI</a:t>
            </a:r>
            <a:r>
              <a:rPr lang="zh-CN" altLang="en-US" sz="2400" dirty="0" smtClean="0">
                <a:latin typeface="+mn-ea"/>
              </a:rPr>
              <a:t>，是</a:t>
            </a:r>
            <a:r>
              <a:rPr lang="zh-CN" altLang="en-US" sz="2400" dirty="0">
                <a:latin typeface="+mn-ea"/>
              </a:rPr>
              <a:t>通过命令行模式执行的。</a:t>
            </a:r>
          </a:p>
          <a:p>
            <a:r>
              <a:rPr lang="zh-CN" altLang="en-US" sz="2400" dirty="0">
                <a:latin typeface="+mn-ea"/>
              </a:rPr>
              <a:t>　</a:t>
            </a:r>
            <a:r>
              <a:rPr lang="en-US" altLang="zh-CN" sz="2400" dirty="0" smtClean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、执行完成后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把结果回传</a:t>
            </a:r>
            <a:r>
              <a:rPr lang="zh-CN" altLang="en-US" sz="2400" dirty="0" smtClean="0">
                <a:latin typeface="+mn-ea"/>
              </a:rPr>
              <a:t>给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Controller</a:t>
            </a:r>
            <a:r>
              <a:rPr lang="zh-CN" altLang="en-US" sz="2400" dirty="0" smtClean="0">
                <a:latin typeface="+mn-ea"/>
              </a:rPr>
              <a:t>会</a:t>
            </a:r>
            <a:r>
              <a:rPr lang="zh-CN" altLang="en-US" sz="2400" dirty="0">
                <a:latin typeface="+mn-ea"/>
              </a:rPr>
              <a:t>收集</a:t>
            </a:r>
            <a:r>
              <a:rPr lang="zh-CN" altLang="en-US" sz="2400" dirty="0" smtClean="0">
                <a:latin typeface="+mn-ea"/>
              </a:rPr>
              <a:t>所有</a:t>
            </a:r>
            <a:r>
              <a:rPr lang="en-US" altLang="zh-CN" sz="2400" dirty="0">
                <a:latin typeface="+mn-ea"/>
              </a:rPr>
              <a:t>A</a:t>
            </a:r>
            <a:r>
              <a:rPr lang="en-US" altLang="zh-CN" sz="2400" dirty="0" smtClean="0">
                <a:latin typeface="+mn-ea"/>
              </a:rPr>
              <a:t>gent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zh-CN" altLang="en-US" sz="2400" dirty="0">
                <a:latin typeface="+mn-ea"/>
              </a:rPr>
              <a:t>信息并汇总。</a:t>
            </a: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4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052736"/>
            <a:ext cx="8352928" cy="5832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前提条件：</a:t>
            </a:r>
            <a:r>
              <a:rPr lang="zh-CN" altLang="en-US" sz="4000" dirty="0" smtClean="0">
                <a:latin typeface="+mn-ea"/>
              </a:rPr>
              <a:t>关闭</a:t>
            </a:r>
            <a:r>
              <a:rPr lang="zh-CN" altLang="en-US" sz="4000" dirty="0" smtClean="0">
                <a:latin typeface="+mn-ea"/>
              </a:rPr>
              <a:t>防火墙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1.Agent</a:t>
            </a:r>
            <a:r>
              <a:rPr lang="zh-CN" altLang="en-US" sz="4000" dirty="0" smtClean="0">
                <a:latin typeface="+mn-ea"/>
              </a:rPr>
              <a:t>在</a:t>
            </a:r>
            <a:r>
              <a:rPr lang="en-US" altLang="zh-CN" sz="4000" dirty="0" err="1" smtClean="0">
                <a:latin typeface="+mn-ea"/>
              </a:rPr>
              <a:t>jmeter.properties</a:t>
            </a:r>
            <a:r>
              <a:rPr lang="zh-CN" altLang="en-US" sz="4000" dirty="0" smtClean="0">
                <a:latin typeface="+mn-ea"/>
              </a:rPr>
              <a:t>添加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err="1" smtClean="0">
                <a:latin typeface="+mn-ea"/>
              </a:rPr>
              <a:t>server_port</a:t>
            </a:r>
            <a:r>
              <a:rPr lang="en-US" altLang="zh-CN" sz="4000" dirty="0" smtClean="0">
                <a:latin typeface="+mn-ea"/>
              </a:rPr>
              <a:t>=1099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2</a:t>
            </a:r>
            <a:r>
              <a:rPr lang="en-US" altLang="zh-CN" sz="4000" dirty="0" smtClean="0">
                <a:latin typeface="+mn-ea"/>
              </a:rPr>
              <a:t>.</a:t>
            </a:r>
            <a:r>
              <a:rPr lang="zh-CN" altLang="en-US" sz="4000" dirty="0" smtClean="0">
                <a:latin typeface="+mn-ea"/>
              </a:rPr>
              <a:t>在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机器的</a:t>
            </a:r>
            <a:r>
              <a:rPr lang="en-US" altLang="zh-CN" sz="4000" dirty="0" smtClean="0">
                <a:latin typeface="+mn-ea"/>
              </a:rPr>
              <a:t>bin</a:t>
            </a:r>
            <a:r>
              <a:rPr lang="zh-CN" altLang="en-US" sz="4000" dirty="0" smtClean="0">
                <a:latin typeface="+mn-ea"/>
              </a:rPr>
              <a:t>目录下，找到</a:t>
            </a:r>
            <a:r>
              <a:rPr lang="en-US" altLang="zh-CN" sz="4000" dirty="0" err="1">
                <a:latin typeface="+mn-ea"/>
              </a:rPr>
              <a:t>jmeter.properties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>
                <a:latin typeface="+mn-ea"/>
              </a:rPr>
              <a:t>3</a:t>
            </a:r>
            <a:r>
              <a:rPr lang="en-US" altLang="zh-CN" sz="4000" dirty="0" smtClean="0">
                <a:latin typeface="+mn-ea"/>
              </a:rPr>
              <a:t>.</a:t>
            </a:r>
            <a:r>
              <a:rPr lang="zh-CN" altLang="en-US" sz="4000" dirty="0" smtClean="0">
                <a:latin typeface="+mn-ea"/>
              </a:rPr>
              <a:t>运行</a:t>
            </a:r>
            <a:r>
              <a:rPr lang="zh-CN" altLang="en-US" sz="4000" dirty="0">
                <a:latin typeface="+mn-ea"/>
              </a:rPr>
              <a:t>所有</a:t>
            </a:r>
            <a:r>
              <a:rPr lang="en-US" altLang="zh-CN" sz="4000" dirty="0">
                <a:latin typeface="+mn-ea"/>
              </a:rPr>
              <a:t>Agent</a:t>
            </a:r>
            <a:r>
              <a:rPr lang="zh-CN" altLang="en-US" sz="4000" dirty="0">
                <a:latin typeface="+mn-ea"/>
              </a:rPr>
              <a:t>机器上</a:t>
            </a:r>
            <a:r>
              <a:rPr lang="zh-CN" altLang="en-US" sz="4000" dirty="0" smtClean="0">
                <a:latin typeface="+mn-ea"/>
              </a:rPr>
              <a:t>的</a:t>
            </a:r>
            <a:r>
              <a:rPr lang="en-US" altLang="zh-CN" sz="4000" dirty="0" smtClean="0">
                <a:solidFill>
                  <a:srgbClr val="FF0000"/>
                </a:solidFill>
                <a:latin typeface="+mn-ea"/>
              </a:rPr>
              <a:t>jmeter-server.bat</a:t>
            </a:r>
            <a:r>
              <a:rPr lang="zh-CN" altLang="en-US" sz="4000" dirty="0">
                <a:latin typeface="+mn-ea"/>
              </a:rPr>
              <a:t>文件</a:t>
            </a:r>
            <a:endParaRPr lang="en-US" altLang="zh-CN" sz="4000" dirty="0">
              <a:latin typeface="+mn-ea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000" dirty="0">
                <a:latin typeface="+mn-ea"/>
              </a:rPr>
              <a:t>4</a:t>
            </a:r>
            <a:r>
              <a:rPr lang="en-US" altLang="zh-CN" sz="4000" dirty="0" smtClean="0">
                <a:latin typeface="+mn-ea"/>
              </a:rPr>
              <a:t>.</a:t>
            </a:r>
            <a:r>
              <a:rPr lang="zh-CN" altLang="en-US" sz="4000" dirty="0" smtClean="0">
                <a:latin typeface="+mn-ea"/>
              </a:rPr>
              <a:t>启动</a:t>
            </a:r>
            <a:r>
              <a:rPr lang="en-US" altLang="zh-CN" sz="4000" dirty="0">
                <a:latin typeface="+mn-ea"/>
              </a:rPr>
              <a:t>Controller</a:t>
            </a:r>
            <a:r>
              <a:rPr lang="zh-CN" altLang="en-US" sz="4000" dirty="0" smtClean="0">
                <a:latin typeface="+mn-ea"/>
              </a:rPr>
              <a:t>机器上的</a:t>
            </a:r>
            <a:r>
              <a:rPr lang="en-US" altLang="zh-CN" sz="4000" dirty="0" err="1" smtClean="0">
                <a:latin typeface="+mn-ea"/>
              </a:rPr>
              <a:t>JMeter</a:t>
            </a:r>
            <a:r>
              <a:rPr lang="zh-CN" altLang="en-US" sz="4000" dirty="0" smtClean="0">
                <a:latin typeface="+mn-ea"/>
              </a:rPr>
              <a:t>应用，选择菜单“运行</a:t>
            </a:r>
            <a:r>
              <a:rPr lang="en-US" altLang="zh-CN" sz="4000" dirty="0" smtClean="0">
                <a:latin typeface="+mn-ea"/>
              </a:rPr>
              <a:t>/</a:t>
            </a:r>
            <a:r>
              <a:rPr lang="zh-CN" altLang="en-US" sz="4000" dirty="0" smtClean="0">
                <a:latin typeface="+mn-ea"/>
              </a:rPr>
              <a:t>远程启动”分别来启动</a:t>
            </a:r>
            <a:r>
              <a:rPr lang="en-US" altLang="zh-CN" sz="4000" dirty="0" smtClean="0">
                <a:latin typeface="+mn-ea"/>
              </a:rPr>
              <a:t>Agent</a:t>
            </a:r>
            <a:r>
              <a:rPr lang="zh-CN" altLang="en-US" sz="4000" dirty="0" smtClean="0">
                <a:latin typeface="+mn-ea"/>
              </a:rPr>
              <a:t>，也可以直接选择“远程全部启动”来将所有的</a:t>
            </a:r>
            <a:r>
              <a:rPr lang="en-US" altLang="zh-CN" sz="4000" dirty="0">
                <a:latin typeface="+mn-ea"/>
              </a:rPr>
              <a:t>A</a:t>
            </a:r>
            <a:r>
              <a:rPr lang="en-US" altLang="zh-CN" sz="4000" dirty="0" smtClean="0">
                <a:latin typeface="+mn-ea"/>
              </a:rPr>
              <a:t>gent</a:t>
            </a:r>
            <a:r>
              <a:rPr lang="zh-CN" altLang="en-US" sz="4000" dirty="0" smtClean="0">
                <a:latin typeface="+mn-ea"/>
              </a:rPr>
              <a:t>启动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zh-CN" altLang="en-US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性能</a:t>
            </a:r>
            <a:r>
              <a:rPr lang="zh-CN" altLang="en-US" dirty="0"/>
              <a:t>测试</a:t>
            </a:r>
            <a:r>
              <a:rPr lang="en-US" altLang="zh-CN" dirty="0"/>
              <a:t>-</a:t>
            </a:r>
            <a:r>
              <a:rPr lang="zh-CN" altLang="en-US" dirty="0"/>
              <a:t>分布式性能测试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29372"/>
            <a:ext cx="59817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zh-CN" altLang="en-US" sz="7400" dirty="0">
                <a:latin typeface="+mn-ea"/>
              </a:rPr>
              <a:t>注意事项：</a:t>
            </a:r>
            <a:endParaRPr lang="en-US" altLang="zh-CN" sz="7400" dirty="0">
              <a:latin typeface="+mn-ea"/>
            </a:endParaRPr>
          </a:p>
          <a:p>
            <a:pPr>
              <a:lnSpc>
                <a:spcPct val="170000"/>
              </a:lnSpc>
            </a:pPr>
            <a:r>
              <a:rPr lang="zh-CN" altLang="en-US" sz="6200" dirty="0">
                <a:latin typeface="+mn-ea"/>
              </a:rPr>
              <a:t>控制机本身也可以作为一台</a:t>
            </a:r>
            <a:r>
              <a:rPr lang="en-US" altLang="zh-CN" sz="6200" dirty="0">
                <a:latin typeface="+mn-ea"/>
              </a:rPr>
              <a:t>agent</a:t>
            </a:r>
            <a:r>
              <a:rPr lang="zh-CN" altLang="en-US" sz="6200" dirty="0">
                <a:latin typeface="+mn-ea"/>
              </a:rPr>
              <a:t>，在</a:t>
            </a:r>
            <a:r>
              <a:rPr lang="en-US" altLang="zh-CN" sz="6200" dirty="0" err="1">
                <a:latin typeface="+mn-ea"/>
              </a:rPr>
              <a:t>remote_hosts</a:t>
            </a:r>
            <a:r>
              <a:rPr lang="zh-CN" altLang="en-US" sz="6200" dirty="0">
                <a:latin typeface="+mn-ea"/>
              </a:rPr>
              <a:t>后面加上</a:t>
            </a:r>
            <a:r>
              <a:rPr lang="en-US" altLang="zh-CN" sz="6200" dirty="0">
                <a:latin typeface="+mn-ea"/>
              </a:rPr>
              <a:t>127.0.0.1</a:t>
            </a:r>
            <a:r>
              <a:rPr lang="zh-CN" altLang="en-US" sz="6200" dirty="0">
                <a:latin typeface="+mn-ea"/>
              </a:rPr>
              <a:t>即可，但控制机</a:t>
            </a:r>
            <a:r>
              <a:rPr lang="en-US" altLang="zh-CN" sz="6200" dirty="0">
                <a:latin typeface="+mn-ea"/>
              </a:rPr>
              <a:t>(Controller)</a:t>
            </a:r>
            <a:r>
              <a:rPr lang="zh-CN" altLang="en-US" sz="6200" dirty="0">
                <a:latin typeface="+mn-ea"/>
              </a:rPr>
              <a:t>和执行机 </a:t>
            </a:r>
            <a:r>
              <a:rPr lang="en-US" altLang="zh-CN" sz="6200" dirty="0">
                <a:latin typeface="+mn-ea"/>
              </a:rPr>
              <a:t>(agent)</a:t>
            </a:r>
            <a:r>
              <a:rPr lang="zh-CN" altLang="en-US" sz="6200" dirty="0">
                <a:latin typeface="+mn-ea"/>
              </a:rPr>
              <a:t>最好分开，由于</a:t>
            </a:r>
            <a:r>
              <a:rPr lang="en-US" altLang="zh-CN" sz="6200" dirty="0">
                <a:latin typeface="+mn-ea"/>
              </a:rPr>
              <a:t>Controller</a:t>
            </a:r>
            <a:r>
              <a:rPr lang="zh-CN" altLang="en-US" sz="6200" dirty="0">
                <a:latin typeface="+mn-ea"/>
              </a:rPr>
              <a:t>需要发送信息给</a:t>
            </a:r>
            <a:r>
              <a:rPr lang="en-US" altLang="zh-CN" sz="6200" dirty="0">
                <a:latin typeface="+mn-ea"/>
              </a:rPr>
              <a:t>agent</a:t>
            </a:r>
            <a:r>
              <a:rPr lang="zh-CN" altLang="en-US" sz="6200" dirty="0">
                <a:latin typeface="+mn-ea"/>
              </a:rPr>
              <a:t>并且会接收</a:t>
            </a:r>
            <a:r>
              <a:rPr lang="en-US" altLang="zh-CN" sz="6200" dirty="0">
                <a:latin typeface="+mn-ea"/>
              </a:rPr>
              <a:t>agent</a:t>
            </a:r>
            <a:r>
              <a:rPr lang="zh-CN" altLang="en-US" sz="6200" dirty="0">
                <a:latin typeface="+mn-ea"/>
              </a:rPr>
              <a:t>回传回来的测试数据，其自身会有较大消耗，所以建议单独用 一台机器作为</a:t>
            </a:r>
            <a:r>
              <a:rPr lang="en-US" altLang="zh-CN" sz="6200" dirty="0">
                <a:latin typeface="+mn-ea"/>
              </a:rPr>
              <a:t>Controller</a:t>
            </a:r>
            <a:r>
              <a:rPr lang="zh-CN" altLang="en-US" sz="6200" dirty="0">
                <a:latin typeface="+mn-ea"/>
              </a:rPr>
              <a:t>。</a:t>
            </a:r>
          </a:p>
          <a:p>
            <a:pPr>
              <a:lnSpc>
                <a:spcPct val="170000"/>
              </a:lnSpc>
            </a:pPr>
            <a:r>
              <a:rPr lang="zh-CN" altLang="en-US" sz="6200" dirty="0">
                <a:solidFill>
                  <a:srgbClr val="FF0000"/>
                </a:solidFill>
                <a:latin typeface="+mn-ea"/>
              </a:rPr>
              <a:t>参数文件：如果使用</a:t>
            </a:r>
            <a:r>
              <a:rPr lang="en-US" altLang="zh-CN" sz="6200" dirty="0" err="1">
                <a:solidFill>
                  <a:srgbClr val="FF0000"/>
                </a:solidFill>
                <a:latin typeface="+mn-ea"/>
              </a:rPr>
              <a:t>csv</a:t>
            </a:r>
            <a:r>
              <a:rPr lang="zh-CN" altLang="en-US" sz="6200" dirty="0">
                <a:solidFill>
                  <a:srgbClr val="FF0000"/>
                </a:solidFill>
                <a:latin typeface="+mn-ea"/>
              </a:rPr>
              <a:t>进行参数化，那么需要把参数文件在每台</a:t>
            </a:r>
            <a:r>
              <a:rPr lang="en-US" altLang="zh-CN" sz="6200" dirty="0">
                <a:solidFill>
                  <a:srgbClr val="FF0000"/>
                </a:solidFill>
                <a:latin typeface="+mn-ea"/>
              </a:rPr>
              <a:t>agent</a:t>
            </a:r>
            <a:r>
              <a:rPr lang="zh-CN" altLang="en-US" sz="6200" dirty="0">
                <a:solidFill>
                  <a:srgbClr val="FF0000"/>
                </a:solidFill>
                <a:latin typeface="+mn-ea"/>
              </a:rPr>
              <a:t>上拷一份且路径需要设置成一样的。</a:t>
            </a:r>
          </a:p>
          <a:p>
            <a:pPr>
              <a:lnSpc>
                <a:spcPct val="170000"/>
              </a:lnSpc>
            </a:pPr>
            <a:r>
              <a:rPr lang="zh-CN" altLang="en-US" sz="6200" dirty="0">
                <a:latin typeface="+mn-ea"/>
              </a:rPr>
              <a:t>每台机器上安装的</a:t>
            </a:r>
            <a:r>
              <a:rPr lang="en-US" altLang="zh-CN" sz="6200" dirty="0" err="1">
                <a:latin typeface="+mn-ea"/>
              </a:rPr>
              <a:t>JMeter</a:t>
            </a:r>
            <a:r>
              <a:rPr lang="zh-CN" altLang="en-US" sz="6200" dirty="0">
                <a:latin typeface="+mn-ea"/>
              </a:rPr>
              <a:t>版本和插件最好都一致，否则会出一些意外的问题。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JMeter</a:t>
            </a:r>
            <a:r>
              <a:rPr lang="zh-CN" altLang="en-US" dirty="0"/>
              <a:t>性能测试</a:t>
            </a:r>
            <a:r>
              <a:rPr lang="en-US" altLang="zh-CN" dirty="0"/>
              <a:t>-</a:t>
            </a:r>
            <a:r>
              <a:rPr lang="zh-CN" altLang="en-US" dirty="0"/>
              <a:t>分布式性能测试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4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2992</TotalTime>
  <Words>1040</Words>
  <Application>Microsoft Office PowerPoint</Application>
  <PresentationFormat>全屏显示(4:3)</PresentationFormat>
  <Paragraphs>126</Paragraphs>
  <Slides>16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moban</vt:lpstr>
      <vt:lpstr>PowerPoint 演示文稿</vt:lpstr>
      <vt:lpstr>本章大纲</vt:lpstr>
      <vt:lpstr>JMeter之集合点</vt:lpstr>
      <vt:lpstr>JMeter之断言（检查点）</vt:lpstr>
      <vt:lpstr>JMeter之动态关联</vt:lpstr>
      <vt:lpstr>PowerPoint 演示文稿</vt:lpstr>
      <vt:lpstr>JMeter性能测试-分布式性能测试</vt:lpstr>
      <vt:lpstr>JMeter性能测试-分布式性能测试</vt:lpstr>
      <vt:lpstr>JMeter性能测试-分布式性能测试</vt:lpstr>
      <vt:lpstr>PowerPoint 演示文稿</vt:lpstr>
      <vt:lpstr> Http Cookie管理器</vt:lpstr>
      <vt:lpstr>元件的作用域</vt:lpstr>
      <vt:lpstr>元件的作用域</vt:lpstr>
      <vt:lpstr>元件的作用域</vt:lpstr>
      <vt:lpstr>元件的执行顺序</vt:lpstr>
      <vt:lpstr>实验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227</cp:revision>
  <dcterms:created xsi:type="dcterms:W3CDTF">2017-03-16T04:59:09Z</dcterms:created>
  <dcterms:modified xsi:type="dcterms:W3CDTF">2019-11-04T08:21:04Z</dcterms:modified>
</cp:coreProperties>
</file>