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86" r:id="rId3"/>
    <p:sldId id="256" r:id="rId4"/>
    <p:sldId id="510" r:id="rId5"/>
    <p:sldId id="516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642" r:id="rId15"/>
    <p:sldId id="643" r:id="rId16"/>
    <p:sldId id="644" r:id="rId17"/>
    <p:sldId id="645" r:id="rId18"/>
    <p:sldId id="646" r:id="rId19"/>
    <p:sldId id="652" r:id="rId20"/>
    <p:sldId id="647" r:id="rId21"/>
    <p:sldId id="648" r:id="rId22"/>
    <p:sldId id="649" r:id="rId23"/>
    <p:sldId id="650" r:id="rId24"/>
    <p:sldId id="651" r:id="rId25"/>
    <p:sldId id="577" r:id="rId26"/>
    <p:sldId id="568" r:id="rId27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59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18349/library/datasets/html/cars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 </a:t>
            </a:r>
            <a:endParaRPr lang="en-US" altLang="zh-CN" dirty="0"/>
          </a:p>
          <a:p>
            <a:pPr lvl="0"/>
            <a:r>
              <a:rPr lang="zh-CN" altLang="en-US" dirty="0"/>
              <a:t>下载完成后，双击 </a:t>
            </a:r>
            <a:r>
              <a:rPr lang="en-US" altLang="zh-CN" dirty="0"/>
              <a:t>R 3.3.2 – win.exe</a:t>
            </a:r>
            <a:r>
              <a:rPr lang="zh-CN" altLang="en-US" dirty="0"/>
              <a:t>开始安装，一直点下一步，各个选项默认</a:t>
            </a:r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  <a:p>
            <a:pPr lvl="0"/>
            <a:r>
              <a:rPr lang="zh-CN" altLang="en-US" dirty="0"/>
              <a:t>启动</a:t>
            </a:r>
            <a:r>
              <a:rPr lang="en-US" altLang="zh-CN" dirty="0"/>
              <a:t>R,</a:t>
            </a:r>
            <a:r>
              <a:rPr lang="zh-CN" altLang="en-US" dirty="0"/>
              <a:t>看到</a:t>
            </a:r>
            <a:r>
              <a:rPr lang="en-US" altLang="zh-CN" dirty="0">
                <a:solidFill>
                  <a:srgbClr val="FF0066"/>
                </a:solidFill>
              </a:rPr>
              <a:t>R GUI</a:t>
            </a:r>
            <a:r>
              <a:rPr lang="en-US" altLang="zh-CN" dirty="0"/>
              <a:t> (graphic user’s interface)</a:t>
            </a:r>
            <a:r>
              <a:rPr lang="zh-CN" altLang="en-US" dirty="0"/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sz="2100" dirty="0"/>
              <a:t>R console</a:t>
            </a:r>
            <a:endParaRPr lang="en-US" altLang="zh-CN" sz="21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你的主要工作是在这里通过发布命令来完成的</a:t>
            </a:r>
            <a:r>
              <a:rPr lang="en-US" altLang="zh-CN" sz="2000" dirty="0"/>
              <a:t>,</a:t>
            </a:r>
            <a:r>
              <a:rPr lang="zh-CN" altLang="en-US" sz="2000" dirty="0"/>
              <a:t>包括数据集的建立</a:t>
            </a:r>
            <a:r>
              <a:rPr lang="en-US" altLang="zh-CN" sz="2000" dirty="0"/>
              <a:t>,</a:t>
            </a:r>
            <a:r>
              <a:rPr lang="zh-CN" altLang="en-US" sz="2000" dirty="0"/>
              <a:t>数据的分析</a:t>
            </a:r>
            <a:r>
              <a:rPr lang="en-US" altLang="zh-CN" sz="2000" dirty="0"/>
              <a:t>,</a:t>
            </a:r>
            <a:r>
              <a:rPr lang="zh-CN" altLang="en-US" sz="2000" dirty="0"/>
              <a:t>作图等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在这里你可以得到在线帮助</a:t>
            </a:r>
            <a:endParaRPr lang="zh-CN" altLang="en-US" sz="20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help.start()</a:t>
            </a:r>
            <a:r>
              <a:rPr lang="en-US" altLang="zh-CN" sz="1800" dirty="0"/>
              <a:t>    HTML</a:t>
            </a:r>
            <a:r>
              <a:rPr lang="zh-CN" altLang="en-US" sz="1800" dirty="0"/>
              <a:t>格式的关于</a:t>
            </a:r>
            <a:r>
              <a:rPr lang="en-US" altLang="zh-CN" sz="1800" dirty="0"/>
              <a:t>R</a:t>
            </a:r>
            <a:r>
              <a:rPr lang="zh-CN" altLang="en-US" sz="1800" dirty="0"/>
              <a:t>的帮助文件</a:t>
            </a:r>
            <a:endParaRPr lang="zh-CN" altLang="en-US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help()</a:t>
            </a:r>
            <a:r>
              <a:rPr lang="en-US" altLang="zh-CN" sz="1800" dirty="0"/>
              <a:t>            </a:t>
            </a:r>
            <a:r>
              <a:rPr lang="zh-CN" altLang="en-US" sz="1800" dirty="0"/>
              <a:t>得到相应函数的帮助</a:t>
            </a:r>
            <a:r>
              <a:rPr lang="en-US" altLang="zh-CN" sz="1800" dirty="0"/>
              <a:t>,</a:t>
            </a:r>
            <a:r>
              <a:rPr lang="zh-CN" altLang="en-US" sz="1800" dirty="0"/>
              <a:t>例如</a:t>
            </a:r>
            <a:r>
              <a:rPr lang="en-US" altLang="zh-CN" sz="1800" dirty="0"/>
              <a:t>help(plot)</a:t>
            </a:r>
            <a:endParaRPr lang="en-US" altLang="zh-CN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demo()</a:t>
            </a:r>
            <a:r>
              <a:rPr lang="en-US" altLang="zh-CN" sz="1800" dirty="0"/>
              <a:t>          </a:t>
            </a:r>
            <a:r>
              <a:rPr lang="zh-CN" altLang="en-US" sz="1800" dirty="0"/>
              <a:t>得到</a:t>
            </a:r>
            <a:r>
              <a:rPr lang="en-US" altLang="zh-CN" sz="1800" dirty="0"/>
              <a:t>R</a:t>
            </a:r>
            <a:r>
              <a:rPr lang="zh-CN" altLang="en-US" sz="1800" dirty="0"/>
              <a:t>提供的几个示例</a:t>
            </a:r>
            <a:endParaRPr lang="zh-CN" altLang="en-US" sz="18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2000" dirty="0">
                <a:solidFill>
                  <a:srgbClr val="00FFFF"/>
                </a:solidFill>
              </a:rPr>
              <a:t>q()</a:t>
            </a:r>
            <a:r>
              <a:rPr lang="en-US" altLang="zh-CN" sz="2000" dirty="0"/>
              <a:t>                     </a:t>
            </a:r>
            <a:r>
              <a:rPr lang="zh-CN" altLang="en-US" sz="2000" dirty="0"/>
              <a:t>退出</a:t>
            </a:r>
            <a:r>
              <a:rPr lang="en-US" altLang="zh-CN" sz="2000" dirty="0"/>
              <a:t>R 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同</a:t>
            </a:r>
            <a:r>
              <a:rPr lang="en-US" altLang="zh-CN" sz="2000" dirty="0"/>
              <a:t>Matlab</a:t>
            </a:r>
            <a:r>
              <a:rPr lang="zh-CN" altLang="en-US" sz="2000" dirty="0"/>
              <a:t>类似，用右</a:t>
            </a:r>
            <a:r>
              <a:rPr lang="en-US" altLang="zh-CN" sz="2000" dirty="0"/>
              <a:t>shift</a:t>
            </a:r>
            <a:r>
              <a:rPr lang="zh-CN" altLang="en-US" sz="2000" dirty="0"/>
              <a:t>键可以重现以前的命令</a:t>
            </a:r>
            <a:endParaRPr lang="zh-CN" altLang="en-US" sz="2000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R</a:t>
            </a:r>
            <a:r>
              <a:rPr lang="zh-CN" altLang="en-US" dirty="0">
                <a:solidFill>
                  <a:srgbClr val="00FFFF"/>
                </a:solidFill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Source R code</a:t>
            </a:r>
            <a:r>
              <a:rPr lang="en-US" altLang="zh-CN" dirty="0"/>
              <a:t>        		</a:t>
            </a:r>
            <a:r>
              <a:rPr lang="zh-CN" altLang="en-US" dirty="0"/>
              <a:t>执行</a:t>
            </a:r>
            <a:r>
              <a:rPr lang="en-US" altLang="zh-CN" dirty="0"/>
              <a:t>R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66"/>
                </a:solidFill>
              </a:rPr>
              <a:t>*.R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</a:t>
            </a:r>
            <a:r>
              <a:rPr lang="en-US" altLang="zh-CN" dirty="0"/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Save image</a:t>
            </a:r>
            <a:r>
              <a:rPr lang="en-US" altLang="zh-CN" dirty="0"/>
              <a:t>             		</a:t>
            </a:r>
            <a:r>
              <a:rPr lang="zh-CN" altLang="en-US" dirty="0"/>
              <a:t>保存工作空间</a:t>
            </a:r>
            <a:r>
              <a:rPr lang="en-US" altLang="zh-CN" dirty="0"/>
              <a:t>,</a:t>
            </a:r>
            <a:r>
              <a:rPr lang="zh-CN" altLang="en-US" dirty="0"/>
              <a:t>文件名为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Load image</a:t>
            </a:r>
            <a:r>
              <a:rPr lang="en-US" altLang="zh-CN" dirty="0">
                <a:solidFill>
                  <a:srgbClr val="FF0066"/>
                </a:solidFill>
              </a:rPr>
              <a:t>             		</a:t>
            </a:r>
            <a:r>
              <a:rPr lang="zh-CN" altLang="en-US" dirty="0"/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/>
              <a:t>Stop current computation	</a:t>
            </a:r>
            <a:r>
              <a:rPr lang="zh-CN" altLang="en-US" dirty="0"/>
              <a:t>中止当前计算</a:t>
            </a:r>
            <a:r>
              <a:rPr lang="en-US" altLang="zh-CN" dirty="0"/>
              <a:t>(</a:t>
            </a:r>
            <a:r>
              <a:rPr lang="zh-CN" altLang="en-US" dirty="0"/>
              <a:t>由于超时等原因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  <a:p>
            <a:pPr lvl="0"/>
            <a:r>
              <a:rPr lang="zh-CN" altLang="en-US" dirty="0"/>
              <a:t>启动</a:t>
            </a:r>
            <a:r>
              <a:rPr lang="en-US" altLang="zh-CN" dirty="0"/>
              <a:t>R,</a:t>
            </a:r>
            <a:r>
              <a:rPr lang="zh-CN" altLang="en-US" dirty="0"/>
              <a:t>看到</a:t>
            </a:r>
            <a:r>
              <a:rPr lang="en-US" altLang="zh-CN" dirty="0">
                <a:solidFill>
                  <a:srgbClr val="FF0066"/>
                </a:solidFill>
              </a:rPr>
              <a:t>R GUI</a:t>
            </a:r>
            <a:r>
              <a:rPr lang="en-US" altLang="zh-CN" dirty="0"/>
              <a:t> (graphic user’s interface)</a:t>
            </a:r>
            <a:r>
              <a:rPr lang="zh-CN" altLang="en-US" dirty="0"/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sz="2100" dirty="0"/>
              <a:t>R console</a:t>
            </a:r>
            <a:endParaRPr lang="en-US" altLang="zh-CN" sz="21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你的主要工作是在这里通过发布命令来完成的</a:t>
            </a:r>
            <a:r>
              <a:rPr lang="en-US" altLang="zh-CN" sz="2000" dirty="0"/>
              <a:t>,</a:t>
            </a:r>
            <a:r>
              <a:rPr lang="zh-CN" altLang="en-US" sz="2000" dirty="0"/>
              <a:t>包括数据集的建立</a:t>
            </a:r>
            <a:r>
              <a:rPr lang="en-US" altLang="zh-CN" sz="2000" dirty="0"/>
              <a:t>,</a:t>
            </a:r>
            <a:r>
              <a:rPr lang="zh-CN" altLang="en-US" sz="2000" dirty="0"/>
              <a:t>数据的分析</a:t>
            </a:r>
            <a:r>
              <a:rPr lang="en-US" altLang="zh-CN" sz="2000" dirty="0"/>
              <a:t>,</a:t>
            </a:r>
            <a:r>
              <a:rPr lang="zh-CN" altLang="en-US" sz="2000" dirty="0"/>
              <a:t>作图等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在这里你可以得到在线帮助</a:t>
            </a:r>
            <a:endParaRPr lang="zh-CN" altLang="en-US" sz="20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help.start()</a:t>
            </a:r>
            <a:r>
              <a:rPr lang="en-US" altLang="zh-CN" sz="1800" dirty="0"/>
              <a:t>    HTML</a:t>
            </a:r>
            <a:r>
              <a:rPr lang="zh-CN" altLang="en-US" sz="1800" dirty="0"/>
              <a:t>格式的关于</a:t>
            </a:r>
            <a:r>
              <a:rPr lang="en-US" altLang="zh-CN" sz="1800" dirty="0"/>
              <a:t>R</a:t>
            </a:r>
            <a:r>
              <a:rPr lang="zh-CN" altLang="en-US" sz="1800" dirty="0"/>
              <a:t>的帮助文件</a:t>
            </a:r>
            <a:endParaRPr lang="zh-CN" altLang="en-US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help()</a:t>
            </a:r>
            <a:r>
              <a:rPr lang="en-US" altLang="zh-CN" sz="1800" dirty="0"/>
              <a:t>            </a:t>
            </a:r>
            <a:r>
              <a:rPr lang="zh-CN" altLang="en-US" sz="1800" dirty="0"/>
              <a:t>得到相应函数的帮助</a:t>
            </a:r>
            <a:r>
              <a:rPr lang="en-US" altLang="zh-CN" sz="1800" dirty="0"/>
              <a:t>,</a:t>
            </a:r>
            <a:r>
              <a:rPr lang="zh-CN" altLang="en-US" sz="1800" dirty="0"/>
              <a:t>例如</a:t>
            </a:r>
            <a:r>
              <a:rPr lang="en-US" altLang="zh-CN" sz="1800" dirty="0"/>
              <a:t>help(plot)</a:t>
            </a:r>
            <a:endParaRPr lang="en-US" altLang="zh-CN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demo()</a:t>
            </a:r>
            <a:r>
              <a:rPr lang="en-US" altLang="zh-CN" sz="1800" dirty="0"/>
              <a:t>          </a:t>
            </a:r>
            <a:r>
              <a:rPr lang="zh-CN" altLang="en-US" sz="1800" dirty="0"/>
              <a:t>得到</a:t>
            </a:r>
            <a:r>
              <a:rPr lang="en-US" altLang="zh-CN" sz="1800" dirty="0"/>
              <a:t>R</a:t>
            </a:r>
            <a:r>
              <a:rPr lang="zh-CN" altLang="en-US" sz="1800" dirty="0"/>
              <a:t>提供的几个示例</a:t>
            </a:r>
            <a:endParaRPr lang="zh-CN" altLang="en-US" sz="18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2000" dirty="0">
                <a:solidFill>
                  <a:srgbClr val="00FFFF"/>
                </a:solidFill>
              </a:rPr>
              <a:t>q()</a:t>
            </a:r>
            <a:r>
              <a:rPr lang="en-US" altLang="zh-CN" sz="2000" dirty="0"/>
              <a:t>                     </a:t>
            </a:r>
            <a:r>
              <a:rPr lang="zh-CN" altLang="en-US" sz="2000" dirty="0"/>
              <a:t>退出</a:t>
            </a:r>
            <a:r>
              <a:rPr lang="en-US" altLang="zh-CN" sz="2000" dirty="0"/>
              <a:t>R 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同</a:t>
            </a:r>
            <a:r>
              <a:rPr lang="en-US" altLang="zh-CN" sz="2000" dirty="0"/>
              <a:t>Matlab</a:t>
            </a:r>
            <a:r>
              <a:rPr lang="zh-CN" altLang="en-US" sz="2000" dirty="0"/>
              <a:t>类似，用右</a:t>
            </a:r>
            <a:r>
              <a:rPr lang="en-US" altLang="zh-CN" sz="2000" dirty="0"/>
              <a:t>shift</a:t>
            </a:r>
            <a:r>
              <a:rPr lang="zh-CN" altLang="en-US" sz="2000" dirty="0"/>
              <a:t>键可以重现以前的命令</a:t>
            </a:r>
            <a:endParaRPr lang="zh-CN" altLang="en-US" sz="2000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R</a:t>
            </a:r>
            <a:r>
              <a:rPr lang="zh-CN" altLang="en-US" dirty="0">
                <a:solidFill>
                  <a:srgbClr val="00FFFF"/>
                </a:solidFill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Source R code</a:t>
            </a:r>
            <a:r>
              <a:rPr lang="en-US" altLang="zh-CN" dirty="0"/>
              <a:t>        		</a:t>
            </a:r>
            <a:r>
              <a:rPr lang="zh-CN" altLang="en-US" dirty="0"/>
              <a:t>执行</a:t>
            </a:r>
            <a:r>
              <a:rPr lang="en-US" altLang="zh-CN" dirty="0"/>
              <a:t>R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66"/>
                </a:solidFill>
              </a:rPr>
              <a:t>*.R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</a:t>
            </a:r>
            <a:r>
              <a:rPr lang="en-US" altLang="zh-CN" dirty="0"/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Save image</a:t>
            </a:r>
            <a:r>
              <a:rPr lang="en-US" altLang="zh-CN" dirty="0"/>
              <a:t>             		</a:t>
            </a:r>
            <a:r>
              <a:rPr lang="zh-CN" altLang="en-US" dirty="0"/>
              <a:t>保存工作空间</a:t>
            </a:r>
            <a:r>
              <a:rPr lang="en-US" altLang="zh-CN" dirty="0"/>
              <a:t>,</a:t>
            </a:r>
            <a:r>
              <a:rPr lang="zh-CN" altLang="en-US" dirty="0"/>
              <a:t>文件名为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Load image</a:t>
            </a:r>
            <a:r>
              <a:rPr lang="en-US" altLang="zh-CN" dirty="0">
                <a:solidFill>
                  <a:srgbClr val="FF0066"/>
                </a:solidFill>
              </a:rPr>
              <a:t>             		</a:t>
            </a:r>
            <a:r>
              <a:rPr lang="zh-CN" altLang="en-US" dirty="0"/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/>
              <a:t>Stop current computation	</a:t>
            </a:r>
            <a:r>
              <a:rPr lang="zh-CN" altLang="en-US" dirty="0"/>
              <a:t>中止当前计算</a:t>
            </a:r>
            <a:r>
              <a:rPr lang="en-US" altLang="zh-CN" dirty="0"/>
              <a:t>(</a:t>
            </a:r>
            <a:r>
              <a:rPr lang="zh-CN" altLang="en-US" dirty="0"/>
              <a:t>由于超时等原因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R</a:t>
            </a:r>
            <a:r>
              <a:rPr lang="zh-CN" altLang="en-US" dirty="0"/>
              <a:t>自带了一系列默认包</a:t>
            </a:r>
            <a:r>
              <a:rPr lang="en-US" altLang="zh-CN" dirty="0"/>
              <a:t>,</a:t>
            </a:r>
            <a:r>
              <a:rPr lang="zh-CN" altLang="en-US" dirty="0"/>
              <a:t>提供了种类繁多的默认函数和数据集。其他包可通过下载来进行安装</a:t>
            </a:r>
            <a:endParaRPr lang="en-US" altLang="zh-CN" dirty="0"/>
          </a:p>
          <a:p>
            <a:pPr lvl="0"/>
            <a:r>
              <a:rPr lang="en-US" altLang="zh-CN" dirty="0"/>
              <a:t>help(package=“base”)</a:t>
            </a:r>
            <a:r>
              <a:rPr lang="zh-CN" altLang="en-US" dirty="0"/>
              <a:t>查看包中的所有函数。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base:R</a:t>
            </a:r>
            <a:r>
              <a:rPr lang="zh-CN" altLang="en-US" sz="2000" dirty="0"/>
              <a:t>的基础功能包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/>
              <a:t>abs,acos,as.array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datasets:</a:t>
            </a:r>
            <a:r>
              <a:rPr lang="zh-CN" altLang="en-US" sz="2000" dirty="0"/>
              <a:t>数据集包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hlinkClick r:id="rId3"/>
              </a:rPr>
              <a:t>cars</a:t>
            </a:r>
            <a:r>
              <a:rPr lang="zh-CN" altLang="en-US" sz="1800" dirty="0"/>
              <a:t>：</a:t>
            </a:r>
            <a:r>
              <a:rPr lang="en-US" altLang="zh-CN" sz="1800" dirty="0"/>
              <a:t>Speed and Stopping Distances of Cars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utils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grDevices:R</a:t>
            </a:r>
            <a:r>
              <a:rPr lang="zh-CN" altLang="en-US" sz="2000" dirty="0"/>
              <a:t>图形设备和支持颜色和字体 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graphics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stats</a:t>
            </a:r>
            <a:r>
              <a:rPr lang="zh-CN" altLang="en-US" sz="2000" dirty="0"/>
              <a:t>：统计学相关的包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methods</a:t>
            </a:r>
            <a:endParaRPr lang="en-US" altLang="zh-CN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b="1" dirty="0"/>
              <a:t>install.packages</a:t>
            </a:r>
            <a:r>
              <a:rPr lang="en-US" altLang="zh-CN" dirty="0"/>
              <a:t>("stepNorm", contriburl="http://www.your.url",  dependencies = TRUE) # </a:t>
            </a:r>
            <a:r>
              <a:rPr lang="zh-CN" altLang="en-US" dirty="0"/>
              <a:t>安装 </a:t>
            </a:r>
            <a:r>
              <a:rPr lang="en-US" altLang="zh-CN" dirty="0"/>
              <a:t>stepNorm</a:t>
            </a:r>
            <a:endParaRPr lang="en-US" altLang="zh-CN" dirty="0"/>
          </a:p>
          <a:p>
            <a:pPr lvl="0"/>
            <a:r>
              <a:rPr lang="zh-CN" altLang="en-US" dirty="0"/>
              <a:t>若要指定安装目录 </a:t>
            </a:r>
            <a:r>
              <a:rPr lang="en-US" altLang="zh-CN" dirty="0"/>
              <a:t>(e.g. “mydir”)</a:t>
            </a:r>
            <a:r>
              <a:rPr lang="zh-CN" altLang="en-US" dirty="0"/>
              <a:t>，则输入</a:t>
            </a:r>
            <a:endParaRPr lang="zh-CN" altLang="en-US" dirty="0"/>
          </a:p>
          <a:p>
            <a:pPr lvl="0"/>
            <a:r>
              <a:rPr lang="en-US" altLang="zh-CN" b="1" dirty="0"/>
              <a:t>install.packages</a:t>
            </a:r>
            <a:r>
              <a:rPr lang="en-US" altLang="zh-CN" dirty="0"/>
              <a:t>("stepNorm", contriburl="http://www.biostat.ucsf.edu/jean/software", lib="mydir")</a:t>
            </a:r>
            <a:endParaRPr lang="en-US" altLang="zh-CN" dirty="0"/>
          </a:p>
          <a:p>
            <a:pPr lvl="0"/>
            <a:r>
              <a:rPr lang="zh-CN" altLang="en-US" dirty="0"/>
              <a:t>这种方法可能找不到需要的</a:t>
            </a:r>
            <a:r>
              <a:rPr lang="en-US" altLang="zh-CN" dirty="0"/>
              <a:t>package</a:t>
            </a:r>
            <a:r>
              <a:rPr lang="zh-CN" altLang="en-US" dirty="0"/>
              <a:t>，那么可以用 方法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连网时，用函数</a:t>
            </a:r>
            <a:r>
              <a:rPr lang="en-US" altLang="zh-CN" dirty="0"/>
              <a:t>install.packages(“packageName”)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0"/>
            <a:r>
              <a:rPr lang="zh-CN" altLang="en-US" dirty="0"/>
              <a:t>选择镜像之后，程序将自动下载并安装程序包。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en-US" altLang="zh-CN" dirty="0"/>
              <a:t>R </a:t>
            </a:r>
            <a:r>
              <a:rPr lang="zh-CN" altLang="en-US" dirty="0"/>
              <a:t>程序包 是多个函数的集合，具有详细的说明和示例。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。为什么要安装程序包：特定的分析功能，需要相应的程序包来实现。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 help.start() </a:t>
            </a:r>
            <a:r>
              <a:rPr lang="zh-CN" altLang="en-US" dirty="0"/>
              <a:t>打开帮助文档首页</a:t>
            </a:r>
            <a:endParaRPr lang="en-US" altLang="zh-CN" dirty="0"/>
          </a:p>
          <a:p>
            <a:pPr lvl="0"/>
            <a:r>
              <a:rPr lang="en-US" altLang="zh-CN" dirty="0"/>
              <a:t>help(</a:t>
            </a:r>
            <a:r>
              <a:rPr lang="zh-CN" altLang="en-US" dirty="0"/>
              <a:t>“</a:t>
            </a:r>
            <a:r>
              <a:rPr lang="en-US" altLang="zh-CN" dirty="0"/>
              <a:t>foo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  <a:r>
              <a:rPr lang="zh-CN" altLang="en-US" dirty="0"/>
              <a:t>查看</a:t>
            </a:r>
            <a:r>
              <a:rPr lang="en-US" altLang="zh-CN" dirty="0"/>
              <a:t>foo</a:t>
            </a:r>
            <a:r>
              <a:rPr lang="zh-CN" altLang="en-US" dirty="0"/>
              <a:t>的帮助文档</a:t>
            </a:r>
            <a:endParaRPr lang="en-US" altLang="zh-CN" dirty="0"/>
          </a:p>
          <a:p>
            <a:pPr lvl="0"/>
            <a:r>
              <a:rPr lang="en-US" altLang="zh-CN" dirty="0"/>
              <a:t>example(“foo”)</a:t>
            </a:r>
            <a:r>
              <a:rPr lang="zh-CN" altLang="en-US" dirty="0"/>
              <a:t>函数</a:t>
            </a:r>
            <a:r>
              <a:rPr lang="en-US" altLang="zh-CN" dirty="0"/>
              <a:t>foo</a:t>
            </a:r>
            <a:r>
              <a:rPr lang="zh-CN" altLang="en-US" dirty="0"/>
              <a:t>的使用示例</a:t>
            </a:r>
            <a:endParaRPr lang="en-US" altLang="zh-CN" dirty="0"/>
          </a:p>
          <a:p>
            <a:pPr lvl="0"/>
            <a:r>
              <a:rPr lang="en-US" altLang="zh-CN" dirty="0"/>
              <a:t>data() </a:t>
            </a:r>
            <a:r>
              <a:rPr lang="zh-CN" altLang="en-US" dirty="0"/>
              <a:t>列出已经加载的包中所含的所有可用的数据集合 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  <a:p>
            <a:pPr lvl="0"/>
            <a:r>
              <a:rPr lang="zh-CN" altLang="en-US" dirty="0"/>
              <a:t>启动</a:t>
            </a:r>
            <a:r>
              <a:rPr lang="en-US" altLang="zh-CN" dirty="0"/>
              <a:t>R,</a:t>
            </a:r>
            <a:r>
              <a:rPr lang="zh-CN" altLang="en-US" dirty="0"/>
              <a:t>看到</a:t>
            </a:r>
            <a:r>
              <a:rPr lang="en-US" altLang="zh-CN" dirty="0">
                <a:solidFill>
                  <a:srgbClr val="FF0066"/>
                </a:solidFill>
              </a:rPr>
              <a:t>R GUI</a:t>
            </a:r>
            <a:r>
              <a:rPr lang="en-US" altLang="zh-CN" dirty="0"/>
              <a:t> (graphic user’s interface)</a:t>
            </a:r>
            <a:r>
              <a:rPr lang="zh-CN" altLang="en-US" dirty="0"/>
              <a:t>的主窗口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621030" lvl="1" indent="0" eaLnBrk="1" hangingPunct="1">
              <a:lnSpc>
                <a:spcPct val="90000"/>
              </a:lnSpc>
              <a:spcBef>
                <a:spcPts val="325"/>
              </a:spcBef>
              <a:buFont typeface="Verdana" panose="020B0604030504040204" pitchFamily="34" charset="0"/>
              <a:buChar char="◦"/>
            </a:pPr>
            <a:r>
              <a:rPr lang="en-US" altLang="zh-CN" sz="2100" dirty="0"/>
              <a:t>R console</a:t>
            </a:r>
            <a:endParaRPr lang="en-US" altLang="zh-CN" sz="21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你的主要工作是在这里通过发布命令来完成的</a:t>
            </a:r>
            <a:r>
              <a:rPr lang="en-US" altLang="zh-CN" sz="2000" dirty="0"/>
              <a:t>,</a:t>
            </a:r>
            <a:r>
              <a:rPr lang="zh-CN" altLang="en-US" sz="2000" dirty="0"/>
              <a:t>包括数据集的建立</a:t>
            </a:r>
            <a:r>
              <a:rPr lang="en-US" altLang="zh-CN" sz="2000" dirty="0"/>
              <a:t>,</a:t>
            </a:r>
            <a:r>
              <a:rPr lang="zh-CN" altLang="en-US" sz="2000" dirty="0"/>
              <a:t>数据的分析</a:t>
            </a:r>
            <a:r>
              <a:rPr lang="en-US" altLang="zh-CN" sz="2000" dirty="0"/>
              <a:t>,</a:t>
            </a:r>
            <a:r>
              <a:rPr lang="zh-CN" altLang="en-US" sz="2000" dirty="0"/>
              <a:t>作图等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在这里你可以得到在线帮助</a:t>
            </a:r>
            <a:endParaRPr lang="zh-CN" altLang="en-US" sz="20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help.start()</a:t>
            </a:r>
            <a:r>
              <a:rPr lang="en-US" altLang="zh-CN" sz="1800" dirty="0"/>
              <a:t>    HTML</a:t>
            </a:r>
            <a:r>
              <a:rPr lang="zh-CN" altLang="en-US" sz="1800" dirty="0"/>
              <a:t>格式的关于</a:t>
            </a:r>
            <a:r>
              <a:rPr lang="en-US" altLang="zh-CN" sz="1800" dirty="0"/>
              <a:t>R</a:t>
            </a:r>
            <a:r>
              <a:rPr lang="zh-CN" altLang="en-US" sz="1800" dirty="0"/>
              <a:t>的帮助文件</a:t>
            </a:r>
            <a:endParaRPr lang="zh-CN" altLang="en-US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help()</a:t>
            </a:r>
            <a:r>
              <a:rPr lang="en-US" altLang="zh-CN" sz="1800" dirty="0"/>
              <a:t>            </a:t>
            </a:r>
            <a:r>
              <a:rPr lang="zh-CN" altLang="en-US" sz="1800" dirty="0"/>
              <a:t>得到相应函数的帮助</a:t>
            </a:r>
            <a:r>
              <a:rPr lang="en-US" altLang="zh-CN" sz="1800" dirty="0"/>
              <a:t>,</a:t>
            </a:r>
            <a:r>
              <a:rPr lang="zh-CN" altLang="en-US" sz="1800" dirty="0"/>
              <a:t>例如</a:t>
            </a:r>
            <a:r>
              <a:rPr lang="en-US" altLang="zh-CN" sz="1800" dirty="0"/>
              <a:t>help(plot)</a:t>
            </a:r>
            <a:endParaRPr lang="en-US" altLang="zh-CN" sz="1800" dirty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1800" dirty="0">
                <a:solidFill>
                  <a:srgbClr val="00FFFF"/>
                </a:solidFill>
              </a:rPr>
              <a:t>demo()</a:t>
            </a:r>
            <a:r>
              <a:rPr lang="en-US" altLang="zh-CN" sz="1800" dirty="0"/>
              <a:t>          </a:t>
            </a:r>
            <a:r>
              <a:rPr lang="zh-CN" altLang="en-US" sz="1800" dirty="0"/>
              <a:t>得到</a:t>
            </a:r>
            <a:r>
              <a:rPr lang="en-US" altLang="zh-CN" sz="1800" dirty="0"/>
              <a:t>R</a:t>
            </a:r>
            <a:r>
              <a:rPr lang="zh-CN" altLang="en-US" sz="1800" dirty="0"/>
              <a:t>提供的几个示例</a:t>
            </a:r>
            <a:endParaRPr lang="zh-CN" altLang="en-US" sz="18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altLang="zh-CN" sz="2000" dirty="0">
                <a:solidFill>
                  <a:srgbClr val="00FFFF"/>
                </a:solidFill>
              </a:rPr>
              <a:t>q()</a:t>
            </a:r>
            <a:r>
              <a:rPr lang="en-US" altLang="zh-CN" sz="2000" dirty="0"/>
              <a:t>                     </a:t>
            </a:r>
            <a:r>
              <a:rPr lang="zh-CN" altLang="en-US" sz="2000" dirty="0"/>
              <a:t>退出</a:t>
            </a:r>
            <a:r>
              <a:rPr lang="en-US" altLang="zh-CN" sz="2000" dirty="0"/>
              <a:t>R </a:t>
            </a:r>
            <a:endParaRPr lang="en-US" altLang="zh-CN" sz="2000" dirty="0"/>
          </a:p>
          <a:p>
            <a:pPr marL="859155" lvl="2" indent="0" eaLnBrk="1" hangingPunct="1">
              <a:lnSpc>
                <a:spcPct val="90000"/>
              </a:lnSpc>
              <a:buFont typeface="Wingdings 2" pitchFamily="18" charset="2"/>
              <a:buChar char=""/>
            </a:pPr>
            <a:r>
              <a:rPr lang="zh-CN" altLang="en-US" sz="2000" dirty="0"/>
              <a:t>同</a:t>
            </a:r>
            <a:r>
              <a:rPr lang="en-US" altLang="zh-CN" sz="2000" dirty="0"/>
              <a:t>Matlab</a:t>
            </a:r>
            <a:r>
              <a:rPr lang="zh-CN" altLang="en-US" sz="2000" dirty="0"/>
              <a:t>类似，用右</a:t>
            </a:r>
            <a:r>
              <a:rPr lang="en-US" altLang="zh-CN" sz="2000" dirty="0"/>
              <a:t>shift</a:t>
            </a:r>
            <a:r>
              <a:rPr lang="zh-CN" altLang="en-US" sz="2000" dirty="0"/>
              <a:t>键可以重现以前的命令</a:t>
            </a:r>
            <a:endParaRPr lang="zh-CN" altLang="en-US" sz="2000" dirty="0"/>
          </a:p>
          <a:p>
            <a:pPr lvl="0"/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R</a:t>
            </a:r>
            <a:r>
              <a:rPr lang="zh-CN" altLang="en-US" dirty="0">
                <a:solidFill>
                  <a:srgbClr val="00FFFF"/>
                </a:solidFill>
              </a:rPr>
              <a:t>的工具条</a:t>
            </a:r>
            <a:endParaRPr lang="en-US" altLang="zh-CN" dirty="0">
              <a:solidFill>
                <a:srgbClr val="00FFFF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Source R code</a:t>
            </a:r>
            <a:r>
              <a:rPr lang="en-US" altLang="zh-CN" dirty="0"/>
              <a:t>        		</a:t>
            </a:r>
            <a:r>
              <a:rPr lang="zh-CN" altLang="en-US" dirty="0"/>
              <a:t>执行</a:t>
            </a:r>
            <a:r>
              <a:rPr lang="en-US" altLang="zh-CN" dirty="0"/>
              <a:t>R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66"/>
                </a:solidFill>
              </a:rPr>
              <a:t>*.R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</a:t>
            </a:r>
            <a:r>
              <a:rPr lang="en-US" altLang="zh-CN" dirty="0"/>
              <a:t>)</a:t>
            </a:r>
            <a:endParaRPr lang="en-US" altLang="zh-CN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Save image</a:t>
            </a:r>
            <a:r>
              <a:rPr lang="en-US" altLang="zh-CN" dirty="0"/>
              <a:t>             		</a:t>
            </a:r>
            <a:r>
              <a:rPr lang="zh-CN" altLang="en-US" dirty="0"/>
              <a:t>保存工作空间</a:t>
            </a:r>
            <a:r>
              <a:rPr lang="en-US" altLang="zh-CN" dirty="0"/>
              <a:t>,</a:t>
            </a:r>
            <a:r>
              <a:rPr lang="zh-CN" altLang="en-US" dirty="0"/>
              <a:t>文件名为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en-US" altLang="zh-CN" dirty="0">
                <a:solidFill>
                  <a:srgbClr val="FF0066"/>
                </a:solidFill>
              </a:rPr>
              <a:t>.RData</a:t>
            </a:r>
            <a:endParaRPr lang="en-US" altLang="zh-CN" dirty="0">
              <a:solidFill>
                <a:srgbClr val="FF0066"/>
              </a:solidFill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FFFF"/>
                </a:solidFill>
              </a:rPr>
              <a:t>Load image</a:t>
            </a:r>
            <a:r>
              <a:rPr lang="en-US" altLang="zh-CN" dirty="0">
                <a:solidFill>
                  <a:srgbClr val="FF0066"/>
                </a:solidFill>
              </a:rPr>
              <a:t>             		</a:t>
            </a:r>
            <a:r>
              <a:rPr lang="zh-CN" altLang="en-US" dirty="0"/>
              <a:t>打开已有的工作空间</a:t>
            </a:r>
            <a:endParaRPr lang="zh-CN" altLang="en-US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dirty="0"/>
              <a:t>Stop current computation	</a:t>
            </a:r>
            <a:r>
              <a:rPr lang="zh-CN" altLang="en-US" dirty="0"/>
              <a:t>中止当前计算</a:t>
            </a:r>
            <a:r>
              <a:rPr lang="en-US" altLang="zh-CN" dirty="0"/>
              <a:t>(</a:t>
            </a:r>
            <a:r>
              <a:rPr lang="zh-CN" altLang="en-US" dirty="0"/>
              <a:t>由于超时等原因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en-US" altLang="zh-CN" baseline="30000" smtClean="0">
                <a:latin typeface="Arial" panose="020B0604020202020204" pitchFamily="34" charset="0"/>
              </a:rPr>
              <a:t>[1]</a:t>
            </a:r>
            <a:r>
              <a:rPr lang="zh-CN" altLang="en-US" smtClean="0">
                <a:latin typeface="Arial" panose="020B0604020202020204" pitchFamily="34" charset="0"/>
              </a:rPr>
              <a:t>是由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Sun Microsystems</a:t>
            </a:r>
            <a:r>
              <a:rPr lang="zh-CN" altLang="en-US" smtClean="0">
                <a:latin typeface="Arial" panose="020B0604020202020204" pitchFamily="34" charset="0"/>
              </a:rPr>
              <a:t>公司于 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月推出的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面向对象程序设计</a:t>
            </a:r>
            <a:r>
              <a:rPr lang="zh-CN" altLang="en-US" smtClean="0">
                <a:latin typeface="Arial" panose="020B0604020202020204" pitchFamily="34" charset="0"/>
                <a:hlinkClick r:id="rId4" action="ppaction://hlinkfile"/>
              </a:rPr>
              <a:t>语言</a:t>
            </a:r>
            <a:r>
              <a:rPr lang="zh-CN" altLang="en-US" smtClean="0">
                <a:latin typeface="Arial" panose="020B0604020202020204" pitchFamily="34" charset="0"/>
              </a:rPr>
              <a:t>（以下简称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语言）和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5" action="ppaction://hlinkfile"/>
              </a:rPr>
              <a:t>平台</a:t>
            </a:r>
            <a:r>
              <a:rPr lang="zh-CN" altLang="en-US" smtClean="0">
                <a:latin typeface="Arial" panose="020B0604020202020204" pitchFamily="34" charset="0"/>
              </a:rPr>
              <a:t>的总称。由</a:t>
            </a:r>
            <a:r>
              <a:rPr lang="en-US" altLang="zh-CN" smtClean="0">
                <a:latin typeface="Arial" panose="020B0604020202020204" pitchFamily="34" charset="0"/>
                <a:hlinkClick r:id="rId6" action="ppaction://hlinkfile"/>
              </a:rPr>
              <a:t>James Gosling</a:t>
            </a:r>
            <a:r>
              <a:rPr lang="zh-CN" altLang="en-US" smtClean="0">
                <a:latin typeface="Arial" panose="020B0604020202020204" pitchFamily="34" charset="0"/>
              </a:rPr>
              <a:t>和同事们共同研发，并在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年正式推出。用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实现的</a:t>
            </a:r>
            <a:r>
              <a:rPr lang="en-US" altLang="zh-CN" smtClean="0">
                <a:latin typeface="Arial" panose="020B0604020202020204" pitchFamily="34" charset="0"/>
                <a:hlinkClick r:id="rId7" action="ppaction://hlinkfile"/>
              </a:rPr>
              <a:t>HotJava</a:t>
            </a:r>
            <a:r>
              <a:rPr lang="zh-CN" altLang="en-US" smtClean="0">
                <a:latin typeface="Arial" panose="020B0604020202020204" pitchFamily="34" charset="0"/>
                <a:hlinkClick r:id="rId7" action="ppaction://hlinkfile"/>
              </a:rPr>
              <a:t>浏览器</a:t>
            </a:r>
            <a:r>
              <a:rPr lang="zh-CN" altLang="en-US" smtClean="0">
                <a:latin typeface="Arial" panose="020B0604020202020204" pitchFamily="34" charset="0"/>
              </a:rPr>
              <a:t>（支持</a:t>
            </a:r>
            <a:r>
              <a:rPr lang="en-US" altLang="zh-CN" smtClean="0">
                <a:latin typeface="Arial" panose="020B0604020202020204" pitchFamily="34" charset="0"/>
              </a:rPr>
              <a:t>Java applet</a:t>
            </a:r>
            <a:r>
              <a:rPr lang="zh-CN" altLang="en-US" smtClean="0">
                <a:latin typeface="Arial" panose="020B0604020202020204" pitchFamily="34" charset="0"/>
              </a:rPr>
              <a:t>）显示了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的魅力：</a:t>
            </a:r>
            <a:r>
              <a:rPr lang="zh-CN" altLang="en-US" smtClean="0">
                <a:latin typeface="Arial" panose="020B0604020202020204" pitchFamily="34" charset="0"/>
                <a:hlinkClick r:id="rId8" action="ppaction://hlinkfile"/>
              </a:rPr>
              <a:t>跨平台</a:t>
            </a:r>
            <a:r>
              <a:rPr lang="zh-CN" altLang="en-US" smtClean="0">
                <a:latin typeface="Arial" panose="020B0604020202020204" pitchFamily="34" charset="0"/>
              </a:rPr>
              <a:t>、动态的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9" action="ppaction://hlinkfile"/>
              </a:rPr>
              <a:t>Internet</a:t>
            </a:r>
            <a:r>
              <a:rPr lang="zh-CN" altLang="en-US" smtClean="0">
                <a:latin typeface="Arial" panose="020B0604020202020204" pitchFamily="34" charset="0"/>
              </a:rPr>
              <a:t>计算。从此，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被广泛接受并推动了</a:t>
            </a:r>
            <a:r>
              <a:rPr lang="en-US" altLang="zh-CN" smtClean="0">
                <a:latin typeface="Arial" panose="020B0604020202020204" pitchFamily="34" charset="0"/>
                <a:hlinkClick r:id="rId10" action="ppaction://hlinkfile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的迅速发展，常用的浏览器均支持</a:t>
            </a:r>
            <a:r>
              <a:rPr lang="en-US" altLang="zh-CN" smtClean="0">
                <a:latin typeface="Arial" panose="020B0604020202020204" pitchFamily="34" charset="0"/>
              </a:rPr>
              <a:t>Javaapplet</a:t>
            </a:r>
            <a:r>
              <a:rPr lang="zh-CN" altLang="en-US" smtClean="0">
                <a:latin typeface="Arial" panose="020B0604020202020204" pitchFamily="34" charset="0"/>
              </a:rPr>
              <a:t>。另一方面，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技术也不断更新。</a:t>
            </a:r>
            <a:r>
              <a:rPr lang="en-US" altLang="zh-CN" smtClean="0">
                <a:latin typeface="Arial" panose="020B0604020202020204" pitchFamily="34" charset="0"/>
              </a:rPr>
              <a:t>(2010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  <a:hlinkClick r:id="rId11" action="ppaction://hlinkfile"/>
              </a:rPr>
              <a:t>Oracle</a:t>
            </a:r>
            <a:r>
              <a:rPr lang="zh-CN" altLang="en-US" smtClean="0">
                <a:latin typeface="Arial" panose="020B0604020202020204" pitchFamily="34" charset="0"/>
              </a:rPr>
              <a:t>公司收购了</a:t>
            </a:r>
            <a:r>
              <a:rPr lang="en-US" altLang="zh-CN" smtClean="0">
                <a:latin typeface="Arial" panose="020B0604020202020204" pitchFamily="34" charset="0"/>
                <a:hlinkClick r:id="rId12" action="ppaction://hlinkfile"/>
              </a:rPr>
              <a:t>SUN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由四方面组成：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3" action="ppaction://hlinkfile"/>
              </a:rPr>
              <a:t>编程语言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14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类文件格式、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5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6" action="ppaction://hlinkfile"/>
              </a:rPr>
              <a:t>应用程序接口</a:t>
            </a:r>
            <a:r>
              <a:rPr lang="en-US" altLang="zh-CN" smtClean="0">
                <a:latin typeface="Arial" panose="020B0604020202020204" pitchFamily="34" charset="0"/>
              </a:rPr>
              <a:t>(Java API)</a:t>
            </a:r>
            <a:r>
              <a:rPr lang="zh-CN" altLang="en-US" smtClean="0">
                <a:latin typeface="Arial" panose="020B0604020202020204" pitchFamily="34" charset="0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平台由</a:t>
            </a:r>
            <a:r>
              <a:rPr lang="en-US" altLang="zh-CN" smtClean="0">
                <a:latin typeface="Arial" panose="020B0604020202020204" pitchFamily="34" charset="0"/>
                <a:hlinkClick r:id="rId17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7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Java Virtual Machine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8" action="ppaction://hlinkfile"/>
              </a:rPr>
              <a:t>JVM</a:t>
            </a:r>
            <a:r>
              <a:rPr lang="zh-CN" altLang="en-US" smtClean="0">
                <a:latin typeface="Arial" panose="020B0604020202020204" pitchFamily="34" charset="0"/>
              </a:rPr>
              <a:t>）和</a:t>
            </a:r>
            <a:r>
              <a:rPr lang="en-US" altLang="zh-CN" smtClean="0">
                <a:latin typeface="Arial" panose="020B0604020202020204" pitchFamily="34" charset="0"/>
              </a:rPr>
              <a:t>Java </a:t>
            </a:r>
            <a:r>
              <a:rPr lang="zh-CN" altLang="en-US" smtClean="0">
                <a:latin typeface="Arial" panose="020B0604020202020204" pitchFamily="34" charset="0"/>
              </a:rPr>
              <a:t>应用编程接口（</a:t>
            </a:r>
            <a:r>
              <a:rPr lang="en-US" altLang="zh-CN" smtClean="0">
                <a:latin typeface="Arial" panose="020B0604020202020204" pitchFamily="34" charset="0"/>
              </a:rPr>
              <a:t>Application Programming Interface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9" action="ppaction://hlinkfile"/>
              </a:rPr>
              <a:t>API</a:t>
            </a:r>
            <a:r>
              <a:rPr lang="zh-CN" altLang="en-US" smtClean="0">
                <a:latin typeface="Arial" panose="020B0604020202020204" pitchFamily="34" charset="0"/>
              </a:rPr>
              <a:t>）构成。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</a:t>
            </a:r>
            <a:r>
              <a:rPr lang="zh-CN" altLang="en-US" smtClean="0">
                <a:latin typeface="Arial" panose="020B0604020202020204" pitchFamily="34" charset="0"/>
                <a:hlinkClick r:id="rId20" action="ppaction://hlinkfile"/>
              </a:rPr>
              <a:t>编程</a:t>
            </a:r>
            <a:r>
              <a:rPr lang="zh-CN" altLang="en-US" smtClean="0">
                <a:latin typeface="Arial" panose="020B0604020202020204" pitchFamily="34" charset="0"/>
              </a:rPr>
              <a:t>接口为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应用提供了一个独立于</a:t>
            </a:r>
            <a:r>
              <a:rPr lang="zh-CN" altLang="en-US" smtClean="0">
                <a:latin typeface="Arial" panose="020B0604020202020204" pitchFamily="34" charset="0"/>
                <a:hlinkClick r:id="rId21" action="ppaction://hlinkfile"/>
              </a:rPr>
              <a:t>操作系统</a:t>
            </a:r>
            <a:r>
              <a:rPr lang="zh-CN" altLang="en-US" smtClean="0">
                <a:latin typeface="Arial" panose="020B0604020202020204" pitchFamily="34" charset="0"/>
              </a:rPr>
              <a:t>的标准接口，可分为基本部分和扩展部分。在</a:t>
            </a:r>
            <a:r>
              <a:rPr lang="zh-CN" altLang="en-US" smtClean="0">
                <a:latin typeface="Arial" panose="020B0604020202020204" pitchFamily="34" charset="0"/>
                <a:hlinkClick r:id="rId22" action="ppaction://hlinkfile"/>
              </a:rPr>
              <a:t>硬件</a:t>
            </a:r>
            <a:r>
              <a:rPr lang="zh-CN" altLang="en-US" smtClean="0">
                <a:latin typeface="Arial" panose="020B0604020202020204" pitchFamily="34" charset="0"/>
              </a:rPr>
              <a:t>或操作系统平台上安装一个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平台之后，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应用程序就可运行。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平台已经嵌入了几乎所有的操作系统。这样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程序可以只编译一次，就可以在各种系统中运行。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应用编程接口已经从</a:t>
            </a:r>
            <a:r>
              <a:rPr lang="en-US" altLang="zh-CN" smtClean="0">
                <a:latin typeface="Arial" panose="020B0604020202020204" pitchFamily="34" charset="0"/>
              </a:rPr>
              <a:t>1.1x</a:t>
            </a:r>
            <a:r>
              <a:rPr lang="zh-CN" altLang="en-US" smtClean="0">
                <a:latin typeface="Arial" panose="020B0604020202020204" pitchFamily="34" charset="0"/>
              </a:rPr>
              <a:t>版发展到</a:t>
            </a:r>
            <a:r>
              <a:rPr lang="en-US" altLang="zh-CN" smtClean="0">
                <a:latin typeface="Arial" panose="020B0604020202020204" pitchFamily="34" charset="0"/>
              </a:rPr>
              <a:t>1.2</a:t>
            </a:r>
            <a:r>
              <a:rPr lang="zh-CN" altLang="en-US" smtClean="0">
                <a:latin typeface="Arial" panose="020B0604020202020204" pitchFamily="34" charset="0"/>
              </a:rPr>
              <a:t>版。常用的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平台基于</a:t>
            </a:r>
            <a:r>
              <a:rPr lang="en-US" altLang="zh-CN" smtClean="0">
                <a:latin typeface="Arial" panose="020B0604020202020204" pitchFamily="34" charset="0"/>
              </a:rPr>
              <a:t>Java1.4</a:t>
            </a:r>
            <a:r>
              <a:rPr lang="zh-CN" altLang="en-US" smtClean="0">
                <a:latin typeface="Arial" panose="020B0604020202020204" pitchFamily="34" charset="0"/>
              </a:rPr>
              <a:t>，最近版本为</a:t>
            </a:r>
            <a:r>
              <a:rPr lang="en-US" altLang="zh-CN" smtClean="0">
                <a:latin typeface="Arial" panose="020B0604020202020204" pitchFamily="34" charset="0"/>
              </a:rPr>
              <a:t>Java1.7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A7BE38-75D2-4C91-9D1F-E902A5378C15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简单易学：</a:t>
            </a:r>
            <a:endParaRPr lang="en-US" altLang="zh-CN" dirty="0"/>
          </a:p>
          <a:p>
            <a:pPr lvl="0"/>
            <a:r>
              <a:rPr lang="en-US" altLang="zh-CN" dirty="0"/>
              <a:t>R</a:t>
            </a:r>
            <a:r>
              <a:rPr lang="zh-CN" altLang="en-US" dirty="0"/>
              <a:t>嵌入了一个非常实用的帮助系统</a:t>
            </a:r>
            <a:r>
              <a:rPr lang="en-US" altLang="zh-CN" dirty="0"/>
              <a:t>.</a:t>
            </a:r>
            <a:r>
              <a:rPr lang="zh-CN" altLang="en-US" dirty="0"/>
              <a:t>通过Ｒ语言的许多内嵌统计函数，很容易学习和掌握</a:t>
            </a:r>
            <a:r>
              <a:rPr lang="en-US" altLang="zh-CN" dirty="0"/>
              <a:t>R</a:t>
            </a:r>
            <a:r>
              <a:rPr lang="zh-CN" altLang="en-US" dirty="0"/>
              <a:t>语言的语法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r>
              <a:rPr lang="en-US" altLang="zh-CN" dirty="0"/>
              <a:t>R</a:t>
            </a:r>
            <a:r>
              <a:rPr lang="zh-CN" altLang="en-US" dirty="0"/>
              <a:t>具有很强的作图能力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r>
              <a:rPr lang="zh-CN" altLang="en-US" dirty="0"/>
              <a:t>我们将Ｒ程序容易地移植到</a:t>
            </a:r>
            <a:r>
              <a:rPr lang="en-US" altLang="zh-CN" dirty="0"/>
              <a:t>S-Plus</a:t>
            </a:r>
            <a:r>
              <a:rPr lang="zh-CN" altLang="en-US" dirty="0"/>
              <a:t>程序中，反之Ｓ的许多过程直接或稍作修改用于Ｒ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兼容性强：</a:t>
            </a:r>
            <a:endParaRPr lang="en-US" altLang="zh-CN" dirty="0"/>
          </a:p>
          <a:p>
            <a:pPr lvl="0"/>
            <a:r>
              <a:rPr lang="en-US" altLang="zh-CN" dirty="0"/>
              <a:t>R</a:t>
            </a:r>
            <a:r>
              <a:rPr lang="zh-CN" altLang="en-US" dirty="0"/>
              <a:t>可以在运行于</a:t>
            </a:r>
            <a:r>
              <a:rPr lang="en-US" altLang="zh-CN" dirty="0"/>
              <a:t>UNIX, Windows</a:t>
            </a:r>
            <a:r>
              <a:rPr lang="zh-CN" altLang="en-US" dirty="0"/>
              <a:t>和</a:t>
            </a:r>
            <a:r>
              <a:rPr lang="en-US" altLang="zh-CN" dirty="0"/>
              <a:t>Macintosh</a:t>
            </a:r>
            <a:r>
              <a:rPr lang="zh-CN" altLang="en-US" dirty="0"/>
              <a:t>的操作系统上 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Ｒ是完全免费的！！ 而</a:t>
            </a:r>
            <a:r>
              <a:rPr lang="en-US" altLang="zh-CN" dirty="0"/>
              <a:t>S-Plus</a:t>
            </a:r>
            <a:r>
              <a:rPr lang="zh-CN" altLang="en-US" dirty="0"/>
              <a:t>尽管是非常优秀的统计分析软件，可是你需要支付一笔</a:t>
            </a:r>
            <a:r>
              <a:rPr lang="en-US" altLang="zh-CN" dirty="0"/>
              <a:t>$US 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我们可以编制自己的函数来扩展现有的Ｒ语言</a:t>
            </a:r>
            <a:r>
              <a:rPr lang="en-US" altLang="zh-CN" dirty="0"/>
              <a:t>(</a:t>
            </a:r>
            <a:r>
              <a:rPr lang="zh-CN" altLang="en-US" dirty="0"/>
              <a:t>这就是为什么它在不断等级完善</a:t>
            </a:r>
            <a:r>
              <a:rPr lang="en-US" altLang="zh-CN" dirty="0"/>
              <a:t>!!)</a:t>
            </a:r>
            <a:endParaRPr lang="en-US" altLang="zh-CN" dirty="0"/>
          </a:p>
          <a:p>
            <a:pPr lvl="0"/>
            <a:r>
              <a:rPr lang="en-US" altLang="zh-CN" dirty="0"/>
              <a:t>…....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CRAN</a:t>
            </a:r>
            <a:r>
              <a:rPr lang="zh-CN" altLang="en-US" dirty="0"/>
              <a:t>提供了下载安装程序和相应的软件包</a:t>
            </a: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127.0.0.1:18349/library/datasets/html/car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68730"/>
            <a:ext cx="4174490" cy="4588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7412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628775"/>
            <a:ext cx="8832850" cy="3960813"/>
          </a:xfrm>
          <a:ln w="12700"/>
        </p:spPr>
      </p:pic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1557338"/>
            <a:ext cx="7989888" cy="32512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9460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188" y="1844675"/>
            <a:ext cx="8229600" cy="3816350"/>
          </a:xfrm>
          <a:ln w="12700"/>
        </p:spPr>
      </p:pic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412875"/>
            <a:ext cx="8612187" cy="409733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137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" y="5229225"/>
            <a:ext cx="9104312" cy="8001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R_GUI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/>
              <a:t>启动</a:t>
            </a:r>
            <a:r>
              <a:rPr lang="en-US" altLang="zh-CN" sz="2100" dirty="0"/>
              <a:t>R, </a:t>
            </a:r>
            <a:r>
              <a:rPr lang="zh-CN" altLang="en-US" sz="2100" dirty="0"/>
              <a:t>它由三部分组成</a:t>
            </a:r>
            <a:endParaRPr lang="zh-CN" altLang="en-US" sz="21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主菜单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工具条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R console (R</a:t>
            </a:r>
            <a:r>
              <a:rPr lang="zh-CN" altLang="en-US" sz="2000" dirty="0"/>
              <a:t>的运行窗口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034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133" y="1592580"/>
            <a:ext cx="6048375" cy="45339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练习下载并安装</a:t>
            </a:r>
            <a:r>
              <a:rPr lang="en-US" altLang="zh-CN" sz="2800" dirty="0"/>
              <a:t>R</a:t>
            </a:r>
            <a:r>
              <a:rPr lang="zh-CN" altLang="en-US" sz="2800" dirty="0"/>
              <a:t>软件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了解</a:t>
            </a:r>
            <a:r>
              <a:rPr lang="en-US" altLang="zh-CN" sz="2800" dirty="0"/>
              <a:t>R</a:t>
            </a:r>
            <a:r>
              <a:rPr lang="zh-CN" altLang="en-US" sz="2800" dirty="0"/>
              <a:t>的菜单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设置工作目录 </a:t>
            </a:r>
            <a:endParaRPr lang="en-US" altLang="zh-CN" sz="2800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练习一</a:t>
            </a:r>
            <a:endParaRPr kumimoji="0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假设，我们正在研究儿童的生理发育问题，并收集了</a:t>
            </a:r>
            <a:r>
              <a:rPr lang="en-US" altLang="zh-CN" sz="2800" dirty="0"/>
              <a:t>10</a:t>
            </a:r>
            <a:r>
              <a:rPr lang="zh-CN" altLang="en-US" sz="2800" dirty="0"/>
              <a:t>名儿童出生后一年内的月龄和体重数据（表</a:t>
            </a:r>
            <a:r>
              <a:rPr lang="en-US" altLang="zh-CN" sz="2800" dirty="0"/>
              <a:t>1-1</a:t>
            </a:r>
            <a:r>
              <a:rPr lang="zh-CN" altLang="en-US" sz="2800" dirty="0"/>
              <a:t>）。分析体重的分布及体重和月龄的关系。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涉及的函数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c()</a:t>
            </a:r>
            <a:r>
              <a:rPr lang="zh-CN" altLang="en-US" sz="2400" dirty="0"/>
              <a:t>、</a:t>
            </a:r>
            <a:r>
              <a:rPr lang="en-US" altLang="zh-CN" sz="2400" dirty="0"/>
              <a:t>mean()</a:t>
            </a:r>
            <a:r>
              <a:rPr lang="zh-CN" altLang="en-US" sz="2400" dirty="0"/>
              <a:t>、</a:t>
            </a:r>
            <a:r>
              <a:rPr lang="en-US" altLang="zh-CN" sz="2400" dirty="0"/>
              <a:t>sd()</a:t>
            </a:r>
            <a:r>
              <a:rPr lang="zh-CN" altLang="en-US" sz="2400" dirty="0"/>
              <a:t>、</a:t>
            </a:r>
            <a:r>
              <a:rPr lang="en-US" altLang="zh-CN" sz="2400" dirty="0"/>
              <a:t>plot()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练习二：示例</a:t>
            </a:r>
            <a:endParaRPr kumimoji="0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235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3475355"/>
            <a:ext cx="8027670" cy="26511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为什么要学习R语言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R的下载和安装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常用的R程序包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lvl="2"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base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 marL="457200" lvl="3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+mn-ea"/>
              </a:rPr>
              <a:t>abs,acos,as.array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datasets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hlinkClick r:id="rId1"/>
              </a:rPr>
              <a:t>cars</a:t>
            </a:r>
            <a:r>
              <a:rPr lang="zh-CN" altLang="en-US" sz="2400" dirty="0"/>
              <a:t>：</a:t>
            </a:r>
            <a:r>
              <a:rPr lang="en-US" altLang="zh-CN" sz="2400" dirty="0"/>
              <a:t>Speed and Stopping Distances of Cars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utils: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330" dirty="0"/>
              <a:t>alarm</a:t>
            </a:r>
            <a:endParaRPr lang="en-US" altLang="zh-CN" sz="233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grDevices: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graphics: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stats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/>
              <a:t>methods:</a:t>
            </a:r>
            <a:br>
              <a:rPr lang="zh-CN" altLang="en-US" sz="2000" dirty="0"/>
            </a:br>
            <a:endParaRPr lang="en-US" altLang="zh-CN" sz="2000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rtl="0" latinLnBrk="0">
              <a:lnSpc>
                <a:spcPct val="100000"/>
              </a:lnSpc>
              <a:buNone/>
            </a:pP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常用的</a:t>
            </a:r>
            <a:r>
              <a:rPr kumimoji="0" sz="3600" b="1" i="0" u="none" strike="noStrike" cap="none" spc="0" normalizeH="0" baseline="0" dirty="0" smtClean="0"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程序包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连网时，用函数</a:t>
            </a:r>
            <a:r>
              <a:rPr lang="en-US" altLang="zh-CN" sz="2800" dirty="0"/>
              <a:t>install.packages(“packageName”)</a:t>
            </a:r>
            <a:r>
              <a:rPr lang="zh-CN" altLang="en-US" sz="2800" dirty="0"/>
              <a:t>安装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示例 </a:t>
            </a:r>
            <a:r>
              <a:rPr lang="en-US" altLang="zh-CN" sz="2400" dirty="0"/>
              <a:t>install.packages(“vcd”)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安装本地</a:t>
            </a:r>
            <a:r>
              <a:rPr lang="en-US" altLang="zh-CN" sz="2800" dirty="0"/>
              <a:t>zip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打开</a:t>
            </a:r>
            <a:r>
              <a:rPr lang="en-US" altLang="zh-CN" sz="2400" dirty="0"/>
              <a:t>R</a:t>
            </a:r>
            <a:r>
              <a:rPr lang="zh-CN" altLang="en-US" sz="2400" dirty="0"/>
              <a:t>的菜单栏</a:t>
            </a:r>
            <a:r>
              <a:rPr lang="en-US" altLang="zh-CN" sz="2400" dirty="0"/>
              <a:t>-&gt;Packages-&gt;“Install package from local zip file…”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选择</a:t>
            </a:r>
            <a:r>
              <a:rPr lang="en-US" altLang="zh-CN" sz="2400" dirty="0"/>
              <a:t>package.zip</a:t>
            </a:r>
            <a:r>
              <a:rPr lang="zh-CN" altLang="en-US" sz="2400" dirty="0"/>
              <a:t>文件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rtl="0" latinLnBrk="0">
              <a:lnSpc>
                <a:spcPct val="100000"/>
              </a:lnSpc>
              <a:buNone/>
            </a:pPr>
            <a:r>
              <a:rPr kumimoji="0" sz="3600" b="1" i="0" u="none" strike="noStrike" cap="none" spc="0" normalizeH="0" baseline="0" dirty="0" smtClean="0"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程序包安装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</a:t>
            </a:r>
            <a:r>
              <a:rPr lang="en-US" altLang="zh-CN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简介</a:t>
            </a:r>
            <a:endParaRPr sz="4800" b="1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安装并导入程序包</a:t>
            </a:r>
            <a:r>
              <a:rPr lang="en-US" altLang="zh-CN" sz="2800" dirty="0"/>
              <a:t>: reshape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导入程序包 </a:t>
            </a:r>
            <a:r>
              <a:rPr lang="en-US" altLang="zh-CN" sz="2800" dirty="0"/>
              <a:t>reshape</a:t>
            </a:r>
            <a:endParaRPr lang="en-US" altLang="zh-CN" sz="2800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rtl="0" latinLnBrk="0">
              <a:lnSpc>
                <a:spcPct val="100000"/>
              </a:lnSpc>
              <a:buNone/>
            </a:pP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练习三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菜单</a:t>
            </a:r>
            <a:r>
              <a:rPr lang="en-US" altLang="zh-CN" sz="2800" dirty="0"/>
              <a:t>-〉 Help -〉Html Help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控制台指令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help.start()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help(</a:t>
            </a:r>
            <a:r>
              <a:rPr lang="zh-CN" altLang="en-US" sz="2400" dirty="0"/>
              <a:t>“</a:t>
            </a:r>
            <a:r>
              <a:rPr lang="en-US" altLang="zh-CN" sz="2400" dirty="0"/>
              <a:t>foo</a:t>
            </a:r>
            <a:r>
              <a:rPr lang="zh-CN" altLang="en-US" sz="2400" dirty="0"/>
              <a:t>”</a:t>
            </a:r>
            <a:r>
              <a:rPr lang="en-US" altLang="zh-CN" sz="2400" dirty="0"/>
              <a:t>) </a:t>
            </a:r>
            <a:r>
              <a:rPr lang="zh-CN" altLang="en-US" sz="2400" dirty="0"/>
              <a:t>或 </a:t>
            </a:r>
            <a:r>
              <a:rPr lang="en-US" altLang="zh-CN" sz="2400" dirty="0"/>
              <a:t>?foo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example(“foo”)</a:t>
            </a:r>
            <a:endParaRPr lang="en-US" altLang="zh-CN" sz="2400" dirty="0"/>
          </a:p>
          <a:p>
            <a:pPr lvl="1"/>
            <a:r>
              <a:rPr lang="en-US" altLang="zh-CN" sz="2400" dirty="0"/>
              <a:t>data()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rtl="0" latinLnBrk="0">
              <a:lnSpc>
                <a:spcPct val="100000"/>
              </a:lnSpc>
              <a:buNone/>
            </a:pP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查看帮助文件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下载并安装</a:t>
            </a:r>
            <a:r>
              <a:rPr lang="en-US" altLang="zh-CN" sz="2800" dirty="0"/>
              <a:t>RStudio</a:t>
            </a:r>
            <a:r>
              <a:rPr lang="zh-CN" altLang="en-US" sz="2800" dirty="0"/>
              <a:t>软件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登录 </a:t>
            </a:r>
            <a:r>
              <a:rPr lang="en-US" altLang="zh-CN" sz="2400" dirty="0"/>
              <a:t>Rstudio</a:t>
            </a:r>
            <a:r>
              <a:rPr lang="zh-CN" altLang="en-US" sz="2400" dirty="0"/>
              <a:t>的主页，下载安装程序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安装</a:t>
            </a:r>
            <a:r>
              <a:rPr lang="en-US" altLang="zh-CN" sz="2400" dirty="0"/>
              <a:t>Rstudio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打开</a:t>
            </a:r>
            <a:r>
              <a:rPr lang="en-US" altLang="zh-CN" sz="2400" dirty="0"/>
              <a:t>Rstudio</a:t>
            </a:r>
            <a:r>
              <a:rPr lang="zh-CN" altLang="en-US" sz="2400" dirty="0"/>
              <a:t>，通过</a:t>
            </a:r>
            <a:r>
              <a:rPr lang="en-US" altLang="zh-CN" sz="2400" dirty="0"/>
              <a:t>help</a:t>
            </a:r>
            <a:r>
              <a:rPr lang="zh-CN" altLang="en-US" sz="2400" dirty="0"/>
              <a:t>命令，查看</a:t>
            </a:r>
            <a:r>
              <a:rPr lang="en-US" altLang="zh-CN" sz="2400" dirty="0"/>
              <a:t>plot</a:t>
            </a:r>
            <a:r>
              <a:rPr lang="zh-CN" altLang="en-US" sz="2400" dirty="0"/>
              <a:t>函数的使用文档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plot</a:t>
            </a:r>
            <a:r>
              <a:rPr lang="zh-CN" altLang="en-US" sz="2400" dirty="0"/>
              <a:t>函数的示例代码复制到</a:t>
            </a:r>
            <a:r>
              <a:rPr lang="en-US" altLang="zh-CN" sz="2400" dirty="0"/>
              <a:t>R</a:t>
            </a:r>
            <a:r>
              <a:rPr lang="zh-CN" altLang="en-US" sz="2400" dirty="0"/>
              <a:t>命令控制台中运行。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完成操作后，关闭</a:t>
            </a:r>
            <a:r>
              <a:rPr lang="en-US" altLang="zh-CN" sz="2400" dirty="0"/>
              <a:t>Rstudio</a:t>
            </a:r>
            <a:r>
              <a:rPr lang="zh-CN" altLang="en-US" sz="2400" dirty="0"/>
              <a:t>，并保存工作空间</a:t>
            </a:r>
            <a:endParaRPr lang="en-US" altLang="zh-CN" sz="2400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rtl="0" latinLnBrk="0">
              <a:lnSpc>
                <a:spcPct val="100000"/>
              </a:lnSpc>
              <a:buNone/>
            </a:pPr>
            <a:r>
              <a:rPr kumimoji="0" lang="zh-CN" altLang="en-US" sz="3600" b="1" i="0" u="none" strike="noStrike" cap="none" spc="0" normalizeH="0" baseline="0" dirty="0" smtClean="0">
                <a:cs typeface="+mj-cs"/>
              </a:rPr>
              <a:t>作业</a:t>
            </a:r>
            <a:r>
              <a:rPr kumimoji="0" sz="3600" b="1" i="0" u="none" strike="noStrike" cap="none" spc="0" normalizeH="0" baseline="0" dirty="0" smtClean="0">
                <a:cs typeface="+mj-cs"/>
              </a:rPr>
              <a:t>: </a:t>
            </a:r>
            <a:endParaRPr kumimoji="0" sz="3600" b="1" i="0" u="none" strike="noStrike" cap="none" spc="0" normalizeH="0" baseline="0" dirty="0" smtClean="0"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为什么要学习R语言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R的下载和安装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常用的R程序包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为什么要学习R语言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R的下载和安装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常用的R程序包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uLnTx/>
                <a:uFillTx/>
                <a:latin typeface="+mj-lt"/>
                <a:sym typeface="+mn-ea"/>
              </a:rPr>
              <a:t>为什么要学习</a:t>
            </a:r>
            <a:r>
              <a:rPr lang="en-US" altLang="zh-CN" dirty="0" smtClean="0">
                <a:uLnTx/>
                <a:uFillTx/>
                <a:latin typeface="+mj-lt"/>
                <a:sym typeface="+mn-ea"/>
              </a:rPr>
              <a:t>R</a:t>
            </a:r>
            <a:r>
              <a:rPr dirty="0" smtClean="0">
                <a:uLnTx/>
                <a:uFillTx/>
                <a:latin typeface="+mj-lt"/>
                <a:sym typeface="+mn-ea"/>
              </a:rPr>
              <a:t>语言</a:t>
            </a:r>
            <a:br>
              <a:rPr lang="zh-CN" altLang="en-US" u="none" strike="noStrike" baseline="0" noProof="1" dirty="0" smtClean="0">
                <a:uLnTx/>
                <a:uFillTx/>
                <a:latin typeface="+mj-lt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uLnTx/>
                <a:uFillTx/>
                <a:latin typeface="+mn-lt"/>
                <a:sym typeface="+mn-ea"/>
              </a:rPr>
              <a:t>R</a:t>
            </a:r>
            <a:r>
              <a:rPr sz="2800" dirty="0">
                <a:uLnTx/>
                <a:uFillTx/>
                <a:latin typeface="+mn-lt"/>
                <a:sym typeface="+mn-ea"/>
              </a:rPr>
              <a:t>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开发语言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一种语言，是Ｓ语言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AT&amp;T Bell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实验室的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Rick Becker, John </a:t>
            </a:r>
            <a:r>
              <a:rPr lang="en-US" altLang="zh-CN" sz="2400" b="1" dirty="0" err="1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Chambers,Allan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Wilks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的一种方言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(dialect) </a:t>
            </a:r>
            <a:r>
              <a:rPr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之一，另一则为</a:t>
            </a:r>
            <a:r>
              <a:rPr lang="en-US" altLang="zh-CN" sz="2400" b="1" dirty="0"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S-plus.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 eaLnBrk="1" hangingPunct="1">
              <a:lnSpc>
                <a:spcPct val="120000"/>
              </a:lnSpc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一种软件，是集统计分析与图形直观显示于一体的统计分析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b="1" u="none" strike="noStrike" baseline="0" noProof="1" dirty="0" smtClean="0"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1665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Char char="◦"/>
              <a:defRPr/>
            </a:pPr>
            <a:endParaRPr lang="zh-CN" altLang="en-US" sz="2400" u="none" strike="noStrike" baseline="0" noProof="1" dirty="0" smtClean="0">
              <a:uLnTx/>
              <a:uFillTx/>
              <a:latin typeface="+mn-lt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smtClean="0">
                <a:uLnTx/>
                <a:uFillTx/>
                <a:latin typeface="+mj-lt"/>
                <a:sym typeface="+mn-ea"/>
              </a:rPr>
              <a:t>R的无私奉献者</a:t>
            </a:r>
            <a:b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342" name="Text Box 6"/>
          <p:cNvSpPr txBox="1"/>
          <p:nvPr/>
        </p:nvSpPr>
        <p:spPr>
          <a:xfrm>
            <a:off x="6443663" y="4941888"/>
            <a:ext cx="2087562" cy="45720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Wingdings 3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Bill Venables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Picture 3" descr="small-ihaka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4610" y="2133600"/>
            <a:ext cx="1524000" cy="212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small-venable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23" y="1446213"/>
            <a:ext cx="1543050" cy="212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small-robert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" y="2205038"/>
            <a:ext cx="1657350" cy="218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7"/>
          <p:cNvSpPr txBox="1"/>
          <p:nvPr/>
        </p:nvSpPr>
        <p:spPr>
          <a:xfrm>
            <a:off x="3216910" y="4868863"/>
            <a:ext cx="2881313" cy="51911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Wingdings 3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Robert Gentleman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697548" y="4868863"/>
            <a:ext cx="2087562" cy="51911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Wingdings 3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Ross Ihaka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621665" marR="0" lvl="1" indent="-228600" algn="l" defTabSz="914400" rtl="0" eaLnBrk="1" fontAlgn="auto" latinLnBrk="0" hangingPunct="1">
              <a:lnSpc>
                <a:spcPct val="16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anose="020B0604030504040204"/>
              <a:buChar char="◦"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为什么要学习</a:t>
            </a: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语言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331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484313"/>
            <a:ext cx="8466138" cy="46196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为什么要学习R语言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R的下载和安装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ym typeface="Arial" panose="020B0604020202020204" pitchFamily="34" charset="0"/>
              </a:rPr>
              <a:t>常用的R程序包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/>
              <a:t>R</a:t>
            </a:r>
            <a:r>
              <a:rPr lang="zh-CN" altLang="en-US" sz="2800" b="1" dirty="0"/>
              <a:t>主页</a:t>
            </a:r>
            <a:r>
              <a:rPr lang="en-US" altLang="zh-CN" sz="2800" b="1" dirty="0"/>
              <a:t>:  </a:t>
            </a:r>
            <a:r>
              <a:rPr lang="en-US" altLang="zh-CN" sz="2800" dirty="0">
                <a:solidFill>
                  <a:srgbClr val="FF0000"/>
                </a:solidFill>
              </a:rPr>
              <a:t>http://www.r-project.org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/>
              <a:t>CRAN (Comprehensive R Archive Network),</a:t>
            </a: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http://cran.r-project.org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/>
              <a:t>CRAN</a:t>
            </a:r>
            <a:r>
              <a:rPr lang="zh-CN" altLang="en-US" sz="2800" b="1" dirty="0"/>
              <a:t>的镜像站点</a:t>
            </a:r>
            <a:r>
              <a:rPr lang="zh-CN" altLang="en-US" sz="2800" dirty="0"/>
              <a:t> </a:t>
            </a:r>
            <a:br>
              <a:rPr lang="zh-CN" altLang="en-US" sz="2800" dirty="0"/>
            </a:br>
            <a:r>
              <a:rPr lang="en-US" altLang="zh-CN" sz="2800" dirty="0">
                <a:solidFill>
                  <a:srgbClr val="FF0000"/>
                </a:solidFill>
              </a:rPr>
              <a:t>http://cran.r-project.org/mirrors.html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R</a:t>
            </a:r>
            <a:r>
              <a:rPr kumimoji="0" lang="zh-CN" altLang="en-US" sz="3600" b="1" i="0" u="none" strike="noStrike" cap="none" spc="0" normalizeH="0" baseline="0" dirty="0" smtClean="0">
                <a:uLnTx/>
                <a:uFillTx/>
                <a:latin typeface="+mj-lt"/>
                <a:cs typeface="+mj-cs"/>
              </a:rPr>
              <a:t>的下载和安装</a:t>
            </a:r>
            <a:endParaRPr kumimoji="0" lang="zh-CN" altLang="en-US" sz="3600" b="1" i="0" u="none" strike="noStrike" cap="none" spc="0" normalizeH="0" baseline="0" dirty="0" smtClean="0">
              <a:uLnTx/>
              <a:uFillTx/>
              <a:latin typeface="+mj-lt"/>
              <a:cs typeface="+mj-cs"/>
            </a:endParaRPr>
          </a:p>
        </p:txBody>
      </p:sp>
      <p:pic>
        <p:nvPicPr>
          <p:cNvPr id="16388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1268413"/>
            <a:ext cx="8229600" cy="3683000"/>
          </a:xfrm>
          <a:ln w="12700"/>
        </p:spPr>
      </p:pic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WPS 演示</Application>
  <PresentationFormat>全屏显示(4:3)</PresentationFormat>
  <Paragraphs>176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华文新魏</vt:lpstr>
      <vt:lpstr>微软雅黑</vt:lpstr>
      <vt:lpstr>Verdana</vt:lpstr>
      <vt:lpstr>Wingdings 3</vt:lpstr>
      <vt:lpstr>Verdana</vt:lpstr>
      <vt:lpstr>Wingdings 2</vt:lpstr>
      <vt:lpstr>Symbol</vt:lpstr>
      <vt:lpstr>Wingdings</vt:lpstr>
      <vt:lpstr>2_Default Design</vt:lpstr>
      <vt:lpstr>课程内容</vt:lpstr>
      <vt:lpstr>第1章 R简介</vt:lpstr>
      <vt:lpstr>讲授思路</vt:lpstr>
      <vt:lpstr>为什么要学习R语言 　　　　　　　　</vt:lpstr>
      <vt:lpstr>R的无私奉献者 </vt:lpstr>
      <vt:lpstr>为什么要学习R语言</vt:lpstr>
      <vt:lpstr>讲授思路</vt:lpstr>
      <vt:lpstr>R的下载和安装</vt:lpstr>
      <vt:lpstr>R的下载和安装</vt:lpstr>
      <vt:lpstr>R的下载和安装</vt:lpstr>
      <vt:lpstr>R的下载和安装</vt:lpstr>
      <vt:lpstr>R的下载和安装</vt:lpstr>
      <vt:lpstr>R的下载和安装</vt:lpstr>
      <vt:lpstr>R的下载和安装</vt:lpstr>
      <vt:lpstr>练习一</vt:lpstr>
      <vt:lpstr>练习二：示例</vt:lpstr>
      <vt:lpstr>讲授思路</vt:lpstr>
      <vt:lpstr>常用的R程序包</vt:lpstr>
      <vt:lpstr>R程序包安装</vt:lpstr>
      <vt:lpstr>练习三</vt:lpstr>
      <vt:lpstr>查看帮助文件</vt:lpstr>
      <vt:lpstr>作业: </vt:lpstr>
      <vt:lpstr>总结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112</cp:revision>
  <dcterms:created xsi:type="dcterms:W3CDTF">2017-01-12T09:12:00Z</dcterms:created>
  <dcterms:modified xsi:type="dcterms:W3CDTF">2017-04-10T00:35:27Z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2052-10.1.0.6374</vt:lpwstr>
  </property>
</Properties>
</file>