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510" r:id="rId4"/>
    <p:sldId id="696" r:id="rId6"/>
    <p:sldId id="697" r:id="rId7"/>
    <p:sldId id="698" r:id="rId8"/>
    <p:sldId id="664" r:id="rId9"/>
    <p:sldId id="665" r:id="rId10"/>
    <p:sldId id="666" r:id="rId11"/>
    <p:sldId id="667" r:id="rId12"/>
    <p:sldId id="699" r:id="rId13"/>
    <p:sldId id="669" r:id="rId14"/>
    <p:sldId id="670" r:id="rId15"/>
    <p:sldId id="671" r:id="rId16"/>
    <p:sldId id="672" r:id="rId17"/>
    <p:sldId id="673" r:id="rId18"/>
    <p:sldId id="674" r:id="rId19"/>
    <p:sldId id="675" r:id="rId20"/>
    <p:sldId id="676" r:id="rId21"/>
    <p:sldId id="700" r:id="rId22"/>
    <p:sldId id="701" r:id="rId23"/>
    <p:sldId id="702" r:id="rId24"/>
    <p:sldId id="703" r:id="rId25"/>
    <p:sldId id="704" r:id="rId26"/>
    <p:sldId id="705" r:id="rId27"/>
    <p:sldId id="706" r:id="rId28"/>
    <p:sldId id="793" r:id="rId29"/>
    <p:sldId id="794" r:id="rId30"/>
    <p:sldId id="795" r:id="rId31"/>
    <p:sldId id="684" r:id="rId32"/>
    <p:sldId id="752" r:id="rId33"/>
    <p:sldId id="732" r:id="rId34"/>
    <p:sldId id="731" r:id="rId35"/>
    <p:sldId id="708" r:id="rId36"/>
    <p:sldId id="709" r:id="rId37"/>
    <p:sldId id="733" r:id="rId38"/>
    <p:sldId id="688" r:id="rId39"/>
    <p:sldId id="689" r:id="rId40"/>
    <p:sldId id="777" r:id="rId41"/>
    <p:sldId id="691" r:id="rId42"/>
    <p:sldId id="692" r:id="rId43"/>
    <p:sldId id="693" r:id="rId44"/>
    <p:sldId id="745" r:id="rId45"/>
    <p:sldId id="748" r:id="rId46"/>
    <p:sldId id="749" r:id="rId47"/>
    <p:sldId id="694" r:id="rId48"/>
    <p:sldId id="769" r:id="rId49"/>
    <p:sldId id="770" r:id="rId50"/>
    <p:sldId id="771" r:id="rId51"/>
    <p:sldId id="772" r:id="rId52"/>
    <p:sldId id="568" r:id="rId53"/>
  </p:sldIdLst>
  <p:sldSz cx="9144000" cy="6858000" type="screen4x3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标量，或单个的数，其实在</a:t>
            </a:r>
            <a:r>
              <a:rPr lang="en-US" altLang="zh-CN" dirty="0"/>
              <a:t>R</a:t>
            </a:r>
            <a:r>
              <a:rPr lang="zh-CN" altLang="en-US" dirty="0"/>
              <a:t>中时不存在的。单个数实际上是一元向量。</a:t>
            </a:r>
            <a:endParaRPr lang="zh-CN" altLang="en-US" dirty="0"/>
          </a:p>
          <a:p>
            <a:pPr lvl="0"/>
            <a:r>
              <a:rPr lang="zh-CN" altLang="en-US" dirty="0"/>
              <a:t>向量是</a:t>
            </a:r>
            <a:r>
              <a:rPr lang="en-US" altLang="zh-CN" dirty="0"/>
              <a:t>R</a:t>
            </a:r>
            <a:r>
              <a:rPr lang="zh-CN" altLang="en-US" dirty="0"/>
              <a:t>语言中最基本的数据类型，是以一维数组管理数据的一种对象类型。向量可以是数值型、字符型、逻辑型、复数型</a:t>
            </a:r>
            <a:br>
              <a:rPr lang="zh-CN" altLang="en-US" dirty="0"/>
            </a:br>
            <a:endParaRPr lang="en-US" altLang="zh-CN" dirty="0"/>
          </a:p>
          <a:p>
            <a:pPr lvl="0"/>
            <a:br>
              <a:rPr lang="zh-CN" altLang="en-US" dirty="0"/>
            </a:br>
            <a:endParaRPr lang="zh-CN" altLang="en-US" dirty="0"/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p>
            <a:pPr lvl="0" fontAlgn="base"/>
            <a:r>
              <a:rPr lang="zh-CN" altLang="en-US" strike="noStrike" noProof="1" dirty="0"/>
              <a:t>通过在方括号中给定元素所处位置的数值，我们可以访问向量中的元素</a:t>
            </a:r>
            <a:br>
              <a:rPr lang="zh-CN" altLang="en-US" dirty="0"/>
            </a:br>
            <a:endParaRPr lang="en-US" altLang="zh-CN" strike="noStrike" noProof="1" dirty="0"/>
          </a:p>
          <a:p>
            <a:pPr marL="630555" lvl="2" indent="0" eaLnBrk="1" fontAlgn="base" hangingPunct="1">
              <a:buFont typeface="Wingdings 2" pitchFamily="18" charset="2"/>
              <a:buChar char="•"/>
            </a:pPr>
            <a:r>
              <a:rPr lang="en-US" altLang="zh-CN" strike="noStrike" noProof="1" dirty="0"/>
              <a:t>V &lt;- c(1,3,4,-1) </a:t>
            </a:r>
            <a:r>
              <a:rPr lang="zh-CN" altLang="en-US" strike="noStrike" noProof="1" dirty="0"/>
              <a:t>创建向量 </a:t>
            </a:r>
            <a:endParaRPr lang="en-US" altLang="zh-CN" strike="noStrike" noProof="1" dirty="0"/>
          </a:p>
          <a:p>
            <a:pPr marL="630555" lvl="2" indent="0" eaLnBrk="1" fontAlgn="base" hangingPunct="1">
              <a:buFont typeface="Wingdings 2" pitchFamily="18" charset="2"/>
              <a:buChar char="•"/>
            </a:pPr>
            <a:r>
              <a:rPr lang="en-US" altLang="zh-CN" strike="noStrike" noProof="1" dirty="0"/>
              <a:t>V[1]  </a:t>
            </a:r>
            <a:r>
              <a:rPr lang="zh-CN" altLang="en-US" strike="noStrike" noProof="1" dirty="0"/>
              <a:t>查看第一个元素</a:t>
            </a:r>
            <a:endParaRPr lang="en-US" altLang="zh-CN" strike="noStrike" noProof="1" dirty="0"/>
          </a:p>
          <a:p>
            <a:pPr marL="630555" lvl="2" indent="0" eaLnBrk="1" fontAlgn="base" hangingPunct="1">
              <a:buFont typeface="Wingdings 2" pitchFamily="18" charset="2"/>
              <a:buChar char="•"/>
            </a:pPr>
            <a:r>
              <a:rPr lang="en-US" altLang="zh-CN" strike="noStrike" noProof="1" dirty="0"/>
              <a:t>V[c(1:3)]  </a:t>
            </a:r>
            <a:r>
              <a:rPr lang="zh-CN" altLang="en-US" strike="noStrike" noProof="1" dirty="0"/>
              <a:t>查看前三个元素</a:t>
            </a:r>
            <a:endParaRPr lang="en-US" altLang="zh-CN" strike="noStrike" noProof="1" dirty="0"/>
          </a:p>
          <a:p>
            <a:pPr marL="630555" lvl="2" indent="0" eaLnBrk="1" fontAlgn="base" hangingPunct="1">
              <a:buFont typeface="Wingdings 2" pitchFamily="18" charset="2"/>
              <a:buChar char="•"/>
            </a:pPr>
            <a:r>
              <a:rPr lang="en-US" altLang="zh-CN" strike="noStrike" noProof="1" dirty="0"/>
              <a:t>V[-1] </a:t>
            </a:r>
            <a:r>
              <a:rPr lang="zh-CN" altLang="en-US" strike="noStrike" noProof="1" dirty="0"/>
              <a:t>查看除了第一个元素以外的其他元素</a:t>
            </a:r>
            <a:endParaRPr lang="en-US" altLang="zh-CN" strike="noStrike" noProof="1" dirty="0"/>
          </a:p>
          <a:p>
            <a:pPr marL="630555" lvl="2" indent="0" eaLnBrk="1" fontAlgn="base" hangingPunct="1">
              <a:buFont typeface="Wingdings 2" pitchFamily="18" charset="2"/>
              <a:buChar char="•"/>
            </a:pPr>
            <a:r>
              <a:rPr lang="en-US" altLang="zh-CN" strike="noStrike" noProof="1" dirty="0"/>
              <a:t>V[-c(1:3)]</a:t>
            </a:r>
            <a:r>
              <a:rPr lang="zh-CN" altLang="en-US" strike="noStrike" noProof="1" dirty="0"/>
              <a:t>查看前三个元素以外的其他元素</a:t>
            </a:r>
            <a:endParaRPr lang="en-US" altLang="zh-CN" strike="noStrike" noProof="1" dirty="0"/>
          </a:p>
          <a:p>
            <a:pPr marL="630555" lvl="2" indent="0" eaLnBrk="1" fontAlgn="base" hangingPunct="1">
              <a:buFont typeface="Wingdings 2" pitchFamily="18" charset="2"/>
              <a:buChar char="•"/>
            </a:pPr>
            <a:r>
              <a:rPr lang="en-US" altLang="zh-CN" strike="noStrike" noProof="1" dirty="0"/>
              <a:t>V[c(TRUE,TRUE,FALSE,FALSE)]</a:t>
            </a:r>
            <a:endParaRPr lang="en-US" altLang="zh-CN" strike="noStrike" noProof="1" dirty="0"/>
          </a:p>
          <a:p>
            <a:pPr marL="630555" lvl="2" indent="0" eaLnBrk="1" fontAlgn="base" hangingPunct="1">
              <a:buFont typeface="Wingdings 2" pitchFamily="18" charset="2"/>
              <a:buChar char="•"/>
            </a:pPr>
            <a:endParaRPr lang="en-US" altLang="zh-CN" strike="noStrike" noProof="1" dirty="0"/>
          </a:p>
          <a:p>
            <a:pPr marL="630555" lvl="2" indent="0" eaLnBrk="1" fontAlgn="base" hangingPunct="1">
              <a:buFont typeface="Wingdings 2" pitchFamily="18" charset="2"/>
              <a:buChar char="•"/>
            </a:pPr>
            <a:endParaRPr lang="en-US" altLang="zh-CN" strike="noStrike" noProof="1" dirty="0"/>
          </a:p>
          <a:p>
            <a:pPr lvl="1" fontAlgn="base"/>
            <a:r>
              <a:rPr lang="zh-CN" altLang="en-US" strike="noStrike" noProof="1" dirty="0">
                <a:sym typeface="+mn-ea"/>
              </a:rPr>
              <a:t>向量的下标</a:t>
            </a:r>
            <a:r>
              <a:rPr lang="en-US" altLang="zh-CN" strike="noStrike" noProof="1" dirty="0">
                <a:sym typeface="+mn-ea"/>
              </a:rPr>
              <a:t>(index)</a:t>
            </a:r>
            <a:r>
              <a:rPr lang="zh-CN" altLang="en-US" strike="noStrike" noProof="1" dirty="0">
                <a:sym typeface="+mn-ea"/>
              </a:rPr>
              <a:t>与向量子集</a:t>
            </a:r>
            <a:r>
              <a:rPr lang="en-US" altLang="zh-CN" strike="noStrike" noProof="1" dirty="0">
                <a:sym typeface="+mn-ea"/>
              </a:rPr>
              <a:t>(</a:t>
            </a:r>
            <a:r>
              <a:rPr lang="zh-CN" altLang="en-US" strike="noStrike" noProof="1" dirty="0">
                <a:sym typeface="+mn-ea"/>
              </a:rPr>
              <a:t>元素</a:t>
            </a:r>
            <a:r>
              <a:rPr lang="en-US" altLang="zh-CN" strike="noStrike" noProof="1" dirty="0">
                <a:sym typeface="+mn-ea"/>
              </a:rPr>
              <a:t>)</a:t>
            </a:r>
            <a:r>
              <a:rPr lang="zh-CN" altLang="en-US" strike="noStrike" noProof="1" dirty="0">
                <a:sym typeface="+mn-ea"/>
              </a:rPr>
              <a:t>的提取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>
                <a:solidFill>
                  <a:srgbClr val="00FFFF"/>
                </a:solidFill>
                <a:sym typeface="+mn-ea"/>
              </a:rPr>
              <a:t>正的下标</a:t>
            </a:r>
            <a:r>
              <a:rPr lang="zh-CN" altLang="en-US" strike="noStrike" noProof="1" dirty="0">
                <a:sym typeface="+mn-ea"/>
              </a:rPr>
              <a:t>      提取向量中对应的元素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>
                <a:solidFill>
                  <a:srgbClr val="00FFFF"/>
                </a:solidFill>
                <a:sym typeface="+mn-ea"/>
              </a:rPr>
              <a:t>负的下标</a:t>
            </a:r>
            <a:r>
              <a:rPr lang="zh-CN" altLang="en-US" strike="noStrike" noProof="1" dirty="0">
                <a:sym typeface="+mn-ea"/>
              </a:rPr>
              <a:t>      去掉向量中对应的元素</a:t>
            </a:r>
            <a:endParaRPr lang="zh-CN" altLang="en-US" strike="noStrike" noProof="1" dirty="0"/>
          </a:p>
          <a:p>
            <a:pPr lvl="2" fontAlgn="base"/>
            <a:r>
              <a:rPr lang="zh-CN" altLang="en-US" strike="noStrike" noProof="1" dirty="0">
                <a:solidFill>
                  <a:srgbClr val="00FFFF"/>
                </a:solidFill>
                <a:sym typeface="+mn-ea"/>
              </a:rPr>
              <a:t>逻辑运算</a:t>
            </a:r>
            <a:r>
              <a:rPr lang="zh-CN" altLang="en-US" strike="noStrike" noProof="1" dirty="0">
                <a:sym typeface="+mn-ea"/>
              </a:rPr>
              <a:t>      提出向量中元素的值满足条件的元素</a:t>
            </a:r>
            <a:endParaRPr lang="zh-CN" altLang="en-US" strike="noStrike" noProof="1" dirty="0"/>
          </a:p>
          <a:p>
            <a:pPr lvl="2" fontAlgn="base">
              <a:buNone/>
            </a:pPr>
            <a:r>
              <a:rPr lang="zh-CN" altLang="en-US" strike="noStrike" noProof="1" dirty="0">
                <a:sym typeface="+mn-ea"/>
              </a:rPr>
              <a:t>注：</a:t>
            </a:r>
            <a:r>
              <a:rPr lang="en-US" altLang="zh-CN" strike="noStrike" noProof="1" dirty="0">
                <a:sym typeface="+mn-ea"/>
              </a:rPr>
              <a:t>R</a:t>
            </a:r>
            <a:r>
              <a:rPr lang="zh-CN" altLang="en-US" strike="noStrike" noProof="1" dirty="0">
                <a:sym typeface="+mn-ea"/>
              </a:rPr>
              <a:t>中向量的下标从</a:t>
            </a:r>
            <a:r>
              <a:rPr lang="en-US" altLang="zh-CN" strike="noStrike" noProof="1" dirty="0">
                <a:sym typeface="+mn-ea"/>
              </a:rPr>
              <a:t>1</a:t>
            </a:r>
            <a:r>
              <a:rPr lang="zh-CN" altLang="en-US" strike="noStrike" noProof="1" dirty="0">
                <a:sym typeface="+mn-ea"/>
              </a:rPr>
              <a:t>开始，这与通常的统计或数学软件</a:t>
            </a:r>
            <a:endParaRPr lang="zh-CN" altLang="en-US" strike="noStrike" noProof="1" dirty="0"/>
          </a:p>
          <a:p>
            <a:pPr lvl="2" fontAlgn="base">
              <a:buNone/>
            </a:pPr>
            <a:r>
              <a:rPr lang="zh-CN" altLang="en-US" strike="noStrike" noProof="1" dirty="0">
                <a:sym typeface="+mn-ea"/>
              </a:rPr>
              <a:t>       一致而象</a:t>
            </a:r>
            <a:r>
              <a:rPr lang="en-US" altLang="zh-CN" strike="noStrike" noProof="1" dirty="0">
                <a:sym typeface="+mn-ea"/>
              </a:rPr>
              <a:t>C</a:t>
            </a:r>
            <a:r>
              <a:rPr lang="zh-CN" altLang="en-US" strike="noStrike" noProof="1" dirty="0">
                <a:sym typeface="+mn-ea"/>
              </a:rPr>
              <a:t>语言等计算机高级语言的向量下标则从</a:t>
            </a:r>
            <a:r>
              <a:rPr lang="en-US" altLang="zh-CN" strike="noStrike" noProof="1" dirty="0">
                <a:sym typeface="+mn-ea"/>
              </a:rPr>
              <a:t>0</a:t>
            </a:r>
            <a:r>
              <a:rPr lang="zh-CN" altLang="en-US" strike="noStrike" noProof="1" dirty="0">
                <a:sym typeface="+mn-ea"/>
              </a:rPr>
              <a:t>开始！</a:t>
            </a:r>
            <a:endParaRPr lang="zh-CN" altLang="en-US" strike="noStrike" noProof="1" dirty="0"/>
          </a:p>
          <a:p>
            <a:pPr lvl="1" fontAlgn="base">
              <a:buNone/>
            </a:pPr>
            <a:r>
              <a:rPr lang="zh-CN" altLang="en-US" strike="noStrike" noProof="1" dirty="0">
                <a:sym typeface="+mn-ea"/>
              </a:rPr>
              <a:t>例子：</a:t>
            </a:r>
            <a:endParaRPr lang="zh-CN" altLang="en-US" strike="noStrike" noProof="1" dirty="0"/>
          </a:p>
          <a:p>
            <a:pPr lvl="1" fontAlgn="base">
              <a:buNone/>
            </a:pPr>
            <a:r>
              <a:rPr lang="en-US" altLang="zh-CN" strike="noStrike" noProof="1">
                <a:sym typeface="+mn-ea"/>
              </a:rPr>
              <a:t>&gt;x = c(42,7,64,9)</a:t>
            </a:r>
            <a:endParaRPr lang="en-US" altLang="zh-CN" strike="noStrike" noProof="1"/>
          </a:p>
          <a:p>
            <a:pPr lvl="1" fontAlgn="base">
              <a:buNone/>
            </a:pPr>
            <a:r>
              <a:rPr lang="en-US" altLang="zh-CN" strike="noStrike" noProof="1">
                <a:sym typeface="+mn-ea"/>
              </a:rPr>
              <a:t>&gt;x[1]</a:t>
            </a:r>
            <a:endParaRPr lang="en-US" altLang="zh-CN" strike="noStrike" noProof="1"/>
          </a:p>
          <a:p>
            <a:pPr lvl="1" fontAlgn="base">
              <a:buNone/>
            </a:pPr>
            <a:r>
              <a:rPr lang="en-US" altLang="zh-CN" strike="noStrike" noProof="1">
                <a:sym typeface="+mn-ea"/>
              </a:rPr>
              <a:t>&gt;x[-2]</a:t>
            </a:r>
            <a:endParaRPr lang="en-US" altLang="zh-CN" strike="noStrike" noProof="1"/>
          </a:p>
          <a:p>
            <a:pPr lvl="1" fontAlgn="base">
              <a:buNone/>
            </a:pPr>
            <a:r>
              <a:rPr lang="en-US" altLang="zh-CN" strike="noStrike" noProof="1">
                <a:sym typeface="+mn-ea"/>
              </a:rPr>
              <a:t>&gt;x[c(1,4)]</a:t>
            </a:r>
            <a:endParaRPr lang="en-US" altLang="zh-CN" strike="noStrike" noProof="1"/>
          </a:p>
          <a:p>
            <a:pPr marL="630555" lvl="2" indent="0" eaLnBrk="1" fontAlgn="base" hangingPunct="1">
              <a:buFont typeface="Wingdings 2" pitchFamily="18" charset="2"/>
              <a:buChar char="•"/>
            </a:pPr>
            <a:endParaRPr lang="en-US" altLang="zh-CN" strike="noStrike" noProof="1" dirty="0"/>
          </a:p>
          <a:p>
            <a:pPr marL="630555" lvl="2" indent="0" eaLnBrk="1" fontAlgn="base" hangingPunct="1">
              <a:buFont typeface="Wingdings 2" pitchFamily="18" charset="2"/>
              <a:buChar char="•"/>
            </a:pPr>
            <a:endParaRPr lang="en-US" altLang="zh-CN" strike="noStrike" noProof="1" dirty="0"/>
          </a:p>
          <a:p>
            <a:pPr lvl="0" fontAlgn="base"/>
            <a:br>
              <a:rPr lang="zh-CN" altLang="en-US" dirty="0"/>
            </a:br>
            <a:endParaRPr lang="zh-CN" altLang="en-US" strike="noStrike" noProof="1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  <a:p>
            <a:pPr lvl="0"/>
            <a:br>
              <a:rPr lang="zh-CN" altLang="en-US" dirty="0"/>
            </a:br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marL="0" lvl="1" indent="0"/>
            <a:r>
              <a:rPr lang="en-US" altLang="zh-CN" dirty="0"/>
              <a:t>sort(x,decreasing=FALSE,na.last=FALSE)</a:t>
            </a:r>
            <a:endParaRPr lang="en-US" altLang="zh-CN" dirty="0"/>
          </a:p>
          <a:p>
            <a:pPr lvl="0"/>
            <a:r>
              <a:rPr lang="en-US" altLang="zh-CN" dirty="0"/>
              <a:t>X,</a:t>
            </a:r>
            <a:r>
              <a:rPr lang="zh-CN" altLang="en-US" dirty="0"/>
              <a:t>待排序对象</a:t>
            </a:r>
            <a:endParaRPr lang="en-US" altLang="zh-CN" dirty="0"/>
          </a:p>
          <a:p>
            <a:pPr lvl="0"/>
            <a:r>
              <a:rPr lang="en-US" altLang="zh-CN" dirty="0"/>
              <a:t>Decreasing</a:t>
            </a:r>
            <a:r>
              <a:rPr lang="zh-CN" altLang="en-US" dirty="0"/>
              <a:t>，默认</a:t>
            </a:r>
            <a:r>
              <a:rPr lang="en-US" altLang="zh-CN" dirty="0"/>
              <a:t>FALSE,</a:t>
            </a:r>
            <a:r>
              <a:rPr lang="zh-CN" altLang="en-US" dirty="0"/>
              <a:t>即升序排序。设置</a:t>
            </a:r>
            <a:r>
              <a:rPr lang="en-US" altLang="zh-CN" dirty="0"/>
              <a:t>TRUE</a:t>
            </a:r>
            <a:r>
              <a:rPr lang="zh-CN" altLang="en-US" dirty="0"/>
              <a:t>时，为降序排序</a:t>
            </a:r>
            <a:endParaRPr lang="en-US" altLang="zh-CN" dirty="0"/>
          </a:p>
          <a:p>
            <a:pPr lvl="0"/>
            <a:r>
              <a:rPr lang="en-US" altLang="zh-CN" dirty="0"/>
              <a:t>Na.last </a:t>
            </a:r>
            <a:r>
              <a:rPr lang="zh-CN" altLang="en-US" dirty="0"/>
              <a:t>是否将缺失值放到序列的最末尾。默认</a:t>
            </a:r>
            <a:r>
              <a:rPr lang="en-US" altLang="zh-CN" dirty="0"/>
              <a:t>FALSE </a:t>
            </a:r>
            <a:endParaRPr lang="en-US" altLang="zh-CN" dirty="0"/>
          </a:p>
          <a:p>
            <a:pPr marL="0" lvl="1" indent="0"/>
            <a:r>
              <a:rPr lang="en-US" altLang="zh-CN" dirty="0"/>
              <a:t>rev(x1) </a:t>
            </a:r>
            <a:r>
              <a:rPr lang="zh-CN" altLang="en-US" dirty="0"/>
              <a:t>逆序、逆置</a:t>
            </a:r>
            <a:endParaRPr lang="en-US" altLang="zh-CN" dirty="0"/>
          </a:p>
          <a:p>
            <a:pPr lvl="0"/>
            <a:r>
              <a:rPr lang="en-US" altLang="zh-CN" b="1" dirty="0">
                <a:solidFill>
                  <a:srgbClr val="FF0000"/>
                </a:solidFill>
              </a:rPr>
              <a:t>na.last=FALSE  </a:t>
            </a:r>
            <a:r>
              <a:rPr lang="zh-CN" altLang="en-US" b="1" dirty="0">
                <a:solidFill>
                  <a:srgbClr val="FF0000"/>
                </a:solidFill>
              </a:rPr>
              <a:t>无论</a:t>
            </a:r>
            <a:r>
              <a:rPr lang="en-US" altLang="zh-CN" b="1" dirty="0">
                <a:solidFill>
                  <a:srgbClr val="FF0000"/>
                </a:solidFill>
              </a:rPr>
              <a:t>false,</a:t>
            </a:r>
            <a:r>
              <a:rPr lang="zh-CN" altLang="en-US" b="1" dirty="0">
                <a:solidFill>
                  <a:srgbClr val="FF0000"/>
                </a:solidFill>
              </a:rPr>
              <a:t>还</a:t>
            </a:r>
            <a:r>
              <a:rPr lang="zh-CN" altLang="en-US" dirty="0"/>
              <a:t>是</a:t>
            </a:r>
            <a:r>
              <a:rPr lang="en-US" altLang="zh-CN" dirty="0"/>
              <a:t>true,</a:t>
            </a:r>
            <a:r>
              <a:rPr lang="zh-CN" altLang="en-US" dirty="0"/>
              <a:t>均将</a:t>
            </a:r>
            <a:r>
              <a:rPr lang="en-US" altLang="zh-CN" dirty="0"/>
              <a:t>na</a:t>
            </a:r>
            <a:r>
              <a:rPr lang="zh-CN" altLang="en-US" dirty="0"/>
              <a:t>值放到最后。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 </a:t>
            </a:r>
            <a:endParaRPr lang="en-US" altLang="zh-CN" dirty="0"/>
          </a:p>
          <a:p>
            <a:pPr lvl="0"/>
            <a:br>
              <a:rPr lang="zh-CN" altLang="en-US" dirty="0"/>
            </a:br>
            <a:endParaRPr lang="zh-CN" altLang="en-US" dirty="0"/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marL="0" lvl="1" indent="0"/>
            <a:r>
              <a:rPr lang="en-US" altLang="zh-CN" dirty="0"/>
              <a:t>seq(from=1,to=1,by=((to-from)/length.out-1),length.out=NULL,along.with=NULL)</a:t>
            </a:r>
            <a:endParaRPr lang="en-US" altLang="zh-CN" dirty="0"/>
          </a:p>
          <a:p>
            <a:pPr marL="0" lvl="1" indent="0"/>
            <a:r>
              <a:rPr lang="en-US" altLang="zh-CN" dirty="0"/>
              <a:t>From</a:t>
            </a:r>
            <a:r>
              <a:rPr lang="zh-CN" altLang="en-US" dirty="0"/>
              <a:t>等差数列的首项数据，默认为</a:t>
            </a:r>
            <a:r>
              <a:rPr lang="en-US" altLang="zh-CN" dirty="0"/>
              <a:t>1</a:t>
            </a:r>
            <a:endParaRPr lang="en-US" altLang="zh-CN" dirty="0"/>
          </a:p>
          <a:p>
            <a:pPr marL="0" lvl="1" indent="0"/>
            <a:r>
              <a:rPr lang="en-US" altLang="zh-CN" dirty="0"/>
              <a:t>to</a:t>
            </a:r>
            <a:r>
              <a:rPr lang="zh-CN" altLang="en-US" dirty="0"/>
              <a:t>等差数列的尾项数据，默认为</a:t>
            </a:r>
            <a:r>
              <a:rPr lang="en-US" altLang="zh-CN" dirty="0"/>
              <a:t>1</a:t>
            </a:r>
            <a:endParaRPr lang="en-US" altLang="zh-CN" dirty="0"/>
          </a:p>
          <a:p>
            <a:pPr marL="0" lvl="1" indent="0"/>
            <a:r>
              <a:rPr lang="en-US" altLang="zh-CN" dirty="0"/>
              <a:t>By</a:t>
            </a:r>
            <a:r>
              <a:rPr lang="zh-CN" altLang="en-US" dirty="0"/>
              <a:t>等差的数值</a:t>
            </a:r>
            <a:endParaRPr lang="en-US" altLang="zh-CN" dirty="0"/>
          </a:p>
          <a:p>
            <a:pPr marL="0" lvl="1" indent="0"/>
            <a:r>
              <a:rPr lang="en-US" altLang="zh-CN" dirty="0"/>
              <a:t>Length.out </a:t>
            </a:r>
            <a:r>
              <a:rPr lang="zh-CN" altLang="en-US" dirty="0"/>
              <a:t>产生序列的长度</a:t>
            </a:r>
            <a:endParaRPr lang="en-US" altLang="zh-CN" dirty="0"/>
          </a:p>
          <a:p>
            <a:pPr marL="0" lvl="1" indent="0"/>
            <a:endParaRPr lang="en-US" altLang="zh-CN" dirty="0"/>
          </a:p>
          <a:p>
            <a:pPr marL="0" lvl="1" indent="0"/>
            <a:r>
              <a:rPr lang="en-US" altLang="zh-CN" dirty="0"/>
              <a:t>seq(1,-9) </a:t>
            </a:r>
            <a:r>
              <a:rPr lang="zh-CN" altLang="en-US" dirty="0"/>
              <a:t>只给出首项和尾箱，</a:t>
            </a:r>
            <a:r>
              <a:rPr lang="en-US" altLang="zh-CN" dirty="0"/>
              <a:t>by</a:t>
            </a:r>
            <a:r>
              <a:rPr lang="zh-CN" altLang="en-US" dirty="0"/>
              <a:t>自动匹配为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-1</a:t>
            </a:r>
            <a:endParaRPr lang="en-US" altLang="zh-CN" dirty="0"/>
          </a:p>
          <a:p>
            <a:pPr lvl="0"/>
            <a:r>
              <a:rPr lang="en-US" altLang="zh-CN" dirty="0"/>
              <a:t>seq(1,-9,by=-2) </a:t>
            </a:r>
            <a:r>
              <a:rPr lang="zh-CN" altLang="en-US" dirty="0"/>
              <a:t>首项，尾箱，等差，自动计算长度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seq(1,-9,length.out=10)</a:t>
            </a:r>
            <a:r>
              <a:rPr lang="zh-CN" altLang="en-US" dirty="0"/>
              <a:t>首项，尾项，长度 自动计算等差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seq(1,by=2,lenth.out=10)</a:t>
            </a:r>
            <a:r>
              <a:rPr lang="zh-CN" altLang="en-US" dirty="0"/>
              <a:t>首项，长度 ，等差，自动计算尾项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sym typeface="+mn-ea"/>
              </a:rPr>
              <a:t>along.with:</a:t>
            </a:r>
            <a:r>
              <a:rPr lang="zh-CN" altLang="en-US" dirty="0"/>
              <a:t>从这个参数的长度取长度。</a:t>
            </a:r>
            <a:endParaRPr lang="zh-CN" altLang="en-US" dirty="0"/>
          </a:p>
          <a:p>
            <a:pPr lvl="0"/>
            <a:endParaRPr lang="zh-CN" altLang="en-US" dirty="0"/>
          </a:p>
          <a:p>
            <a:pPr marL="0" lvl="1" indent="0"/>
            <a:endParaRPr lang="en-US" altLang="zh-CN" dirty="0"/>
          </a:p>
          <a:p>
            <a:pPr marL="0" lvl="1" indent="0"/>
            <a:endParaRPr lang="en-US" altLang="zh-CN" dirty="0"/>
          </a:p>
          <a:p>
            <a:pPr marL="0" lvl="1" indent="0"/>
            <a:endParaRPr lang="zh-CN" altLang="en-US" dirty="0"/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rep(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x,times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=1,length.out=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NA,each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=1)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X,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重复序列对象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Times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，重复的次数 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Length.out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产生序列的长度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Each 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与重复序列中 每个元素重复的次数，初始值为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每个元素都拥有相同的模式（数值型、字符型或逻辑型） 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其中</a:t>
            </a:r>
            <a:r>
              <a:rPr lang="en-US" altLang="zh-CN" dirty="0"/>
              <a:t>vector</a:t>
            </a:r>
            <a:r>
              <a:rPr lang="zh-CN" altLang="en-US" dirty="0"/>
              <a:t>包含了矩阵的元素， </a:t>
            </a:r>
            <a:r>
              <a:rPr lang="en-US" altLang="zh-CN" dirty="0"/>
              <a:t>nrow</a:t>
            </a:r>
            <a:r>
              <a:rPr lang="zh-CN" altLang="en-US" dirty="0"/>
              <a:t>和</a:t>
            </a:r>
            <a:r>
              <a:rPr lang="en-US" altLang="zh-CN" dirty="0"/>
              <a:t>ncol</a:t>
            </a:r>
            <a:r>
              <a:rPr lang="zh-CN" altLang="en-US" dirty="0"/>
              <a:t>用以指定行和列的维数， </a:t>
            </a:r>
            <a:r>
              <a:rPr lang="en-US" altLang="zh-CN" dirty="0"/>
              <a:t>dimnames</a:t>
            </a:r>
            <a:r>
              <a:rPr lang="zh-CN" altLang="en-US" dirty="0"/>
              <a:t>包含了可选的、</a:t>
            </a:r>
            <a:br>
              <a:rPr lang="zh-CN" altLang="en-US" dirty="0"/>
            </a:br>
            <a:r>
              <a:rPr lang="zh-CN" altLang="en-US" dirty="0"/>
              <a:t>以字符型向量表示的行名和列名。选项</a:t>
            </a:r>
            <a:r>
              <a:rPr lang="en-US" altLang="zh-CN" dirty="0"/>
              <a:t>byrow</a:t>
            </a:r>
            <a:r>
              <a:rPr lang="zh-CN" altLang="en-US" dirty="0"/>
              <a:t>则表明矩阵应当按行填充（</a:t>
            </a:r>
            <a:r>
              <a:rPr lang="en-US" altLang="zh-CN" dirty="0"/>
              <a:t>byrow=TRUE</a:t>
            </a:r>
            <a:r>
              <a:rPr lang="zh-CN" altLang="en-US" dirty="0"/>
              <a:t>）还是按</a:t>
            </a:r>
            <a:br>
              <a:rPr lang="zh-CN" altLang="en-US" dirty="0"/>
            </a:br>
            <a:r>
              <a:rPr lang="zh-CN" altLang="en-US" dirty="0"/>
              <a:t>列填充（</a:t>
            </a:r>
            <a:r>
              <a:rPr lang="en-US" altLang="zh-CN" dirty="0"/>
              <a:t>byrow=FALSE</a:t>
            </a:r>
            <a:r>
              <a:rPr lang="zh-CN" altLang="en-US" dirty="0"/>
              <a:t>） ，默认情况下按列填充。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br>
              <a:rPr lang="zh-CN" altLang="en-US" dirty="0"/>
            </a:br>
            <a:endParaRPr lang="zh-CN" altLang="en-US" dirty="0"/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0"/>
            <a:r>
              <a:rPr lang="zh-CN" altLang="en-US" dirty="0">
                <a:sym typeface="+mn-ea"/>
              </a:rPr>
              <a:t>每个元素都拥有相同的模式（数值型、字符型或逻辑型） 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其中</a:t>
            </a:r>
            <a:r>
              <a:rPr lang="en-US" altLang="zh-CN" dirty="0">
                <a:sym typeface="+mn-ea"/>
              </a:rPr>
              <a:t>vector</a:t>
            </a:r>
            <a:r>
              <a:rPr lang="zh-CN" altLang="en-US" dirty="0">
                <a:sym typeface="+mn-ea"/>
              </a:rPr>
              <a:t>包含了矩阵的元素， </a:t>
            </a:r>
            <a:r>
              <a:rPr lang="en-US" altLang="zh-CN" dirty="0">
                <a:sym typeface="+mn-ea"/>
              </a:rPr>
              <a:t>nrow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ncol</a:t>
            </a:r>
            <a:r>
              <a:rPr lang="zh-CN" altLang="en-US" dirty="0">
                <a:sym typeface="+mn-ea"/>
              </a:rPr>
              <a:t>用以指定行和列的维数， </a:t>
            </a:r>
            <a:r>
              <a:rPr lang="en-US" altLang="zh-CN" dirty="0">
                <a:sym typeface="+mn-ea"/>
              </a:rPr>
              <a:t>dimnames</a:t>
            </a:r>
            <a:r>
              <a:rPr lang="zh-CN" altLang="en-US" dirty="0">
                <a:sym typeface="+mn-ea"/>
              </a:rPr>
              <a:t>包含了可选的、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以字符型向量表示的行名和列名。选项</a:t>
            </a:r>
            <a:r>
              <a:rPr lang="en-US" altLang="zh-CN" dirty="0">
                <a:sym typeface="+mn-ea"/>
              </a:rPr>
              <a:t>byrow</a:t>
            </a:r>
            <a:r>
              <a:rPr lang="zh-CN" altLang="en-US" dirty="0">
                <a:sym typeface="+mn-ea"/>
              </a:rPr>
              <a:t>则表明矩阵应当按行填充（</a:t>
            </a:r>
            <a:r>
              <a:rPr lang="en-US" altLang="zh-CN" dirty="0">
                <a:sym typeface="+mn-ea"/>
              </a:rPr>
              <a:t>byrow=TRUE</a:t>
            </a:r>
            <a:r>
              <a:rPr lang="zh-CN" altLang="en-US" dirty="0">
                <a:sym typeface="+mn-ea"/>
              </a:rPr>
              <a:t>）还是按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列填充（</a:t>
            </a:r>
            <a:r>
              <a:rPr lang="en-US" altLang="zh-CN" dirty="0">
                <a:sym typeface="+mn-ea"/>
              </a:rPr>
              <a:t>byrow=FALSE</a:t>
            </a:r>
            <a:r>
              <a:rPr lang="zh-CN" altLang="en-US" dirty="0">
                <a:sym typeface="+mn-ea"/>
              </a:rPr>
              <a:t>） ，默认情况下按列填充。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我们首先创建了一个</a:t>
            </a:r>
            <a:r>
              <a:rPr lang="en-US" altLang="zh-CN" dirty="0">
                <a:sym typeface="+mn-ea"/>
              </a:rPr>
              <a:t>5×4</a:t>
            </a:r>
            <a:r>
              <a:rPr lang="zh-CN" altLang="en-US" dirty="0">
                <a:sym typeface="+mn-ea"/>
              </a:rPr>
              <a:t>的矩阵 ，接着创建了一个</a:t>
            </a:r>
            <a:r>
              <a:rPr lang="en-US" altLang="zh-CN" dirty="0">
                <a:sym typeface="+mn-ea"/>
              </a:rPr>
              <a:t>2×2</a:t>
            </a:r>
            <a:r>
              <a:rPr lang="zh-CN" altLang="en-US" dirty="0">
                <a:sym typeface="+mn-ea"/>
              </a:rPr>
              <a:t>的含列名标签的矩阵，并按行进行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创建一个</a:t>
            </a:r>
            <a:r>
              <a:rPr lang="en-US" altLang="zh-CN" dirty="0">
                <a:sym typeface="+mn-ea"/>
              </a:rPr>
              <a:t>5×4</a:t>
            </a:r>
            <a:r>
              <a:rPr lang="zh-CN" altLang="en-US" dirty="0">
                <a:sym typeface="+mn-ea"/>
              </a:rPr>
              <a:t>的矩阵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按行填充的</a:t>
            </a:r>
            <a:r>
              <a:rPr lang="en-US" altLang="zh-CN" dirty="0">
                <a:sym typeface="+mn-ea"/>
              </a:rPr>
              <a:t>2×2</a:t>
            </a:r>
            <a:r>
              <a:rPr lang="zh-CN" altLang="en-US" dirty="0">
                <a:sym typeface="+mn-ea"/>
              </a:rPr>
              <a:t>矩阵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按列填充的</a:t>
            </a:r>
            <a:r>
              <a:rPr lang="en-US" altLang="zh-CN" dirty="0">
                <a:sym typeface="+mn-ea"/>
              </a:rPr>
              <a:t>2×2</a:t>
            </a:r>
            <a:r>
              <a:rPr lang="zh-CN" altLang="en-US" dirty="0">
                <a:sym typeface="+mn-ea"/>
              </a:rPr>
              <a:t>矩阵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填充 ，最后创建了一个</a:t>
            </a:r>
            <a:r>
              <a:rPr lang="en-US" altLang="zh-CN" dirty="0">
                <a:sym typeface="+mn-ea"/>
              </a:rPr>
              <a:t>2×2</a:t>
            </a:r>
            <a:r>
              <a:rPr lang="zh-CN" altLang="en-US" dirty="0">
                <a:sym typeface="+mn-ea"/>
              </a:rPr>
              <a:t>的矩阵并按列进行了填充 。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我们可以使用下标和方括号来选择矩阵中的行、 列或元素。</a:t>
            </a:r>
            <a:r>
              <a:rPr lang="en-US" altLang="zh-CN" dirty="0">
                <a:sym typeface="+mn-ea"/>
              </a:rPr>
              <a:t>X[</a:t>
            </a:r>
            <a:r>
              <a:rPr lang="en-US" altLang="zh-CN" i="1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,]</a:t>
            </a:r>
            <a:r>
              <a:rPr lang="zh-CN" altLang="en-US" dirty="0">
                <a:sym typeface="+mn-ea"/>
              </a:rPr>
              <a:t>指矩阵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中的第</a:t>
            </a:r>
            <a:r>
              <a:rPr lang="en-US" altLang="zh-CN" i="1" dirty="0">
                <a:sym typeface="+mn-ea"/>
              </a:rPr>
              <a:t>i </a:t>
            </a:r>
            <a:r>
              <a:rPr lang="zh-CN" altLang="en-US" dirty="0">
                <a:sym typeface="+mn-ea"/>
              </a:rPr>
              <a:t>行，</a:t>
            </a:r>
            <a:r>
              <a:rPr lang="en-US" altLang="zh-CN" dirty="0">
                <a:sym typeface="+mn-ea"/>
              </a:rPr>
              <a:t>X[,</a:t>
            </a:r>
            <a:r>
              <a:rPr lang="en-US" altLang="zh-CN" i="1" dirty="0">
                <a:sym typeface="+mn-ea"/>
              </a:rPr>
              <a:t>j</a:t>
            </a:r>
            <a:r>
              <a:rPr lang="en-US" altLang="zh-CN" dirty="0">
                <a:sym typeface="+mn-ea"/>
              </a:rPr>
              <a:t>]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指第</a:t>
            </a:r>
            <a:r>
              <a:rPr lang="en-US" altLang="zh-CN" i="1" dirty="0">
                <a:sym typeface="+mn-ea"/>
              </a:rPr>
              <a:t>j </a:t>
            </a:r>
            <a:r>
              <a:rPr lang="zh-CN" altLang="en-US" dirty="0">
                <a:sym typeface="+mn-ea"/>
              </a:rPr>
              <a:t>列， </a:t>
            </a:r>
            <a:r>
              <a:rPr lang="en-US" altLang="zh-CN" dirty="0">
                <a:sym typeface="+mn-ea"/>
              </a:rPr>
              <a:t>X[</a:t>
            </a:r>
            <a:r>
              <a:rPr lang="en-US" altLang="zh-CN" i="1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i="1" dirty="0">
                <a:sym typeface="+mn-ea"/>
              </a:rPr>
              <a:t>j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指第</a:t>
            </a:r>
            <a:r>
              <a:rPr lang="en-US" altLang="zh-CN" i="1" dirty="0">
                <a:sym typeface="+mn-ea"/>
              </a:rPr>
              <a:t>i </a:t>
            </a:r>
            <a:r>
              <a:rPr lang="zh-CN" altLang="en-US" dirty="0">
                <a:sym typeface="+mn-ea"/>
              </a:rPr>
              <a:t>行第</a:t>
            </a:r>
            <a:r>
              <a:rPr lang="en-US" altLang="zh-CN" i="1" dirty="0">
                <a:sym typeface="+mn-ea"/>
              </a:rPr>
              <a:t>j </a:t>
            </a:r>
            <a:r>
              <a:rPr lang="zh-CN" altLang="en-US" dirty="0">
                <a:sym typeface="+mn-ea"/>
              </a:rPr>
              <a:t>个元素。选择多行或多列时，下标</a:t>
            </a:r>
            <a:r>
              <a:rPr lang="en-US" altLang="zh-CN" i="1" dirty="0">
                <a:sym typeface="+mn-ea"/>
              </a:rPr>
              <a:t>i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i="1" dirty="0">
                <a:sym typeface="+mn-ea"/>
              </a:rPr>
              <a:t>j </a:t>
            </a:r>
            <a:r>
              <a:rPr lang="zh-CN" altLang="en-US" dirty="0">
                <a:sym typeface="+mn-ea"/>
              </a:rPr>
              <a:t>可为数值型向量，如代码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清单</a:t>
            </a:r>
            <a:r>
              <a:rPr lang="en-US" altLang="zh-CN" dirty="0">
                <a:sym typeface="+mn-ea"/>
              </a:rPr>
              <a:t>2-2</a:t>
            </a:r>
            <a:r>
              <a:rPr lang="zh-CN" altLang="en-US" dirty="0">
                <a:sym typeface="+mn-ea"/>
              </a:rPr>
              <a:t>所示。</a:t>
            </a:r>
            <a:br>
              <a:rPr lang="zh-CN" altLang="en-US" dirty="0">
                <a:sym typeface="+mn-ea"/>
              </a:rPr>
            </a:br>
            <a:br>
              <a:rPr lang="zh-CN" altLang="en-US" dirty="0">
                <a:sym typeface="+mn-ea"/>
              </a:rPr>
            </a:b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1" indent="0" eaLnBrk="1" hangingPunct="1"/>
            <a:r>
              <a:rPr lang="zh-CN" altLang="en-US" dirty="0">
                <a:sym typeface="+mn-ea"/>
              </a:rPr>
              <a:t>跟向量类似，矩阵也可以使用下标和方括号来选择矩阵中的行、列或者元素。</a:t>
            </a:r>
            <a:endParaRPr lang="en-US" altLang="zh-CN" dirty="0"/>
          </a:p>
          <a:p>
            <a:pPr lvl="1" indent="0" eaLnBrk="1" hangingPunct="1"/>
            <a:r>
              <a:rPr lang="en-US" altLang="zh-CN" dirty="0">
                <a:sym typeface="+mn-ea"/>
              </a:rPr>
              <a:t>X[i,] </a:t>
            </a:r>
            <a:r>
              <a:rPr lang="zh-CN" altLang="en-US" dirty="0">
                <a:sym typeface="+mn-ea"/>
              </a:rPr>
              <a:t>矩阵中的第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行</a:t>
            </a:r>
            <a:endParaRPr lang="en-US" altLang="zh-CN" dirty="0"/>
          </a:p>
          <a:p>
            <a:pPr lvl="1" indent="0" eaLnBrk="1" hangingPunct="1"/>
            <a:r>
              <a:rPr lang="en-US" altLang="zh-CN" dirty="0">
                <a:sym typeface="+mn-ea"/>
              </a:rPr>
              <a:t>X[,j] </a:t>
            </a:r>
            <a:r>
              <a:rPr lang="zh-CN" altLang="en-US" dirty="0">
                <a:sym typeface="+mn-ea"/>
              </a:rPr>
              <a:t>矩阵中的第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列</a:t>
            </a:r>
            <a:endParaRPr lang="en-US" altLang="zh-CN" dirty="0"/>
          </a:p>
          <a:p>
            <a:pPr lvl="1" indent="0" eaLnBrk="1" hangingPunct="1"/>
            <a:r>
              <a:rPr lang="en-US" altLang="zh-CN" dirty="0">
                <a:sym typeface="+mn-ea"/>
              </a:rPr>
              <a:t>X[i,j] </a:t>
            </a:r>
            <a:r>
              <a:rPr lang="zh-CN" altLang="en-US" dirty="0">
                <a:sym typeface="+mn-ea"/>
              </a:rPr>
              <a:t>矩阵中的第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行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列元素。选择多行或多列时，下标</a:t>
            </a:r>
            <a:r>
              <a:rPr lang="en-US" altLang="zh-CN" dirty="0">
                <a:sym typeface="+mn-ea"/>
              </a:rPr>
              <a:t>I,j</a:t>
            </a:r>
            <a:r>
              <a:rPr lang="zh-CN" altLang="en-US" dirty="0">
                <a:sym typeface="+mn-ea"/>
              </a:rPr>
              <a:t>可为数值型向量</a:t>
            </a:r>
            <a:endParaRPr lang="en-US" altLang="zh-CN" dirty="0"/>
          </a:p>
          <a:p>
            <a:pPr lvl="1" indent="0" eaLnBrk="1" hangingPunct="1"/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1" indent="0" eaLnBrk="1" hangingPunct="1"/>
            <a:r>
              <a:rPr lang="zh-CN" altLang="en-US" dirty="0">
                <a:sym typeface="+mn-ea"/>
              </a:rPr>
              <a:t>严格来说，矩阵的长度和维数是固定的，因此不能增加或删除行或列。但是可以给矩阵重新复制，这样可以得到和增加或删除一样的效果。</a:t>
            </a:r>
            <a:endParaRPr lang="en-US" altLang="zh-CN" dirty="0"/>
          </a:p>
          <a:p>
            <a:pPr lvl="1" indent="0" eaLnBrk="1" hangingPunct="1"/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1" indent="0" eaLnBrk="1" hangingPunct="1"/>
            <a:r>
              <a:rPr lang="zh-CN" altLang="en-US" dirty="0">
                <a:sym typeface="+mn-ea"/>
              </a:rPr>
              <a:t>严格来说，矩阵的长度和维数是固定的，因此不能增加或删除行或列。但是可以给矩阵重新复制，这样可以得到和增加或删除一样的效果。</a:t>
            </a:r>
            <a:endParaRPr lang="en-US" altLang="zh-CN" dirty="0"/>
          </a:p>
          <a:p>
            <a:pPr lvl="1" indent="0" eaLnBrk="1" hangingPunct="1"/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1" indent="0" eaLnBrk="1" hangingPunct="1"/>
            <a:r>
              <a:rPr lang="en-US" altLang="en-US" dirty="0">
                <a:sym typeface="+mn-ea"/>
              </a:rPr>
              <a:t>apply,</a:t>
            </a:r>
            <a:r>
              <a:rPr lang="zh-CN" altLang="en-US" dirty="0">
                <a:sym typeface="+mn-ea"/>
              </a:rPr>
              <a:t>允许用户在矩阵的各行或各列上调用指定的函数</a:t>
            </a:r>
            <a:endParaRPr lang="zh-CN" altLang="en-US" dirty="0"/>
          </a:p>
          <a:p>
            <a:pPr lvl="1" indent="0" eaLnBrk="1" hangingPunct="1"/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是矩阵，</a:t>
            </a:r>
            <a:r>
              <a:rPr lang="en-US" altLang="zh-CN" dirty="0">
                <a:sym typeface="+mn-ea"/>
              </a:rPr>
              <a:t>dimcode </a:t>
            </a:r>
            <a:r>
              <a:rPr lang="zh-CN" altLang="en-US" dirty="0">
                <a:sym typeface="+mn-ea"/>
              </a:rPr>
              <a:t>是维度编号，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代表行，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代表列  对每一列应用函数</a:t>
            </a:r>
            <a:endParaRPr lang="zh-CN" altLang="en-US" dirty="0"/>
          </a:p>
          <a:p>
            <a:pPr lvl="1" indent="0" eaLnBrk="1" hangingPunct="1"/>
            <a:r>
              <a:rPr lang="en-US" altLang="zh-CN" dirty="0">
                <a:sym typeface="+mn-ea"/>
              </a:rPr>
              <a:t>f </a:t>
            </a:r>
            <a:r>
              <a:rPr lang="zh-CN" altLang="en-US" dirty="0">
                <a:sym typeface="+mn-ea"/>
              </a:rPr>
              <a:t>应用在行或列上的函数</a:t>
            </a:r>
            <a:endParaRPr lang="zh-CN" altLang="en-US" dirty="0"/>
          </a:p>
          <a:p>
            <a:pPr lvl="1" indent="0" eaLnBrk="1" hangingPunct="1"/>
            <a:r>
              <a:rPr lang="en-US" altLang="zh-CN" dirty="0">
                <a:sym typeface="+mn-ea"/>
              </a:rPr>
              <a:t>fargs 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f </a:t>
            </a:r>
            <a:r>
              <a:rPr lang="zh-CN" altLang="en-US" dirty="0">
                <a:sym typeface="+mn-ea"/>
              </a:rPr>
              <a:t>的可选参数集</a:t>
            </a:r>
            <a:endParaRPr lang="zh-CN" altLang="en-US" dirty="0">
              <a:sym typeface="+mn-ea"/>
            </a:endParaRPr>
          </a:p>
          <a:p>
            <a:pPr lvl="1" indent="0" eaLnBrk="1" hangingPunct="1"/>
            <a:endParaRPr lang="zh-CN" altLang="en-US"/>
          </a:p>
          <a:p>
            <a:pPr lvl="1" indent="0" eaLnBrk="1" hangingPunct="1"/>
            <a:r>
              <a:rPr lang="en-US" altLang="zh-CN"/>
              <a:t>rowSums(matrix)</a:t>
            </a:r>
            <a:endParaRPr lang="en-US" altLang="zh-CN"/>
          </a:p>
          <a:p>
            <a:pPr marL="0" lvl="1" indent="0" eaLnBrk="1" hangingPunct="1"/>
            <a:r>
              <a:rPr lang="en-US" altLang="zh-CN">
                <a:sym typeface="+mn-ea"/>
              </a:rPr>
              <a:t>rowMeans(matrix)</a:t>
            </a:r>
            <a:endParaRPr lang="en-US" altLang="zh-CN">
              <a:sym typeface="+mn-ea"/>
            </a:endParaRPr>
          </a:p>
          <a:p>
            <a:pPr marL="0" lvl="1" indent="0" eaLnBrk="1" hangingPunct="1"/>
            <a:endParaRPr lang="en-US" altLang="zh-CN">
              <a:sym typeface="+mn-ea"/>
            </a:endParaRPr>
          </a:p>
          <a:p>
            <a:pPr lvl="1" indent="0" eaLnBrk="1" hangingPunct="1"/>
            <a:r>
              <a:rPr lang="en-US" altLang="zh-CN">
                <a:sym typeface="+mn-ea"/>
              </a:rPr>
              <a:t>colSums(matrix)</a:t>
            </a:r>
            <a:endParaRPr lang="en-US" altLang="zh-CN"/>
          </a:p>
          <a:p>
            <a:pPr marL="0" lvl="1" indent="0" eaLnBrk="1" hangingPunct="1"/>
            <a:r>
              <a:rPr lang="en-US" altLang="zh-CN">
                <a:sym typeface="+mn-ea"/>
              </a:rPr>
              <a:t>colMeans(matrix)</a:t>
            </a:r>
            <a:endParaRPr lang="en-US" altLang="zh-CN"/>
          </a:p>
          <a:p>
            <a:pPr lvl="1" indent="0" eaLnBrk="1" hangingPunct="1"/>
            <a:endParaRPr lang="en-US" altLang="zh-CN"/>
          </a:p>
          <a:p>
            <a:pPr marL="0" lvl="1" indent="0" eaLnBrk="1" hangingPunct="1"/>
            <a:endParaRPr lang="en-US" altLang="zh-CN">
              <a:sym typeface="+mn-ea"/>
            </a:endParaRPr>
          </a:p>
          <a:p>
            <a:pPr lvl="1" indent="0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1" indent="0" eaLnBrk="1" hangingPunct="1"/>
            <a:r>
              <a:rPr lang="zh-CN" altLang="en-US" dirty="0">
                <a:sym typeface="+mn-ea"/>
              </a:rPr>
              <a:t>outlier 异常点</a:t>
            </a:r>
            <a:endParaRPr lang="zh-CN" altLang="en-US" dirty="0"/>
          </a:p>
          <a:p>
            <a:pPr lvl="1" indent="0" eaLnBrk="1" hangingPunct="1"/>
            <a:r>
              <a:rPr lang="zh-CN" altLang="en-US" dirty="0">
                <a:sym typeface="+mn-ea"/>
              </a:rPr>
              <a:t>&gt; findols&lt;-function(x){</a:t>
            </a:r>
            <a:endParaRPr lang="zh-CN" altLang="en-US" dirty="0"/>
          </a:p>
          <a:p>
            <a:pPr lvl="1" indent="0" eaLnBrk="1" hangingPunct="1"/>
            <a:r>
              <a:rPr lang="zh-CN" altLang="en-US" dirty="0">
                <a:sym typeface="+mn-ea"/>
              </a:rPr>
              <a:t>+    findcol&lt;-function(xrow){</a:t>
            </a:r>
            <a:endParaRPr lang="zh-CN" altLang="en-US" dirty="0"/>
          </a:p>
          <a:p>
            <a:pPr lvl="1" indent="0" eaLnBrk="1" hangingPunct="1"/>
            <a:r>
              <a:rPr lang="zh-CN" altLang="en-US" dirty="0">
                <a:sym typeface="+mn-ea"/>
              </a:rPr>
              <a:t>+      mdn&lt;-median(xrow)</a:t>
            </a:r>
            <a:endParaRPr lang="zh-CN" altLang="en-US" dirty="0"/>
          </a:p>
          <a:p>
            <a:pPr lvl="1" indent="0" eaLnBrk="1" hangingPunct="1"/>
            <a:r>
              <a:rPr lang="zh-CN" altLang="en-US" dirty="0">
                <a:sym typeface="+mn-ea"/>
              </a:rPr>
              <a:t>+      devs&lt;-abs(xrow-mdn)</a:t>
            </a:r>
            <a:endParaRPr lang="zh-CN" altLang="en-US" dirty="0"/>
          </a:p>
          <a:p>
            <a:pPr lvl="1" indent="0" eaLnBrk="1" hangingPunct="1"/>
            <a:r>
              <a:rPr lang="zh-CN" altLang="en-US" dirty="0">
                <a:sym typeface="+mn-ea"/>
              </a:rPr>
              <a:t>+      return(which.max(devs))</a:t>
            </a:r>
            <a:endParaRPr lang="zh-CN" altLang="en-US" dirty="0"/>
          </a:p>
          <a:p>
            <a:pPr lvl="1" indent="0" eaLnBrk="1" hangingPunct="1"/>
            <a:r>
              <a:rPr lang="zh-CN" altLang="en-US" dirty="0">
                <a:sym typeface="+mn-ea"/>
              </a:rPr>
              <a:t>+     }</a:t>
            </a:r>
            <a:endParaRPr lang="zh-CN" altLang="en-US" dirty="0"/>
          </a:p>
          <a:p>
            <a:pPr lvl="1" indent="0" eaLnBrk="1" hangingPunct="1"/>
            <a:r>
              <a:rPr lang="zh-CN" altLang="en-US" dirty="0">
                <a:sym typeface="+mn-ea"/>
              </a:rPr>
              <a:t>+   return (apply(x,1,findcol))</a:t>
            </a:r>
            <a:endParaRPr lang="zh-CN" altLang="en-US" dirty="0"/>
          </a:p>
          <a:p>
            <a:pPr lvl="1" indent="0" eaLnBrk="1" hangingPunct="1"/>
            <a:r>
              <a:rPr lang="zh-CN" altLang="en-US" dirty="0">
                <a:sym typeface="+mn-ea"/>
              </a:rPr>
              <a:t>+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1" indent="0" eaLnBrk="1" hangingPunct="1"/>
            <a:r>
              <a:rPr lang="zh-CN" altLang="en-US" dirty="0">
                <a:sym typeface="+mn-ea"/>
              </a:rPr>
              <a:t>outlier 异常点</a:t>
            </a:r>
            <a:endParaRPr lang="zh-CN" altLang="en-US" dirty="0"/>
          </a:p>
          <a:p>
            <a:pPr lvl="1" indent="0" eaLnBrk="1" hangingPunct="1"/>
            <a:r>
              <a:rPr lang="zh-CN" altLang="en-US" dirty="0">
                <a:sym typeface="+mn-ea"/>
              </a:rPr>
              <a:t>&gt; findols&lt;-function(x){</a:t>
            </a:r>
            <a:endParaRPr lang="zh-CN" altLang="en-US" dirty="0"/>
          </a:p>
          <a:p>
            <a:pPr lvl="1" indent="0" eaLnBrk="1" hangingPunct="1"/>
            <a:r>
              <a:rPr lang="zh-CN" altLang="en-US" dirty="0">
                <a:sym typeface="+mn-ea"/>
              </a:rPr>
              <a:t>+    findcol&lt;-function(xrow){</a:t>
            </a:r>
            <a:endParaRPr lang="zh-CN" altLang="en-US" dirty="0"/>
          </a:p>
          <a:p>
            <a:pPr lvl="1" indent="0" eaLnBrk="1" hangingPunct="1"/>
            <a:r>
              <a:rPr lang="zh-CN" altLang="en-US" dirty="0">
                <a:sym typeface="+mn-ea"/>
              </a:rPr>
              <a:t>+      mdn&lt;-median(xrow)</a:t>
            </a:r>
            <a:endParaRPr lang="zh-CN" altLang="en-US" dirty="0"/>
          </a:p>
          <a:p>
            <a:pPr lvl="1" indent="0" eaLnBrk="1" hangingPunct="1"/>
            <a:r>
              <a:rPr lang="zh-CN" altLang="en-US" dirty="0">
                <a:sym typeface="+mn-ea"/>
              </a:rPr>
              <a:t>+      devs&lt;-abs(xrow-mdn)</a:t>
            </a:r>
            <a:endParaRPr lang="zh-CN" altLang="en-US" dirty="0"/>
          </a:p>
          <a:p>
            <a:pPr lvl="1" indent="0" eaLnBrk="1" hangingPunct="1"/>
            <a:r>
              <a:rPr lang="zh-CN" altLang="en-US" dirty="0">
                <a:sym typeface="+mn-ea"/>
              </a:rPr>
              <a:t>+      return(which.max(devs))</a:t>
            </a:r>
            <a:endParaRPr lang="zh-CN" altLang="en-US" dirty="0"/>
          </a:p>
          <a:p>
            <a:pPr lvl="1" indent="0" eaLnBrk="1" hangingPunct="1"/>
            <a:r>
              <a:rPr lang="zh-CN" altLang="en-US" dirty="0">
                <a:sym typeface="+mn-ea"/>
              </a:rPr>
              <a:t>+     }</a:t>
            </a:r>
            <a:endParaRPr lang="zh-CN" altLang="en-US" dirty="0"/>
          </a:p>
          <a:p>
            <a:pPr lvl="1" indent="0" eaLnBrk="1" hangingPunct="1"/>
            <a:r>
              <a:rPr lang="zh-CN" altLang="en-US" dirty="0">
                <a:sym typeface="+mn-ea"/>
              </a:rPr>
              <a:t>+   return (apply(x,1,findcol))</a:t>
            </a:r>
            <a:endParaRPr lang="zh-CN" altLang="en-US" dirty="0"/>
          </a:p>
          <a:p>
            <a:pPr lvl="1" indent="0" eaLnBrk="1" hangingPunct="1"/>
            <a:r>
              <a:rPr lang="zh-CN" altLang="en-US" dirty="0">
                <a:sym typeface="+mn-ea"/>
              </a:rPr>
              <a:t>+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数组，可以理解为是矩阵的扩展，可以认为矩阵是特殊的数组。数组中的元素类型也是单一的。</a:t>
            </a:r>
            <a:endParaRPr lang="en-US" altLang="zh-CN" dirty="0"/>
          </a:p>
          <a:p>
            <a:pPr lvl="0"/>
            <a:r>
              <a:rPr lang="zh-CN" altLang="en-US" dirty="0"/>
              <a:t>其中</a:t>
            </a:r>
            <a:r>
              <a:rPr lang="en-US" altLang="zh-CN" i="1" dirty="0"/>
              <a:t>vector</a:t>
            </a:r>
            <a:r>
              <a:rPr lang="zh-CN" altLang="en-US" dirty="0"/>
              <a:t>包含了数组中的数据， </a:t>
            </a:r>
            <a:r>
              <a:rPr lang="en-US" altLang="zh-CN" i="1" dirty="0"/>
              <a:t>dimensions</a:t>
            </a:r>
            <a:r>
              <a:rPr lang="zh-CN" altLang="en-US" dirty="0"/>
              <a:t>是一个数值型向量，给出了各个维度下标的最大</a:t>
            </a:r>
            <a:br>
              <a:rPr lang="zh-CN" altLang="en-US" dirty="0"/>
            </a:br>
            <a:r>
              <a:rPr lang="zh-CN" altLang="en-US" dirty="0"/>
              <a:t>值，而</a:t>
            </a:r>
            <a:r>
              <a:rPr lang="en-US" altLang="zh-CN" i="1" dirty="0"/>
              <a:t>dimnames</a:t>
            </a:r>
            <a:r>
              <a:rPr lang="zh-CN" altLang="en-US" dirty="0"/>
              <a:t>是可选的、各维度名称标签的列表。</a:t>
            </a:r>
            <a:br>
              <a:rPr lang="zh-CN" altLang="en-US" dirty="0"/>
            </a:b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由于不同的列可以包含不同模式（数值型、字符型等）的数据，数据框的概念较矩阵来说更</a:t>
            </a:r>
            <a:br>
              <a:rPr lang="zh-CN" altLang="en-US" dirty="0"/>
            </a:br>
            <a:r>
              <a:rPr lang="zh-CN" altLang="en-US" dirty="0"/>
              <a:t>为一般。它与你通常在</a:t>
            </a:r>
            <a:r>
              <a:rPr lang="en-US" altLang="zh-CN" dirty="0"/>
              <a:t>SAS</a:t>
            </a:r>
            <a:r>
              <a:rPr lang="zh-CN" altLang="en-US" dirty="0"/>
              <a:t>、 </a:t>
            </a:r>
            <a:r>
              <a:rPr lang="en-US" altLang="zh-CN" dirty="0"/>
              <a:t>SPSS</a:t>
            </a:r>
            <a:r>
              <a:rPr lang="zh-CN" altLang="en-US" dirty="0"/>
              <a:t>和</a:t>
            </a:r>
            <a:r>
              <a:rPr lang="en-US" altLang="zh-CN" dirty="0"/>
              <a:t>Stata</a:t>
            </a:r>
            <a:r>
              <a:rPr lang="zh-CN" altLang="en-US" dirty="0"/>
              <a:t>中看到的数据集类似。数据框将是你在</a:t>
            </a:r>
            <a:r>
              <a:rPr lang="en-US" altLang="zh-CN" dirty="0"/>
              <a:t>R</a:t>
            </a:r>
            <a:r>
              <a:rPr lang="zh-CN" altLang="en-US" dirty="0"/>
              <a:t>中最常处理的</a:t>
            </a:r>
            <a:br>
              <a:rPr lang="zh-CN" altLang="en-US" dirty="0"/>
            </a:br>
            <a:r>
              <a:rPr lang="zh-CN" altLang="en-US" dirty="0"/>
              <a:t>数据结构。</a:t>
            </a:r>
            <a:br>
              <a:rPr lang="zh-CN" altLang="en-US" dirty="0"/>
            </a:br>
            <a:r>
              <a:rPr lang="zh-CN" altLang="en-US" dirty="0"/>
              <a:t>表</a:t>
            </a:r>
            <a:r>
              <a:rPr lang="en-US" altLang="zh-CN" dirty="0"/>
              <a:t>2-1</a:t>
            </a:r>
            <a:r>
              <a:rPr lang="zh-CN" altLang="en-US" dirty="0"/>
              <a:t>所示的病例数据集包含了数值型和字符型数据。由于数据有多种模式，无法将此数据</a:t>
            </a:r>
            <a:br>
              <a:rPr lang="zh-CN" altLang="en-US" dirty="0"/>
            </a:br>
            <a:r>
              <a:rPr lang="zh-CN" altLang="en-US" dirty="0"/>
              <a:t>集放入一个矩阵。在这种情况下，使用数据框是最佳选择。</a:t>
            </a:r>
            <a:br>
              <a:rPr lang="zh-CN" altLang="en-US" dirty="0"/>
            </a:b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其中的列向量</a:t>
            </a:r>
            <a:r>
              <a:rPr lang="en-US" altLang="zh-CN" i="1" dirty="0">
                <a:sym typeface="+mn-ea"/>
              </a:rPr>
              <a:t>col1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i="1" dirty="0">
                <a:sym typeface="+mn-ea"/>
              </a:rPr>
              <a:t>col2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i="1" dirty="0">
                <a:sym typeface="+mn-ea"/>
              </a:rPr>
              <a:t>col3</a:t>
            </a:r>
            <a:r>
              <a:rPr lang="en-US" altLang="zh-CN" dirty="0">
                <a:sym typeface="+mn-ea"/>
              </a:rPr>
              <a:t>,… </a:t>
            </a:r>
            <a:r>
              <a:rPr lang="zh-CN" altLang="en-US" dirty="0">
                <a:sym typeface="+mn-ea"/>
              </a:rPr>
              <a:t>可为任何类型（如字符型、数值型或逻辑型）。每一列的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名称可由函数</a:t>
            </a:r>
            <a:r>
              <a:rPr lang="en-US" altLang="zh-CN" dirty="0">
                <a:sym typeface="+mn-ea"/>
              </a:rPr>
              <a:t>names</a:t>
            </a:r>
            <a:r>
              <a:rPr lang="zh-CN" altLang="en-US" dirty="0">
                <a:sym typeface="+mn-ea"/>
              </a:rPr>
              <a:t>指定。</a:t>
            </a:r>
            <a:br>
              <a:rPr lang="zh-CN" altLang="en-US" dirty="0">
                <a:sym typeface="+mn-ea"/>
              </a:rPr>
            </a:b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由于不同的列可以包含不同模式（数值型、字符型等）的数据，数据框的概念较矩阵来说更</a:t>
            </a:r>
            <a:br>
              <a:rPr lang="zh-CN" altLang="en-US" dirty="0"/>
            </a:br>
            <a:r>
              <a:rPr lang="zh-CN" altLang="en-US" dirty="0"/>
              <a:t>为一般。它与你通常在</a:t>
            </a:r>
            <a:r>
              <a:rPr lang="en-US" altLang="zh-CN" dirty="0"/>
              <a:t>SAS</a:t>
            </a:r>
            <a:r>
              <a:rPr lang="zh-CN" altLang="en-US" dirty="0"/>
              <a:t>、 </a:t>
            </a:r>
            <a:r>
              <a:rPr lang="en-US" altLang="zh-CN" dirty="0"/>
              <a:t>SPSS</a:t>
            </a:r>
            <a:r>
              <a:rPr lang="zh-CN" altLang="en-US" dirty="0"/>
              <a:t>和</a:t>
            </a:r>
            <a:r>
              <a:rPr lang="en-US" altLang="zh-CN" dirty="0"/>
              <a:t>Stata</a:t>
            </a:r>
            <a:r>
              <a:rPr lang="zh-CN" altLang="en-US" dirty="0"/>
              <a:t>中看到的数据集类似。数据框将是你在</a:t>
            </a:r>
            <a:r>
              <a:rPr lang="en-US" altLang="zh-CN" dirty="0"/>
              <a:t>R</a:t>
            </a:r>
            <a:r>
              <a:rPr lang="zh-CN" altLang="en-US" dirty="0"/>
              <a:t>中最常处理的</a:t>
            </a:r>
            <a:br>
              <a:rPr lang="zh-CN" altLang="en-US" dirty="0"/>
            </a:br>
            <a:r>
              <a:rPr lang="zh-CN" altLang="en-US" dirty="0"/>
              <a:t>数据结构。</a:t>
            </a:r>
            <a:br>
              <a:rPr lang="zh-CN" altLang="en-US" dirty="0"/>
            </a:br>
            <a:r>
              <a:rPr lang="zh-CN" altLang="en-US" dirty="0"/>
              <a:t>表</a:t>
            </a:r>
            <a:r>
              <a:rPr lang="en-US" altLang="zh-CN" dirty="0"/>
              <a:t>2-1</a:t>
            </a:r>
            <a:r>
              <a:rPr lang="zh-CN" altLang="en-US" dirty="0"/>
              <a:t>所示的病例数据集包含了数值型和字符型数据。由于数据有多种模式，无法将此数据</a:t>
            </a:r>
            <a:br>
              <a:rPr lang="zh-CN" altLang="en-US" dirty="0"/>
            </a:br>
            <a:r>
              <a:rPr lang="zh-CN" altLang="en-US" dirty="0"/>
              <a:t>集放入一个矩阵。在这种情况下，使用数据框是最佳选择。</a:t>
            </a:r>
            <a:br>
              <a:rPr lang="zh-CN" altLang="en-US" dirty="0"/>
            </a:b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其中的列向量</a:t>
            </a:r>
            <a:r>
              <a:rPr lang="en-US" altLang="zh-CN" i="1" dirty="0">
                <a:sym typeface="+mn-ea"/>
              </a:rPr>
              <a:t>col1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i="1" dirty="0">
                <a:sym typeface="+mn-ea"/>
              </a:rPr>
              <a:t>col2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i="1" dirty="0">
                <a:sym typeface="+mn-ea"/>
              </a:rPr>
              <a:t>col3</a:t>
            </a:r>
            <a:r>
              <a:rPr lang="en-US" altLang="zh-CN" dirty="0">
                <a:sym typeface="+mn-ea"/>
              </a:rPr>
              <a:t>,… </a:t>
            </a:r>
            <a:r>
              <a:rPr lang="zh-CN" altLang="en-US" dirty="0">
                <a:sym typeface="+mn-ea"/>
              </a:rPr>
              <a:t>可为任何类型（如字符型、数值型或逻辑型）。每一列的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名称可由函数</a:t>
            </a:r>
            <a:r>
              <a:rPr lang="en-US" altLang="zh-CN" dirty="0">
                <a:sym typeface="+mn-ea"/>
              </a:rPr>
              <a:t>names</a:t>
            </a:r>
            <a:r>
              <a:rPr lang="zh-CN" altLang="en-US" dirty="0">
                <a:sym typeface="+mn-ea"/>
              </a:rPr>
              <a:t>指定。</a:t>
            </a:r>
            <a:br>
              <a:rPr lang="zh-CN" altLang="en-US" dirty="0">
                <a:sym typeface="+mn-ea"/>
              </a:rPr>
            </a:b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由于不同的列可以包含不同模式（数值型、字符型等）的数据，数据框的概念较矩阵来说更</a:t>
            </a:r>
            <a:br>
              <a:rPr lang="zh-CN" altLang="en-US" dirty="0"/>
            </a:br>
            <a:r>
              <a:rPr lang="zh-CN" altLang="en-US" dirty="0"/>
              <a:t>为一般。它与你通常在</a:t>
            </a:r>
            <a:r>
              <a:rPr lang="en-US" altLang="zh-CN" dirty="0"/>
              <a:t>SAS</a:t>
            </a:r>
            <a:r>
              <a:rPr lang="zh-CN" altLang="en-US" dirty="0"/>
              <a:t>、 </a:t>
            </a:r>
            <a:r>
              <a:rPr lang="en-US" altLang="zh-CN" dirty="0"/>
              <a:t>SPSS</a:t>
            </a:r>
            <a:r>
              <a:rPr lang="zh-CN" altLang="en-US" dirty="0"/>
              <a:t>和</a:t>
            </a:r>
            <a:r>
              <a:rPr lang="en-US" altLang="zh-CN" dirty="0"/>
              <a:t>Stata</a:t>
            </a:r>
            <a:r>
              <a:rPr lang="zh-CN" altLang="en-US" dirty="0"/>
              <a:t>中看到的数据集类似。数据框将是你在</a:t>
            </a:r>
            <a:r>
              <a:rPr lang="en-US" altLang="zh-CN" dirty="0"/>
              <a:t>R</a:t>
            </a:r>
            <a:r>
              <a:rPr lang="zh-CN" altLang="en-US" dirty="0"/>
              <a:t>中最常处理的</a:t>
            </a:r>
            <a:br>
              <a:rPr lang="zh-CN" altLang="en-US" dirty="0"/>
            </a:br>
            <a:r>
              <a:rPr lang="zh-CN" altLang="en-US" dirty="0"/>
              <a:t>数据结构。</a:t>
            </a:r>
            <a:br>
              <a:rPr lang="zh-CN" altLang="en-US" dirty="0"/>
            </a:br>
            <a:r>
              <a:rPr lang="zh-CN" altLang="en-US" dirty="0"/>
              <a:t>表</a:t>
            </a:r>
            <a:r>
              <a:rPr lang="en-US" altLang="zh-CN" dirty="0"/>
              <a:t>2-1</a:t>
            </a:r>
            <a:r>
              <a:rPr lang="zh-CN" altLang="en-US" dirty="0"/>
              <a:t>所示的病例数据集包含了数值型和字符型数据。由于数据有多种模式，无法将此数据</a:t>
            </a:r>
            <a:br>
              <a:rPr lang="zh-CN" altLang="en-US" dirty="0"/>
            </a:br>
            <a:r>
              <a:rPr lang="zh-CN" altLang="en-US" dirty="0"/>
              <a:t>集放入一个矩阵。在这种情况下，使用数据框是最佳选择。</a:t>
            </a:r>
            <a:br>
              <a:rPr lang="zh-CN" altLang="en-US" dirty="0"/>
            </a:b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其中的列向量</a:t>
            </a:r>
            <a:r>
              <a:rPr lang="en-US" altLang="zh-CN" i="1" dirty="0">
                <a:sym typeface="+mn-ea"/>
              </a:rPr>
              <a:t>col1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i="1" dirty="0">
                <a:sym typeface="+mn-ea"/>
              </a:rPr>
              <a:t>col2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i="1" dirty="0">
                <a:sym typeface="+mn-ea"/>
              </a:rPr>
              <a:t>col3</a:t>
            </a:r>
            <a:r>
              <a:rPr lang="en-US" altLang="zh-CN" dirty="0">
                <a:sym typeface="+mn-ea"/>
              </a:rPr>
              <a:t>,… </a:t>
            </a:r>
            <a:r>
              <a:rPr lang="zh-CN" altLang="en-US" dirty="0">
                <a:sym typeface="+mn-ea"/>
              </a:rPr>
              <a:t>可为任何类型（如字符型、数值型或逻辑型）。每一列的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名称可由函数</a:t>
            </a:r>
            <a:r>
              <a:rPr lang="en-US" altLang="zh-CN" dirty="0">
                <a:sym typeface="+mn-ea"/>
              </a:rPr>
              <a:t>names</a:t>
            </a:r>
            <a:r>
              <a:rPr lang="zh-CN" altLang="en-US" dirty="0">
                <a:sym typeface="+mn-ea"/>
              </a:rPr>
              <a:t>指定。</a:t>
            </a:r>
            <a:br>
              <a:rPr lang="zh-CN" altLang="en-US" dirty="0">
                <a:sym typeface="+mn-ea"/>
              </a:rPr>
            </a:b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sym typeface="+mn-ea"/>
              </a:rPr>
              <a:t>选取数据框中元素的方式有若干种。你可以使用前述（如矩阵中的）下标记号，亦可直接指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定列名。</a:t>
            </a:r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Attach()</a:t>
            </a:r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Detach()</a:t>
            </a:r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with</a:t>
            </a:r>
            <a:endParaRPr lang="en-US" altLang="zh-CN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 err="1" smtClean="0">
                <a:sym typeface="+mn-ea"/>
              </a:rPr>
              <a:t>patientdata</a:t>
            </a:r>
            <a:r>
              <a:rPr lang="en-US" altLang="zh-CN" dirty="0" smtClean="0">
                <a:sym typeface="+mn-ea"/>
              </a:rPr>
              <a:t>[1:2] </a:t>
            </a:r>
            <a:r>
              <a:rPr lang="zh-CN" altLang="en-US" dirty="0" smtClean="0">
                <a:sym typeface="+mn-ea"/>
              </a:rPr>
              <a:t>取第一、二列</a:t>
            </a:r>
            <a:endParaRPr lang="zh-CN" altLang="en-US" dirty="0" smtClean="0">
              <a:sym typeface="+mn-ea"/>
            </a:endParaRPr>
          </a:p>
          <a:p>
            <a:pPr lvl="0"/>
            <a:endParaRPr lang="zh-CN" altLang="en-US" dirty="0"/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sym typeface="+mn-ea"/>
              </a:rPr>
              <a:t>选取数据框中元素的方式有若干种。你可以使用前述（如矩阵中的）下标记号，亦可直接指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定列名。</a:t>
            </a:r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Attach()</a:t>
            </a:r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Detach()</a:t>
            </a:r>
            <a:endParaRPr lang="en-US" altLang="zh-CN" dirty="0"/>
          </a:p>
          <a:p>
            <a:pPr lvl="0"/>
            <a:r>
              <a:rPr lang="en-US" altLang="zh-CN" dirty="0">
                <a:sym typeface="+mn-ea"/>
              </a:rPr>
              <a:t>with</a:t>
            </a:r>
            <a:endParaRPr lang="en-US" altLang="zh-CN" dirty="0"/>
          </a:p>
          <a:p>
            <a:pPr lvl="0"/>
            <a:endParaRPr lang="zh-CN" altLang="en-US" dirty="0"/>
          </a:p>
          <a:p>
            <a:pPr lvl="0"/>
            <a:r>
              <a:rPr lang="en-US" altLang="zh-CN" dirty="0" err="1" smtClean="0">
                <a:sym typeface="+mn-ea"/>
              </a:rPr>
              <a:t>patientdata</a:t>
            </a:r>
            <a:r>
              <a:rPr lang="en-US" altLang="zh-CN" dirty="0" smtClean="0">
                <a:sym typeface="+mn-ea"/>
              </a:rPr>
              <a:t>[1:2] </a:t>
            </a:r>
            <a:r>
              <a:rPr lang="zh-CN" altLang="en-US" dirty="0" smtClean="0">
                <a:sym typeface="+mn-ea"/>
              </a:rPr>
              <a:t>取第一、二列</a:t>
            </a:r>
            <a:endParaRPr lang="zh-CN" altLang="en-US" dirty="0" smtClean="0">
              <a:sym typeface="+mn-ea"/>
            </a:endParaRPr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函数search显示当前的搜索路径。它可以用来跟踪已被绑定或者绑定去除的列表和数据框(以及包)。</a:t>
            </a:r>
            <a:endParaRPr lang="zh-CN" altLang="en-US" dirty="0"/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6562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>
                <a:sym typeface="+mn-ea"/>
              </a:rPr>
              <a:t>考试成绩的线性回归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/>
              <a:t> </a:t>
            </a:r>
            <a:endParaRPr lang="zh-CN" altLang="en-US"/>
          </a:p>
          <a:p>
            <a:pPr lvl="0"/>
            <a:r>
              <a:rPr lang="zh-CN" altLang="en-US"/>
              <a:t>期末考试成绩预测值</a:t>
            </a:r>
            <a:r>
              <a:rPr lang="en-US" altLang="zh-CN"/>
              <a:t>=k+b*</a:t>
            </a:r>
            <a:r>
              <a:rPr lang="zh-CN" altLang="en-US"/>
              <a:t>其中考试成绩   </a:t>
            </a:r>
            <a:r>
              <a:rPr lang="en-US" altLang="zh-CN"/>
              <a:t>(K:</a:t>
            </a:r>
            <a:r>
              <a:rPr lang="zh-CN" altLang="en-US"/>
              <a:t>贝塔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贝塔</a:t>
            </a:r>
            <a:r>
              <a:rPr lang="en-US" altLang="zh-CN"/>
              <a:t>1)</a:t>
            </a:r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zh-CN" altLang="en-US"/>
              <a:t>用已经有的数据对，拟合出一条直线。拟合过程是用经典的最小二乘法来完成。</a:t>
            </a:r>
            <a:endParaRPr lang="zh-CN" altLang="en-US"/>
          </a:p>
          <a:p>
            <a:pPr lvl="0"/>
            <a:r>
              <a:rPr lang="zh-CN" altLang="en-US"/>
              <a:t>myframe</a:t>
            </a:r>
            <a:endParaRPr lang="zh-CN" altLang="en-US"/>
          </a:p>
          <a:p>
            <a:pPr lvl="0"/>
            <a:r>
              <a:rPr lang="zh-CN" altLang="en-US"/>
              <a:t>  exam1 exam2</a:t>
            </a:r>
            <a:endParaRPr lang="zh-CN" altLang="en-US"/>
          </a:p>
          <a:p>
            <a:pPr lvl="0"/>
            <a:r>
              <a:rPr lang="zh-CN" altLang="en-US"/>
              <a:t>1    85    80</a:t>
            </a:r>
            <a:endParaRPr lang="zh-CN" altLang="en-US"/>
          </a:p>
          <a:p>
            <a:pPr lvl="0"/>
            <a:r>
              <a:rPr lang="zh-CN" altLang="en-US"/>
              <a:t>2    80    90</a:t>
            </a:r>
            <a:endParaRPr lang="zh-CN" altLang="en-US"/>
          </a:p>
          <a:p>
            <a:pPr lvl="0"/>
            <a:r>
              <a:rPr lang="zh-CN" altLang="en-US"/>
              <a:t>3    79    75</a:t>
            </a:r>
            <a:endParaRPr lang="zh-CN" altLang="en-US"/>
          </a:p>
          <a:p>
            <a:pPr lvl="0"/>
            <a:r>
              <a:rPr lang="zh-CN" altLang="en-US"/>
              <a:t>4    20    25</a:t>
            </a:r>
            <a:endParaRPr lang="zh-CN" altLang="en-US"/>
          </a:p>
          <a:p>
            <a:pPr lvl="0"/>
            <a:r>
              <a:rPr lang="zh-CN" altLang="en-US"/>
              <a:t>5    33    30</a:t>
            </a:r>
            <a:endParaRPr lang="zh-CN" altLang="en-US"/>
          </a:p>
          <a:p>
            <a:pPr lvl="0"/>
            <a:r>
              <a:rPr lang="zh-CN" altLang="en-US"/>
              <a:t>6    45    55</a:t>
            </a:r>
            <a:endParaRPr lang="zh-CN" altLang="en-US"/>
          </a:p>
          <a:p>
            <a:pPr lvl="0"/>
            <a:r>
              <a:rPr lang="zh-CN" altLang="en-US"/>
              <a:t>7    67    69</a:t>
            </a:r>
            <a:endParaRPr lang="zh-CN" altLang="en-US"/>
          </a:p>
          <a:p>
            <a:pPr lvl="0"/>
            <a:r>
              <a:rPr lang="zh-CN" altLang="en-US"/>
              <a:t>8    55    58</a:t>
            </a:r>
            <a:endParaRPr lang="zh-CN" altLang="en-US"/>
          </a:p>
          <a:p>
            <a:pPr lvl="0"/>
            <a:r>
              <a:rPr lang="zh-CN" altLang="en-US"/>
              <a:t>&gt; examlm&lt;-lm(myfram</a:t>
            </a:r>
            <a:r>
              <a:rPr lang="en-US" altLang="zh-CN"/>
              <a:t>e</a:t>
            </a:r>
            <a:r>
              <a:rPr lang="zh-CN" altLang="en-US"/>
              <a:t>[,2]~myfram[,1])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&gt; plot(myframe)</a:t>
            </a:r>
            <a:endParaRPr lang="zh-CN" altLang="en-US"/>
          </a:p>
          <a:p>
            <a:pPr lvl="0"/>
            <a:r>
              <a:rPr lang="zh-CN" altLang="en-US"/>
              <a:t>&gt; abline(examlm)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如你所见，变量可归结为名义型、有序型或连续型变量。名义型变量是没有顺序之分的类别</a:t>
            </a:r>
            <a:br>
              <a:rPr lang="zh-CN" altLang="en-US" dirty="0"/>
            </a:br>
            <a:r>
              <a:rPr lang="zh-CN" altLang="en-US" dirty="0"/>
              <a:t>变量。糖尿病类型</a:t>
            </a:r>
            <a:r>
              <a:rPr lang="en-US" altLang="zh-CN" dirty="0"/>
              <a:t>Diabetes</a:t>
            </a:r>
            <a:r>
              <a:rPr lang="zh-CN" altLang="en-US" dirty="0"/>
              <a:t>（</a:t>
            </a:r>
            <a:r>
              <a:rPr lang="en-US" altLang="zh-CN" dirty="0"/>
              <a:t>Type1</a:t>
            </a:r>
            <a:r>
              <a:rPr lang="zh-CN" altLang="en-US" dirty="0"/>
              <a:t>、 </a:t>
            </a:r>
            <a:r>
              <a:rPr lang="en-US" altLang="zh-CN" dirty="0"/>
              <a:t>Type2</a:t>
            </a:r>
            <a:r>
              <a:rPr lang="zh-CN" altLang="en-US" dirty="0"/>
              <a:t>）是名义型变量的一例。即使在数据中</a:t>
            </a:r>
            <a:r>
              <a:rPr lang="en-US" altLang="zh-CN" dirty="0"/>
              <a:t>Type1</a:t>
            </a:r>
            <a:r>
              <a:rPr lang="zh-CN" altLang="en-US" dirty="0"/>
              <a:t>编码</a:t>
            </a:r>
            <a:br>
              <a:rPr lang="zh-CN" altLang="en-US" dirty="0"/>
            </a:b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而</a:t>
            </a:r>
            <a:r>
              <a:rPr lang="en-US" altLang="zh-CN" dirty="0"/>
              <a:t>Type2</a:t>
            </a:r>
            <a:r>
              <a:rPr lang="zh-CN" altLang="en-US" dirty="0"/>
              <a:t>编码为</a:t>
            </a:r>
            <a:r>
              <a:rPr lang="en-US" altLang="zh-CN" dirty="0"/>
              <a:t>2</a:t>
            </a:r>
            <a:r>
              <a:rPr lang="zh-CN" altLang="en-US" dirty="0"/>
              <a:t>，这也并不意味着二者是有序的。有序型变量表示一种顺序关系，而非数量</a:t>
            </a:r>
            <a:br>
              <a:rPr lang="zh-CN" altLang="en-US" dirty="0"/>
            </a:br>
            <a:r>
              <a:rPr lang="zh-CN" altLang="en-US" dirty="0"/>
              <a:t>关系。病情</a:t>
            </a:r>
            <a:r>
              <a:rPr lang="en-US" altLang="zh-CN" dirty="0"/>
              <a:t>Status</a:t>
            </a:r>
            <a:r>
              <a:rPr lang="zh-CN" altLang="en-US" dirty="0"/>
              <a:t>（</a:t>
            </a:r>
            <a:r>
              <a:rPr lang="en-US" altLang="zh-CN" dirty="0"/>
              <a:t>poor, improved, excellent</a:t>
            </a:r>
            <a:r>
              <a:rPr lang="zh-CN" altLang="en-US" dirty="0"/>
              <a:t>）是顺序型变量的一个上佳示例。我们明白，</a:t>
            </a:r>
            <a:br>
              <a:rPr lang="zh-CN" altLang="en-US" dirty="0"/>
            </a:br>
            <a:r>
              <a:rPr lang="zh-CN" altLang="en-US" dirty="0"/>
              <a:t>病情为</a:t>
            </a:r>
            <a:r>
              <a:rPr lang="en-US" altLang="zh-CN" dirty="0"/>
              <a:t>poor</a:t>
            </a:r>
            <a:r>
              <a:rPr lang="zh-CN" altLang="en-US" dirty="0"/>
              <a:t>（较差）病人的状态不如</a:t>
            </a:r>
            <a:r>
              <a:rPr lang="en-US" altLang="zh-CN" dirty="0"/>
              <a:t>improved</a:t>
            </a:r>
            <a:r>
              <a:rPr lang="zh-CN" altLang="en-US" dirty="0"/>
              <a:t>（病情好转）的病人，但并不知道相差多少。连续</a:t>
            </a:r>
            <a:br>
              <a:rPr lang="zh-CN" altLang="en-US" dirty="0"/>
            </a:br>
            <a:r>
              <a:rPr lang="zh-CN" altLang="en-US" dirty="0"/>
              <a:t>型变量可以呈现为某个范围内的任意值，并同时表示了顺序和数量。年龄</a:t>
            </a:r>
            <a:r>
              <a:rPr lang="en-US" altLang="zh-CN" dirty="0"/>
              <a:t>Age</a:t>
            </a:r>
            <a:r>
              <a:rPr lang="zh-CN" altLang="en-US" dirty="0"/>
              <a:t>就是一个连续型变</a:t>
            </a:r>
            <a:br>
              <a:rPr lang="zh-CN" altLang="en-US" dirty="0"/>
            </a:br>
            <a:r>
              <a:rPr lang="zh-CN" altLang="en-US" dirty="0"/>
              <a:t>量，它能够表示像</a:t>
            </a:r>
            <a:r>
              <a:rPr lang="en-US" altLang="zh-CN" dirty="0"/>
              <a:t>14.5</a:t>
            </a:r>
            <a:r>
              <a:rPr lang="zh-CN" altLang="en-US" dirty="0"/>
              <a:t>或</a:t>
            </a:r>
            <a:r>
              <a:rPr lang="en-US" altLang="zh-CN" dirty="0"/>
              <a:t>22.8</a:t>
            </a:r>
            <a:r>
              <a:rPr lang="zh-CN" altLang="en-US" dirty="0"/>
              <a:t>这样的值以及其间的其他任意值。很清楚， </a:t>
            </a:r>
            <a:r>
              <a:rPr lang="en-US" altLang="zh-CN" dirty="0"/>
              <a:t>15</a:t>
            </a:r>
            <a:r>
              <a:rPr lang="zh-CN" altLang="en-US" dirty="0"/>
              <a:t>岁的人比</a:t>
            </a:r>
            <a:r>
              <a:rPr lang="en-US" altLang="zh-CN" dirty="0"/>
              <a:t>14</a:t>
            </a:r>
            <a:r>
              <a:rPr lang="zh-CN" altLang="en-US" dirty="0"/>
              <a:t>岁的人年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x,</a:t>
            </a:r>
            <a:r>
              <a:rPr lang="zh-CN" altLang="en-US" dirty="0"/>
              <a:t>需要创建因子的向量</a:t>
            </a:r>
            <a:endParaRPr lang="zh-CN" altLang="en-US" dirty="0"/>
          </a:p>
          <a:p>
            <a:pPr lvl="0"/>
            <a:r>
              <a:rPr lang="en-US" altLang="zh-CN" dirty="0"/>
              <a:t>levels,</a:t>
            </a:r>
            <a:r>
              <a:rPr lang="zh-CN" altLang="en-US" dirty="0"/>
              <a:t>创建的因子数据的水平</a:t>
            </a:r>
            <a:endParaRPr lang="zh-CN" altLang="en-US" dirty="0"/>
          </a:p>
          <a:p>
            <a:pPr lvl="0"/>
            <a:r>
              <a:rPr lang="en-US" altLang="zh-CN" dirty="0"/>
              <a:t>labels </a:t>
            </a:r>
            <a:r>
              <a:rPr lang="zh-CN" altLang="en-US" dirty="0"/>
              <a:t>用来识别水平的名称</a:t>
            </a:r>
            <a:endParaRPr lang="zh-CN" altLang="en-US" dirty="0"/>
          </a:p>
          <a:p>
            <a:pPr lvl="0"/>
            <a:r>
              <a:rPr lang="en-US" altLang="zh-CN" dirty="0"/>
              <a:t>exclude </a:t>
            </a:r>
            <a:r>
              <a:rPr lang="zh-CN" altLang="en-US" dirty="0"/>
              <a:t>表示那些水平是不需要的</a:t>
            </a:r>
            <a:endParaRPr lang="zh-CN" altLang="en-US" dirty="0"/>
          </a:p>
          <a:p>
            <a:pPr lvl="0"/>
            <a:r>
              <a:rPr lang="en-US" altLang="zh-CN" dirty="0"/>
              <a:t>ordered </a:t>
            </a:r>
            <a:r>
              <a:rPr lang="zh-CN" altLang="en-US" dirty="0"/>
              <a:t>逻辑值 </a:t>
            </a:r>
            <a:r>
              <a:rPr lang="en-US" altLang="zh-CN" dirty="0"/>
              <a:t>true</a:t>
            </a:r>
            <a:r>
              <a:rPr lang="zh-CN" altLang="en-US" dirty="0"/>
              <a:t>表示有序因子，</a:t>
            </a:r>
            <a:r>
              <a:rPr lang="en-US" altLang="zh-CN" dirty="0"/>
              <a:t>false</a:t>
            </a:r>
            <a:r>
              <a:rPr lang="zh-CN" altLang="en-US" dirty="0"/>
              <a:t>表示无序因子</a:t>
            </a:r>
            <a:endParaRPr lang="zh-CN" altLang="en-US" dirty="0"/>
          </a:p>
          <a:p>
            <a:pPr lvl="0"/>
            <a:r>
              <a:rPr lang="en-US" altLang="zh-CN" dirty="0"/>
              <a:t>nmax </a:t>
            </a:r>
            <a:r>
              <a:rPr lang="zh-CN" altLang="en-US" dirty="0"/>
              <a:t>表示 水平上线的个数</a:t>
            </a:r>
            <a:endParaRPr lang="zh-CN" altLang="en-US" dirty="0"/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27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列表允许你整合若干（可能无关的）对象到单个对象名下。例如，某个</a:t>
            </a:r>
            <a:br>
              <a:rPr lang="zh-CN" altLang="en-US" dirty="0"/>
            </a:br>
            <a:r>
              <a:rPr lang="zh-CN" altLang="en-US" dirty="0"/>
              <a:t>列表中可能是若干向量、矩阵、数据框，甚至其他列表的组合。</a:t>
            </a:r>
            <a:br>
              <a:rPr lang="zh-CN" altLang="en-US" dirty="0"/>
            </a:br>
            <a:endParaRPr lang="en-US" altLang="zh-CN" dirty="0"/>
          </a:p>
          <a:p>
            <a:pPr lvl="0"/>
            <a:r>
              <a:rPr lang="zh-CN" altLang="en-US" dirty="0"/>
              <a:t>其中的对象可以是目前为止讲到的任何结构。你还可以为列表中的对象命名：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47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列表允许你整合若干（可能无关的）对象到单个对象名下。例如，某个</a:t>
            </a:r>
            <a:br>
              <a:rPr lang="zh-CN" altLang="en-US" dirty="0"/>
            </a:br>
            <a:r>
              <a:rPr lang="zh-CN" altLang="en-US" dirty="0"/>
              <a:t>列表中可能是若干向量、矩阵、数据框，甚至其他列表的组合。</a:t>
            </a:r>
            <a:br>
              <a:rPr lang="zh-CN" altLang="en-US" dirty="0"/>
            </a:br>
            <a:endParaRPr lang="en-US" altLang="zh-CN" dirty="0"/>
          </a:p>
          <a:p>
            <a:pPr lvl="0"/>
            <a:r>
              <a:rPr lang="zh-CN" altLang="en-US" dirty="0"/>
              <a:t>其中的对象可以是目前为止讲到的任何结构。你还可以为列表中的对象命名：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68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r>
              <a:rPr lang="zh-CN" altLang="en-US"/>
              <a:t>对列表的每个组件执行给定的函数，并返回另一个列表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r>
              <a:rPr lang="zh-CN" altLang="en-US"/>
              <a:t>对列表的每个组件执行给定的函数，并返回另一个列表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885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/>
              <a:t>setwd(“d:/workspace/r”)</a:t>
            </a:r>
            <a:endParaRPr lang="en-US" altLang="zh-CN"/>
          </a:p>
          <a:p>
            <a:pPr lvl="0"/>
            <a:r>
              <a:rPr lang="en-US" altLang="zh-CN"/>
              <a:t>x&lt;-c(5.2,4.8,4.5,5.0,3.5,3.0)</a:t>
            </a:r>
            <a:endParaRPr lang="en-US" altLang="zh-CN"/>
          </a:p>
          <a:p>
            <a:pPr lvl="0"/>
            <a:r>
              <a:rPr lang="en-US" altLang="zh-CN"/>
              <a:t>x[2]</a:t>
            </a:r>
            <a:endParaRPr lang="en-US" altLang="zh-CN"/>
          </a:p>
          <a:p>
            <a:pPr lvl="0"/>
            <a:r>
              <a:rPr lang="en-US" altLang="zh-CN"/>
              <a:t>x[5]</a:t>
            </a:r>
            <a:endParaRPr lang="en-US" altLang="zh-CN"/>
          </a:p>
          <a:p>
            <a:pPr lvl="0"/>
            <a:r>
              <a:rPr lang="en-US" altLang="zh-CN"/>
              <a:t>which(x&gt;4.0&amp;x&lt;5.0)</a:t>
            </a:r>
            <a:endParaRPr lang="en-US" altLang="zh-CN"/>
          </a:p>
          <a:p>
            <a:pPr lvl="0"/>
            <a:r>
              <a:rPr lang="en-US" altLang="zh-CN"/>
              <a:t>s&lt;-rep(c(“R”,”G”,”B“)</a:t>
            </a:r>
            <a:r>
              <a:rPr lang="zh-CN" altLang="en-US"/>
              <a:t>，</a:t>
            </a:r>
            <a:r>
              <a:rPr lang="en-US" altLang="zh-CN"/>
              <a:t>each=2,length.out=5</a:t>
            </a:r>
            <a:r>
              <a:rPr lang="zh-CN" altLang="en-US"/>
              <a:t>）</a:t>
            </a:r>
            <a:endParaRPr lang="zh-CN" altLang="en-US"/>
          </a:p>
          <a:p>
            <a:pPr lvl="0"/>
            <a:r>
              <a:rPr lang="en-US" altLang="zh-CN"/>
              <a:t>s&lt;-factor(s)</a:t>
            </a:r>
            <a:endParaRPr lang="en-US" altLang="zh-CN"/>
          </a:p>
          <a:p>
            <a:pPr lvl="0"/>
            <a:r>
              <a:rPr lang="en-US" altLang="zh-CN"/>
              <a:t>mymatrix&lt;-matrix(x,nrow=3,ncol=3,byrow=TRUE)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fr&lt;-data.frame(mymatrix)</a:t>
            </a:r>
            <a:endParaRPr lang="en-US" altLang="zh-CN" b="1"/>
          </a:p>
          <a:p>
            <a:pPr lvl="0"/>
            <a:r>
              <a:rPr lang="en-US" altLang="zh-CN" b="1"/>
              <a:t> names(fr)&lt;-c("width","height")</a:t>
            </a:r>
            <a:endParaRPr lang="en-US" altLang="zh-CN" b="1"/>
          </a:p>
          <a:p>
            <a:pPr lvl="0"/>
            <a:r>
              <a:rPr lang="en-US" altLang="zh-CN" b="1"/>
              <a:t>write.table(myfram,"d:/test/a.txt") //test</a:t>
            </a:r>
            <a:r>
              <a:rPr lang="zh-CN" altLang="en-US" b="1"/>
              <a:t>必须存在</a:t>
            </a:r>
            <a:endParaRPr lang="zh-CN" altLang="en-US" b="1"/>
          </a:p>
          <a:p>
            <a:pPr lvl="0"/>
            <a:endParaRPr lang="en-US" altLang="zh-CN" b="1"/>
          </a:p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885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/>
              <a:t>setwd(“d:/workspace/r”)</a:t>
            </a:r>
            <a:endParaRPr lang="en-US" altLang="zh-CN"/>
          </a:p>
          <a:p>
            <a:pPr lvl="0"/>
            <a:r>
              <a:rPr lang="en-US" altLang="zh-CN"/>
              <a:t>x&lt;-c(5.2,4.8,4.5,5.0,3.5,3.0)</a:t>
            </a:r>
            <a:endParaRPr lang="en-US" altLang="zh-CN"/>
          </a:p>
          <a:p>
            <a:pPr lvl="0"/>
            <a:r>
              <a:rPr lang="en-US" altLang="zh-CN"/>
              <a:t>x[2]</a:t>
            </a:r>
            <a:endParaRPr lang="en-US" altLang="zh-CN"/>
          </a:p>
          <a:p>
            <a:pPr lvl="0"/>
            <a:r>
              <a:rPr lang="en-US" altLang="zh-CN"/>
              <a:t>x[5]</a:t>
            </a:r>
            <a:endParaRPr lang="en-US" altLang="zh-CN"/>
          </a:p>
          <a:p>
            <a:pPr lvl="0"/>
            <a:r>
              <a:rPr lang="en-US" altLang="zh-CN"/>
              <a:t>which(x&gt;4.0&amp;x&lt;5.0)</a:t>
            </a:r>
            <a:endParaRPr lang="en-US" altLang="zh-CN"/>
          </a:p>
          <a:p>
            <a:pPr lvl="0"/>
            <a:r>
              <a:rPr lang="en-US" altLang="zh-CN"/>
              <a:t>s&lt;-rep(c(“R”,”G”,”B“)</a:t>
            </a:r>
            <a:r>
              <a:rPr lang="zh-CN" altLang="en-US"/>
              <a:t>，</a:t>
            </a:r>
            <a:r>
              <a:rPr lang="en-US" altLang="zh-CN"/>
              <a:t>each=2,length.out=5</a:t>
            </a:r>
            <a:r>
              <a:rPr lang="zh-CN" altLang="en-US"/>
              <a:t>）</a:t>
            </a:r>
            <a:endParaRPr lang="zh-CN" altLang="en-US"/>
          </a:p>
          <a:p>
            <a:pPr lvl="0"/>
            <a:r>
              <a:rPr lang="en-US" altLang="zh-CN"/>
              <a:t>s&lt;-factor(s)</a:t>
            </a:r>
            <a:endParaRPr lang="en-US" altLang="zh-CN"/>
          </a:p>
          <a:p>
            <a:pPr lvl="0"/>
            <a:r>
              <a:rPr lang="en-US" altLang="zh-CN"/>
              <a:t>mymatrix&lt;-matrix(x,nrow=3,ncol=3,byrow=TRUE)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fr&lt;-data.frame(mymatrix)</a:t>
            </a:r>
            <a:endParaRPr lang="en-US" altLang="zh-CN" b="1"/>
          </a:p>
          <a:p>
            <a:pPr lvl="0"/>
            <a:r>
              <a:rPr lang="en-US" altLang="zh-CN" b="1"/>
              <a:t> names(fr)&lt;-c("width","height")</a:t>
            </a:r>
            <a:endParaRPr lang="en-US" altLang="zh-CN" b="1"/>
          </a:p>
          <a:p>
            <a:pPr lvl="0"/>
            <a:r>
              <a:rPr lang="en-US" altLang="zh-CN" b="1"/>
              <a:t>write.table(myfram,"d:/test/a.txt") //test</a:t>
            </a:r>
            <a:r>
              <a:rPr lang="zh-CN" altLang="en-US" b="1"/>
              <a:t>必须存在</a:t>
            </a:r>
            <a:endParaRPr lang="zh-CN" altLang="en-US" b="1"/>
          </a:p>
          <a:p>
            <a:pPr lvl="0"/>
            <a:endParaRPr lang="en-US" altLang="zh-CN" b="1"/>
          </a:p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885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/>
              <a:t>x</a:t>
            </a:r>
            <a:r>
              <a:rPr lang="zh-CN" altLang="en-US"/>
              <a:t>均值，加减常用置信水平的正态分布的临界值</a:t>
            </a:r>
            <a:r>
              <a:rPr lang="en-US" altLang="zh-CN"/>
              <a:t>(miu) </a:t>
            </a:r>
            <a:endParaRPr lang="en-US" altLang="zh-CN"/>
          </a:p>
          <a:p>
            <a:pPr lvl="0"/>
            <a:r>
              <a:rPr lang="en-US" altLang="zh-CN"/>
              <a:t>s:</a:t>
            </a:r>
            <a:r>
              <a:rPr lang="zh-CN" altLang="en-US"/>
              <a:t>样本的标准差</a:t>
            </a:r>
            <a:endParaRPr lang="zh-CN" altLang="en-US"/>
          </a:p>
          <a:p>
            <a:pPr lvl="0"/>
            <a:r>
              <a:rPr lang="en-US" altLang="zh-CN"/>
              <a:t>n:</a:t>
            </a:r>
            <a:r>
              <a:rPr lang="zh-CN" altLang="en-US"/>
              <a:t>样本个数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数据集：由数据构成个的一个矩形数组。</a:t>
            </a:r>
            <a:endParaRPr lang="en-US" altLang="zh-CN" dirty="0"/>
          </a:p>
          <a:p>
            <a:pPr lvl="0"/>
            <a:r>
              <a:rPr lang="zh-CN" altLang="en-US" dirty="0"/>
              <a:t>不同的行业对于数据集的行和列叫法不同。统计学家称它们为观测（</a:t>
            </a:r>
            <a:r>
              <a:rPr lang="en-US" altLang="zh-CN" dirty="0"/>
              <a:t>observation</a:t>
            </a:r>
            <a:r>
              <a:rPr lang="zh-CN" altLang="en-US" dirty="0"/>
              <a:t>）和变量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variable</a:t>
            </a:r>
            <a:r>
              <a:rPr lang="zh-CN" altLang="en-US" dirty="0"/>
              <a:t>） ，数据库分析师则称其为记录（</a:t>
            </a:r>
            <a:r>
              <a:rPr lang="en-US" altLang="zh-CN" dirty="0"/>
              <a:t>record</a:t>
            </a:r>
            <a:r>
              <a:rPr lang="zh-CN" altLang="en-US" dirty="0"/>
              <a:t>）和字段（</a:t>
            </a:r>
            <a:r>
              <a:rPr lang="en-US" altLang="zh-CN" dirty="0"/>
              <a:t>field</a:t>
            </a:r>
            <a:r>
              <a:rPr lang="zh-CN" altLang="en-US" dirty="0"/>
              <a:t>） ，数据挖掘</a:t>
            </a:r>
            <a:r>
              <a:rPr lang="en-US" altLang="zh-CN" dirty="0"/>
              <a:t>/</a:t>
            </a:r>
            <a:r>
              <a:rPr lang="zh-CN" altLang="en-US" dirty="0"/>
              <a:t>机器学习学科的研</a:t>
            </a:r>
            <a:br>
              <a:rPr lang="zh-CN" altLang="en-US" dirty="0"/>
            </a:br>
            <a:r>
              <a:rPr lang="zh-CN" altLang="en-US" dirty="0"/>
              <a:t>究者则把它们叫做示例（</a:t>
            </a:r>
            <a:r>
              <a:rPr lang="en-US" altLang="zh-CN" dirty="0"/>
              <a:t>example</a:t>
            </a:r>
            <a:r>
              <a:rPr lang="zh-CN" altLang="en-US" dirty="0"/>
              <a:t>）和属性（</a:t>
            </a:r>
            <a:r>
              <a:rPr lang="en-US" altLang="zh-CN" dirty="0"/>
              <a:t>attribute</a:t>
            </a:r>
            <a:r>
              <a:rPr lang="zh-CN" altLang="en-US" dirty="0"/>
              <a:t>）。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  <a:p>
            <a:pPr lvl="0"/>
            <a:r>
              <a:rPr lang="zh-CN" altLang="en-US" dirty="0"/>
              <a:t>在</a:t>
            </a:r>
            <a:r>
              <a:rPr lang="en-US" altLang="zh-CN" dirty="0"/>
              <a:t>R</a:t>
            </a:r>
            <a:r>
              <a:rPr lang="zh-CN" altLang="en-US" dirty="0"/>
              <a:t>中，对象（</a:t>
            </a:r>
            <a:r>
              <a:rPr lang="en-US" altLang="zh-CN" dirty="0"/>
              <a:t>object</a:t>
            </a:r>
            <a:r>
              <a:rPr lang="zh-CN" altLang="en-US" dirty="0"/>
              <a:t>）是指可以赋值给变量的任何事物，包括常量、数据结构、函数，</a:t>
            </a:r>
            <a:br>
              <a:rPr lang="zh-CN" altLang="en-US" dirty="0"/>
            </a:br>
            <a:r>
              <a:rPr lang="zh-CN" altLang="en-US" dirty="0"/>
              <a:t>甚至图形。对象都拥有某种模式，描述了此对象是如何存储的，以及某个类，像</a:t>
            </a:r>
            <a:r>
              <a:rPr lang="en-US" altLang="zh-CN" dirty="0"/>
              <a:t>print</a:t>
            </a:r>
            <a:r>
              <a:rPr lang="zh-CN" altLang="en-US" dirty="0"/>
              <a:t>这样的</a:t>
            </a:r>
            <a:br>
              <a:rPr lang="zh-CN" altLang="en-US" dirty="0"/>
            </a:br>
            <a:r>
              <a:rPr lang="zh-CN" altLang="en-US" dirty="0"/>
              <a:t>泛型函数表明如何处理此对象。</a:t>
            </a:r>
            <a:br>
              <a:rPr lang="zh-CN" altLang="en-US" dirty="0"/>
            </a:br>
            <a:endParaRPr lang="en-US" altLang="zh-CN" dirty="0"/>
          </a:p>
          <a:p>
            <a:pPr lvl="0"/>
            <a:r>
              <a:rPr lang="en-US" altLang="zh-CN" dirty="0"/>
              <a:t>R</a:t>
            </a:r>
            <a:r>
              <a:rPr lang="zh-CN" altLang="en-US" dirty="0"/>
              <a:t>可以处理的数据类型（模式）包括数值型、字符型、逻辑型（</a:t>
            </a:r>
            <a:r>
              <a:rPr lang="en-US" altLang="zh-CN" dirty="0"/>
              <a:t>TRUE/FALSE</a:t>
            </a:r>
            <a:r>
              <a:rPr lang="zh-CN" altLang="en-US" dirty="0"/>
              <a:t>）、复数型（虚</a:t>
            </a:r>
            <a:br>
              <a:rPr lang="zh-CN" altLang="en-US" dirty="0"/>
            </a:br>
            <a:r>
              <a:rPr lang="zh-CN" altLang="en-US" dirty="0"/>
              <a:t>数）和原生型（字节）。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查看数据的类型 </a:t>
            </a:r>
            <a:r>
              <a:rPr lang="en-US" altLang="zh-CN" dirty="0"/>
              <a:t>mode()&lt;class()&lt;typeof()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/>
              <a:t>R</a:t>
            </a:r>
            <a:r>
              <a:rPr lang="zh-CN" altLang="en-US" dirty="0"/>
              <a:t>可以处理的数据类型（模式）包括数值型、字符型、逻辑型（</a:t>
            </a:r>
            <a:r>
              <a:rPr lang="en-US" altLang="zh-CN" dirty="0"/>
              <a:t>TRUE/FALSE</a:t>
            </a:r>
            <a:r>
              <a:rPr lang="zh-CN" altLang="en-US" dirty="0"/>
              <a:t>）、复数型（虚</a:t>
            </a:r>
            <a:br>
              <a:rPr lang="zh-CN" altLang="en-US" dirty="0"/>
            </a:br>
            <a:r>
              <a:rPr lang="zh-CN" altLang="en-US" dirty="0"/>
              <a:t>数）和原生型（字节）。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第2章 R的语法与数据结构</a:t>
            </a:r>
            <a:endParaRPr b="1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孙丽萍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1275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R</a:t>
            </a:r>
            <a:r>
              <a:rPr sz="2800" dirty="0">
                <a:solidFill>
                  <a:schemeClr val="tx1"/>
                </a:solidFill>
                <a:sym typeface="+mn-ea"/>
              </a:rPr>
              <a:t>的语法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 indent="-255270" eaLnBrk="1" hangingPunct="1"/>
            <a:r>
              <a:rPr sz="2800" dirty="0">
                <a:sym typeface="+mn-ea"/>
              </a:rPr>
              <a:t>数据类型</a:t>
            </a:r>
            <a:endParaRPr sz="2800" dirty="0">
              <a:sym typeface="+mn-ea"/>
            </a:endParaRPr>
          </a:p>
          <a:p>
            <a:pPr indent="-255270" eaLnBrk="1" hangingPunct="1"/>
            <a:r>
              <a:rPr dirty="0">
                <a:solidFill>
                  <a:srgbClr val="C00000"/>
                </a:solidFill>
                <a:sym typeface="+mn-ea"/>
              </a:rPr>
              <a:t>数据结构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向量</a:t>
            </a:r>
            <a:endParaRPr lang="en-US" altLang="zh-CN" dirty="0"/>
          </a:p>
          <a:p>
            <a:pPr indent="-255270" eaLnBrk="1" hangingPunct="1"/>
            <a:r>
              <a:rPr lang="zh-CN" altLang="en-US" dirty="0"/>
              <a:t>矩阵</a:t>
            </a:r>
            <a:endParaRPr lang="en-US" altLang="zh-CN" dirty="0"/>
          </a:p>
          <a:p>
            <a:pPr indent="-255270" eaLnBrk="1" hangingPunct="1"/>
            <a:r>
              <a:rPr lang="zh-CN" altLang="en-US" dirty="0"/>
              <a:t>数组</a:t>
            </a:r>
            <a:endParaRPr lang="en-US" altLang="zh-CN" dirty="0"/>
          </a:p>
          <a:p>
            <a:pPr indent="-255270" eaLnBrk="1" hangingPunct="1"/>
            <a:r>
              <a:rPr lang="zh-CN" altLang="en-US" dirty="0"/>
              <a:t>数据框</a:t>
            </a:r>
            <a:endParaRPr lang="en-US" altLang="zh-CN" dirty="0"/>
          </a:p>
          <a:p>
            <a:pPr indent="-255270" eaLnBrk="1" hangingPunct="1"/>
            <a:r>
              <a:rPr lang="zh-CN" altLang="en-US" dirty="0"/>
              <a:t>因子</a:t>
            </a:r>
            <a:endParaRPr lang="en-US" altLang="zh-CN" dirty="0"/>
          </a:p>
          <a:p>
            <a:pPr indent="-255270" eaLnBrk="1" hangingPunct="1"/>
            <a:r>
              <a:rPr lang="zh-CN" altLang="en-US" dirty="0"/>
              <a:t>列表</a:t>
            </a: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</p:txBody>
      </p:sp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数据结构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dirty="0">
                <a:sym typeface="+mn-ea"/>
              </a:rPr>
              <a:t>向量</a:t>
            </a:r>
            <a:endParaRPr dirty="0">
              <a:sym typeface="+mn-ea"/>
            </a:endParaRPr>
          </a:p>
          <a:p>
            <a:pPr lvl="1"/>
            <a:r>
              <a:rPr sz="24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概念</a:t>
            </a:r>
            <a:endParaRPr sz="2400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2"/>
            <a:r>
              <a:rPr sz="233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用于存储数值型、字符型或逻辑型数据的一维数组。</a:t>
            </a:r>
            <a:endParaRPr sz="2330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1"/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创建</a:t>
            </a:r>
            <a:endParaRPr sz="2800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2"/>
            <a:r>
              <a:rPr sz="233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执行组合功能的函数</a:t>
            </a:r>
            <a:r>
              <a:rPr lang="en-US" altLang="zh-CN" sz="233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c()</a:t>
            </a:r>
            <a:r>
              <a:rPr sz="233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可用来创建向量。</a:t>
            </a:r>
            <a:endParaRPr sz="2330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2"/>
            <a:r>
              <a:rPr sz="233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示例</a:t>
            </a:r>
            <a:endParaRPr sz="2330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3"/>
            <a:r>
              <a:rPr lang="en-US" altLang="zh-CN" sz="163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a&lt;-c(1,2,4,-5)</a:t>
            </a:r>
            <a:endParaRPr lang="en-US" altLang="zh-CN" sz="1630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3"/>
            <a:r>
              <a:rPr lang="en-US" altLang="zh-CN" sz="163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b&lt;-c(“</a:t>
            </a:r>
            <a:r>
              <a:rPr lang="en-US" altLang="zh-CN" sz="1630" kern="120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one”,”two”,”three</a:t>
            </a:r>
            <a:r>
              <a:rPr lang="en-US" altLang="zh-CN" sz="163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”)</a:t>
            </a:r>
            <a:endParaRPr lang="en-US" altLang="zh-CN" sz="1630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3"/>
            <a:r>
              <a:rPr lang="en-US" altLang="zh-CN" sz="163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c&lt;-c(TRUE,TRUE,FALSE)</a:t>
            </a:r>
            <a:endParaRPr kumimoji="0" lang="en-US" altLang="zh-CN" sz="163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417830" y="1974533"/>
            <a:ext cx="8229600" cy="45259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anose="020B0604020202020204" pitchFamily="34" charset="0"/>
              </a:defRPr>
            </a:lvl9pPr>
          </a:lstStyle>
          <a:p>
            <a:pPr marL="365125" marR="0" lvl="0" indent="-255905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endParaRPr kumimoji="0" lang="zh-CN" alt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0555" marR="0" lvl="2" indent="0" algn="l" defTabSz="914400" rtl="0" eaLnBrk="1" fontAlgn="base" latinLnBrk="0" hangingPunct="1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None/>
              <a:defRPr/>
            </a:pPr>
            <a:br>
              <a:rPr kumimoji="0" lang="zh-CN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zh-CN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访问</a:t>
            </a:r>
            <a:endParaRPr lang="zh-CN" altLang="en-US" dirty="0"/>
          </a:p>
          <a:p>
            <a:pPr lvl="1" indent="-255270" eaLnBrk="1" hangingPunct="1"/>
            <a:r>
              <a:rPr lang="zh-CN" altLang="en-US" sz="2055" dirty="0">
                <a:solidFill>
                  <a:srgbClr val="00FFFF"/>
                </a:solidFill>
                <a:sym typeface="黑体" panose="02010609060101010101" pitchFamily="49" charset="-122"/>
              </a:rPr>
              <a:t>正的下标</a:t>
            </a:r>
            <a:r>
              <a:rPr lang="zh-CN" altLang="en-US" sz="2055" dirty="0">
                <a:sym typeface="黑体" panose="02010609060101010101" pitchFamily="49" charset="-122"/>
              </a:rPr>
              <a:t>      提取向量中对应的元素</a:t>
            </a:r>
            <a:endParaRPr lang="zh-CN" altLang="en-US" sz="2055" dirty="0">
              <a:sym typeface="黑体" panose="02010609060101010101" pitchFamily="49" charset="-122"/>
            </a:endParaRPr>
          </a:p>
          <a:p>
            <a:pPr lvl="1" indent="-255270" eaLnBrk="1" hangingPunct="1"/>
            <a:r>
              <a:rPr lang="zh-CN" altLang="en-US" sz="2055" dirty="0">
                <a:solidFill>
                  <a:srgbClr val="00FFFF"/>
                </a:solidFill>
                <a:sym typeface="黑体" panose="02010609060101010101" pitchFamily="49" charset="-122"/>
              </a:rPr>
              <a:t>负的下标</a:t>
            </a:r>
            <a:r>
              <a:rPr lang="zh-CN" altLang="en-US" sz="2055" dirty="0">
                <a:sym typeface="黑体" panose="02010609060101010101" pitchFamily="49" charset="-122"/>
              </a:rPr>
              <a:t>      去掉向量中对应的元素</a:t>
            </a:r>
            <a:endParaRPr lang="zh-CN" altLang="en-US" sz="2055" dirty="0">
              <a:sym typeface="黑体" panose="02010609060101010101" pitchFamily="49" charset="-122"/>
            </a:endParaRPr>
          </a:p>
          <a:p>
            <a:pPr lvl="1" indent="-255270" eaLnBrk="1" hangingPunct="1"/>
            <a:r>
              <a:rPr lang="zh-CN" altLang="en-US" sz="2055" dirty="0">
                <a:solidFill>
                  <a:srgbClr val="00FFFF"/>
                </a:solidFill>
                <a:sym typeface="黑体" panose="02010609060101010101" pitchFamily="49" charset="-122"/>
              </a:rPr>
              <a:t>逻辑运算</a:t>
            </a:r>
            <a:r>
              <a:rPr lang="zh-CN" altLang="en-US" sz="2055" dirty="0">
                <a:sym typeface="黑体" panose="02010609060101010101" pitchFamily="49" charset="-122"/>
              </a:rPr>
              <a:t>      提出向量中元素的值满足条件的元素</a:t>
            </a:r>
            <a:endParaRPr lang="en-US" altLang="zh-CN" sz="2055" dirty="0"/>
          </a:p>
          <a:p>
            <a:pPr marL="630555" lvl="2" indent="0" eaLnBrk="1" hangingPunct="1">
              <a:buNone/>
            </a:pPr>
            <a:br>
              <a:rPr lang="zh-CN" altLang="en-US" dirty="0"/>
            </a:br>
            <a:r>
              <a:rPr lang="en-US" altLang="zh-CN" dirty="0"/>
              <a:t>V &lt;- c(1,3,4,-1)</a:t>
            </a:r>
            <a:endParaRPr lang="en-US" altLang="zh-CN" dirty="0"/>
          </a:p>
          <a:p>
            <a:pPr marL="630555" lvl="2" indent="0" eaLnBrk="1" hangingPunct="1">
              <a:buNone/>
            </a:pPr>
            <a:r>
              <a:rPr lang="en-US" altLang="zh-CN" dirty="0"/>
              <a:t>V[1]</a:t>
            </a:r>
            <a:endParaRPr lang="en-US" altLang="zh-CN" dirty="0"/>
          </a:p>
          <a:p>
            <a:pPr marL="630555" lvl="2" indent="0" eaLnBrk="1" hangingPunct="1">
              <a:buNone/>
            </a:pPr>
            <a:r>
              <a:rPr lang="en-US" altLang="zh-CN" dirty="0"/>
              <a:t>V[c(1:3)]</a:t>
            </a:r>
            <a:endParaRPr lang="en-US" altLang="zh-CN" dirty="0"/>
          </a:p>
          <a:p>
            <a:pPr marL="630555" lvl="2" indent="0" eaLnBrk="1" hangingPunct="1">
              <a:buNone/>
            </a:pPr>
            <a:r>
              <a:rPr lang="en-US" altLang="zh-CN" dirty="0"/>
              <a:t>V[-1]</a:t>
            </a:r>
            <a:endParaRPr lang="en-US" altLang="zh-CN" dirty="0"/>
          </a:p>
          <a:p>
            <a:pPr marL="630555" lvl="2" indent="0" eaLnBrk="1" hangingPunct="1">
              <a:buNone/>
            </a:pPr>
            <a:r>
              <a:rPr lang="en-US" altLang="zh-CN" dirty="0"/>
              <a:t>V[-c(1:3)]</a:t>
            </a:r>
            <a:endParaRPr lang="en-US" altLang="zh-CN" dirty="0"/>
          </a:p>
          <a:p>
            <a:pPr marL="630555" lvl="2" indent="0" eaLnBrk="1" hangingPunct="1">
              <a:buNone/>
            </a:pPr>
            <a:r>
              <a:rPr lang="en-US" altLang="zh-CN" dirty="0"/>
              <a:t>V[c(TRUE,TRUE,FALSE,FALSE)]</a:t>
            </a:r>
            <a:endParaRPr lang="en-US" altLang="zh-CN" dirty="0"/>
          </a:p>
        </p:txBody>
      </p:sp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" name="矩形 3"/>
          <p:cNvSpPr/>
          <p:nvPr/>
        </p:nvSpPr>
        <p:spPr>
          <a:xfrm>
            <a:off x="899160" y="3112135"/>
            <a:ext cx="7345680" cy="27165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向量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常用函数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sort()</a:t>
            </a:r>
            <a:r>
              <a:rPr lang="zh-CN" altLang="en-US" dirty="0"/>
              <a:t>：排序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rev()</a:t>
            </a:r>
            <a:r>
              <a:rPr lang="zh-CN" altLang="en-US" dirty="0"/>
              <a:t>：逆置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seq()</a:t>
            </a:r>
            <a:r>
              <a:rPr lang="zh-CN" altLang="en-US" dirty="0"/>
              <a:t>：用于生成等间距间隔的数列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rep()</a:t>
            </a:r>
            <a:r>
              <a:rPr lang="zh-CN" altLang="en-US" dirty="0"/>
              <a:t>：用于创建重复序列</a:t>
            </a:r>
            <a:endParaRPr lang="en-US" altLang="zh-CN" dirty="0"/>
          </a:p>
        </p:txBody>
      </p:sp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向量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使用格式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sort(x,decreasing=FALSE,</a:t>
            </a:r>
            <a:r>
              <a:rPr lang="en-US" altLang="zh-CN" b="1" dirty="0">
                <a:solidFill>
                  <a:srgbClr val="FF0000"/>
                </a:solidFill>
              </a:rPr>
              <a:t>na.last=FALSE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en-US" altLang="zh-CN" dirty="0"/>
              <a:t>X1&lt;-c(1,10,7,6,9)</a:t>
            </a:r>
            <a:endParaRPr lang="en-US" altLang="zh-CN" dirty="0"/>
          </a:p>
          <a:p>
            <a:pPr lvl="1" eaLnBrk="1" hangingPunct="1"/>
            <a:r>
              <a:rPr lang="pt-BR" altLang="zh-CN" dirty="0"/>
              <a:t>X2&lt;-c("B","A","C")</a:t>
            </a:r>
            <a:endParaRPr lang="pt-BR" altLang="zh-CN" dirty="0"/>
          </a:p>
          <a:p>
            <a:pPr lvl="1" eaLnBrk="1" hangingPunct="1"/>
            <a:r>
              <a:rPr lang="en-US" altLang="zh-CN" dirty="0"/>
              <a:t>X3&lt;-c(</a:t>
            </a:r>
            <a:r>
              <a:rPr lang="pt-BR" altLang="zh-CN" dirty="0"/>
              <a:t>"</a:t>
            </a:r>
            <a:r>
              <a:rPr lang="en-US" altLang="zh-CN" dirty="0"/>
              <a:t>3</a:t>
            </a:r>
            <a:r>
              <a:rPr lang="pt-BR" altLang="zh-CN" dirty="0"/>
              <a:t>"</a:t>
            </a:r>
            <a:r>
              <a:rPr lang="en-US" altLang="zh-CN" dirty="0"/>
              <a:t>,</a:t>
            </a:r>
            <a:r>
              <a:rPr lang="pt-BR" altLang="zh-CN" dirty="0"/>
              <a:t> "</a:t>
            </a:r>
            <a:r>
              <a:rPr lang="en-US" altLang="zh-CN" dirty="0"/>
              <a:t>2</a:t>
            </a:r>
            <a:r>
              <a:rPr lang="pt-BR" altLang="zh-CN" dirty="0"/>
              <a:t>"</a:t>
            </a:r>
            <a:r>
              <a:rPr lang="en-US" altLang="zh-CN" dirty="0"/>
              <a:t>,</a:t>
            </a:r>
            <a:r>
              <a:rPr lang="pt-BR" altLang="zh-CN" dirty="0"/>
              <a:t> "</a:t>
            </a:r>
            <a:r>
              <a:rPr lang="en-US" altLang="zh-CN" dirty="0"/>
              <a:t>NA</a:t>
            </a:r>
            <a:r>
              <a:rPr lang="pt-BR" altLang="zh-CN" dirty="0"/>
              <a:t>"</a:t>
            </a:r>
            <a:r>
              <a:rPr lang="en-US" altLang="zh-CN" dirty="0"/>
              <a:t>,</a:t>
            </a:r>
            <a:r>
              <a:rPr lang="pt-BR" altLang="zh-CN" dirty="0"/>
              <a:t> "</a:t>
            </a:r>
            <a:r>
              <a:rPr lang="en-US" altLang="zh-CN" dirty="0"/>
              <a:t>1</a:t>
            </a:r>
            <a:r>
              <a:rPr lang="pt-BR" altLang="zh-CN" dirty="0"/>
              <a:t>"</a:t>
            </a:r>
            <a:r>
              <a:rPr lang="en-US" altLang="zh-CN" dirty="0"/>
              <a:t>,</a:t>
            </a:r>
            <a:r>
              <a:rPr lang="pt-BR" altLang="zh-CN" dirty="0"/>
              <a:t> "</a:t>
            </a:r>
            <a:r>
              <a:rPr lang="en-US" altLang="zh-CN" dirty="0"/>
              <a:t>4</a:t>
            </a:r>
            <a:r>
              <a:rPr lang="pt-BR" altLang="zh-CN" dirty="0"/>
              <a:t> "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sort(X1)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sort(X1, decreasing=TRUE)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sort(X2)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sort(X3,na.last=TRUE)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rev(X1)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矩形 1"/>
          <p:cNvSpPr/>
          <p:nvPr/>
        </p:nvSpPr>
        <p:spPr>
          <a:xfrm>
            <a:off x="841375" y="2534920"/>
            <a:ext cx="7218045" cy="3591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向量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8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48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48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8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48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48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使用格式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seq(from=1,to=1,by=((to-from)/length.out-1),length.out=NULL,along.with=NULL)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2781300"/>
          <a:ext cx="6096000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(1,-9)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(1,-9,by=-2)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(1,-9,length.out=10)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(1,by=2,length.out=10)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t>向量</a:t>
            </a:r>
          </a:p>
        </p:txBody>
      </p:sp>
    </p:spTree>
  </p:cSld>
  <p:clrMapOvr>
    <a:masterClrMapping/>
  </p:clrMapOvr>
  <p:transition spd="slow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使用格式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rep(x,times=1,length.out=NA,each=1)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27455" y="2543810"/>
          <a:ext cx="668909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909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rep(1:3,2)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rep(1:3,each=2)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rep(1:3,c(2,1,2))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rep(1:3,each=2,length.out=4)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rep(1:3,each=2,times=3)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t>向量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概念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是一个二维数组，可以描述二维数据。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 indent="-255270" eaLnBrk="1" hangingPunct="1"/>
            <a:r>
              <a:rPr lang="zh-CN" altLang="en-US" dirty="0"/>
              <a:t>创建矩阵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通过函数</a:t>
            </a:r>
            <a:r>
              <a:rPr lang="en-US" altLang="zh-CN" dirty="0"/>
              <a:t>matrix</a:t>
            </a:r>
            <a:r>
              <a:rPr lang="zh-CN" altLang="en-US" dirty="0"/>
              <a:t>创建矩阵。</a:t>
            </a:r>
            <a:endParaRPr lang="en-US" altLang="zh-CN" dirty="0"/>
          </a:p>
          <a:p>
            <a:pPr marL="457200" lvl="1" indent="0" eaLnBrk="1" hangingPunct="1">
              <a:buNone/>
            </a:pPr>
            <a:br>
              <a:rPr lang="zh-CN" altLang="en-US" dirty="0"/>
            </a:br>
            <a:endParaRPr lang="en-US" altLang="zh-CN" dirty="0"/>
          </a:p>
          <a:p>
            <a:pPr indent="-255270" eaLnBrk="1" hangingPunct="1"/>
            <a:br>
              <a:rPr lang="zh-CN" altLang="en-US" dirty="0"/>
            </a:br>
            <a:endParaRPr lang="en-US" altLang="zh-CN" dirty="0"/>
          </a:p>
        </p:txBody>
      </p:sp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4096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5118100"/>
            <a:ext cx="8247063" cy="165576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矩阵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95" y="2377440"/>
            <a:ext cx="5072380" cy="1381125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矩阵通过</a:t>
            </a:r>
            <a:r>
              <a:rPr lang="en-US" altLang="zh-CN" kern="120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as.vector</a:t>
            </a:r>
            <a:r>
              <a:rPr lang="en-US" altLang="zh-CN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()</a:t>
            </a:r>
            <a:r>
              <a:rPr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函数转化为向量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61670" y="1797685"/>
          <a:ext cx="7820025" cy="326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0025"/>
              </a:tblGrid>
              <a:tr h="3262630">
                <a:tc>
                  <a:txBody>
                    <a:bodyPr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y&lt;-matrix(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(1,10),2,5)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rname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&lt;-c("r1","r2")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cname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&lt;-c("c1","c2","c3","c4","c5")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y1&lt;-matrix(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(1,10),2,5,dimnames=list(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rname,cname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y2&lt;-matrix(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(1,10),2,5,byrow=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TRUE,dimnames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=list(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rname,cname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R</a:t>
            </a:r>
            <a:r>
              <a:rPr sz="2800" dirty="0">
                <a:solidFill>
                  <a:srgbClr val="FF0000"/>
                </a:solidFill>
                <a:sym typeface="+mn-ea"/>
              </a:rPr>
              <a:t>的语法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indent="-255270" eaLnBrk="1" hangingPunct="1"/>
            <a:r>
              <a:rPr sz="2800" dirty="0">
                <a:sym typeface="+mn-ea"/>
              </a:rPr>
              <a:t>数据类型</a:t>
            </a:r>
            <a:endParaRPr lang="zh-CN" altLang="en-US" sz="2800" dirty="0"/>
          </a:p>
          <a:p>
            <a:pPr indent="-255270" eaLnBrk="1" hangingPunct="1"/>
            <a:r>
              <a:rPr sz="2800" dirty="0">
                <a:sym typeface="+mn-ea"/>
              </a:rPr>
              <a:t>数据结构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矩阵访问</a:t>
            </a:r>
            <a:endParaRPr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1"/>
            <a:r>
              <a:rPr lang="en-US" altLang="zh-CN" sz="24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X[</a:t>
            </a:r>
            <a:r>
              <a:rPr lang="en-US" altLang="zh-CN" sz="2400" kern="120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i</a:t>
            </a:r>
            <a:r>
              <a:rPr lang="en-US" altLang="zh-CN" sz="24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,]</a:t>
            </a:r>
            <a:endParaRPr lang="en-US" altLang="zh-CN" sz="2400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1"/>
            <a:r>
              <a:rPr lang="en-US" altLang="zh-CN" sz="24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X[,j]</a:t>
            </a:r>
            <a:endParaRPr lang="en-US" altLang="zh-CN" sz="2400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1"/>
            <a:r>
              <a:rPr lang="en-US" altLang="zh-CN" sz="24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X[</a:t>
            </a:r>
            <a:r>
              <a:rPr lang="en-US" altLang="zh-CN" sz="2400" kern="120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i,j</a:t>
            </a:r>
            <a:r>
              <a:rPr lang="en-US" altLang="zh-CN" sz="24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]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7110" y="3223895"/>
          <a:ext cx="7129780" cy="296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9780"/>
              </a:tblGrid>
              <a:tr h="3017520">
                <a:tc>
                  <a:txBody>
                    <a:bodyPr/>
                    <a:p>
                      <a:pPr marL="179705" fontAlgn="auto">
                        <a:lnSpc>
                          <a:spcPct val="12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rname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&lt;-c("r1","r2“)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9705" fontAlgn="auto">
                        <a:lnSpc>
                          <a:spcPct val="120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cname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&lt;-c("c1","c2","c3","c4","c5")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9705" fontAlgn="auto">
                        <a:lnSpc>
                          <a:spcPct val="12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y1&lt;-matrix(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(1,10),2,5,dimnames=list(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rname,cname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9705" fontAlgn="auto">
                        <a:lnSpc>
                          <a:spcPct val="12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y1[2][1]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9705" fontAlgn="auto">
                        <a:lnSpc>
                          <a:spcPct val="12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y1[“r2”,”c1”]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9705" fontAlgn="auto">
                        <a:lnSpc>
                          <a:spcPct val="12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y[1,]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9705" fontAlgn="auto">
                        <a:lnSpc>
                          <a:spcPct val="12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y[,1]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9705" fontAlgn="auto">
                        <a:lnSpc>
                          <a:spcPct val="120000"/>
                        </a:lnSpc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y[1,c(2:4)]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增加或删除矩阵中的行或列</a:t>
            </a:r>
            <a:endParaRPr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1"/>
            <a:r>
              <a:rPr lang="en-US" altLang="zh-CN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cbind </a:t>
            </a:r>
            <a:r>
              <a:rPr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按列组合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998855" y="2337118"/>
          <a:ext cx="638111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1115"/>
              </a:tblGrid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zh-CN" altLang="en-US" sz="2800" b="0">
                          <a:solidFill>
                            <a:schemeClr val="tx1"/>
                          </a:solidFill>
                        </a:rPr>
                        <a:t>mymatrix&lt;-matrix(c(1:6),nrow=3,ncol=2)</a:t>
                      </a:r>
                      <a:endParaRPr lang="zh-CN" altLang="en-US" sz="28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</a:rPr>
                        <a:t>&gt; cbind(mymatrix,c(1,1,1))</a:t>
                      </a:r>
                      <a:endParaRPr lang="zh-CN" altLang="en-US" sz="28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28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</a:rPr>
                        <a:t>     [,1] [,2] [,3]</a:t>
                      </a:r>
                      <a:endParaRPr lang="zh-CN" altLang="en-US" sz="28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</a:rPr>
                        <a:t>[1,]    1    4    1</a:t>
                      </a:r>
                      <a:endParaRPr lang="zh-CN" altLang="en-US" sz="28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</a:rPr>
                        <a:t>[2,]    2    5    1</a:t>
                      </a:r>
                      <a:endParaRPr lang="zh-CN" altLang="en-US" sz="28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</a:rPr>
                        <a:t>[3,]    3    6    1</a:t>
                      </a:r>
                      <a:endParaRPr lang="zh-CN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增加或删除矩阵中的行或列</a:t>
            </a:r>
            <a:endParaRPr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1"/>
            <a:r>
              <a:rPr lang="en-US" altLang="zh-CN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rbind </a:t>
            </a:r>
            <a:r>
              <a:rPr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按行组合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998855" y="2337118"/>
          <a:ext cx="638111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1115"/>
              </a:tblGrid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  <a:sym typeface="+mn-ea"/>
                        </a:rPr>
                        <a:t>&gt;</a:t>
                      </a:r>
                      <a:r>
                        <a:rPr lang="zh-CN" altLang="en-US" sz="2800" b="0">
                          <a:solidFill>
                            <a:schemeClr val="tx1"/>
                          </a:solidFill>
                          <a:sym typeface="+mn-ea"/>
                        </a:rPr>
                        <a:t>mymatrix&lt;-matrix(c(1:6),nrow=3,ncol=2)</a:t>
                      </a:r>
                      <a:endParaRPr lang="zh-CN" altLang="en-US" sz="2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sym typeface="+mn-ea"/>
                        </a:rPr>
                        <a:t>&gt; </a:t>
                      </a:r>
                      <a:r>
                        <a:rPr lang="en-US" altLang="zh-CN" sz="2800" b="0">
                          <a:solidFill>
                            <a:schemeClr val="tx1"/>
                          </a:solidFill>
                          <a:sym typeface="+mn-ea"/>
                        </a:rPr>
                        <a:t>r</a:t>
                      </a:r>
                      <a:r>
                        <a:rPr lang="zh-CN" altLang="en-US" sz="2800" b="0">
                          <a:solidFill>
                            <a:schemeClr val="tx1"/>
                          </a:solidFill>
                          <a:sym typeface="+mn-ea"/>
                        </a:rPr>
                        <a:t>bind(mymatrix,c(1,</a:t>
                      </a:r>
                      <a:r>
                        <a:rPr lang="en-US" altLang="zh-CN" sz="2800" b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2800" b="0">
                          <a:solidFill>
                            <a:schemeClr val="tx1"/>
                          </a:solidFill>
                          <a:sym typeface="+mn-ea"/>
                        </a:rPr>
                        <a:t>))</a:t>
                      </a:r>
                      <a:endParaRPr lang="zh-CN" altLang="en-US" sz="2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sym typeface="+mn-ea"/>
                        </a:rPr>
                        <a:t>     [,1] [,2]</a:t>
                      </a:r>
                      <a:endParaRPr lang="zh-CN" altLang="en-US" sz="2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sym typeface="+mn-ea"/>
                        </a:rPr>
                        <a:t>[1,]    1    4</a:t>
                      </a:r>
                      <a:endParaRPr lang="zh-CN" altLang="en-US" sz="2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sym typeface="+mn-ea"/>
                        </a:rPr>
                        <a:t>[2,]    2    5</a:t>
                      </a:r>
                      <a:endParaRPr lang="zh-CN" altLang="en-US" sz="2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sym typeface="+mn-ea"/>
                        </a:rPr>
                        <a:t>[3,]    3    6</a:t>
                      </a:r>
                      <a:endParaRPr lang="zh-CN" altLang="en-US" sz="2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 b="0">
                          <a:solidFill>
                            <a:schemeClr val="tx1"/>
                          </a:solidFill>
                          <a:sym typeface="+mn-ea"/>
                        </a:rPr>
                        <a:t>[4,]    1    2</a:t>
                      </a:r>
                      <a:endParaRPr lang="zh-CN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对矩阵的行或列调用函数</a:t>
            </a:r>
            <a:r>
              <a:rPr lang="en-US" altLang="zh-CN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-apply</a:t>
            </a:r>
            <a:endParaRPr lang="en-US" altLang="zh-CN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1"/>
            <a:r>
              <a:rPr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一般格式：</a:t>
            </a:r>
            <a:r>
              <a:rPr lang="en-US" altLang="zh-CN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apply(m,dimcode,f,fargs)</a:t>
            </a:r>
            <a:endParaRPr lang="en-US" altLang="zh-CN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1"/>
            <a:r>
              <a:rPr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示例：对矩阵的每一行求平均值（</a:t>
            </a:r>
            <a:r>
              <a:rPr lang="en-US" altLang="zh-CN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mean</a:t>
            </a:r>
            <a:r>
              <a:rPr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860425" y="2733040"/>
          <a:ext cx="6687185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7185"/>
              </a:tblGrid>
              <a:tr h="3393440">
                <a:tc>
                  <a:txBody>
                    <a:bodyPr/>
                    <a:p>
                      <a:pPr>
                        <a:buNone/>
                      </a:pPr>
                      <a:r>
                        <a:rPr sz="2800" b="0">
                          <a:solidFill>
                            <a:schemeClr val="tx1"/>
                          </a:solidFill>
                        </a:rPr>
                        <a:t>&gt; mymatrix</a:t>
                      </a:r>
                      <a:endParaRPr sz="28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sz="2800" b="0">
                          <a:solidFill>
                            <a:schemeClr val="tx1"/>
                          </a:solidFill>
                        </a:rPr>
                        <a:t>     [,1] [,2]</a:t>
                      </a:r>
                      <a:endParaRPr sz="28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sz="2800" b="0">
                          <a:solidFill>
                            <a:schemeClr val="tx1"/>
                          </a:solidFill>
                        </a:rPr>
                        <a:t>[1,]    1    4</a:t>
                      </a:r>
                      <a:endParaRPr sz="28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sz="2800" b="0">
                          <a:solidFill>
                            <a:schemeClr val="tx1"/>
                          </a:solidFill>
                        </a:rPr>
                        <a:t>[2,]    2    5</a:t>
                      </a:r>
                      <a:endParaRPr sz="28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sz="2800" b="0">
                          <a:solidFill>
                            <a:schemeClr val="tx1"/>
                          </a:solidFill>
                        </a:rPr>
                        <a:t>[3,]    3    6</a:t>
                      </a:r>
                      <a:endParaRPr sz="28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sz="2800" b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sz="2800" b="0">
                          <a:solidFill>
                            <a:srgbClr val="FF0000"/>
                          </a:solidFill>
                        </a:rPr>
                        <a:t>apply(mymatrix,1,mean)</a:t>
                      </a:r>
                      <a:endParaRPr sz="2800" b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sz="2800" b="0">
                          <a:solidFill>
                            <a:schemeClr val="tx1"/>
                          </a:solidFill>
                        </a:rPr>
                        <a:t>[1] 2.5 3.5 4.5</a:t>
                      </a:r>
                      <a:endParaRPr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示例</a:t>
            </a: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:</a:t>
            </a:r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寻找异常值</a:t>
            </a:r>
            <a:endParaRPr sz="2800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用矩阵存储零售行业的数据，每一行对应一个商店，一行里的每一个值代表，对应每月的销售数据。以下是 </a:t>
            </a: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5</a:t>
            </a:r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家商店一年的销售额数据。通过</a:t>
            </a: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R</a:t>
            </a:r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程序得出</a:t>
            </a:r>
            <a:r>
              <a:rPr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每家商店中数据值偏离最远的月份。</a:t>
            </a:r>
            <a:endParaRPr sz="2800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endParaRPr sz="2800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endParaRPr lang="zh-CN" altLang="en-US"/>
          </a:p>
          <a:p>
            <a:endParaRPr lang="en-US" altLang="zh-CN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" y="3919220"/>
            <a:ext cx="9013825" cy="288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示例</a:t>
            </a: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:</a:t>
            </a:r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寻找异常值</a:t>
            </a:r>
            <a:endParaRPr sz="2800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识别方法：每家商店数据中偏离最远的值，是与</a:t>
            </a:r>
            <a:r>
              <a:rPr sz="2800" kern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中位数（</a:t>
            </a:r>
            <a:r>
              <a:rPr lang="en-US" altLang="zh-CN" sz="2800" kern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median</a:t>
            </a:r>
            <a:r>
              <a:rPr sz="2800" kern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）</a:t>
            </a:r>
            <a:r>
              <a:rPr sz="2800" kern="12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差别最大的值。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/>
          </a:p>
          <a:p>
            <a:endParaRPr lang="zh-CN" altLang="en-US"/>
          </a:p>
          <a:p>
            <a:endParaRPr lang="en-US" altLang="zh-CN" kern="1200" noProof="0" dirty="0">
              <a:ln>
                <a:noFill/>
              </a:ln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思考题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41450"/>
            <a:ext cx="8276590" cy="46983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49375"/>
            <a:ext cx="8274050" cy="38887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800" y="1652270"/>
            <a:ext cx="8534400" cy="39554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概念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数组与矩阵类似，但维数可以扩展到两个以上。</a:t>
            </a:r>
            <a:endParaRPr lang="en-US" altLang="zh-CN" dirty="0"/>
          </a:p>
          <a:p>
            <a:pPr indent="-255270" eaLnBrk="1" hangingPunct="1"/>
            <a:r>
              <a:rPr lang="zh-CN" altLang="en-US" dirty="0"/>
              <a:t>创建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可以通过</a:t>
            </a:r>
            <a:r>
              <a:rPr lang="en-US" altLang="zh-CN" dirty="0"/>
              <a:t>array()</a:t>
            </a:r>
            <a:r>
              <a:rPr lang="zh-CN" altLang="en-US" dirty="0"/>
              <a:t>函数创建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5734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5734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955" y="3246755"/>
            <a:ext cx="6226175" cy="524510"/>
          </a:xfrm>
          <a:prstGeom prst="rect">
            <a:avLst/>
          </a:prstGeom>
          <a:noFill/>
          <a:ln w="12700">
            <a:noFill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00735" y="3947795"/>
          <a:ext cx="7623175" cy="196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75"/>
              </a:tblGrid>
              <a:tr h="1967865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Dim1&lt;-c("a1","a2")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Dim2&lt;-c("b1", "b2", "b3")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Dim3&lt;-c(“c1”, “c2”, “c3”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“c4”)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Myarray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&lt;-array(c(1:24),c(2,3,4),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dimnames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=list(Dim1,Dim2,Dim3)) 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数组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 smtClean="0">
                <a:sym typeface="+mn-ea"/>
              </a:rPr>
              <a:t>R的语法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800" dirty="0">
                <a:sym typeface="+mn-ea"/>
              </a:rPr>
              <a:t>符号</a:t>
            </a:r>
            <a:endParaRPr sz="2800" dirty="0"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>
              <a:solidFill>
                <a:srgbClr val="FF0000"/>
              </a:solidFill>
            </a:endParaRPr>
          </a:p>
          <a:p>
            <a:pPr indent="-255270" eaLnBrk="1" hangingPunct="1"/>
            <a:endParaRPr sz="2800" dirty="0">
              <a:sym typeface="+mn-ea"/>
            </a:endParaRPr>
          </a:p>
          <a:p>
            <a:pPr indent="-255270" eaLnBrk="1" hangingPunct="1"/>
            <a:r>
              <a:rPr sz="2800" dirty="0">
                <a:sym typeface="+mn-ea"/>
              </a:rPr>
              <a:t>基本算术运算</a:t>
            </a:r>
            <a:endParaRPr sz="2800" dirty="0">
              <a:sym typeface="+mn-ea"/>
            </a:endParaRPr>
          </a:p>
          <a:p>
            <a:pPr indent="-255270" eaLnBrk="1" hangingPunct="1"/>
            <a:endParaRPr lang="zh-CN" altLang="en-US" sz="2800" dirty="0"/>
          </a:p>
          <a:p>
            <a:pPr indent="-255270" eaLnBrk="1" hangingPunct="1"/>
            <a:endParaRPr sz="2800" dirty="0">
              <a:sym typeface="+mn-ea"/>
            </a:endParaRPr>
          </a:p>
          <a:p>
            <a:pPr indent="-255270" eaLnBrk="1" hangingPunct="1"/>
            <a:endParaRPr sz="2800" dirty="0">
              <a:sym typeface="+mn-ea"/>
            </a:endParaRPr>
          </a:p>
          <a:p>
            <a:pPr indent="-255270" eaLnBrk="1" hangingPunct="1"/>
            <a:r>
              <a:rPr sz="2800" dirty="0">
                <a:sym typeface="+mn-ea"/>
              </a:rPr>
              <a:t>赋值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858520" y="1777365"/>
          <a:ext cx="64001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520700">
                <a:tc>
                  <a:txBody>
                    <a:bodyPr/>
                    <a:p>
                      <a:pPr marL="179705" lvl="2" indent="0" fontAlgn="base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&gt;    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命令或运算提示符</a:t>
                      </a:r>
                      <a:endParaRPr lang="zh-CN" altLang="en-US" sz="1800" strike="noStrike" noProof="1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  <a:p>
                      <a:pPr marL="179705" lvl="2" indent="0" fontAlgn="base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+    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续行符</a:t>
                      </a:r>
                      <a:endParaRPr lang="zh-CN" altLang="en-US" sz="1800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858520" y="3317875"/>
          <a:ext cx="64001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1463040">
                <a:tc>
                  <a:txBody>
                    <a:bodyPr/>
                    <a:p>
                      <a:pPr marL="179705" lvl="2" algn="l" fontAlgn="base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+     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加号</a:t>
                      </a:r>
                      <a:endParaRPr lang="en-US" altLang="zh-CN" sz="1800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  <a:p>
                      <a:pPr marL="179705" lvl="2" algn="l" fontAlgn="base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-       减号</a:t>
                      </a:r>
                      <a:endParaRPr lang="en-US" altLang="zh-CN" sz="1800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  <a:p>
                      <a:pPr marL="179705" lvl="2" algn="l" fontAlgn="base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*       乘号</a:t>
                      </a:r>
                      <a:endParaRPr lang="en-US" altLang="zh-CN" sz="1800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  <a:p>
                      <a:pPr marL="179705" lvl="2" algn="l" fontAlgn="base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/       除</a:t>
                      </a:r>
                      <a:endParaRPr lang="en-US" altLang="zh-CN" sz="1800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  <a:p>
                      <a:pPr marL="179705" lvl="2" algn="l" fontAlgn="base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^      乘幂</a:t>
                      </a:r>
                      <a:endParaRPr lang="en-US" altLang="zh-CN" sz="1800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858520" y="5405120"/>
          <a:ext cx="64001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520700">
                <a:tc>
                  <a:txBody>
                    <a:bodyPr/>
                    <a:p>
                      <a:pPr marL="179705" lvl="2" algn="l" fontAlgn="base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= 或 &lt;-</a:t>
                      </a:r>
                      <a:endParaRPr lang="en-US" altLang="zh-CN" sz="1800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dirty="0"/>
              <a:t>访问</a:t>
            </a:r>
            <a:endParaRPr dirty="0"/>
          </a:p>
          <a:p>
            <a:pPr lvl="1" indent="-255270" eaLnBrk="1" hangingPunct="1"/>
            <a:r>
              <a:rPr lang="en-US" altLang="zh-CN" dirty="0"/>
              <a:t>array[i,j,k]</a:t>
            </a:r>
            <a:endParaRPr lang="en-US" altLang="zh-CN" dirty="0"/>
          </a:p>
          <a:p>
            <a:pPr lvl="1" indent="-255270" eaLnBrk="1" hangingPunct="1"/>
            <a:r>
              <a:rPr lang="en-US" altLang="zh-CN" dirty="0"/>
              <a:t>array[i,,]</a:t>
            </a:r>
            <a:endParaRPr lang="en-US" altLang="zh-CN" dirty="0"/>
          </a:p>
          <a:p>
            <a:pPr lvl="1" indent="-255270" eaLnBrk="1" hangingPunct="1"/>
            <a:r>
              <a:rPr lang="en-US" altLang="zh-CN" dirty="0"/>
              <a:t>array[,j,]</a:t>
            </a:r>
            <a:endParaRPr lang="en-US" altLang="zh-CN" dirty="0"/>
          </a:p>
          <a:p>
            <a:pPr lvl="1" indent="-255270" eaLnBrk="1" hangingPunct="1"/>
            <a:r>
              <a:rPr lang="en-US" altLang="zh-CN" dirty="0"/>
              <a:t>array[,,k]</a:t>
            </a:r>
            <a:endParaRPr lang="en-US" altLang="zh-CN" dirty="0"/>
          </a:p>
          <a:p>
            <a:pPr lvl="1" indent="-255270" eaLnBrk="1" hangingPunct="1"/>
            <a:endParaRPr lang="en-US" altLang="zh-CN" dirty="0"/>
          </a:p>
        </p:txBody>
      </p:sp>
      <p:sp>
        <p:nvSpPr>
          <p:cNvPr id="5734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85" y="3837940"/>
            <a:ext cx="7776845" cy="2416810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概念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由一个或几个向量构成，向量必须等长，可以是不同的数据类型</a:t>
            </a:r>
            <a:endParaRPr lang="en-US" altLang="zh-CN" dirty="0"/>
          </a:p>
          <a:p>
            <a:pPr indent="-255270" eaLnBrk="1" hangingPunct="1"/>
            <a:endParaRPr lang="en-US" altLang="zh-CN" dirty="0"/>
          </a:p>
        </p:txBody>
      </p:sp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数据框</a:t>
            </a:r>
            <a:endParaRPr lang="zh-CN" altLang="en-US"/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148" y="3159760"/>
            <a:ext cx="7799387" cy="2163763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概念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由一个或几个向量构成，向量必须等长，可以是不同的数据类型</a:t>
            </a:r>
            <a:endParaRPr lang="en-US" altLang="zh-CN" dirty="0"/>
          </a:p>
          <a:p>
            <a:pPr indent="-255270" eaLnBrk="1" hangingPunct="1"/>
            <a:r>
              <a:rPr lang="zh-CN" altLang="en-US" dirty="0"/>
              <a:t>创建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通过函数</a:t>
            </a:r>
            <a:r>
              <a:rPr lang="en-US" altLang="zh-CN" dirty="0"/>
              <a:t>data.frame()</a:t>
            </a:r>
            <a:r>
              <a:rPr lang="zh-CN" altLang="en-US" dirty="0"/>
              <a:t>把多个向量组合起来创建，并设置列名称。</a:t>
            </a:r>
            <a:endParaRPr lang="en-US" altLang="zh-CN" dirty="0"/>
          </a:p>
          <a:p>
            <a:pPr lvl="1" eaLnBrk="1" hangingPunct="1"/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</p:txBody>
      </p:sp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5939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4149725"/>
            <a:ext cx="8388350" cy="71913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数据框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概念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由一个或几个向量构成，向量必须等长，可以是不同的数据类型</a:t>
            </a:r>
            <a:endParaRPr lang="en-US" altLang="zh-CN" dirty="0"/>
          </a:p>
          <a:p>
            <a:pPr indent="-255270" eaLnBrk="1" hangingPunct="1"/>
            <a:r>
              <a:rPr lang="zh-CN" altLang="en-US" dirty="0"/>
              <a:t>创建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数据框</a:t>
            </a:r>
            <a:endParaRPr lang="zh-CN" altLang="en-US"/>
          </a:p>
        </p:txBody>
      </p:sp>
      <p:pic>
        <p:nvPicPr>
          <p:cNvPr id="6861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3506470"/>
            <a:ext cx="8739505" cy="244665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dirty="0">
                <a:sym typeface="+mn-ea"/>
              </a:rPr>
              <a:t>访问</a:t>
            </a:r>
            <a:endParaRPr dirty="0">
              <a:sym typeface="+mn-ea"/>
            </a:endParaRPr>
          </a:p>
          <a:p>
            <a:pPr lvl="1" indent="-255270" eaLnBrk="1" hangingPunct="1"/>
            <a:r>
              <a:rPr sz="2400" dirty="0">
                <a:sym typeface="+mn-ea"/>
              </a:rPr>
              <a:t>格式        </a:t>
            </a:r>
            <a:r>
              <a:rPr lang="en-US" altLang="zh-CN" sz="2400" err="1">
                <a:sym typeface="+mn-ea"/>
              </a:rPr>
              <a:t>foo[row</a:t>
            </a:r>
            <a:r>
              <a:rPr lang="en-US" altLang="zh-CN" sz="2400" dirty="0">
                <a:sym typeface="+mn-ea"/>
              </a:rPr>
              <a:t>, column]</a:t>
            </a:r>
            <a:endParaRPr lang="en-US" altLang="zh-CN" sz="2400" dirty="0">
              <a:sym typeface="+mn-ea"/>
            </a:endParaRPr>
          </a:p>
          <a:p>
            <a:pPr lvl="1" indent="-255270" eaLnBrk="1" hangingPunct="1"/>
            <a:r>
              <a:rPr sz="2400" dirty="0">
                <a:sym typeface="+mn-ea"/>
              </a:rPr>
              <a:t>其中        </a:t>
            </a:r>
            <a:r>
              <a:rPr lang="en-US" altLang="zh-CN" sz="2400" err="1">
                <a:sym typeface="+mn-ea"/>
              </a:rPr>
              <a:t>foo</a:t>
            </a:r>
            <a:r>
              <a:rPr lang="en-US" altLang="zh-CN" sz="2400" dirty="0">
                <a:sym typeface="+mn-ea"/>
              </a:rPr>
              <a:t>  		</a:t>
            </a:r>
            <a:r>
              <a:rPr sz="2400" dirty="0">
                <a:sym typeface="+mn-ea"/>
              </a:rPr>
              <a:t>数据框架的名称</a:t>
            </a:r>
            <a:endParaRPr sz="2400" dirty="0">
              <a:sym typeface="+mn-ea"/>
            </a:endParaRPr>
          </a:p>
          <a:p>
            <a:pPr lvl="1" indent="-255270" eaLnBrk="1" hangingPunct="1"/>
            <a:r>
              <a:rPr lang="en-US" altLang="zh-CN" sz="2400" dirty="0">
                <a:sym typeface="+mn-ea"/>
              </a:rPr>
              <a:t>row     		    </a:t>
            </a:r>
            <a:r>
              <a:rPr sz="2400" dirty="0">
                <a:sym typeface="+mn-ea"/>
              </a:rPr>
              <a:t>需要提出取的行号</a:t>
            </a:r>
            <a:endParaRPr sz="2400" dirty="0">
              <a:sym typeface="+mn-ea"/>
            </a:endParaRPr>
          </a:p>
          <a:p>
            <a:pPr lvl="1" indent="-255270" eaLnBrk="1" hangingPunct="1"/>
            <a:r>
              <a:rPr lang="en-US" altLang="zh-CN" sz="2400" dirty="0">
                <a:sym typeface="+mn-ea"/>
              </a:rPr>
              <a:t>column   </a:t>
            </a:r>
            <a:r>
              <a:rPr sz="2400" dirty="0">
                <a:sym typeface="+mn-ea"/>
              </a:rPr>
              <a:t>需要提出取的行号</a:t>
            </a:r>
            <a:endParaRPr lang="zh-CN" altLang="en-US" sz="2400" strike="noStrike" noProof="1" dirty="0"/>
          </a:p>
          <a:p>
            <a:pPr indent="-255270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数据框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66788" y="3514725"/>
          <a:ext cx="6216650" cy="261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7285"/>
              </a:tblGrid>
              <a:tr h="261175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sym typeface="+mn-ea"/>
                        </a:rPr>
                        <a:t>patientdata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[1,]</a:t>
                      </a:r>
                      <a:endParaRPr lang="en-US" altLang="zh-CN" sz="2400" b="0" dirty="0" err="1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sym typeface="+mn-ea"/>
                        </a:rPr>
                        <a:t>patientdata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[,1]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sym typeface="+mn-ea"/>
                        </a:rPr>
                        <a:t>patientdata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sym typeface="+mn-ea"/>
                        </a:rPr>
                        <a:t>[1,1]</a:t>
                      </a:r>
                      <a:endParaRPr lang="en-US" altLang="zh-CN" sz="2400" b="0" dirty="0" err="1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patientdata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[1:2]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patientdata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[“age”]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patientdata$age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dirty="0">
                <a:sym typeface="+mn-ea"/>
              </a:rPr>
              <a:t>应用与数据框的函数</a:t>
            </a:r>
            <a:endParaRPr dirty="0">
              <a:sym typeface="+mn-ea"/>
            </a:endParaRPr>
          </a:p>
          <a:p>
            <a:pPr lvl="1" indent="-255270" eaLnBrk="1" hangingPunct="1"/>
            <a:r>
              <a:rPr lang="en-US" altLang="zh-CN" sz="2400" dirty="0">
                <a:sym typeface="+mn-ea"/>
              </a:rPr>
              <a:t>lapply()</a:t>
            </a:r>
            <a:endParaRPr lang="en-US" altLang="zh-CN" sz="2400" dirty="0">
              <a:sym typeface="+mn-ea"/>
            </a:endParaRPr>
          </a:p>
          <a:p>
            <a:pPr lvl="2" indent="-255270" eaLnBrk="1" hangingPunct="1"/>
            <a:r>
              <a:rPr lang="en-US" altLang="zh-CN" sz="2000" dirty="0">
                <a:sym typeface="+mn-ea"/>
              </a:rPr>
              <a:t>lapply(data.frame,f):</a:t>
            </a:r>
            <a:r>
              <a:rPr sz="2000" dirty="0">
                <a:sym typeface="+mn-ea"/>
              </a:rPr>
              <a:t>将函数</a:t>
            </a:r>
            <a:r>
              <a:rPr lang="en-US" altLang="zh-CN" sz="2000" dirty="0">
                <a:sym typeface="+mn-ea"/>
              </a:rPr>
              <a:t>f</a:t>
            </a:r>
            <a:r>
              <a:rPr sz="2000" dirty="0">
                <a:sym typeface="+mn-ea"/>
              </a:rPr>
              <a:t>应用在数据框的每列</a:t>
            </a:r>
            <a:endParaRPr sz="2000" dirty="0">
              <a:sym typeface="+mn-ea"/>
            </a:endParaRPr>
          </a:p>
          <a:p>
            <a:pPr indent="-255270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数据框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49095" y="2806065"/>
          <a:ext cx="5845810" cy="555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5810"/>
              </a:tblGrid>
              <a:tr h="55562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  <a:sym typeface="+mn-ea"/>
                        </a:rPr>
                        <a:t>lapply(patientdata,sort)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内容占位符 1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/>
              <a:t>问题描述：已知某班级有</a:t>
            </a:r>
            <a:r>
              <a:rPr lang="en-US" altLang="zh-CN"/>
              <a:t>20</a:t>
            </a:r>
            <a:r>
              <a:t>名学生。针对</a:t>
            </a:r>
            <a:r>
              <a:rPr>
                <a:sym typeface="+mn-ea"/>
              </a:rPr>
              <a:t>数学课程</a:t>
            </a:r>
            <a:r>
              <a:t>现，知道其中</a:t>
            </a:r>
            <a:r>
              <a:rPr lang="en-US" altLang="zh-CN"/>
              <a:t>15</a:t>
            </a:r>
            <a:r>
              <a:t>名同学的期中、和期末成绩。另外</a:t>
            </a:r>
            <a:r>
              <a:rPr lang="en-US" altLang="zh-CN"/>
              <a:t>5</a:t>
            </a:r>
            <a:r>
              <a:t>名同学，仅知道期中成绩。预测这</a:t>
            </a:r>
            <a:r>
              <a:rPr lang="en-US" altLang="zh-CN"/>
              <a:t>5</a:t>
            </a:r>
            <a:r>
              <a:t>名同学的期末成绩。</a:t>
            </a:r>
          </a:p>
          <a:p>
            <a:pPr lvl="1" indent="-255270"/>
            <a:r>
              <a:rPr lang="zh-CN" altLang="en-US"/>
              <a:t>数据框存放学生的期中考试，期末考试成绩</a:t>
            </a:r>
            <a:endParaRPr lang="zh-CN" altLang="en-US"/>
          </a:p>
          <a:p>
            <a:pPr lvl="1" indent="-255270"/>
            <a:r>
              <a:rPr lang="zh-CN" altLang="en-US"/>
              <a:t>将学生的成绩通过点图展现出来</a:t>
            </a:r>
            <a:endParaRPr lang="zh-CN" altLang="en-US"/>
          </a:p>
          <a:p>
            <a:pPr lvl="1" indent="-255270"/>
            <a:r>
              <a:rPr lang="zh-CN" altLang="en-US"/>
              <a:t>画出拟合直线</a:t>
            </a:r>
            <a:endParaRPr lang="zh-CN" altLang="en-US"/>
          </a:p>
          <a:p>
            <a:pPr indent="-255270"/>
            <a:r>
              <a:rPr lang="zh-CN" altLang="en-US"/>
              <a:t>已知数据如下</a:t>
            </a:r>
            <a:endParaRPr lang="zh-CN" altLang="en-US"/>
          </a:p>
          <a:p>
            <a:pPr lvl="1" indent="-255905"/>
            <a:r>
              <a:rPr lang="zh-CN" altLang="en-US"/>
              <a:t> 期中成绩：</a:t>
            </a:r>
            <a:r>
              <a:rPr lang="en-US" altLang="zh-CN"/>
              <a:t>35,35,55,56,78,12,80,90,75,45...</a:t>
            </a:r>
            <a:endParaRPr lang="en-US" altLang="zh-CN"/>
          </a:p>
          <a:p>
            <a:pPr lvl="1" indent="-255905"/>
            <a:r>
              <a:rPr lang="zh-CN" altLang="en-US"/>
              <a:t> 期末成绩：</a:t>
            </a:r>
            <a:r>
              <a:rPr lang="en-US" altLang="zh-CN"/>
              <a:t>36,37,58,58,80,15,85,85,78,50...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5"/>
            <a:ext cx="8229600" cy="114300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p>
            <a:pPr algn="l" fontAlgn="base"/>
            <a:r>
              <a:rPr lang="zh-CN" altLang="en-US" strike="noStrike" noProof="1"/>
              <a:t>练习：通过期中成绩预测期末成绩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概念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类别（名义型）变量和有序类别（有序型）变量在</a:t>
            </a:r>
            <a:r>
              <a:rPr lang="en-US" altLang="zh-CN" dirty="0"/>
              <a:t>R</a:t>
            </a:r>
            <a:r>
              <a:rPr lang="zh-CN" altLang="en-US" dirty="0"/>
              <a:t>中称为因子（</a:t>
            </a:r>
            <a:r>
              <a:rPr lang="en-US" altLang="zh-CN" dirty="0"/>
              <a:t>factor</a:t>
            </a:r>
            <a:r>
              <a:rPr lang="zh-CN" altLang="en-US" dirty="0"/>
              <a:t>） 。</a:t>
            </a:r>
            <a:br>
              <a:rPr lang="zh-CN" altLang="en-US" dirty="0"/>
            </a:br>
            <a:endParaRPr lang="en-US" altLang="zh-CN" dirty="0"/>
          </a:p>
          <a:p>
            <a:pPr indent="-255270" eaLnBrk="1" hangingPunct="1"/>
            <a:endParaRPr lang="en-US" altLang="zh-CN" dirty="0"/>
          </a:p>
          <a:p>
            <a:pPr indent="-255270" eaLnBrk="1" hangingPunct="1"/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</p:txBody>
      </p:sp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6758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138" y="3141663"/>
            <a:ext cx="7704137" cy="208756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因子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函数</a:t>
            </a:r>
            <a:r>
              <a:rPr lang="en-US" altLang="zh-CN" dirty="0"/>
              <a:t>factor()</a:t>
            </a:r>
            <a:r>
              <a:rPr lang="zh-CN" altLang="en-US" dirty="0"/>
              <a:t>以一个整数向量的形式存储类别值。</a:t>
            </a:r>
            <a:endParaRPr lang="zh-CN" altLang="en-US" dirty="0"/>
          </a:p>
          <a:p>
            <a:pPr indent="-255270" eaLnBrk="1" hangingPunct="1"/>
            <a:r>
              <a:rPr lang="zh-CN" altLang="en-US" dirty="0"/>
              <a:t>使用格式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factor(x,levels,labels,exclude,ordered,nmax)</a:t>
            </a:r>
            <a:endParaRPr lang="en-US" altLang="zh-CN" dirty="0"/>
          </a:p>
          <a:p>
            <a:pPr lvl="2" eaLnBrk="1" hangingPunct="1"/>
            <a:r>
              <a:rPr lang="en-US" altLang="zh-CN" sz="2000" dirty="0"/>
              <a:t>x </a:t>
            </a:r>
            <a:r>
              <a:rPr sz="2000" dirty="0"/>
              <a:t>需要创建因子的向量</a:t>
            </a:r>
            <a:endParaRPr sz="2000" dirty="0"/>
          </a:p>
          <a:p>
            <a:pPr lvl="2" eaLnBrk="1" hangingPunct="1"/>
            <a:r>
              <a:rPr lang="en-US" altLang="zh-CN" sz="2000" dirty="0"/>
              <a:t>levels </a:t>
            </a:r>
            <a:r>
              <a:rPr sz="2000" dirty="0"/>
              <a:t>创建因子的数据水平</a:t>
            </a:r>
            <a:endParaRPr sz="2000" dirty="0"/>
          </a:p>
          <a:p>
            <a:pPr lvl="2" eaLnBrk="1" hangingPunct="1"/>
            <a:r>
              <a:rPr lang="en-US" altLang="zh-CN" sz="2000" dirty="0"/>
              <a:t>labels </a:t>
            </a:r>
            <a:r>
              <a:rPr sz="2000" dirty="0"/>
              <a:t>用来表示水平的名称</a:t>
            </a:r>
            <a:endParaRPr sz="2000" dirty="0"/>
          </a:p>
          <a:p>
            <a:pPr lvl="2" eaLnBrk="1" hangingPunct="1"/>
            <a:r>
              <a:rPr lang="en-US" altLang="zh-CN" sz="2000" dirty="0"/>
              <a:t>exclude </a:t>
            </a:r>
            <a:r>
              <a:rPr sz="2000" dirty="0"/>
              <a:t>表示那些水平是不需要的</a:t>
            </a:r>
            <a:endParaRPr sz="2000" dirty="0"/>
          </a:p>
          <a:p>
            <a:pPr lvl="2" eaLnBrk="1" hangingPunct="1"/>
            <a:r>
              <a:rPr lang="en-US" altLang="zh-CN" sz="2000" dirty="0"/>
              <a:t>order TRUE:</a:t>
            </a:r>
            <a:r>
              <a:rPr sz="2000" dirty="0"/>
              <a:t>有序因子，</a:t>
            </a:r>
            <a:r>
              <a:rPr lang="en-US" altLang="zh-CN" sz="2000" dirty="0"/>
              <a:t>FALSE</a:t>
            </a:r>
            <a:r>
              <a:rPr sz="2000" dirty="0"/>
              <a:t>无序因子</a:t>
            </a:r>
            <a:endParaRPr sz="2000" dirty="0"/>
          </a:p>
          <a:p>
            <a:pPr lvl="2" eaLnBrk="1" hangingPunct="1"/>
            <a:r>
              <a:rPr lang="en-US" altLang="zh-CN" dirty="0"/>
              <a:t>nmax </a:t>
            </a:r>
            <a:r>
              <a:rPr dirty="0"/>
              <a:t>数据水平上限的个数</a:t>
            </a: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</p:txBody>
      </p:sp>
      <p:sp>
        <p:nvSpPr>
          <p:cNvPr id="6963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因子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示例</a:t>
            </a:r>
            <a:endParaRPr lang="zh-CN" altLang="en-US" dirty="0"/>
          </a:p>
          <a:p>
            <a:pPr indent="-255270" eaLnBrk="1" hangingPunct="1"/>
            <a:endParaRPr lang="en-US" altLang="zh-CN" dirty="0"/>
          </a:p>
        </p:txBody>
      </p:sp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7168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" y="2014538"/>
            <a:ext cx="7854950" cy="4141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因子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 smtClean="0">
                <a:sym typeface="+mn-ea"/>
              </a:rPr>
              <a:t>R的语法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sz="2800" dirty="0">
                <a:sym typeface="+mn-ea"/>
              </a:rPr>
              <a:t>其他</a:t>
            </a:r>
            <a:endParaRPr sz="2800" dirty="0"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>
              <a:solidFill>
                <a:srgbClr val="FF0000"/>
              </a:solidFill>
            </a:endParaRPr>
          </a:p>
          <a:p>
            <a:pPr indent="-255270" eaLnBrk="1" hangingPunct="1"/>
            <a:endParaRPr sz="2800" dirty="0"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160780" y="1750695"/>
          <a:ext cx="64001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520700">
                <a:tc>
                  <a:txBody>
                    <a:bodyPr/>
                    <a:p>
                      <a:pPr marL="179705" lvl="2" indent="0" fontAlgn="base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%%     模运算</a:t>
                      </a:r>
                      <a:endParaRPr lang="zh-CN" altLang="en-US" sz="1800" strike="noStrike" noProof="1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  <a:p>
                      <a:pPr marL="179705" lvl="2" indent="0" algn="l" fontAlgn="base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%/%    整数除法</a:t>
                      </a:r>
                      <a:endParaRPr lang="zh-CN" altLang="en-US" sz="1800" strike="noStrike" noProof="1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  <a:p>
                      <a:pPr marL="179705" lvl="2" indent="0" algn="l" fontAlgn="base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==       判断是否相等</a:t>
                      </a:r>
                      <a:endParaRPr lang="zh-CN" altLang="en-US" sz="1800" strike="noStrike" noProof="1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  <a:p>
                      <a:pPr marL="179705" lvl="2" indent="0" algn="l" fontAlgn="base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&lt;=       是否小于等于</a:t>
                      </a:r>
                      <a:endParaRPr lang="zh-CN" altLang="en-US" sz="1800" strike="noStrike" noProof="1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  <a:p>
                      <a:pPr marL="179705" lvl="2" indent="0" algn="l" fontAlgn="base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&gt;=       是否大于等于</a:t>
                      </a:r>
                      <a:endParaRPr lang="zh-CN" altLang="en-US" sz="1800" strike="noStrike" noProof="1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  <a:p>
                      <a:pPr marL="179705" lvl="2" indent="0" algn="l" fontAlgn="base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x&amp;&amp;y  标量的逻辑与</a:t>
                      </a:r>
                      <a:endParaRPr lang="zh-CN" altLang="en-US" sz="1800" strike="noStrike" noProof="1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  <a:p>
                      <a:pPr marL="179705" lvl="2" indent="0" algn="l" fontAlgn="base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x||y     标量的逻辑或</a:t>
                      </a:r>
                      <a:endParaRPr lang="zh-CN" altLang="en-US" sz="1800" strike="noStrike" noProof="1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  <a:p>
                      <a:pPr marL="179705" lvl="2" indent="0" algn="l" fontAlgn="base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x&amp;y    向量的逻辑与</a:t>
                      </a:r>
                      <a:endParaRPr lang="zh-CN" altLang="en-US" sz="1800" strike="noStrike" noProof="1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  <a:p>
                      <a:pPr marL="179705" lvl="2" indent="0" algn="l" fontAlgn="base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x|y     向量的逻辑或</a:t>
                      </a:r>
                      <a:endParaRPr lang="zh-CN" altLang="en-US" sz="1800" strike="noStrike" noProof="1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  <a:p>
                      <a:pPr marL="179705" lvl="2" indent="0" algn="l" fontAlgn="base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sym typeface="+mn-ea"/>
                        </a:rPr>
                        <a:t>！x    逻辑非</a:t>
                      </a:r>
                      <a:endParaRPr lang="zh-CN" altLang="en-US" sz="1800" strike="noStrike" noProof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179705" lvl="2" indent="0" fontAlgn="base">
                        <a:buNone/>
                      </a:pPr>
                      <a:endParaRPr lang="zh-CN" altLang="en-US" sz="1800" strike="noStrike" noProof="1" dirty="0">
                        <a:solidFill>
                          <a:schemeClr val="tx1"/>
                        </a:solidFill>
                        <a:effectLst>
                          <a:glow rad="1397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概念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列表就是一些对象（或成分，</a:t>
            </a:r>
            <a:r>
              <a:rPr lang="en-US" altLang="zh-CN" dirty="0"/>
              <a:t>component</a:t>
            </a:r>
            <a:r>
              <a:rPr lang="zh-CN" altLang="en-US" dirty="0"/>
              <a:t>）的有序集合</a:t>
            </a:r>
            <a:endParaRPr lang="en-US" altLang="zh-CN" dirty="0"/>
          </a:p>
          <a:p>
            <a:pPr indent="-255270" eaLnBrk="1" hangingPunct="1"/>
            <a:r>
              <a:rPr lang="zh-CN" altLang="en-US" dirty="0"/>
              <a:t>创建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使用函数</a:t>
            </a:r>
            <a:r>
              <a:rPr lang="en-US" altLang="zh-CN" dirty="0"/>
              <a:t>list()</a:t>
            </a:r>
            <a:r>
              <a:rPr lang="zh-CN" altLang="en-US" dirty="0"/>
              <a:t>创建列表</a:t>
            </a:r>
            <a:endParaRPr lang="en-US" altLang="zh-CN" dirty="0"/>
          </a:p>
          <a:p>
            <a:pPr marL="457200" lvl="1" indent="0" eaLnBrk="1" hangingPunct="1">
              <a:buNone/>
            </a:pPr>
            <a:br>
              <a:rPr lang="zh-CN" altLang="en-US" dirty="0"/>
            </a:br>
            <a:br>
              <a:rPr lang="zh-CN" altLang="en-US" dirty="0"/>
            </a:br>
            <a:endParaRPr lang="en-US" altLang="zh-CN" dirty="0"/>
          </a:p>
        </p:txBody>
      </p:sp>
      <p:sp>
        <p:nvSpPr>
          <p:cNvPr id="7373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458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571558"/>
            <a:ext cx="8388350" cy="6889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2458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0850"/>
            <a:ext cx="8636000" cy="105981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列表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示例</a:t>
            </a:r>
            <a:endParaRPr lang="en-US" altLang="zh-CN" dirty="0"/>
          </a:p>
        </p:txBody>
      </p:sp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7578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738" y="1354138"/>
            <a:ext cx="6132512" cy="477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列表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列表的访问</a:t>
            </a:r>
            <a:endParaRPr lang="zh-CN" altLang="en-US"/>
          </a:p>
          <a:p>
            <a:pPr lvl="1"/>
            <a:r>
              <a:rPr lang="en-US" altLang="zh-CN"/>
              <a:t>list$</a:t>
            </a:r>
            <a:r>
              <a:t>列名</a:t>
            </a:r>
          </a:p>
          <a:p>
            <a:pPr lvl="1"/>
            <a:r>
              <a:rPr lang="en-US" altLang="zh-CN"/>
              <a:t>list[[“</a:t>
            </a:r>
            <a:r>
              <a:t>列名</a:t>
            </a:r>
            <a:r>
              <a:rPr lang="en-US" altLang="zh-CN"/>
              <a:t>”]]</a:t>
            </a:r>
            <a:endParaRPr lang="en-US" altLang="zh-CN"/>
          </a:p>
          <a:p>
            <a:pPr lvl="1"/>
            <a:r>
              <a:rPr lang="en-US" altLang="zh-CN"/>
              <a:t>list[[</a:t>
            </a:r>
            <a:r>
              <a:t>下标</a:t>
            </a:r>
            <a:r>
              <a:rPr lang="en-US" altLang="zh-CN"/>
              <a:t>]]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3246120"/>
            <a:ext cx="8065770" cy="2155190"/>
          </a:xfrm>
          <a:prstGeom prst="rect">
            <a:avLst/>
          </a:prstGeom>
        </p:spPr>
      </p:pic>
      <p:sp>
        <p:nvSpPr>
          <p:cNvPr id="6" name="云形 5"/>
          <p:cNvSpPr/>
          <p:nvPr/>
        </p:nvSpPr>
        <p:spPr>
          <a:xfrm>
            <a:off x="5793740" y="5073650"/>
            <a:ext cx="2664460" cy="11633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A50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list[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A50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下标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A50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A50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list[“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A50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列名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A50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”] 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A50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lapply()</a:t>
            </a:r>
            <a:r>
              <a:t>函数</a:t>
            </a:r>
          </a:p>
          <a:p>
            <a:pPr lvl="1"/>
            <a:r>
              <a:rPr sz="2400"/>
              <a:t>代表 </a:t>
            </a:r>
            <a:r>
              <a:rPr lang="en-US" altLang="zh-CN" sz="2400"/>
              <a:t>list apply</a:t>
            </a:r>
            <a:endParaRPr lang="en-US" altLang="zh-CN" sz="2400"/>
          </a:p>
          <a:p>
            <a:pPr lvl="1"/>
            <a:r>
              <a:rPr sz="2400"/>
              <a:t>返回一个列表</a:t>
            </a:r>
            <a:endParaRPr sz="2400"/>
          </a:p>
          <a:p/>
          <a:p>
            <a:pPr lvl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递归性列表</a:t>
            </a:r>
          </a:p>
          <a:p>
            <a:pPr lvl="1"/>
            <a:r>
              <a:rPr sz="2400"/>
              <a:t>列表可以递归，即列表的元素也是列表</a:t>
            </a:r>
            <a:endParaRPr sz="2400"/>
          </a:p>
          <a:p>
            <a:pPr lvl="1"/>
            <a:endParaRPr sz="2400"/>
          </a:p>
          <a:p>
            <a:pPr lvl="1"/>
            <a:endParaRPr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/>
          <a:p>
            <a:pPr lvl="1"/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814705" y="2681605"/>
          <a:ext cx="7234555" cy="2328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555"/>
              </a:tblGrid>
              <a:tr h="23285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b&lt;-list(str=”first col”,vec=c(1,2,3))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c&lt;-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list(s=”sec col”, df=data.frame(v1=c(1,2,3),v2=c(“a”,”b”,”c”)))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m&lt;-list(b,c)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内容占位符 1"/>
          <p:cNvSpPr>
            <a:spLocks noGrp="1"/>
          </p:cNvSpPr>
          <p:nvPr>
            <p:ph idx="1"/>
          </p:nvPr>
        </p:nvSpPr>
        <p:spPr>
          <a:xfrm>
            <a:off x="457200" y="1417638"/>
            <a:ext cx="8561388" cy="4525962"/>
          </a:xfrm>
        </p:spPr>
        <p:txBody>
          <a:bodyPr anchor="t"/>
          <a:p>
            <a:pPr indent="-255270"/>
            <a:r>
              <a:rPr lang="zh-CN" altLang="en-US" sz="2400"/>
              <a:t>设置工作空间目录</a:t>
            </a:r>
            <a:endParaRPr lang="zh-CN" altLang="en-US" sz="2400"/>
          </a:p>
          <a:p>
            <a:pPr indent="-255270"/>
            <a:r>
              <a:rPr lang="zh-CN" altLang="en-US" sz="2400"/>
              <a:t>创建向量</a:t>
            </a:r>
            <a:r>
              <a:rPr lang="en-US" altLang="zh-CN" sz="2400"/>
              <a:t>x,</a:t>
            </a:r>
            <a:r>
              <a:rPr lang="zh-CN" altLang="en-US" sz="2400"/>
              <a:t>内含序列：</a:t>
            </a:r>
            <a:r>
              <a:rPr lang="en-US" altLang="zh-CN" sz="2400"/>
              <a:t>5.2,4.8,4.5,5.0,3.5,3.0</a:t>
            </a:r>
            <a:endParaRPr lang="en-US" altLang="zh-CN" sz="2400"/>
          </a:p>
          <a:p>
            <a:pPr indent="-255270"/>
            <a:r>
              <a:rPr lang="zh-CN" altLang="en-US" sz="2400"/>
              <a:t>查询向量</a:t>
            </a:r>
            <a:r>
              <a:rPr lang="en-US" altLang="zh-CN" sz="2400"/>
              <a:t>x</a:t>
            </a:r>
            <a:r>
              <a:rPr lang="zh-CN" altLang="en-US" sz="2400"/>
              <a:t>中序号为</a:t>
            </a:r>
            <a:r>
              <a:rPr lang="en-US" altLang="zh-CN" sz="2400"/>
              <a:t>2,5</a:t>
            </a:r>
            <a:r>
              <a:rPr lang="zh-CN" altLang="en-US" sz="2400"/>
              <a:t>的元素，</a:t>
            </a:r>
            <a:endParaRPr lang="zh-CN" altLang="en-US" sz="2400"/>
          </a:p>
          <a:p>
            <a:pPr indent="-255270"/>
            <a:r>
              <a:rPr lang="zh-CN" altLang="en-US" sz="2400"/>
              <a:t>查询向量</a:t>
            </a:r>
            <a:r>
              <a:rPr lang="en-US" altLang="zh-CN" sz="2400"/>
              <a:t>x</a:t>
            </a:r>
            <a:r>
              <a:rPr lang="zh-CN" altLang="en-US" sz="2400"/>
              <a:t>中大于</a:t>
            </a:r>
            <a:r>
              <a:rPr lang="en-US" altLang="zh-CN" sz="2400"/>
              <a:t>4.0</a:t>
            </a:r>
            <a:r>
              <a:rPr lang="zh-CN" altLang="en-US" sz="2400"/>
              <a:t>小于</a:t>
            </a:r>
            <a:r>
              <a:rPr lang="en-US" altLang="zh-CN" sz="2400"/>
              <a:t>5.0</a:t>
            </a:r>
            <a:r>
              <a:rPr lang="zh-CN" altLang="en-US" sz="2400"/>
              <a:t>的元素的位置</a:t>
            </a:r>
            <a:endParaRPr lang="zh-CN" altLang="en-US" sz="2400"/>
          </a:p>
          <a:p>
            <a:pPr indent="-255270"/>
            <a:r>
              <a:rPr lang="zh-CN" altLang="en-US" sz="2400"/>
              <a:t>创建因子序列</a:t>
            </a:r>
            <a:r>
              <a:rPr lang="en-US" altLang="zh-CN" sz="2400"/>
              <a:t>s:</a:t>
            </a:r>
            <a:r>
              <a:rPr lang="zh-CN" altLang="en-US" sz="2400"/>
              <a:t>双平数为</a:t>
            </a:r>
            <a:r>
              <a:rPr lang="en-US" altLang="zh-CN" sz="2400"/>
              <a:t>3</a:t>
            </a:r>
            <a:r>
              <a:rPr lang="zh-CN" altLang="en-US" sz="2400"/>
              <a:t>，各水平重复</a:t>
            </a:r>
            <a:r>
              <a:rPr lang="en-US" altLang="zh-CN" sz="2400"/>
              <a:t>2</a:t>
            </a:r>
            <a:r>
              <a:rPr lang="zh-CN" altLang="en-US" sz="2400"/>
              <a:t>次，序列长度为</a:t>
            </a:r>
            <a:r>
              <a:rPr lang="en-US" altLang="zh-CN" sz="2400"/>
              <a:t>5</a:t>
            </a:r>
            <a:r>
              <a:rPr lang="zh-CN" altLang="en-US" sz="2400"/>
              <a:t>，三个水平分别为</a:t>
            </a:r>
            <a:r>
              <a:rPr lang="en-US" altLang="zh-CN" sz="2400"/>
              <a:t>:R,G,B</a:t>
            </a:r>
            <a:endParaRPr lang="en-US" altLang="zh-CN" sz="2400"/>
          </a:p>
          <a:p>
            <a:pPr indent="-255270"/>
            <a:r>
              <a:rPr lang="zh-CN" altLang="en-US" sz="2400"/>
              <a:t>创建一个</a:t>
            </a:r>
            <a:r>
              <a:rPr lang="en-US" altLang="zh-CN" sz="2400"/>
              <a:t>3</a:t>
            </a:r>
            <a:r>
              <a:rPr lang="zh-CN" altLang="en-US" sz="2400"/>
              <a:t>行</a:t>
            </a:r>
            <a:r>
              <a:rPr lang="en-US" altLang="zh-CN" sz="2400"/>
              <a:t>2</a:t>
            </a:r>
            <a:r>
              <a:rPr lang="zh-CN" altLang="en-US" sz="2400"/>
              <a:t>列矩阵，元素向量为</a:t>
            </a:r>
            <a:r>
              <a:rPr lang="en-US" altLang="zh-CN" sz="2400"/>
              <a:t>x,</a:t>
            </a:r>
            <a:r>
              <a:rPr lang="zh-CN" altLang="en-US" sz="2400"/>
              <a:t>按行填充</a:t>
            </a:r>
            <a:endParaRPr lang="zh-CN" altLang="en-US" sz="2400"/>
          </a:p>
          <a:p>
            <a:pPr indent="-255270"/>
            <a:r>
              <a:rPr lang="zh-CN" altLang="en-US" sz="2400"/>
              <a:t>将矩阵写入数据框</a:t>
            </a:r>
            <a:r>
              <a:rPr lang="en-US" altLang="zh-CN" sz="2400"/>
              <a:t>myframe</a:t>
            </a:r>
            <a:r>
              <a:rPr lang="zh-CN" altLang="en-US" sz="2400"/>
              <a:t>，更改列名为</a:t>
            </a:r>
            <a:r>
              <a:rPr lang="en-US" altLang="zh-CN" sz="2400"/>
              <a:t>Length,Width</a:t>
            </a:r>
            <a:endParaRPr lang="en-US" altLang="zh-CN" sz="2400"/>
          </a:p>
          <a:p>
            <a:pPr indent="-255270"/>
            <a:r>
              <a:rPr lang="zh-CN" altLang="en-US" sz="2400"/>
              <a:t>将数据框</a:t>
            </a:r>
            <a:r>
              <a:rPr lang="en-US" altLang="zh-CN" sz="2400"/>
              <a:t>myframe</a:t>
            </a:r>
            <a:r>
              <a:rPr lang="zh-CN" altLang="en-US" sz="2400"/>
              <a:t>保存为</a:t>
            </a:r>
            <a:r>
              <a:rPr lang="en-US" altLang="zh-CN" sz="2400"/>
              <a:t>txt</a:t>
            </a:r>
            <a:r>
              <a:rPr lang="zh-CN" altLang="en-US" sz="2400"/>
              <a:t>文件，保存到工作空间</a:t>
            </a:r>
            <a:r>
              <a:rPr lang="en-US" altLang="zh-CN" sz="2400"/>
              <a:t>test</a:t>
            </a:r>
            <a:r>
              <a:rPr lang="zh-CN" altLang="en-US" sz="2400"/>
              <a:t>目录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0"/>
            <a:ext cx="8229600" cy="1143000"/>
          </a:xfrm>
        </p:spPr>
        <p:txBody>
          <a:bodyPr rtlCol="0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p>
            <a:pPr fontAlgn="base"/>
            <a:r>
              <a:rPr lang="zh-CN" altLang="en-US" strike="noStrike" noProof="1"/>
              <a:t>练习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4195" y="1297305"/>
            <a:ext cx="8142605" cy="560768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</a:t>
            </a:r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6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9965" y="1104900"/>
            <a:ext cx="7400925" cy="56210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内容占位符 1"/>
          <p:cNvSpPr>
            <a:spLocks noGrp="1"/>
          </p:cNvSpPr>
          <p:nvPr>
            <p:ph idx="1"/>
          </p:nvPr>
        </p:nvSpPr>
        <p:spPr>
          <a:xfrm>
            <a:off x="457200" y="1417638"/>
            <a:ext cx="8561388" cy="4525962"/>
          </a:xfrm>
        </p:spPr>
        <p:txBody>
          <a:bodyPr anchor="t"/>
          <a:p>
            <a:pPr indent="-255270"/>
            <a:r>
              <a:rPr lang="zh-CN" altLang="en-US" sz="2400"/>
              <a:t>一家投保公司搜集到由</a:t>
            </a:r>
            <a:r>
              <a:rPr lang="en-US" altLang="zh-CN" sz="2400"/>
              <a:t>36</a:t>
            </a:r>
            <a:r>
              <a:rPr sz="2400"/>
              <a:t>个投保人组成的随机样本，得到每个投保人的年龄（周岁），数据如表所示。试确定投保人平均年龄</a:t>
            </a:r>
            <a:r>
              <a:rPr lang="en-US" altLang="zh-CN" sz="2400"/>
              <a:t>90%</a:t>
            </a:r>
            <a:r>
              <a:rPr sz="2400"/>
              <a:t>的置信区间。</a:t>
            </a:r>
            <a:endParaRPr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0"/>
            <a:ext cx="8229600" cy="1143000"/>
          </a:xfrm>
        </p:spPr>
        <p:txBody>
          <a:bodyPr rtlCol="0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p>
            <a:pPr fontAlgn="base"/>
            <a:r>
              <a:rPr lang="zh-CN" altLang="en-US" strike="noStrike" noProof="1"/>
              <a:t>作业</a:t>
            </a:r>
            <a:endParaRPr lang="zh-CN" altLang="en-US" strike="noStrike" noProof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7420" y="2702560"/>
            <a:ext cx="3656965" cy="3980815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内容占位符 1"/>
          <p:cNvSpPr>
            <a:spLocks noGrp="1"/>
          </p:cNvSpPr>
          <p:nvPr>
            <p:ph idx="1"/>
          </p:nvPr>
        </p:nvSpPr>
        <p:spPr>
          <a:xfrm>
            <a:off x="457200" y="1417638"/>
            <a:ext cx="8561388" cy="4525962"/>
          </a:xfrm>
        </p:spPr>
        <p:txBody>
          <a:bodyPr anchor="t"/>
          <a:p>
            <a:pPr indent="-255270"/>
            <a:r>
              <a:rPr lang="zh-CN" altLang="en-US" sz="2400"/>
              <a:t>提示：置信区间是指数据可靠程度的范围。</a:t>
            </a:r>
            <a:r>
              <a:rPr lang="en-US" altLang="zh-CN" sz="2400"/>
              <a:t>90%</a:t>
            </a:r>
            <a:r>
              <a:rPr sz="2400"/>
              <a:t>指置信水平</a:t>
            </a:r>
            <a:endParaRPr sz="2400"/>
          </a:p>
          <a:p>
            <a:pPr indent="-255270"/>
            <a:r>
              <a:rPr sz="2400"/>
              <a:t>求置信水平下的置信区间公式为：</a:t>
            </a:r>
            <a:endParaRPr sz="2400"/>
          </a:p>
          <a:p>
            <a:pPr indent="-255270"/>
            <a:endParaRPr sz="2400"/>
          </a:p>
          <a:p>
            <a:pPr indent="-255270"/>
            <a:endParaRPr sz="2400"/>
          </a:p>
          <a:p>
            <a:pPr indent="-255270"/>
            <a:endParaRPr sz="2400"/>
          </a:p>
          <a:p>
            <a:pPr indent="-255270"/>
            <a:endParaRPr sz="2400"/>
          </a:p>
          <a:p>
            <a:pPr indent="-255270"/>
            <a:endParaRPr sz="2400"/>
          </a:p>
          <a:p>
            <a:pPr indent="-255270"/>
            <a:r>
              <a:rPr lang="en-US" altLang="zh-CN" sz="2400"/>
              <a:t>90% -----  u=1.645</a:t>
            </a:r>
            <a:endParaRPr lang="en-US" altLang="zh-CN" sz="2400"/>
          </a:p>
          <a:p>
            <a:pPr indent="-255270"/>
            <a:r>
              <a:rPr lang="en-US" altLang="zh-CN" sz="2400"/>
              <a:t>95% </a:t>
            </a:r>
            <a:r>
              <a:rPr lang="en-US" altLang="zh-CN" sz="2400">
                <a:sym typeface="+mn-ea"/>
              </a:rPr>
              <a:t>-----  u=1.96</a:t>
            </a:r>
            <a:endParaRPr lang="en-US" altLang="zh-CN" sz="2400"/>
          </a:p>
          <a:p>
            <a:pPr indent="-255270"/>
            <a:r>
              <a:rPr lang="en-US" altLang="zh-CN" sz="2400"/>
              <a:t>99% </a:t>
            </a:r>
            <a:r>
              <a:rPr lang="en-US" altLang="zh-CN" sz="2400">
                <a:sym typeface="+mn-ea"/>
              </a:rPr>
              <a:t>-----  u=2.58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0"/>
            <a:ext cx="8229600" cy="1143000"/>
          </a:xfrm>
        </p:spPr>
        <p:txBody>
          <a:bodyPr rtlCol="0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p>
            <a:pPr fontAlgn="base"/>
            <a:r>
              <a:rPr lang="zh-CN" altLang="en-US" strike="noStrike" noProof="1"/>
              <a:t>作业</a:t>
            </a:r>
            <a:endParaRPr lang="zh-CN" altLang="en-US" strike="noStrike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3445" y="2538095"/>
            <a:ext cx="2609215" cy="1781175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R</a:t>
            </a:r>
            <a:r>
              <a:rPr sz="2800" dirty="0">
                <a:solidFill>
                  <a:schemeClr val="tx1"/>
                </a:solidFill>
                <a:sym typeface="+mn-ea"/>
              </a:rPr>
              <a:t>的语法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 indent="-255270" eaLnBrk="1" hangingPunct="1"/>
            <a:r>
              <a:rPr sz="2800" dirty="0">
                <a:solidFill>
                  <a:srgbClr val="C00000"/>
                </a:solidFill>
                <a:sym typeface="+mn-ea"/>
              </a:rPr>
              <a:t>数据类型</a:t>
            </a:r>
            <a:endParaRPr lang="zh-CN" altLang="en-US" sz="2800" dirty="0">
              <a:solidFill>
                <a:srgbClr val="C00000"/>
              </a:solidFill>
              <a:sym typeface="+mn-ea"/>
            </a:endParaRPr>
          </a:p>
          <a:p>
            <a:pPr indent="-255270" eaLnBrk="1" hangingPunct="1"/>
            <a:r>
              <a:rPr sz="2800" dirty="0">
                <a:sym typeface="+mn-ea"/>
              </a:rPr>
              <a:t>数据结构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35596" y="3212976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dirty="0"/>
              <a:t>病例数据</a:t>
            </a:r>
            <a:endParaRPr lang="en-US" altLang="zh-CN" dirty="0"/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513" y="2060575"/>
            <a:ext cx="7799387" cy="216376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数据类型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/>
            <a:r>
              <a:rPr lang="zh-CN" altLang="en-US" sz="2800" dirty="0"/>
              <a:t>数值型（</a:t>
            </a:r>
            <a:r>
              <a:rPr lang="en-US" altLang="zh-CN" sz="2800" dirty="0"/>
              <a:t>numeric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如：</a:t>
            </a:r>
            <a:r>
              <a:rPr lang="en-US" altLang="zh-CN" sz="2400" dirty="0"/>
              <a:t>100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-4.5</a:t>
            </a:r>
            <a:endParaRPr lang="en-US" altLang="zh-CN" sz="2400" dirty="0"/>
          </a:p>
          <a:p>
            <a:pPr indent="-255270" eaLnBrk="1" hangingPunct="1"/>
            <a:r>
              <a:rPr lang="zh-CN" altLang="en-US" sz="2800" dirty="0"/>
              <a:t>字符型（</a:t>
            </a:r>
            <a:r>
              <a:rPr lang="en-US" altLang="zh-CN" sz="2800" dirty="0"/>
              <a:t>character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如：</a:t>
            </a:r>
            <a:r>
              <a:rPr lang="en-US" altLang="zh-CN" sz="2400" dirty="0"/>
              <a:t>”china”</a:t>
            </a:r>
            <a:endParaRPr lang="en-US" altLang="zh-CN" sz="2400" dirty="0"/>
          </a:p>
          <a:p>
            <a:pPr indent="-255270" eaLnBrk="1" hangingPunct="1"/>
            <a:r>
              <a:rPr lang="zh-CN" altLang="en-US" sz="2800" dirty="0"/>
              <a:t>逻辑型（</a:t>
            </a:r>
            <a:r>
              <a:rPr lang="en-US" altLang="zh-CN" sz="2800" dirty="0"/>
              <a:t>logical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TRUE</a:t>
            </a:r>
            <a:r>
              <a:rPr lang="zh-CN" altLang="en-US" sz="2400" dirty="0"/>
              <a:t>，</a:t>
            </a:r>
            <a:r>
              <a:rPr lang="en-US" altLang="zh-CN" sz="2400" dirty="0"/>
              <a:t>FALSE</a:t>
            </a:r>
            <a:endParaRPr lang="en-US" altLang="zh-CN" sz="2400" dirty="0"/>
          </a:p>
          <a:p>
            <a:pPr indent="-255270" eaLnBrk="1" hangingPunct="1"/>
            <a:r>
              <a:rPr lang="zh-CN" altLang="en-US" sz="2800" dirty="0"/>
              <a:t>复数型（</a:t>
            </a:r>
            <a:r>
              <a:rPr lang="en-US" altLang="zh-CN" sz="2800" dirty="0"/>
              <a:t>complex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2+3i</a:t>
            </a:r>
            <a:endParaRPr lang="zh-CN" altLang="en-US" sz="2400" dirty="0"/>
          </a:p>
        </p:txBody>
      </p:sp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数据类型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288" y="2205038"/>
          <a:ext cx="8229600" cy="202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类型 </a:t>
                      </a: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辨别函数</a:t>
                      </a:r>
                      <a:endParaRPr lang="zh-CN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转换函数 </a:t>
                      </a:r>
                      <a:endParaRPr lang="zh-CN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numeric</a:t>
                      </a:r>
                      <a:endParaRPr lang="en-US" altLang="zh-C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is.numeric</a:t>
                      </a:r>
                      <a:r>
                        <a:rPr lang="en-US" altLang="zh-CN" sz="2400" dirty="0" smtClean="0"/>
                        <a:t>()</a:t>
                      </a:r>
                      <a:endParaRPr lang="en-US" altLang="zh-C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as.numeric</a:t>
                      </a:r>
                      <a:r>
                        <a:rPr lang="en-US" altLang="zh-CN" sz="2400" dirty="0" smtClean="0"/>
                        <a:t>() </a:t>
                      </a:r>
                      <a:endParaRPr lang="en-US" altLang="zh-CN" sz="2400" dirty="0" smtClean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logical</a:t>
                      </a:r>
                      <a:endParaRPr lang="en-US" altLang="zh-C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 smtClean="0"/>
                        <a:t>is. logical()</a:t>
                      </a:r>
                      <a:endParaRPr lang="en-US" altLang="zh-C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as. logical()</a:t>
                      </a:r>
                      <a:endParaRPr lang="en-US" altLang="zh-CN" sz="2400" dirty="0" smtClean="0"/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character</a:t>
                      </a:r>
                      <a:endParaRPr lang="en-US" altLang="zh-C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is. character()</a:t>
                      </a:r>
                      <a:endParaRPr lang="en-US" altLang="zh-C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as. character()</a:t>
                      </a:r>
                      <a:endParaRPr lang="en-US" altLang="zh-CN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complex</a:t>
                      </a:r>
                      <a:endParaRPr lang="en-US" altLang="zh-C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is. complex()</a:t>
                      </a:r>
                      <a:endParaRPr lang="en-US" altLang="zh-C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as.complex</a:t>
                      </a:r>
                      <a:r>
                        <a:rPr lang="en-US" altLang="zh-CN" sz="2400" dirty="0" smtClean="0"/>
                        <a:t>()</a:t>
                      </a:r>
                      <a:endParaRPr lang="en-US" altLang="zh-CN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0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数据类型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>
                <a:srgbClr val="000000"/>
              </a:buClr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2531" name="内容占位符 1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/>
            <a:r>
              <a:rPr lang="zh-CN" altLang="en-US" dirty="0"/>
              <a:t>示例 </a:t>
            </a:r>
            <a:endParaRPr lang="en-US" altLang="zh-CN" dirty="0"/>
          </a:p>
          <a:p>
            <a:pPr lvl="1"/>
            <a:r>
              <a:rPr lang="zh-CN" altLang="en-US" dirty="0"/>
              <a:t>构建一个对象，判断该对象是否为数值型数据 </a:t>
            </a:r>
            <a:endParaRPr lang="en-US" altLang="zh-CN" dirty="0"/>
          </a:p>
          <a:p>
            <a:pPr lvl="1"/>
            <a:r>
              <a:rPr lang="zh-CN" altLang="en-US" dirty="0"/>
              <a:t>将对象转换为字符型数据</a:t>
            </a:r>
            <a:endParaRPr lang="zh-CN" altLang="en-US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数据类型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4211</Words>
  <Application>WPS 演示</Application>
  <PresentationFormat>全屏显示(4:3)</PresentationFormat>
  <Paragraphs>615</Paragraphs>
  <Slides>50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Arial</vt:lpstr>
      <vt:lpstr>宋体</vt:lpstr>
      <vt:lpstr>Wingdings</vt:lpstr>
      <vt:lpstr>华文新魏</vt:lpstr>
      <vt:lpstr>微软雅黑</vt:lpstr>
      <vt:lpstr>Wingdings 3</vt:lpstr>
      <vt:lpstr>Wingdings 2</vt:lpstr>
      <vt:lpstr>黑体</vt:lpstr>
      <vt:lpstr>Symbol</vt:lpstr>
      <vt:lpstr>Wingdings</vt:lpstr>
      <vt:lpstr>2_Default Design</vt:lpstr>
      <vt:lpstr>第2章 R的语法与数据结构</vt:lpstr>
      <vt:lpstr>讲授思路</vt:lpstr>
      <vt:lpstr>R的语法</vt:lpstr>
      <vt:lpstr>R的语法</vt:lpstr>
      <vt:lpstr>讲授思路</vt:lpstr>
      <vt:lpstr>数据类型</vt:lpstr>
      <vt:lpstr>数据类型</vt:lpstr>
      <vt:lpstr>数据类型</vt:lpstr>
      <vt:lpstr>数据类型</vt:lpstr>
      <vt:lpstr>讲授思路</vt:lpstr>
      <vt:lpstr>数据结构</vt:lpstr>
      <vt:lpstr>向量</vt:lpstr>
      <vt:lpstr>向量</vt:lpstr>
      <vt:lpstr>向量</vt:lpstr>
      <vt:lpstr>向量</vt:lpstr>
      <vt:lpstr>向量</vt:lpstr>
      <vt:lpstr>向量</vt:lpstr>
      <vt:lpstr>矩阵</vt:lpstr>
      <vt:lpstr>矩阵</vt:lpstr>
      <vt:lpstr>矩阵</vt:lpstr>
      <vt:lpstr>矩阵</vt:lpstr>
      <vt:lpstr>矩阵</vt:lpstr>
      <vt:lpstr>矩阵</vt:lpstr>
      <vt:lpstr>矩阵</vt:lpstr>
      <vt:lpstr>矩阵</vt:lpstr>
      <vt:lpstr>思考题</vt:lpstr>
      <vt:lpstr>PowerPoint 演示文稿</vt:lpstr>
      <vt:lpstr>PowerPoint 演示文稿</vt:lpstr>
      <vt:lpstr>数组</vt:lpstr>
      <vt:lpstr>数组</vt:lpstr>
      <vt:lpstr>数据框</vt:lpstr>
      <vt:lpstr>数据框</vt:lpstr>
      <vt:lpstr>数据框</vt:lpstr>
      <vt:lpstr>数据框</vt:lpstr>
      <vt:lpstr>数据框</vt:lpstr>
      <vt:lpstr>练习：通过期中成绩预测期末成绩</vt:lpstr>
      <vt:lpstr>因子</vt:lpstr>
      <vt:lpstr>因子</vt:lpstr>
      <vt:lpstr>因子</vt:lpstr>
      <vt:lpstr>列表</vt:lpstr>
      <vt:lpstr>列表</vt:lpstr>
      <vt:lpstr>列表</vt:lpstr>
      <vt:lpstr>列表</vt:lpstr>
      <vt:lpstr>列表</vt:lpstr>
      <vt:lpstr>练习</vt:lpstr>
      <vt:lpstr>附录A</vt:lpstr>
      <vt:lpstr>附录A</vt:lpstr>
      <vt:lpstr>作业</vt:lpstr>
      <vt:lpstr>作业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/>
  <cp:lastModifiedBy>lenovo</cp:lastModifiedBy>
  <cp:revision>241</cp:revision>
  <dcterms:created xsi:type="dcterms:W3CDTF">2017-01-12T09:12:00Z</dcterms:created>
  <dcterms:modified xsi:type="dcterms:W3CDTF">2017-02-23T08:20:27Z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