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829" r:id="rId5"/>
    <p:sldId id="830" r:id="rId6"/>
    <p:sldId id="510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60" r:id="rId22"/>
    <p:sldId id="861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822" r:id="rId31"/>
    <p:sldId id="823" r:id="rId32"/>
    <p:sldId id="824" r:id="rId33"/>
    <p:sldId id="825" r:id="rId34"/>
    <p:sldId id="826" r:id="rId35"/>
    <p:sldId id="827" r:id="rId36"/>
    <p:sldId id="568" r:id="rId37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r>
              <a:rPr lang="en-US" altLang="zh-CN" dirty="0">
                <a:sym typeface="+mn-ea"/>
              </a:rPr>
              <a:t>R_GUI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R_Commander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R_WinEdt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R_ESS+XEmacs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宋体" panose="02010600030101010101" pitchFamily="2" charset="-122"/>
              </a:rPr>
              <a:t>file </a:t>
            </a:r>
            <a:r>
              <a:rPr lang="zh-CN" altLang="en-US" dirty="0">
                <a:sym typeface="宋体" panose="02010600030101010101" pitchFamily="2" charset="-122"/>
              </a:rPr>
              <a:t>是工作簿的所在路径，</a:t>
            </a:r>
            <a:r>
              <a:rPr lang="en-US" altLang="zh-CN" dirty="0">
                <a:sym typeface="宋体" panose="02010600030101010101" pitchFamily="2" charset="-122"/>
              </a:rPr>
              <a:t>n</a:t>
            </a:r>
            <a:r>
              <a:rPr lang="zh-CN" altLang="en-US" dirty="0">
                <a:sym typeface="宋体" panose="02010600030101010101" pitchFamily="2" charset="-122"/>
              </a:rPr>
              <a:t>为要导入的工作表的序号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中提供了多种面向关系型数据库管理系统的接口。比如，</a:t>
            </a:r>
            <a:r>
              <a:rPr lang="en-US" altLang="zh-CN" dirty="0"/>
              <a:t>Sql Server</a:t>
            </a:r>
            <a:r>
              <a:rPr lang="zh-CN" altLang="en-US" dirty="0"/>
              <a:t>，</a:t>
            </a:r>
            <a:r>
              <a:rPr lang="en-US" altLang="zh-CN" dirty="0"/>
              <a:t>mysql,oracle,db3,sybas</a:t>
            </a:r>
            <a:r>
              <a:rPr lang="zh-CN" altLang="en-US" dirty="0"/>
              <a:t>及</a:t>
            </a:r>
            <a:r>
              <a:rPr lang="en-US" altLang="zh-CN" dirty="0"/>
              <a:t>sqllite</a:t>
            </a:r>
            <a:r>
              <a:rPr lang="zh-CN" altLang="en-US" dirty="0"/>
              <a:t>等。通过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来实现访问。在</a:t>
            </a:r>
            <a:r>
              <a:rPr lang="en-US" altLang="zh-CN" dirty="0"/>
              <a:t>R</a:t>
            </a:r>
            <a:r>
              <a:rPr lang="zh-CN" altLang="en-US" dirty="0"/>
              <a:t>中通过</a:t>
            </a:r>
            <a:r>
              <a:rPr lang="en-US" altLang="zh-CN" dirty="0"/>
              <a:t>RODBC</a:t>
            </a:r>
            <a:r>
              <a:rPr lang="zh-CN" altLang="en-US" dirty="0"/>
              <a:t>包访问数据库是最流行的方式。允许</a:t>
            </a:r>
            <a:r>
              <a:rPr lang="en-US" altLang="zh-CN" dirty="0"/>
              <a:t>R</a:t>
            </a:r>
            <a:r>
              <a:rPr lang="zh-CN" altLang="en-US" dirty="0"/>
              <a:t>连接到任意一种拥有</a:t>
            </a:r>
            <a:r>
              <a:rPr lang="en-US" altLang="zh-CN" dirty="0"/>
              <a:t>ODBC</a:t>
            </a:r>
            <a:r>
              <a:rPr lang="zh-CN" altLang="en-US" dirty="0"/>
              <a:t>驱动的数据库。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第一步：下载和安装相应版本的</a:t>
            </a:r>
            <a:r>
              <a:rPr lang="en-US" altLang="zh-CN" dirty="0"/>
              <a:t>ODBC</a:t>
            </a:r>
            <a:r>
              <a:rPr lang="zh-CN" altLang="en-US" dirty="0"/>
              <a:t>驱动。针对系统和数据库类型安装和配置合适的</a:t>
            </a:r>
            <a:r>
              <a:rPr lang="en-US" altLang="zh-CN" dirty="0"/>
              <a:t>ODBC</a:t>
            </a:r>
            <a:r>
              <a:rPr lang="zh-CN" altLang="en-US" dirty="0"/>
              <a:t>驱动。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版本 与数据库版本一致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中提供了多种面向关系型数据库管理系统的接口。比如，</a:t>
            </a:r>
            <a:r>
              <a:rPr lang="en-US" altLang="zh-CN" dirty="0"/>
              <a:t>Sql Server</a:t>
            </a:r>
            <a:r>
              <a:rPr lang="zh-CN" altLang="en-US" dirty="0"/>
              <a:t>，</a:t>
            </a:r>
            <a:r>
              <a:rPr lang="en-US" altLang="zh-CN" dirty="0"/>
              <a:t>mysql,oracle,db3,sybas</a:t>
            </a:r>
            <a:r>
              <a:rPr lang="zh-CN" altLang="en-US" dirty="0"/>
              <a:t>及</a:t>
            </a:r>
            <a:r>
              <a:rPr lang="en-US" altLang="zh-CN" dirty="0"/>
              <a:t>sqllite</a:t>
            </a:r>
            <a:r>
              <a:rPr lang="zh-CN" altLang="en-US" dirty="0"/>
              <a:t>等。通过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来实现访问。在</a:t>
            </a:r>
            <a:r>
              <a:rPr lang="en-US" altLang="zh-CN" dirty="0"/>
              <a:t>R</a:t>
            </a:r>
            <a:r>
              <a:rPr lang="zh-CN" altLang="en-US" dirty="0"/>
              <a:t>中通过</a:t>
            </a:r>
            <a:r>
              <a:rPr lang="en-US" altLang="zh-CN" dirty="0"/>
              <a:t>RODBC</a:t>
            </a:r>
            <a:r>
              <a:rPr lang="zh-CN" altLang="en-US" dirty="0"/>
              <a:t>包访问数据库是最流行的方式。允许</a:t>
            </a:r>
            <a:r>
              <a:rPr lang="en-US" altLang="zh-CN" dirty="0"/>
              <a:t>R</a:t>
            </a:r>
            <a:r>
              <a:rPr lang="zh-CN" altLang="en-US" dirty="0"/>
              <a:t>连接到任意一种拥有</a:t>
            </a:r>
            <a:r>
              <a:rPr lang="en-US" altLang="zh-CN" dirty="0"/>
              <a:t>ODBC</a:t>
            </a:r>
            <a:r>
              <a:rPr lang="zh-CN" altLang="en-US" dirty="0"/>
              <a:t>驱动的数据库。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第一步：下载和安装相应版本的</a:t>
            </a:r>
            <a:r>
              <a:rPr lang="en-US" altLang="zh-CN" dirty="0"/>
              <a:t>ODBC</a:t>
            </a:r>
            <a:r>
              <a:rPr lang="zh-CN" altLang="en-US" dirty="0"/>
              <a:t>驱动。针对系统和数据库类型安装和配置合适的</a:t>
            </a:r>
            <a:r>
              <a:rPr lang="en-US" altLang="zh-CN" dirty="0"/>
              <a:t>ODBC</a:t>
            </a:r>
            <a:r>
              <a:rPr lang="zh-CN" altLang="en-US" dirty="0"/>
              <a:t>驱动。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版本 与数据库版本一致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我的电脑是</a:t>
            </a:r>
            <a:r>
              <a:rPr lang="en-US" altLang="zh-CN" dirty="0"/>
              <a:t>64</a:t>
            </a:r>
            <a:r>
              <a:rPr lang="zh-CN" altLang="en-US" dirty="0"/>
              <a:t>位的，装的是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中提供了多种面向关系型数据库管理系统的接口。比如，</a:t>
            </a:r>
            <a:r>
              <a:rPr lang="en-US" altLang="zh-CN" dirty="0"/>
              <a:t>Sql Server</a:t>
            </a:r>
            <a:r>
              <a:rPr lang="zh-CN" altLang="en-US" dirty="0"/>
              <a:t>，</a:t>
            </a:r>
            <a:r>
              <a:rPr lang="en-US" altLang="zh-CN" dirty="0"/>
              <a:t>mysql,oracle,db3,sybas</a:t>
            </a:r>
            <a:r>
              <a:rPr lang="zh-CN" altLang="en-US" dirty="0"/>
              <a:t>及</a:t>
            </a:r>
            <a:r>
              <a:rPr lang="en-US" altLang="zh-CN" dirty="0"/>
              <a:t>sqllite</a:t>
            </a:r>
            <a:r>
              <a:rPr lang="zh-CN" altLang="en-US" dirty="0"/>
              <a:t>等。通过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来实现访问。在</a:t>
            </a:r>
            <a:r>
              <a:rPr lang="en-US" altLang="zh-CN" dirty="0"/>
              <a:t>R</a:t>
            </a:r>
            <a:r>
              <a:rPr lang="zh-CN" altLang="en-US" dirty="0"/>
              <a:t>中通过</a:t>
            </a:r>
            <a:r>
              <a:rPr lang="en-US" altLang="zh-CN" dirty="0"/>
              <a:t>RODBC</a:t>
            </a:r>
            <a:r>
              <a:rPr lang="zh-CN" altLang="en-US" dirty="0"/>
              <a:t>包访问数据库是最流行的方式。允许</a:t>
            </a:r>
            <a:r>
              <a:rPr lang="en-US" altLang="zh-CN" dirty="0"/>
              <a:t>R</a:t>
            </a:r>
            <a:r>
              <a:rPr lang="zh-CN" altLang="en-US" dirty="0"/>
              <a:t>连接到任意一种拥有</a:t>
            </a:r>
            <a:r>
              <a:rPr lang="en-US" altLang="zh-CN" dirty="0"/>
              <a:t>ODBC</a:t>
            </a:r>
            <a:r>
              <a:rPr lang="zh-CN" altLang="en-US" dirty="0"/>
              <a:t>驱动的数据库。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第一步：下载和安装相应版本的</a:t>
            </a:r>
            <a:r>
              <a:rPr lang="en-US" altLang="zh-CN" dirty="0"/>
              <a:t>ODBC</a:t>
            </a:r>
            <a:r>
              <a:rPr lang="zh-CN" altLang="en-US" dirty="0"/>
              <a:t>驱动。针对系统和数据库类型安装和配置合适的</a:t>
            </a:r>
            <a:r>
              <a:rPr lang="en-US" altLang="zh-CN" dirty="0"/>
              <a:t>ODBC</a:t>
            </a:r>
            <a:r>
              <a:rPr lang="zh-CN" altLang="en-US" dirty="0"/>
              <a:t>驱动。</a:t>
            </a: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中提供了多种面向关系型数据库管理系统的接口。比如，</a:t>
            </a:r>
            <a:r>
              <a:rPr lang="en-US" altLang="zh-CN" dirty="0"/>
              <a:t>Sql Server</a:t>
            </a:r>
            <a:r>
              <a:rPr lang="zh-CN" altLang="en-US" dirty="0"/>
              <a:t>，</a:t>
            </a:r>
            <a:r>
              <a:rPr lang="en-US" altLang="zh-CN" dirty="0"/>
              <a:t>mysql,oracle,db3,sybas</a:t>
            </a:r>
            <a:r>
              <a:rPr lang="zh-CN" altLang="en-US" dirty="0"/>
              <a:t>及</a:t>
            </a:r>
            <a:r>
              <a:rPr lang="en-US" altLang="zh-CN" dirty="0"/>
              <a:t>sqllite</a:t>
            </a:r>
            <a:r>
              <a:rPr lang="zh-CN" altLang="en-US" dirty="0"/>
              <a:t>等。通过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来实现访问。在</a:t>
            </a:r>
            <a:r>
              <a:rPr lang="en-US" altLang="zh-CN" dirty="0"/>
              <a:t>R</a:t>
            </a:r>
            <a:r>
              <a:rPr lang="zh-CN" altLang="en-US" dirty="0"/>
              <a:t>中通过</a:t>
            </a:r>
            <a:r>
              <a:rPr lang="en-US" altLang="zh-CN" dirty="0"/>
              <a:t>RODBC</a:t>
            </a:r>
            <a:r>
              <a:rPr lang="zh-CN" altLang="en-US" dirty="0"/>
              <a:t>包访问数据库是最流行的方式。允许</a:t>
            </a:r>
            <a:r>
              <a:rPr lang="en-US" altLang="zh-CN" dirty="0"/>
              <a:t>R</a:t>
            </a:r>
            <a:r>
              <a:rPr lang="zh-CN" altLang="en-US" dirty="0"/>
              <a:t>连接到任意一种拥有</a:t>
            </a:r>
            <a:r>
              <a:rPr lang="en-US" altLang="zh-CN" dirty="0"/>
              <a:t>ODBC</a:t>
            </a:r>
            <a:r>
              <a:rPr lang="zh-CN" altLang="en-US" dirty="0"/>
              <a:t>驱动的数据库。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第一步：下载和安装相应版本的</a:t>
            </a:r>
            <a:r>
              <a:rPr lang="en-US" altLang="zh-CN" dirty="0"/>
              <a:t>ODBC</a:t>
            </a:r>
            <a:r>
              <a:rPr lang="zh-CN" altLang="en-US" dirty="0"/>
              <a:t>驱动。针对系统和数据库类型安装和配置合适的</a:t>
            </a:r>
            <a:r>
              <a:rPr lang="en-US" altLang="zh-CN" dirty="0"/>
              <a:t>ODBC</a:t>
            </a:r>
            <a:r>
              <a:rPr lang="zh-CN" altLang="en-US" dirty="0"/>
              <a:t>驱动。</a:t>
            </a: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中提供了多种面向关系型数据库管理系统的接口。比如，</a:t>
            </a:r>
            <a:r>
              <a:rPr lang="en-US" altLang="zh-CN" dirty="0"/>
              <a:t>Sql Server</a:t>
            </a:r>
            <a:r>
              <a:rPr lang="zh-CN" altLang="en-US" dirty="0"/>
              <a:t>，</a:t>
            </a:r>
            <a:r>
              <a:rPr lang="en-US" altLang="zh-CN" dirty="0"/>
              <a:t>mysql,oracle,db3,sybas</a:t>
            </a:r>
            <a:r>
              <a:rPr lang="zh-CN" altLang="en-US" dirty="0"/>
              <a:t>及</a:t>
            </a:r>
            <a:r>
              <a:rPr lang="en-US" altLang="zh-CN" dirty="0"/>
              <a:t>sqllite</a:t>
            </a:r>
            <a:r>
              <a:rPr lang="zh-CN" altLang="en-US" dirty="0"/>
              <a:t>等。通过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来实现访问。在</a:t>
            </a:r>
            <a:r>
              <a:rPr lang="en-US" altLang="zh-CN" dirty="0"/>
              <a:t>R</a:t>
            </a:r>
            <a:r>
              <a:rPr lang="zh-CN" altLang="en-US" dirty="0"/>
              <a:t>中通过</a:t>
            </a:r>
            <a:r>
              <a:rPr lang="en-US" altLang="zh-CN" dirty="0"/>
              <a:t>RODBC</a:t>
            </a:r>
            <a:r>
              <a:rPr lang="zh-CN" altLang="en-US" dirty="0"/>
              <a:t>包访问数据库是最流行的方式。允许</a:t>
            </a:r>
            <a:r>
              <a:rPr lang="en-US" altLang="zh-CN" dirty="0"/>
              <a:t>R</a:t>
            </a:r>
            <a:r>
              <a:rPr lang="zh-CN" altLang="en-US" dirty="0"/>
              <a:t>连接到任意一种拥有</a:t>
            </a:r>
            <a:r>
              <a:rPr lang="en-US" altLang="zh-CN" dirty="0"/>
              <a:t>ODBC</a:t>
            </a:r>
            <a:r>
              <a:rPr lang="zh-CN" altLang="en-US" dirty="0"/>
              <a:t>驱动的数据库。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第一步：下载和安装相应版本的</a:t>
            </a:r>
            <a:r>
              <a:rPr lang="en-US" altLang="zh-CN" dirty="0"/>
              <a:t>ODBC</a:t>
            </a:r>
            <a:r>
              <a:rPr lang="zh-CN" altLang="en-US" dirty="0"/>
              <a:t>驱动。针对系统和数据库类型安装和配置合适的</a:t>
            </a:r>
            <a:r>
              <a:rPr lang="en-US" altLang="zh-CN" dirty="0"/>
              <a:t>ODBC</a:t>
            </a:r>
            <a:r>
              <a:rPr lang="zh-CN" altLang="en-US" dirty="0"/>
              <a:t>驱动。</a:t>
            </a: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Data Source Name 数据原名称；</a:t>
            </a:r>
            <a:endParaRPr lang="zh-CN" altLang="en-US" dirty="0"/>
          </a:p>
          <a:p>
            <a:pPr lvl="0"/>
            <a:r>
              <a:rPr lang="zh-CN" altLang="en-US" dirty="0"/>
              <a:t>Discription 描述（选填）；</a:t>
            </a:r>
            <a:endParaRPr lang="zh-CN" altLang="en-US" dirty="0"/>
          </a:p>
          <a:p>
            <a:pPr lvl="0"/>
            <a:r>
              <a:rPr lang="zh-CN" altLang="en-US" dirty="0"/>
              <a:t>Server 数据源计算机的IP；</a:t>
            </a:r>
            <a:endParaRPr lang="zh-CN" altLang="en-US" dirty="0"/>
          </a:p>
          <a:p>
            <a:pPr lvl="0"/>
            <a:r>
              <a:rPr lang="zh-CN" altLang="en-US" dirty="0"/>
              <a:t>User 数据库用户名；</a:t>
            </a:r>
            <a:endParaRPr lang="zh-CN" altLang="en-US" dirty="0"/>
          </a:p>
          <a:p>
            <a:pPr lvl="0"/>
            <a:r>
              <a:rPr lang="zh-CN" altLang="en-US" dirty="0"/>
              <a:t>Password 数据库密码；</a:t>
            </a:r>
            <a:endParaRPr lang="zh-CN" altLang="en-US" dirty="0"/>
          </a:p>
          <a:p>
            <a:pPr lvl="0"/>
            <a:r>
              <a:rPr lang="zh-CN" altLang="en-US" dirty="0"/>
              <a:t>DataBase 数据源所要连接的数据库；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配置完后，点击“test”按钮， 如果出现如下提示，即配置成功。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点击“OK”返回用户DSN选项卡，增加一条记录，名为你所配置的数据源名称。</a:t>
            </a: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安装ＲＯＤＢＣ包</a:t>
            </a:r>
            <a:endParaRPr lang="zh-CN" altLang="en-US" dirty="0"/>
          </a:p>
          <a:p>
            <a:pPr lvl="0"/>
            <a:r>
              <a:rPr lang="zh-CN" altLang="en-US" dirty="0"/>
              <a:t>加载</a:t>
            </a:r>
            <a:r>
              <a:rPr lang="en-US" altLang="zh-CN" dirty="0"/>
              <a:t>RODBC</a:t>
            </a:r>
            <a:r>
              <a:rPr lang="zh-CN" altLang="en-US" dirty="0"/>
              <a:t>包</a:t>
            </a:r>
            <a:endParaRPr lang="zh-CN" altLang="en-US" dirty="0"/>
          </a:p>
          <a:p>
            <a:pPr lvl="0"/>
            <a:r>
              <a:rPr lang="zh-CN" altLang="en-US" dirty="0"/>
              <a:t>通过一个数据源名称，用户名，密码（如果没有，可以直接忽略）打开一个</a:t>
            </a:r>
            <a:r>
              <a:rPr lang="en-US" altLang="zh-CN" dirty="0"/>
              <a:t>ODBC</a:t>
            </a:r>
            <a:r>
              <a:rPr lang="zh-CN" altLang="en-US" dirty="0"/>
              <a:t>数据库连接。</a:t>
            </a:r>
            <a:endParaRPr lang="zh-CN" altLang="en-US" dirty="0"/>
          </a:p>
          <a:p>
            <a:pPr lvl="0"/>
            <a:r>
              <a:rPr lang="zh-CN" altLang="en-US" dirty="0"/>
              <a:t>查看数据库下有哪些数据库表&gt; sqlTables(channel)</a:t>
            </a:r>
            <a:endParaRPr lang="zh-CN" altLang="en-US" dirty="0"/>
          </a:p>
          <a:p>
            <a:pPr lvl="0"/>
            <a:r>
              <a:rPr lang="zh-CN" altLang="en-US" dirty="0"/>
              <a:t>查询某个表中的数据返回给数据框 students=sqlFetch(channel,"students")</a:t>
            </a:r>
            <a:endParaRPr lang="zh-CN" altLang="en-US" dirty="0"/>
          </a:p>
          <a:p>
            <a:pPr lvl="0"/>
            <a:r>
              <a:rPr lang="zh-CN" altLang="en-US" dirty="0"/>
              <a:t>条件查询</a:t>
            </a:r>
            <a:endParaRPr lang="zh-CN" altLang="en-US" dirty="0"/>
          </a:p>
          <a:p>
            <a:pPr lvl="0"/>
            <a:r>
              <a:rPr lang="zh-CN" altLang="en-US" dirty="0"/>
              <a:t>将数据框中的数据保存到数据库表中</a:t>
            </a:r>
            <a:r>
              <a:rPr lang="en-US" altLang="zh-CN" dirty="0"/>
              <a:t>,数据框的首列没有列名，所以在保存之前需要指定列名</a:t>
            </a:r>
            <a:endParaRPr lang="en-US" altLang="zh-CN" dirty="0"/>
          </a:p>
          <a:p>
            <a:pPr lvl="0"/>
            <a:r>
              <a:rPr lang="en-US" altLang="zh-CN" dirty="0"/>
              <a:t>在R软件将刚才添加到mysql数据库中的表删除掉</a:t>
            </a:r>
            <a:endParaRPr lang="en-US" altLang="zh-CN" dirty="0"/>
          </a:p>
          <a:p>
            <a:pPr lvl="0"/>
            <a:r>
              <a:rPr lang="en-US" altLang="zh-CN" dirty="0"/>
              <a:t>关闭连接资源</a:t>
            </a:r>
            <a:endParaRPr lang="en-US" altLang="zh-CN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安装ＲＯＤＢＣ包</a:t>
            </a:r>
            <a:endParaRPr lang="zh-CN" altLang="en-US" dirty="0"/>
          </a:p>
          <a:p>
            <a:pPr lvl="0"/>
            <a:r>
              <a:rPr lang="zh-CN" altLang="en-US" dirty="0"/>
              <a:t>加载</a:t>
            </a:r>
            <a:r>
              <a:rPr lang="en-US" altLang="zh-CN" dirty="0"/>
              <a:t>RODBC</a:t>
            </a:r>
            <a:r>
              <a:rPr lang="zh-CN" altLang="en-US" dirty="0"/>
              <a:t>包</a:t>
            </a:r>
            <a:endParaRPr lang="zh-CN" altLang="en-US" dirty="0"/>
          </a:p>
          <a:p>
            <a:pPr lvl="0"/>
            <a:r>
              <a:rPr lang="zh-CN" altLang="en-US" dirty="0"/>
              <a:t>通过一个数据源名称，用户名，密码（如果没有，可以直接忽略）打开一个</a:t>
            </a:r>
            <a:r>
              <a:rPr lang="en-US" altLang="zh-CN" dirty="0"/>
              <a:t>ODBC</a:t>
            </a:r>
            <a:r>
              <a:rPr lang="zh-CN" altLang="en-US" dirty="0"/>
              <a:t>数据库连接。</a:t>
            </a:r>
            <a:endParaRPr lang="zh-CN" altLang="en-US" dirty="0"/>
          </a:p>
          <a:p>
            <a:pPr lvl="0"/>
            <a:r>
              <a:rPr lang="zh-CN" altLang="en-US" dirty="0"/>
              <a:t>查看数据库下有哪些数据库表&gt; sqlTables(channel)</a:t>
            </a:r>
            <a:endParaRPr lang="zh-CN" altLang="en-US" dirty="0"/>
          </a:p>
          <a:p>
            <a:pPr lvl="0"/>
            <a:r>
              <a:rPr lang="zh-CN" altLang="en-US" dirty="0"/>
              <a:t>查询某个表中的数据返回给数据框 students=sqlFetch(channel,"students")</a:t>
            </a:r>
            <a:endParaRPr lang="zh-CN" altLang="en-US" dirty="0"/>
          </a:p>
          <a:p>
            <a:pPr lvl="0"/>
            <a:r>
              <a:rPr lang="zh-CN" altLang="en-US" dirty="0"/>
              <a:t>条件查询</a:t>
            </a:r>
            <a:endParaRPr lang="zh-CN" altLang="en-US" dirty="0"/>
          </a:p>
          <a:p>
            <a:pPr lvl="0"/>
            <a:r>
              <a:rPr lang="zh-CN" altLang="en-US" dirty="0"/>
              <a:t>将数据框中的数据保存到数据库表中</a:t>
            </a:r>
            <a:r>
              <a:rPr lang="en-US" altLang="zh-CN" dirty="0"/>
              <a:t>,数据框的首列没有列名，所以在保存之前需要指定列名</a:t>
            </a:r>
            <a:endParaRPr lang="en-US" altLang="zh-CN" dirty="0"/>
          </a:p>
          <a:p>
            <a:pPr lvl="0"/>
            <a:r>
              <a:rPr lang="en-US" altLang="zh-CN" dirty="0"/>
              <a:t>在R软件将刚才添加到mysql数据库中的表删除掉</a:t>
            </a:r>
            <a:endParaRPr lang="en-US" altLang="zh-CN" dirty="0"/>
          </a:p>
          <a:p>
            <a:pPr lvl="0"/>
            <a:r>
              <a:rPr lang="en-US" altLang="zh-CN" dirty="0"/>
              <a:t>关闭连接资源</a:t>
            </a:r>
            <a:endParaRPr lang="en-US" altLang="zh-CN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安装ＲＯＤＢＣ包</a:t>
            </a:r>
            <a:endParaRPr lang="zh-CN" altLang="en-US" dirty="0"/>
          </a:p>
          <a:p>
            <a:pPr lvl="0"/>
            <a:r>
              <a:rPr lang="zh-CN" altLang="en-US" dirty="0"/>
              <a:t>加载</a:t>
            </a:r>
            <a:r>
              <a:rPr lang="en-US" altLang="zh-CN" dirty="0"/>
              <a:t>RODBC</a:t>
            </a:r>
            <a:r>
              <a:rPr lang="zh-CN" altLang="en-US" dirty="0"/>
              <a:t>包</a:t>
            </a:r>
            <a:endParaRPr lang="zh-CN" altLang="en-US" dirty="0"/>
          </a:p>
          <a:p>
            <a:pPr lvl="0"/>
            <a:r>
              <a:rPr lang="zh-CN" altLang="en-US" dirty="0"/>
              <a:t>通过一个数据源名称，用户名，密码（如果没有，可以直接忽略）打开一个</a:t>
            </a:r>
            <a:r>
              <a:rPr lang="en-US" altLang="zh-CN" dirty="0"/>
              <a:t>ODBC</a:t>
            </a:r>
            <a:r>
              <a:rPr lang="zh-CN" altLang="en-US" dirty="0"/>
              <a:t>数据库连接。</a:t>
            </a:r>
            <a:endParaRPr lang="zh-CN" altLang="en-US" dirty="0"/>
          </a:p>
          <a:p>
            <a:pPr lvl="0"/>
            <a:r>
              <a:rPr lang="zh-CN" altLang="en-US" dirty="0"/>
              <a:t>查看数据库下有哪些数据库表&gt; sqlTables(channel)</a:t>
            </a:r>
            <a:endParaRPr lang="zh-CN" altLang="en-US" dirty="0"/>
          </a:p>
          <a:p>
            <a:pPr lvl="0"/>
            <a:r>
              <a:rPr lang="zh-CN" altLang="en-US" dirty="0"/>
              <a:t>查询某个表中的数据返回给数据框 students=sqlFetch(channel,"students")</a:t>
            </a:r>
            <a:endParaRPr lang="zh-CN" altLang="en-US" dirty="0"/>
          </a:p>
          <a:p>
            <a:pPr lvl="0"/>
            <a:r>
              <a:rPr lang="zh-CN" altLang="en-US" dirty="0"/>
              <a:t>条件查询</a:t>
            </a:r>
            <a:endParaRPr lang="zh-CN" altLang="en-US" dirty="0"/>
          </a:p>
          <a:p>
            <a:pPr lvl="0"/>
            <a:r>
              <a:rPr lang="zh-CN" altLang="en-US" dirty="0"/>
              <a:t>将数据框中的数据保存到数据库表中</a:t>
            </a:r>
            <a:r>
              <a:rPr lang="en-US" altLang="zh-CN" dirty="0"/>
              <a:t>,数据框的首列没有列名，所以在保存之前需要指定列名</a:t>
            </a:r>
            <a:endParaRPr lang="en-US" altLang="zh-CN" dirty="0"/>
          </a:p>
          <a:p>
            <a:pPr lvl="0"/>
            <a:r>
              <a:rPr lang="en-US" altLang="zh-CN" dirty="0"/>
              <a:t>在R软件将刚才添加到mysql数据库中的表删除掉</a:t>
            </a:r>
            <a:endParaRPr lang="en-US" altLang="zh-CN" dirty="0"/>
          </a:p>
          <a:p>
            <a:pPr lvl="0"/>
            <a:r>
              <a:rPr lang="en-US" altLang="zh-CN" dirty="0"/>
              <a:t>关闭连接资源</a:t>
            </a:r>
            <a:endParaRPr lang="en-US" altLang="zh-CN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/>
              <a:t>可供</a:t>
            </a:r>
            <a:r>
              <a:rPr lang="en-US" altLang="zh-CN"/>
              <a:t>R</a:t>
            </a:r>
            <a:r>
              <a:rPr lang="zh-CN" altLang="en-US"/>
              <a:t>导入的数据源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r>
              <a:rPr lang="zh-CN" altLang="en-US" dirty="0"/>
              <a:t>查看数据库下有哪些数据库表&gt; sqlTables(channel)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查询某个表中的数据返回给数据框 students=sqlFetch(channel,"students")</a:t>
            </a: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条件查询</a:t>
            </a: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条件查询sqlSave(channel, dat, tablename = NULL, append = FALSE,</a:t>
            </a:r>
            <a:endParaRPr lang="zh-CN" altLang="en-US" dirty="0"/>
          </a:p>
          <a:p>
            <a:pPr lvl="0"/>
            <a:r>
              <a:rPr lang="zh-CN" altLang="en-US" dirty="0"/>
              <a:t>        rownames = TRUE, colnames = FALSE, verbose = FALSE,</a:t>
            </a:r>
            <a:endParaRPr lang="zh-CN" altLang="en-US" dirty="0"/>
          </a:p>
          <a:p>
            <a:pPr lvl="0"/>
            <a:r>
              <a:rPr lang="zh-CN" altLang="en-US" dirty="0"/>
              <a:t>        safer = TRUE, addPK = FALSE, typeInfo, varTypes,</a:t>
            </a:r>
            <a:endParaRPr lang="zh-CN" altLang="en-US" dirty="0"/>
          </a:p>
          <a:p>
            <a:pPr lvl="0"/>
            <a:r>
              <a:rPr lang="zh-CN" altLang="en-US" dirty="0"/>
              <a:t>        fast = TRUE, test = FALSE, nastring = NULL)</a:t>
            </a:r>
            <a:endParaRPr lang="zh-CN" altLang="en-US" dirty="0"/>
          </a:p>
          <a:p>
            <a:pPr lvl="0"/>
            <a:r>
              <a:rPr lang="zh-CN" altLang="en-US" dirty="0"/>
              <a:t>channel      数据库连接通道</a:t>
            </a:r>
            <a:endParaRPr lang="zh-CN" altLang="en-US" dirty="0"/>
          </a:p>
          <a:p>
            <a:pPr lvl="0"/>
            <a:r>
              <a:rPr lang="zh-CN" altLang="en-US" dirty="0"/>
              <a:t>dat              data frame.要存入的数据集</a:t>
            </a:r>
            <a:endParaRPr lang="zh-CN" altLang="en-US" dirty="0"/>
          </a:p>
          <a:p>
            <a:pPr lvl="0"/>
            <a:r>
              <a:rPr lang="zh-CN" altLang="en-US" dirty="0"/>
              <a:t>tablename  character 数据库中表名</a:t>
            </a:r>
            <a:endParaRPr lang="zh-CN" altLang="en-US" dirty="0"/>
          </a:p>
          <a:p>
            <a:pPr lvl="0"/>
            <a:r>
              <a:rPr lang="zh-CN" altLang="en-US" dirty="0"/>
              <a:t>index          character 索引列的名字</a:t>
            </a:r>
            <a:endParaRPr lang="zh-CN" altLang="en-US" dirty="0"/>
          </a:p>
          <a:p>
            <a:pPr lvl="0"/>
            <a:r>
              <a:rPr lang="zh-CN" altLang="en-US" dirty="0"/>
              <a:t>append       logical逻辑变量 ，是否数据集添加/写入已存在的表</a:t>
            </a:r>
            <a:endParaRPr lang="zh-CN" altLang="en-US" dirty="0"/>
          </a:p>
          <a:p>
            <a:pPr lvl="0"/>
            <a:r>
              <a:rPr lang="zh-CN" altLang="en-US" dirty="0"/>
              <a:t>rownames  logical 逻辑变量 or character字符串,如果是logical，表示是否把rowname这个字符串作为数据库表首列列名，如果是字符串，则将新字符串作为表首列列名</a:t>
            </a:r>
            <a:endParaRPr lang="zh-CN" altLang="en-US" dirty="0"/>
          </a:p>
          <a:p>
            <a:pPr lvl="0"/>
            <a:r>
              <a:rPr lang="zh-CN" altLang="en-US" dirty="0"/>
              <a:t>colnames  logical 逻辑变量 是否将数据集的列名保留作为表的首行 (谨慎更改，可能导致，列名变成数据第一行，各列的数据类型全部变为varchar(255)</a:t>
            </a:r>
            <a:endParaRPr lang="zh-CN" altLang="en-US" dirty="0"/>
          </a:p>
          <a:p>
            <a:pPr lvl="0"/>
            <a:r>
              <a:rPr lang="zh-CN" altLang="en-US" dirty="0"/>
              <a:t>verbose   display statements as they are sent to the server?</a:t>
            </a:r>
            <a:endParaRPr lang="zh-CN" altLang="en-US" dirty="0"/>
          </a:p>
          <a:p>
            <a:pPr lvl="0"/>
            <a:r>
              <a:rPr lang="zh-CN" altLang="en-US" dirty="0"/>
              <a:t>safer     logical逻辑变量.如果真，生成一个新表，不在已存在的表后添加。如果假，强制删除已存在的同名表并新建，或者删除表中已存在的数据，覆盖写入</a:t>
            </a:r>
            <a:endParaRPr lang="zh-CN" altLang="en-US" dirty="0"/>
          </a:p>
          <a:p>
            <a:pPr lvl="0"/>
            <a:r>
              <a:rPr lang="zh-CN" altLang="en-US" dirty="0"/>
              <a:t>addPK     logical逻辑变量,是否将首列作为主键</a:t>
            </a:r>
            <a:endParaRPr lang="zh-CN" altLang="en-US" dirty="0"/>
          </a:p>
          <a:p>
            <a:pPr lvl="0"/>
            <a:r>
              <a:rPr lang="zh-CN" altLang="en-US" dirty="0"/>
              <a:t>typeInfo  list 数据框中数据类型。包括character ,double ,integer</a:t>
            </a:r>
            <a:endParaRPr lang="zh-CN" altLang="en-US" dirty="0"/>
          </a:p>
          <a:p>
            <a:pPr lvl="0"/>
            <a:r>
              <a:rPr lang="zh-CN" altLang="en-US" dirty="0"/>
              <a:t>varTypes  an optional named character vector giving the DBMSs datatypes to be used for some (or all) of the columns if a table is to be created.可选项涉及各列数据类型转换，因为数据库中的数据类型比R语言中的要多很多。</a:t>
            </a:r>
            <a:endParaRPr lang="zh-CN" altLang="en-US" dirty="0"/>
          </a:p>
          <a:p>
            <a:pPr lvl="0"/>
            <a:r>
              <a:rPr lang="zh-CN" altLang="en-US" dirty="0"/>
              <a:t>fast      logical. If false, write data a row at a time. If true, use a parametrized INSERT INTO or UPDATE query to write all the data in one operation. 逻辑变量，如果F，数据将一次一行地写入，如果为Ture，将用到变量插入INSERT INTO，或者UPDATE 将数据一次性写入</a:t>
            </a:r>
            <a:endParaRPr lang="zh-CN" altLang="en-US" dirty="0"/>
          </a:p>
          <a:p>
            <a:pPr lvl="0"/>
            <a:r>
              <a:rPr lang="zh-CN" altLang="en-US" dirty="0"/>
              <a:t>nastring     optional character string to be used for writing NAs to the database. 选择哪种字符串，将缺失项在数据库中填充</a:t>
            </a:r>
            <a:endParaRPr lang="zh-CN" altLang="en-US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表删除掉</a:t>
            </a: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关闭连接</a:t>
            </a:r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网络数据正在逐渐增多，</a:t>
            </a:r>
            <a:r>
              <a:rPr lang="en-US" altLang="zh-CN" dirty="0"/>
              <a:t>R</a:t>
            </a:r>
            <a:r>
              <a:rPr lang="zh-CN" altLang="en-US" dirty="0"/>
              <a:t>中包含若干用于抓取网络数据的包。</a:t>
            </a:r>
            <a:endParaRPr lang="zh-CN" altLang="en-US" dirty="0"/>
          </a:p>
          <a:p>
            <a:pPr lvl="0"/>
            <a:r>
              <a:rPr lang="zh-CN" altLang="en-US" dirty="0"/>
              <a:t>什么是curl&amp;libcurl </a:t>
            </a:r>
            <a:endParaRPr lang="zh-CN" altLang="en-US" dirty="0"/>
          </a:p>
          <a:p>
            <a:pPr lvl="0"/>
            <a:r>
              <a:rPr lang="zh-CN" altLang="en-US" dirty="0"/>
              <a:t>– curl:利用URL语法在命令行方式下工作的开源文件传输工具 </a:t>
            </a:r>
            <a:endParaRPr lang="zh-CN" altLang="en-US" dirty="0"/>
          </a:p>
          <a:p>
            <a:pPr lvl="0"/>
            <a:r>
              <a:rPr lang="zh-CN" altLang="en-US" dirty="0"/>
              <a:t>– curl背后的库就是libcurl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 Linux curl是一个利用URL规则在命令行下工作的文件传输工具。它支持文件的上传和下载，所以是综合传输工具，但按传统，习惯称url为下载工具。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which=2</a:t>
            </a:r>
            <a:r>
              <a:rPr lang="zh-CN" altLang="en-US" dirty="0"/>
              <a:t>，选取第</a:t>
            </a:r>
            <a:r>
              <a:rPr lang="en-US" altLang="zh-CN" dirty="0"/>
              <a:t>2</a:t>
            </a:r>
            <a:r>
              <a:rPr lang="zh-CN" altLang="en-US" dirty="0"/>
              <a:t>个表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getBinaryURL()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 getBinaryURL() 下载一个文件</a:t>
            </a:r>
            <a:endParaRPr lang="zh-CN" altLang="en-US" dirty="0"/>
          </a:p>
          <a:p>
            <a:pPr lvl="0"/>
            <a:r>
              <a:rPr lang="zh-CN" altLang="en-US" dirty="0"/>
              <a:t>url &lt;- "http://rfunction.com/code/1201/120103.R"</a:t>
            </a:r>
            <a:endParaRPr lang="zh-CN" altLang="en-US" dirty="0"/>
          </a:p>
          <a:p>
            <a:pPr lvl="0"/>
            <a:r>
              <a:rPr lang="zh-CN" altLang="en-US" dirty="0"/>
              <a:t>tmp &lt;- getBinaryURL(url)</a:t>
            </a:r>
            <a:endParaRPr lang="zh-CN" altLang="en-US" dirty="0"/>
          </a:p>
          <a:p>
            <a:pPr lvl="0"/>
            <a:r>
              <a:rPr lang="zh-CN" altLang="en-US" dirty="0"/>
              <a:t>note &lt;- file("120103.R", open = "wb")</a:t>
            </a:r>
            <a:endParaRPr lang="zh-CN" altLang="en-US" dirty="0"/>
          </a:p>
          <a:p>
            <a:pPr lvl="0"/>
            <a:r>
              <a:rPr lang="zh-CN" altLang="en-US" dirty="0"/>
              <a:t>writeBin(tmp, note)</a:t>
            </a:r>
            <a:endParaRPr lang="zh-CN" altLang="en-US" dirty="0"/>
          </a:p>
          <a:p>
            <a:pPr lvl="0"/>
            <a:r>
              <a:rPr lang="zh-CN" altLang="en-US" dirty="0"/>
              <a:t>close(note)</a:t>
            </a: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write.table() </a:t>
            </a:r>
            <a:r>
              <a:rPr lang="zh-CN" altLang="en-US" dirty="0"/>
              <a:t>与</a:t>
            </a:r>
            <a:r>
              <a:rPr lang="en-US" altLang="zh-CN" dirty="0"/>
              <a:t>read.table() </a:t>
            </a:r>
            <a:r>
              <a:rPr lang="zh-CN" altLang="en-US" dirty="0"/>
              <a:t>非常相似，把数据框写入到文件。</a:t>
            </a:r>
            <a:endParaRPr lang="zh-CN" altLang="en-US" dirty="0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调查：男性和女性在领导各自企业方式上不同。典型的问题如下。</a:t>
            </a:r>
            <a:endParaRPr lang="zh-CN" altLang="en-US" dirty="0"/>
          </a:p>
          <a:p>
            <a:pPr lvl="0"/>
            <a:r>
              <a:rPr lang="zh-CN" altLang="en-US" dirty="0"/>
              <a:t>处于管理岗位的男性和女性在听从上级的程度上是否有所不同</a:t>
            </a:r>
            <a:endParaRPr lang="zh-CN" altLang="en-US" dirty="0"/>
          </a:p>
          <a:p>
            <a:pPr lvl="0"/>
            <a:r>
              <a:rPr lang="zh-CN" altLang="en-US" dirty="0"/>
              <a:t>这种情况是否依赖国家的不同而不同，或者说这些性别导致的不同是否普遍存在？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解决这种问题的一个方法是，让多个经理人的上司对其服从程度打分，</a:t>
            </a:r>
            <a:endParaRPr lang="zh-CN" altLang="en-US" dirty="0"/>
          </a:p>
          <a:p>
            <a:pPr lvl="0"/>
            <a:r>
              <a:rPr lang="zh-CN" altLang="en-US" dirty="0"/>
              <a:t>着名经理人在做决定之前是否会遵循我的意见</a:t>
            </a:r>
            <a:endParaRPr lang="zh-CN" altLang="en-US" dirty="0"/>
          </a:p>
          <a:p>
            <a:pPr lvl="0"/>
            <a:r>
              <a:rPr lang="en-US" altLang="zh-CN" dirty="0"/>
              <a:t>1 </a:t>
            </a:r>
            <a:r>
              <a:rPr lang="zh-CN" altLang="en-US" dirty="0"/>
              <a:t>非常不同意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不同意</a:t>
            </a:r>
            <a:endParaRPr lang="zh-CN" altLang="en-US" dirty="0"/>
          </a:p>
          <a:p>
            <a:pPr lvl="0"/>
            <a:r>
              <a:rPr lang="en-US" altLang="zh-CN" dirty="0"/>
              <a:t>3 </a:t>
            </a:r>
            <a:r>
              <a:rPr lang="zh-CN" altLang="en-US" dirty="0"/>
              <a:t>既不同意也不反对</a:t>
            </a:r>
            <a:endParaRPr lang="zh-CN" altLang="en-US" dirty="0"/>
          </a:p>
          <a:p>
            <a:pPr lvl="0"/>
            <a:r>
              <a:rPr lang="en-US" altLang="zh-CN" dirty="0"/>
              <a:t>4 </a:t>
            </a:r>
            <a:r>
              <a:rPr lang="zh-CN" altLang="en-US" dirty="0"/>
              <a:t>同意</a:t>
            </a:r>
            <a:endParaRPr lang="zh-CN" altLang="en-US" dirty="0"/>
          </a:p>
          <a:p>
            <a:pPr lvl="0"/>
            <a:r>
              <a:rPr lang="en-US" altLang="zh-CN" dirty="0"/>
              <a:t>5 </a:t>
            </a:r>
            <a:r>
              <a:rPr lang="zh-CN" altLang="en-US" dirty="0"/>
              <a:t>非常同意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结果数据集存放在</a:t>
            </a:r>
            <a:r>
              <a:rPr lang="en-US" altLang="zh-CN" dirty="0"/>
              <a:t>“</a:t>
            </a:r>
            <a:r>
              <a:rPr lang="zh-CN" altLang="en-US" dirty="0"/>
              <a:t>领导行为的性别差异.csv</a:t>
            </a:r>
            <a:r>
              <a:rPr lang="en-US" altLang="zh-CN" dirty="0"/>
              <a:t>”</a:t>
            </a:r>
            <a:r>
              <a:rPr lang="zh-CN" altLang="en-US" dirty="0"/>
              <a:t>。每一行数据代表某个经理人的上司对他的评价</a:t>
            </a:r>
            <a:endParaRPr lang="zh-CN" altLang="en-US" dirty="0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调查：男性和女性在领导各自企业方式上不同。典型的问题如下。</a:t>
            </a:r>
            <a:endParaRPr lang="zh-CN" altLang="en-US" dirty="0"/>
          </a:p>
          <a:p>
            <a:pPr lvl="0"/>
            <a:r>
              <a:rPr lang="zh-CN" altLang="en-US" dirty="0"/>
              <a:t>处于管理岗位的男性和女性在听从上级的程度上是否有所不同</a:t>
            </a:r>
            <a:endParaRPr lang="zh-CN" altLang="en-US" dirty="0"/>
          </a:p>
          <a:p>
            <a:pPr lvl="0"/>
            <a:r>
              <a:rPr lang="zh-CN" altLang="en-US" dirty="0"/>
              <a:t>这种情况是否依赖国家的不同而不同，或者说这些性别导致的不同是否普遍存在？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解决这种问题的一个方法是，让多个经理人的上司对其服从程度打分，</a:t>
            </a:r>
            <a:endParaRPr lang="zh-CN" altLang="en-US" dirty="0"/>
          </a:p>
          <a:p>
            <a:pPr lvl="0"/>
            <a:r>
              <a:rPr lang="zh-CN" altLang="en-US" dirty="0"/>
              <a:t>着名经理人在做决定之前是否会遵循我的意见</a:t>
            </a:r>
            <a:endParaRPr lang="zh-CN" altLang="en-US" dirty="0"/>
          </a:p>
          <a:p>
            <a:pPr lvl="0"/>
            <a:r>
              <a:rPr lang="en-US" altLang="zh-CN" dirty="0"/>
              <a:t>1 </a:t>
            </a:r>
            <a:r>
              <a:rPr lang="zh-CN" altLang="en-US" dirty="0"/>
              <a:t>非常不同意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不同意</a:t>
            </a:r>
            <a:endParaRPr lang="zh-CN" altLang="en-US" dirty="0"/>
          </a:p>
          <a:p>
            <a:pPr lvl="0"/>
            <a:r>
              <a:rPr lang="en-US" altLang="zh-CN" dirty="0"/>
              <a:t>3 </a:t>
            </a:r>
            <a:r>
              <a:rPr lang="zh-CN" altLang="en-US" dirty="0"/>
              <a:t>既不同意也不反对</a:t>
            </a:r>
            <a:endParaRPr lang="zh-CN" altLang="en-US" dirty="0"/>
          </a:p>
          <a:p>
            <a:pPr lvl="0"/>
            <a:r>
              <a:rPr lang="en-US" altLang="zh-CN" dirty="0"/>
              <a:t>4 </a:t>
            </a:r>
            <a:r>
              <a:rPr lang="zh-CN" altLang="en-US" dirty="0"/>
              <a:t>同意</a:t>
            </a:r>
            <a:endParaRPr lang="zh-CN" altLang="en-US" dirty="0"/>
          </a:p>
          <a:p>
            <a:pPr lvl="0"/>
            <a:r>
              <a:rPr lang="en-US" altLang="zh-CN" dirty="0"/>
              <a:t>5 </a:t>
            </a:r>
            <a:r>
              <a:rPr lang="zh-CN" altLang="en-US" dirty="0"/>
              <a:t>非常同意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结果数据集存放在</a:t>
            </a:r>
            <a:r>
              <a:rPr lang="en-US" altLang="zh-CN" dirty="0"/>
              <a:t>“</a:t>
            </a:r>
            <a:r>
              <a:rPr lang="zh-CN" altLang="en-US" dirty="0"/>
              <a:t>领导行为的性别差异.csv</a:t>
            </a:r>
            <a:r>
              <a:rPr lang="en-US" altLang="zh-CN" dirty="0"/>
              <a:t>”</a:t>
            </a:r>
            <a:r>
              <a:rPr lang="zh-CN" altLang="en-US" dirty="0"/>
              <a:t>。每一行数据代表某个经理人的上司对他的评价</a:t>
            </a:r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启动</a:t>
            </a:r>
            <a:r>
              <a:rPr lang="en-US" altLang="zh-CN" dirty="0">
                <a:sym typeface="+mn-ea"/>
              </a:rPr>
              <a:t>R,</a:t>
            </a:r>
            <a:r>
              <a:rPr lang="zh-CN" altLang="en-US" dirty="0">
                <a:sym typeface="+mn-ea"/>
              </a:rPr>
              <a:t>看到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R GUI</a:t>
            </a:r>
            <a:r>
              <a:rPr lang="en-US" altLang="zh-CN" dirty="0">
                <a:sym typeface="+mn-ea"/>
              </a:rPr>
              <a:t> (graphic user’s interface)</a:t>
            </a:r>
            <a:r>
              <a:rPr lang="zh-CN" altLang="en-US" dirty="0">
                <a:sym typeface="+mn-ea"/>
              </a:rPr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dirty="0">
                <a:sym typeface="+mn-ea"/>
              </a:rPr>
              <a:t>R console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你的主要工作是在这里通过发布命令来完成的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包括数据集的建立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数据的分析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作图等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在这里你可以得到在线帮助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help.start()</a:t>
            </a:r>
            <a:r>
              <a:rPr lang="en-US" altLang="zh-CN" dirty="0">
                <a:sym typeface="+mn-ea"/>
              </a:rPr>
              <a:t>    HTML</a:t>
            </a:r>
            <a:r>
              <a:rPr lang="zh-CN" altLang="en-US" dirty="0">
                <a:sym typeface="+mn-ea"/>
              </a:rPr>
              <a:t>格式的关于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的帮助文件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help()</a:t>
            </a:r>
            <a:r>
              <a:rPr lang="en-US" altLang="zh-CN" dirty="0">
                <a:sym typeface="+mn-ea"/>
              </a:rPr>
              <a:t>            </a:t>
            </a:r>
            <a:r>
              <a:rPr lang="zh-CN" altLang="en-US" dirty="0">
                <a:sym typeface="+mn-ea"/>
              </a:rPr>
              <a:t>得到相应函数的帮助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例如</a:t>
            </a:r>
            <a:r>
              <a:rPr lang="en-US" altLang="zh-CN" dirty="0">
                <a:sym typeface="+mn-ea"/>
              </a:rPr>
              <a:t>help(plot)</a:t>
            </a:r>
            <a:endParaRPr lang="en-US" altLang="zh-CN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demo()</a:t>
            </a:r>
            <a:r>
              <a:rPr lang="en-US" altLang="zh-CN" dirty="0">
                <a:sym typeface="+mn-ea"/>
              </a:rPr>
              <a:t>          </a:t>
            </a:r>
            <a:r>
              <a:rPr lang="zh-CN" altLang="en-US" dirty="0">
                <a:sym typeface="+mn-ea"/>
              </a:rPr>
              <a:t>得到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提供的几个示例</a:t>
            </a:r>
            <a:endParaRPr lang="zh-CN" altLang="en-US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q()</a:t>
            </a:r>
            <a:r>
              <a:rPr lang="en-US" altLang="zh-CN" dirty="0">
                <a:sym typeface="+mn-ea"/>
              </a:rPr>
              <a:t>                     </a:t>
            </a:r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R 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同</a:t>
            </a:r>
            <a:r>
              <a:rPr lang="en-US" altLang="zh-CN" dirty="0">
                <a:sym typeface="+mn-ea"/>
              </a:rPr>
              <a:t>Matlab</a:t>
            </a:r>
            <a:r>
              <a:rPr lang="zh-CN" altLang="en-US" dirty="0">
                <a:sym typeface="+mn-ea"/>
              </a:rPr>
              <a:t>类似，用右</a:t>
            </a:r>
            <a:r>
              <a:rPr lang="en-US" altLang="zh-CN" dirty="0">
                <a:sym typeface="+mn-ea"/>
              </a:rPr>
              <a:t>shift</a:t>
            </a:r>
            <a:r>
              <a:rPr lang="zh-CN" altLang="en-US" dirty="0">
                <a:sym typeface="+mn-ea"/>
              </a:rPr>
              <a:t>键可以重现以前的命令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R</a:t>
            </a:r>
            <a:r>
              <a:rPr lang="zh-CN" altLang="en-US" dirty="0">
                <a:solidFill>
                  <a:srgbClr val="00FFFF"/>
                </a:solidFill>
                <a:sym typeface="+mn-ea"/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Source R code</a:t>
            </a:r>
            <a:r>
              <a:rPr lang="en-US" altLang="zh-CN" dirty="0">
                <a:sym typeface="+mn-ea"/>
              </a:rPr>
              <a:t>        		</a:t>
            </a:r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*.R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Save image</a:t>
            </a:r>
            <a:r>
              <a:rPr lang="en-US" altLang="zh-CN" dirty="0"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保存工作空间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文件名为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Load image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Stop current computation	</a:t>
            </a:r>
            <a:r>
              <a:rPr lang="zh-CN" altLang="en-US" dirty="0">
                <a:sym typeface="+mn-ea"/>
              </a:rPr>
              <a:t>中止当前计算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由于超时等原因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输入数据最简单的方式 就是使用键盘</a:t>
            </a:r>
            <a:endParaRPr lang="zh-CN" altLang="en-US" dirty="0"/>
          </a:p>
          <a:p>
            <a:pPr lvl="0"/>
            <a:r>
              <a:rPr lang="en-US" altLang="zh-CN" dirty="0"/>
              <a:t>edit()</a:t>
            </a:r>
            <a:r>
              <a:rPr lang="zh-CN" altLang="en-US" dirty="0"/>
              <a:t>允许手动输入数据的文本编辑器</a:t>
            </a:r>
            <a:endParaRPr lang="zh-CN" altLang="en-US" dirty="0"/>
          </a:p>
          <a:p>
            <a:pPr lvl="0"/>
            <a:r>
              <a:rPr lang="zh-CN" altLang="en-US" dirty="0"/>
              <a:t>示例：创建一个空数据库或者矩阵，其中变量名和变量的模式与理想中的最终数据集一致。</a:t>
            </a:r>
            <a:endParaRPr lang="zh-CN" altLang="en-US" dirty="0"/>
          </a:p>
          <a:p>
            <a:pPr lvl="0"/>
            <a:r>
              <a:rPr lang="zh-CN" altLang="en-US" dirty="0"/>
              <a:t>针对数据对象调用文本编辑器，输入数据，并将结果保存此数据对象中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示例中 创建一个名为</a:t>
            </a:r>
            <a:r>
              <a:rPr lang="en-US" altLang="zh-CN" dirty="0"/>
              <a:t>Mydata</a:t>
            </a:r>
            <a:r>
              <a:rPr lang="zh-CN" altLang="en-US" dirty="0"/>
              <a:t>的数据框，包含三个变量：</a:t>
            </a:r>
            <a:r>
              <a:rPr lang="en-US" altLang="zh-CN" dirty="0"/>
              <a:t>age(</a:t>
            </a:r>
            <a:r>
              <a:rPr lang="zh-CN" altLang="en-US" dirty="0"/>
              <a:t>数值型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gender(</a:t>
            </a:r>
            <a:r>
              <a:rPr lang="zh-CN" altLang="en-US" dirty="0"/>
              <a:t>字符型），</a:t>
            </a:r>
            <a:r>
              <a:rPr lang="en-US" altLang="zh-CN" dirty="0"/>
              <a:t>weight(</a:t>
            </a:r>
            <a:r>
              <a:rPr lang="zh-CN" altLang="en-US" dirty="0"/>
              <a:t>数值型</a:t>
            </a:r>
            <a:r>
              <a:rPr lang="en-US" altLang="zh-CN" dirty="0"/>
              <a:t>)</a:t>
            </a:r>
            <a:r>
              <a:rPr lang="zh-CN" altLang="en-US" dirty="0"/>
              <a:t>。然后调用文本编辑器，键入数据。最后保存结果。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age=numeric(0)  </a:t>
            </a:r>
            <a:r>
              <a:rPr lang="zh-CN" altLang="en-US" dirty="0"/>
              <a:t>的复制语句将创建一个指定模式但不含实际数据的变量。</a:t>
            </a:r>
            <a:endParaRPr lang="zh-CN" altLang="en-US" dirty="0"/>
          </a:p>
          <a:p>
            <a:pPr lvl="0"/>
            <a:r>
              <a:rPr lang="zh-CN" altLang="en-US" dirty="0"/>
              <a:t>注意编辑的结果需要赋值回对象本身。如果不将其复制到一个目标，你的修改将全部丢失。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输入数据最简单的方式 就是使用键盘</a:t>
            </a:r>
            <a:endParaRPr lang="zh-CN" altLang="en-US" dirty="0"/>
          </a:p>
          <a:p>
            <a:pPr lvl="0"/>
            <a:r>
              <a:rPr lang="en-US" altLang="zh-CN" dirty="0"/>
              <a:t>edit()</a:t>
            </a:r>
            <a:r>
              <a:rPr lang="zh-CN" altLang="en-US" dirty="0"/>
              <a:t>允许手动输入数据的文本编辑器</a:t>
            </a:r>
            <a:endParaRPr lang="zh-CN" altLang="en-US" dirty="0"/>
          </a:p>
          <a:p>
            <a:pPr lvl="0"/>
            <a:r>
              <a:rPr lang="zh-CN" altLang="en-US" dirty="0"/>
              <a:t>示例：创建一个空数据库或者矩阵，其中变量名和变量的模式与理想中的最终数据集一致。</a:t>
            </a:r>
            <a:endParaRPr lang="zh-CN" altLang="en-US" dirty="0"/>
          </a:p>
          <a:p>
            <a:pPr lvl="0"/>
            <a:r>
              <a:rPr lang="zh-CN" altLang="en-US" dirty="0"/>
              <a:t>针对数据对象调用文本编辑器，输入数据，并将结果保存此数据对象中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示例中 创建一个名为</a:t>
            </a:r>
            <a:r>
              <a:rPr lang="en-US" altLang="zh-CN" dirty="0"/>
              <a:t>Mydata</a:t>
            </a:r>
            <a:r>
              <a:rPr lang="zh-CN" altLang="en-US" dirty="0"/>
              <a:t>的数据框，包含三个变量：</a:t>
            </a:r>
            <a:r>
              <a:rPr lang="en-US" altLang="zh-CN" dirty="0"/>
              <a:t>age(</a:t>
            </a:r>
            <a:r>
              <a:rPr lang="zh-CN" altLang="en-US" dirty="0"/>
              <a:t>数值型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gender(</a:t>
            </a:r>
            <a:r>
              <a:rPr lang="zh-CN" altLang="en-US" dirty="0"/>
              <a:t>字符型），</a:t>
            </a:r>
            <a:r>
              <a:rPr lang="en-US" altLang="zh-CN" dirty="0"/>
              <a:t>weight(</a:t>
            </a:r>
            <a:r>
              <a:rPr lang="zh-CN" altLang="en-US" dirty="0"/>
              <a:t>数值型</a:t>
            </a:r>
            <a:r>
              <a:rPr lang="en-US" altLang="zh-CN" dirty="0"/>
              <a:t>)</a:t>
            </a:r>
            <a:r>
              <a:rPr lang="zh-CN" altLang="en-US" dirty="0"/>
              <a:t>。然后调用文本编辑器，键入数据。最后保存结果。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age=numeric(0)  </a:t>
            </a:r>
            <a:r>
              <a:rPr lang="zh-CN" altLang="en-US" dirty="0"/>
              <a:t>的复制语句将创建一个指定模式但不含实际数据的变量。</a:t>
            </a:r>
            <a:endParaRPr lang="zh-CN" altLang="en-US" dirty="0"/>
          </a:p>
          <a:p>
            <a:pPr lvl="0"/>
            <a:r>
              <a:rPr lang="zh-CN" altLang="en-US" dirty="0"/>
              <a:t>注意编辑的结果需要赋值回对象本身。如果不将其复制到一个目标，你的修改将全部丢失。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默认情况下，</a:t>
            </a:r>
            <a:r>
              <a:rPr lang="en-US" altLang="zh-CN" dirty="0"/>
              <a:t>scan()</a:t>
            </a:r>
            <a:r>
              <a:rPr lang="zh-CN" altLang="en-US" dirty="0"/>
              <a:t>假定向量的各项之间是以</a:t>
            </a:r>
            <a:r>
              <a:rPr lang="en-US" altLang="zh-CN" dirty="0"/>
              <a:t>“</a:t>
            </a:r>
            <a:r>
              <a:rPr lang="zh-CN" altLang="en-US" dirty="0"/>
              <a:t>空白字符</a:t>
            </a:r>
            <a:r>
              <a:rPr lang="en-US" altLang="zh-CN" dirty="0"/>
              <a:t>”</a:t>
            </a:r>
            <a:r>
              <a:rPr lang="zh-CN" altLang="en-US" dirty="0"/>
              <a:t>作为分隔符。如果是其他字符，可以使用可选参数</a:t>
            </a:r>
            <a:r>
              <a:rPr lang="en-US" altLang="zh-CN" dirty="0"/>
              <a:t>sep</a:t>
            </a:r>
            <a:r>
              <a:rPr lang="zh-CN" altLang="en-US" dirty="0"/>
              <a:t>指定。</a:t>
            </a:r>
            <a:endParaRPr lang="zh-CN" altLang="en-US" dirty="0"/>
          </a:p>
          <a:p>
            <a:pPr lvl="0"/>
            <a:r>
              <a:rPr lang="zh-CN" altLang="en-US" dirty="0"/>
              <a:t>也可以使用</a:t>
            </a:r>
            <a:r>
              <a:rPr lang="en-US" altLang="zh-CN" dirty="0"/>
              <a:t>scan</a:t>
            </a:r>
            <a:r>
              <a:rPr lang="zh-CN" altLang="en-US" dirty="0"/>
              <a:t>（）函数从键盘读取数据。只需要把文件名设定为一个空字符串，然后键入数据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如果想从键盘输入单行数据，可以用</a:t>
            </a:r>
            <a:r>
              <a:rPr lang="en-US" altLang="zh-CN" dirty="0"/>
              <a:t>readline()</a:t>
            </a:r>
            <a:r>
              <a:rPr lang="zh-CN" altLang="en-US" dirty="0"/>
              <a:t>函数会非常方便</a:t>
            </a:r>
            <a:endParaRPr lang="zh-CN" altLang="en-US" dirty="0"/>
          </a:p>
          <a:p>
            <a:pPr lvl="0"/>
            <a:r>
              <a:rPr lang="en-US" altLang="zh-CN" dirty="0"/>
              <a:t>w&lt;-readline()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还可以指定字符串作为参数</a:t>
            </a:r>
            <a:endParaRPr lang="zh-CN" altLang="en-US" dirty="0"/>
          </a:p>
          <a:p>
            <a:pPr lvl="0"/>
            <a:r>
              <a:rPr lang="en-US" altLang="zh-CN" dirty="0"/>
              <a:t>w&lt;-readline(“input you value”)</a:t>
            </a:r>
            <a:endParaRPr lang="en-US" altLang="zh-CN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使用</a:t>
            </a:r>
            <a:r>
              <a:rPr lang="en-US" altLang="zh-CN" dirty="0"/>
              <a:t>read.table()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带分隔符的文件</a:t>
            </a:r>
            <a:r>
              <a:rPr lang="zh-CN" altLang="en-US" dirty="0"/>
              <a:t>中导入数据，此函数可以导入一个表格式的文件并将其保存为一个数据库。语法如下：</a:t>
            </a:r>
            <a:endParaRPr lang="zh-CN" altLang="en-US" dirty="0"/>
          </a:p>
          <a:p>
            <a:pPr lvl="0"/>
            <a:r>
              <a:rPr lang="en-US" altLang="zh-CN" dirty="0"/>
              <a:t>file </a:t>
            </a:r>
            <a:r>
              <a:rPr lang="zh-CN" altLang="en-US" dirty="0"/>
              <a:t>是一个带分隔符的</a:t>
            </a:r>
            <a:r>
              <a:rPr lang="en-US" altLang="zh-CN" dirty="0"/>
              <a:t>ASCII</a:t>
            </a:r>
            <a:r>
              <a:rPr lang="zh-CN" altLang="en-US" dirty="0"/>
              <a:t>文本文件，</a:t>
            </a:r>
            <a:r>
              <a:rPr lang="en-US" altLang="zh-CN" dirty="0"/>
              <a:t>header</a:t>
            </a:r>
            <a:r>
              <a:rPr lang="zh-CN" altLang="en-US" dirty="0"/>
              <a:t>是一个表明首行是否包含了变量名的逻辑值（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  <a:r>
              <a:rPr lang="en-US" altLang="zh-CN" dirty="0"/>
              <a:t>,sep</a:t>
            </a:r>
            <a:r>
              <a:rPr lang="zh-CN" altLang="en-US" dirty="0"/>
              <a:t>用来指定分割数据的分隔符。</a:t>
            </a:r>
            <a:endParaRPr lang="zh-CN" altLang="en-US" dirty="0"/>
          </a:p>
          <a:p>
            <a:pPr lvl="0"/>
            <a:r>
              <a:rPr lang="en-US" altLang="zh-CN" dirty="0"/>
              <a:t>row.names</a:t>
            </a:r>
            <a:r>
              <a:rPr lang="zh-CN" altLang="en-US" dirty="0"/>
              <a:t>是一个可选参数，用以指定一个或多个表示行标识符的变量。</a:t>
            </a:r>
            <a:endParaRPr lang="zh-CN" altLang="en-US" dirty="0"/>
          </a:p>
          <a:p>
            <a:pPr lvl="0"/>
            <a:endParaRPr lang="en-US" altLang="zh-CN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使用</a:t>
            </a:r>
            <a:r>
              <a:rPr lang="en-US" altLang="zh-CN" dirty="0">
                <a:sym typeface="宋体" panose="02010600030101010101" pitchFamily="2" charset="-122"/>
              </a:rPr>
              <a:t>read.table()</a:t>
            </a:r>
            <a:r>
              <a:rPr lang="zh-CN" altLang="en-US" dirty="0">
                <a:sym typeface="宋体" panose="02010600030101010101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带分隔符的文件</a:t>
            </a:r>
            <a:r>
              <a:rPr lang="zh-CN" altLang="en-US" dirty="0">
                <a:sym typeface="宋体" panose="02010600030101010101" pitchFamily="2" charset="-122"/>
              </a:rPr>
              <a:t>中导入数据，此函数可以导入一个表格式的文件并将其保存为一个数据库。语法如下：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file </a:t>
            </a:r>
            <a:r>
              <a:rPr lang="zh-CN" altLang="en-US" dirty="0">
                <a:sym typeface="宋体" panose="02010600030101010101" pitchFamily="2" charset="-122"/>
              </a:rPr>
              <a:t>是一个带分隔符的</a:t>
            </a:r>
            <a:r>
              <a:rPr lang="en-US" altLang="zh-CN" dirty="0">
                <a:sym typeface="宋体" panose="02010600030101010101" pitchFamily="2" charset="-122"/>
              </a:rPr>
              <a:t>ASCII</a:t>
            </a:r>
            <a:r>
              <a:rPr lang="zh-CN" altLang="en-US" dirty="0">
                <a:sym typeface="宋体" panose="02010600030101010101" pitchFamily="2" charset="-122"/>
              </a:rPr>
              <a:t>文本文件，</a:t>
            </a:r>
            <a:r>
              <a:rPr lang="en-US" altLang="zh-CN" dirty="0">
                <a:sym typeface="宋体" panose="02010600030101010101" pitchFamily="2" charset="-122"/>
              </a:rPr>
              <a:t>header</a:t>
            </a:r>
            <a:r>
              <a:rPr lang="zh-CN" altLang="en-US" dirty="0">
                <a:sym typeface="宋体" panose="02010600030101010101" pitchFamily="2" charset="-122"/>
              </a:rPr>
              <a:t>是一个表明首行是否包含了变量名的逻辑值（</a:t>
            </a:r>
            <a:r>
              <a:rPr lang="en-US" altLang="zh-CN" dirty="0">
                <a:sym typeface="宋体" panose="02010600030101010101" pitchFamily="2" charset="-122"/>
              </a:rPr>
              <a:t>TRUE</a:t>
            </a:r>
            <a:r>
              <a:rPr lang="zh-CN" altLang="en-US" dirty="0">
                <a:sym typeface="宋体" panose="02010600030101010101" pitchFamily="2" charset="-122"/>
              </a:rPr>
              <a:t>或</a:t>
            </a:r>
            <a:r>
              <a:rPr lang="en-US" altLang="zh-CN" dirty="0">
                <a:sym typeface="宋体" panose="02010600030101010101" pitchFamily="2" charset="-122"/>
              </a:rPr>
              <a:t>FALSE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,sep</a:t>
            </a:r>
            <a:r>
              <a:rPr lang="zh-CN" altLang="en-US" dirty="0">
                <a:sym typeface="宋体" panose="02010600030101010101" pitchFamily="2" charset="-122"/>
              </a:rPr>
              <a:t>用来指定分割数据的分隔符。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row.names</a:t>
            </a:r>
            <a:r>
              <a:rPr lang="zh-CN" altLang="en-US" dirty="0">
                <a:sym typeface="宋体" panose="02010600030101010101" pitchFamily="2" charset="-122"/>
              </a:rPr>
              <a:t>是一个可选参数，用以指定一个或多个表示行标识符的变量。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read.csv()</a:t>
            </a:r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文件最好的方式，就是在</a:t>
            </a:r>
            <a:r>
              <a:rPr lang="en-US" altLang="zh-CN" dirty="0"/>
              <a:t>excel</a:t>
            </a:r>
            <a:r>
              <a:rPr lang="zh-CN" altLang="en-US" dirty="0"/>
              <a:t>中将其导出为一个逗号分割文件，并使用前边描述的方式将其导入到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endParaRPr lang="zh-CN" altLang="en-US" dirty="0"/>
          </a:p>
          <a:p>
            <a:pPr lvl="0"/>
            <a:r>
              <a:rPr lang="en-US" altLang="zh-CN" dirty="0"/>
              <a:t>odbcConnectExcel </a:t>
            </a:r>
            <a:r>
              <a:rPr lang="zh-CN" altLang="en-US" dirty="0"/>
              <a:t>只能在</a:t>
            </a:r>
            <a:r>
              <a:rPr lang="en-US" altLang="zh-CN" dirty="0"/>
              <a:t>32</a:t>
            </a:r>
            <a:r>
              <a:rPr lang="zh-CN" altLang="en-US" dirty="0"/>
              <a:t>位机上执行。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开放数据库连接（Open Database Connectivity，ODBC）是微软公司开放服务结构（WOSA，Windows Open Services Architecture）中有关数据库的一个组成部分，它建立了一组规范，并提供了一组对数据库访问的标准API（应用程序编程接口）。这些API利用SQL来完成其大部分任务。ODBC本身也提供了对SQL语言的支持，用户可以直接将SQL语句送给ODBC。开放数据库互连（ODBC）是Microsoft提出的数据库访问接口标准。开放数据库互连定义了访问数据库API的一个规范，这些API独立于不同厂商的DBMS，也独立于具体的编程语言（但是Microsoft的ODBC文档是用C语言描述的，许多实际的ODBC驱动程序也是用C语言写的。）</a:t>
            </a: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数据的输入输出</a:t>
            </a:r>
            <a:endParaRPr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/>
              <a:t>使用RODBC包来访问Excel文件</a:t>
            </a: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下载并安装RODBC包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install.packages(“RODBC”)</a:t>
            </a:r>
            <a:endParaRPr lang="en-US" altLang="zh-CN" sz="24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导入</a:t>
            </a:r>
            <a:r>
              <a:rPr lang="en-US" altLang="zh-CN" sz="2400" strike="noStrike" noProof="1" dirty="0">
                <a:sym typeface="+mn-ea"/>
              </a:rPr>
              <a:t>RODBC</a:t>
            </a:r>
            <a:r>
              <a:rPr lang="en-US" altLang="zh-CN" sz="2400" strike="noStrike" noProof="1" dirty="0"/>
              <a:t>包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librarly(“RODBC”)</a:t>
            </a:r>
            <a:endParaRPr lang="en-US" altLang="zh-CN" sz="24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获取与工作簿的连接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channel&lt;-odbcConnectExcel(“myfile.xls”)</a:t>
            </a:r>
            <a:endParaRPr lang="en-US" altLang="zh-CN" sz="24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读取工作簿中工作表的数据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mydataframe&lt;-sqlFetch(channel,”myfeet”)</a:t>
            </a:r>
            <a:endParaRPr lang="en-US" altLang="zh-CN" sz="24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关闭连接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odbcClose(channel)</a:t>
            </a:r>
            <a:endParaRPr lang="en-US" altLang="zh-CN" sz="2400" strike="noStrike" noProof="1" dirty="0"/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2400" strike="noStrike" noProof="1" dirty="0"/>
          </a:p>
          <a:p>
            <a:pPr lvl="1" indent="-255905" eaLnBrk="1" fontAlgn="base" hangingPunct="1">
              <a:lnSpc>
                <a:spcPct val="90000"/>
              </a:lnSpc>
            </a:pPr>
            <a:endParaRPr lang="zh-CN" altLang="en-US" sz="1700" strike="noStrike" noProof="1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导入excel数据(.xls)</a:t>
            </a:r>
            <a:b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/>
              <a:t>使用xlsx包来访问.xlsx文件</a:t>
            </a:r>
            <a:endParaRPr lang="zh-CN" altLang="en-US" sz="20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下载并安装xlsx包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install.packages(“xlsx”)</a:t>
            </a:r>
            <a:endParaRPr lang="en-US" altLang="zh-CN" sz="24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导入xlsx包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>
                <a:sym typeface="+mn-ea"/>
              </a:rPr>
              <a:t>librarly(“xlsx”)</a:t>
            </a:r>
            <a:endParaRPr lang="en-US" altLang="zh-CN" sz="24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调用函数read.xlsx()将工作表导入为一个数据框</a:t>
            </a:r>
            <a:endParaRPr lang="en-US" alt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read.xlsx(file,n)</a:t>
            </a:r>
            <a:endParaRPr lang="en-US" altLang="zh-CN" sz="1415" strike="noStrike" noProof="1" dirty="0"/>
          </a:p>
          <a:p>
            <a:pPr lvl="1" indent="-255905" eaLnBrk="1" fontAlgn="base" hangingPunct="1">
              <a:lnSpc>
                <a:spcPct val="90000"/>
              </a:lnSpc>
            </a:pPr>
            <a:endParaRPr lang="zh-CN" altLang="en-US" sz="1700" strike="noStrike" noProof="1" dirty="0"/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导入excel数据(.xls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x</a:t>
            </a:r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Grp="1"/>
          </p:cNvSpPr>
          <p:nvPr>
            <p:ph idx="1"/>
          </p:nvPr>
        </p:nvSpPr>
        <p:spPr>
          <a:xfrm>
            <a:off x="417830" y="1230598"/>
            <a:ext cx="8229600" cy="4965415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150000"/>
              </a:lnSpc>
            </a:pPr>
            <a:r>
              <a:rPr lang="en-US" altLang="zh-CN" sz="2800" dirty="0"/>
              <a:t>下载并安装ODBC驱动</a:t>
            </a:r>
            <a:endParaRPr lang="en-US" altLang="zh-CN" sz="2800" dirty="0"/>
          </a:p>
          <a:p>
            <a:pPr indent="-255270" eaLnBrk="1" hangingPunct="1">
              <a:lnSpc>
                <a:spcPct val="150000"/>
              </a:lnSpc>
            </a:pPr>
            <a:r>
              <a:rPr lang="en-US" altLang="zh-CN" sz="2800" dirty="0"/>
              <a:t>配置数据源</a:t>
            </a:r>
            <a:endParaRPr lang="en-US" altLang="zh-CN" sz="2800" dirty="0"/>
          </a:p>
          <a:p>
            <a:pPr indent="-255270" eaLnBrk="1" hangingPunct="1">
              <a:lnSpc>
                <a:spcPct val="150000"/>
              </a:lnSpc>
            </a:pPr>
            <a:r>
              <a:rPr lang="en-US" altLang="zh-CN" sz="2800" dirty="0"/>
              <a:t>通过R软件访问mysql数据库</a:t>
            </a:r>
            <a:endParaRPr lang="en-US" altLang="zh-CN" sz="2800" dirty="0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t>导入数据库数据</a:t>
            </a:r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>
          <a:xfrm>
            <a:off x="457200" y="1160780"/>
            <a:ext cx="8555990" cy="4965700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下载并安装</a:t>
            </a:r>
            <a:r>
              <a:rPr lang="en-US" altLang="zh-CN" dirty="0"/>
              <a:t>ODBC</a:t>
            </a:r>
            <a:r>
              <a:rPr lang="zh-CN" altLang="en-US" dirty="0"/>
              <a:t>驱动</a:t>
            </a:r>
            <a:endParaRPr lang="zh-CN" altLang="en-US" dirty="0"/>
          </a:p>
          <a:p>
            <a:pPr lvl="1" indent="-255905" eaLnBrk="1" hangingPunct="1">
              <a:lnSpc>
                <a:spcPct val="90000"/>
              </a:lnSpc>
            </a:pPr>
            <a:r>
              <a:rPr lang="zh-CN" altLang="en-US" dirty="0"/>
              <a:t>http://dev.mysql.com/downloads/connector/odbc/</a:t>
            </a:r>
            <a:endParaRPr lang="zh-CN" altLang="en-US" dirty="0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375218"/>
            <a:ext cx="8039100" cy="329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>
                <a:sym typeface="+mn-ea"/>
              </a:rPr>
            </a:br>
            <a:endParaRPr lang="en-US" altLang="zh-CN" sz="28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481138"/>
            <a:ext cx="7534275" cy="429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配置数据源</a:t>
            </a:r>
            <a:endParaRPr lang="zh-CN" altLang="en-US" dirty="0"/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1701165"/>
            <a:ext cx="6457315" cy="491426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配置数据源</a:t>
            </a:r>
            <a:endParaRPr lang="zh-CN" altLang="en-US" dirty="0"/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4535" y="1898015"/>
            <a:ext cx="5123815" cy="422846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配置数据源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789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1312863"/>
            <a:ext cx="4722812" cy="453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z="2400" strike="noStrike" noProof="1" dirty="0">
                <a:sym typeface="+mn-ea"/>
              </a:rPr>
              <a:t>安装及加载RODBC</a:t>
            </a:r>
            <a:endParaRPr 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install.packages("RODBC")</a:t>
            </a:r>
            <a:endParaRPr lang="zh-CN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library(RODBC)</a:t>
            </a:r>
            <a:endParaRPr lang="zh-CN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z="2400" strike="noStrike" noProof="1" dirty="0"/>
              <a:t>与mysql建立连接</a:t>
            </a:r>
            <a:endParaRPr 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zh-CN" strike="noStrike" noProof="1" dirty="0"/>
              <a:t>channel</a:t>
            </a:r>
            <a:r>
              <a:rPr lang="en-US" altLang="zh-CN" strike="noStrike" noProof="1" dirty="0"/>
              <a:t>&lt;-</a:t>
            </a:r>
            <a:r>
              <a:rPr lang="zh-CN" strike="noStrike" noProof="1" dirty="0"/>
              <a:t>odbcConnect("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r_db</a:t>
            </a:r>
            <a:r>
              <a:rPr lang="zh-CN" strike="noStrike" noProof="1" dirty="0"/>
              <a:t>", uid="</a:t>
            </a:r>
            <a:r>
              <a:rPr lang="en-US" altLang="zh-CN" strike="noStrike" noProof="1" dirty="0"/>
              <a:t>root</a:t>
            </a:r>
            <a:r>
              <a:rPr lang="zh-CN" strike="noStrike" noProof="1" dirty="0"/>
              <a:t>", pwd="")</a:t>
            </a:r>
            <a:endParaRPr lang="zh-CN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z="2400" strike="noStrike" noProof="1" dirty="0"/>
              <a:t>访问数据库</a:t>
            </a:r>
            <a:endParaRPr 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z="2400" strike="noStrike" noProof="1" dirty="0"/>
              <a:t>访问数据库</a:t>
            </a:r>
            <a:endParaRPr 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826135" y="2621915"/>
          <a:ext cx="78606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65"/>
              </a:tblGrid>
              <a:tr h="2499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查看数据库下有哪些表</a:t>
                      </a:r>
                      <a:endParaRPr lang="zh-CN" altLang="en-US" sz="28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&gt; sqlTables(channel)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sym typeface="+mn-ea"/>
                        </a:rPr>
                        <a:t>查询某个表（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table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sym typeface="+mn-ea"/>
                        </a:rPr>
                        <a:t>）中的数据返回给数据框</a:t>
                      </a:r>
                      <a:endParaRPr lang="zh-CN" altLang="en-US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products&lt;-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sqlFetch(channel,"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按条件查询</a:t>
                      </a:r>
                      <a:endParaRPr lang="zh-CN" altLang="en-US" sz="28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sqlQuery(channel,"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010285"/>
            <a:ext cx="8336915" cy="57734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z="2400" strike="noStrike" noProof="1" dirty="0"/>
              <a:t>访问数据库</a:t>
            </a:r>
            <a:endParaRPr lang="zh-CN" sz="240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799465" y="2494915"/>
          <a:ext cx="727265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655"/>
              </a:tblGrid>
              <a:tr h="2499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sym typeface="+mn-ea"/>
                        </a:rPr>
                        <a:t>将数据框中的数据保存到数据库表中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&gt;sqlSave(channel, USArrests, rownames = "state", addPK = TRUE)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将数据库中的表删除掉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&gt;sqlDrop(channel,"usarrests")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关闭数据库连接</a:t>
                      </a:r>
                      <a:endParaRPr lang="zh-CN" altLang="en-US" sz="28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&gt;odbcClose(channel)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trike="noStrike" noProof="1" dirty="0"/>
              <a:t>访问数据库</a:t>
            </a:r>
            <a:endParaRPr lang="zh-CN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lvl="2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19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2532380"/>
            <a:ext cx="7335520" cy="1331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055" strike="noStrike" noProof="1">
                <a:sym typeface="+mn-ea"/>
              </a:rPr>
              <a:t>products&lt;-</a:t>
            </a:r>
            <a:r>
              <a:rPr lang="zh-CN" altLang="en-US" sz="2055" strike="noStrike" noProof="1">
                <a:sym typeface="+mn-ea"/>
              </a:rPr>
              <a:t>sqlFetch(channel,"</a:t>
            </a:r>
            <a:r>
              <a:rPr lang="en-US" altLang="zh-CN" sz="2055" strike="noStrike" noProof="1">
                <a:sym typeface="+mn-ea"/>
              </a:rPr>
              <a:t>t_product</a:t>
            </a:r>
            <a:r>
              <a:rPr lang="zh-CN" altLang="en-US" sz="2055" strike="noStrike" noProof="1">
                <a:sym typeface="+mn-ea"/>
              </a:rPr>
              <a:t>")</a:t>
            </a:r>
            <a:endParaRPr lang="zh-CN" altLang="en-US" sz="2055" strike="noStrike" noProof="1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products</a:t>
            </a:r>
            <a:endParaRPr lang="en-US" altLang="zh-CN" sz="2400" strike="noStrike" noProof="1" dirty="0"/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403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2905125"/>
            <a:ext cx="7264400" cy="167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608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8" y="2147888"/>
            <a:ext cx="7910512" cy="165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013" y="3455988"/>
            <a:ext cx="4062412" cy="2792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2197100"/>
            <a:ext cx="8158163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2070100"/>
            <a:ext cx="8661400" cy="131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+mn-ea"/>
              </a:rPr>
              <a:t>通过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软件访问</a:t>
            </a:r>
            <a:r>
              <a:rPr lang="en-US" altLang="zh-CN" strike="noStrike" noProof="1" dirty="0">
                <a:sym typeface="+mn-ea"/>
              </a:rPr>
              <a:t>mysql</a:t>
            </a:r>
            <a:r>
              <a:rPr lang="zh-CN" altLang="en-US" strike="noStrike" noProof="1" dirty="0">
                <a:sym typeface="+mn-ea"/>
              </a:rPr>
              <a:t>数据库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1550" strike="noStrike" noProof="1" dirty="0"/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22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979613"/>
            <a:ext cx="8081963" cy="149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导入数据库数据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strike="noStrike" noProof="1" dirty="0">
                <a:sym typeface="+mn-ea"/>
              </a:rPr>
              <a:t>RCurl</a:t>
            </a:r>
            <a:r>
              <a:rPr lang="zh-CN" altLang="en-US" strike="noStrike" noProof="1" dirty="0">
                <a:sym typeface="+mn-ea"/>
              </a:rPr>
              <a:t>包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trike="noStrike" noProof="1" dirty="0">
                <a:sym typeface="+mn-ea"/>
              </a:rPr>
              <a:t>getURL()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trike="noStrike" noProof="1" dirty="0">
                <a:sym typeface="+mn-ea"/>
              </a:rPr>
              <a:t>获取网站的源码：txt &lt;- getURL(url="http://219.143.71.11/wdc4seis@bj/earthquakes/csn_quakes_p001.jsp")</a:t>
            </a:r>
            <a:endParaRPr lang="zh-CN" altLang="en-US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XML</a:t>
            </a:r>
            <a:r>
              <a:rPr lang="zh-CN" altLang="en-US" strike="noStrike" noProof="1" dirty="0">
                <a:sym typeface="+mn-ea"/>
              </a:rPr>
              <a:t>包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trike="noStrike" noProof="1" dirty="0">
                <a:sym typeface="+mn-ea"/>
              </a:rPr>
              <a:t>doc &lt;-htmlPars</a:t>
            </a:r>
            <a:r>
              <a:rPr lang="en-US" altLang="zh-CN" strike="noStrike" noProof="1" dirty="0">
                <a:sym typeface="+mn-ea"/>
              </a:rPr>
              <a:t>e(txt</a:t>
            </a:r>
            <a:r>
              <a:rPr lang="zh-CN" altLang="en-US" strike="noStrike" noProof="1" dirty="0">
                <a:sym typeface="+mn-ea"/>
              </a:rPr>
              <a:t>, asText = TRUE)</a:t>
            </a:r>
            <a:endParaRPr lang="zh-CN" altLang="en-US" strike="noStrike" noProof="1" dirty="0">
              <a:sym typeface="+mn-ea"/>
            </a:endParaRPr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从网上爬取数据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>
                <a:sym typeface="+mn-ea"/>
              </a:rPr>
              <a:t>输出到显示器</a:t>
            </a:r>
            <a:endParaRPr lang="zh-CN" altLang="en-US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print()</a:t>
            </a:r>
            <a:endParaRPr lang="en-US" altLang="zh-CN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cat()</a:t>
            </a:r>
            <a:r>
              <a:rPr lang="en-US" strike="noStrike" noProof="1" dirty="0">
                <a:sym typeface="+mn-ea"/>
              </a:rPr>
              <a:t>	</a:t>
            </a:r>
            <a:endParaRPr lang="zh-CN" altLang="en-US" strike="noStrike" noProof="1" dirty="0">
              <a:sym typeface="+mn-ea"/>
            </a:endParaRPr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2903538"/>
            <a:ext cx="7861300" cy="274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数据的输出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strike="noStrike" noProof="1" dirty="0">
                <a:sym typeface="+mn-ea"/>
              </a:rPr>
              <a:t>write	</a:t>
            </a:r>
            <a:endParaRPr lang="en-US" altLang="en-US" strike="noStrike" noProof="1" dirty="0">
              <a:sym typeface="+mn-ea"/>
            </a:endParaRPr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83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2276475"/>
            <a:ext cx="8553450" cy="177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4376738"/>
            <a:ext cx="5586413" cy="2397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数据的输出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1952625"/>
            <a:ext cx="695071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write.table()</a:t>
            </a:r>
            <a:endParaRPr lang="en-US" altLang="zh-CN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17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17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17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17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en-US" sz="20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en-US" sz="2000" strike="noStrike" noProof="1" dirty="0">
              <a:sym typeface="+mn-ea"/>
            </a:endParaRPr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04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47863"/>
            <a:ext cx="8404225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3165475"/>
            <a:ext cx="5297487" cy="277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数据的输出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strike="noStrike" noProof="1" dirty="0">
                <a:sym typeface="+mn-ea"/>
              </a:rPr>
              <a:t>write.csv()</a:t>
            </a:r>
            <a:endParaRPr lang="en-US" strike="noStrike" noProof="1" dirty="0">
              <a:sym typeface="+mn-ea"/>
            </a:endParaRPr>
          </a:p>
          <a:p>
            <a:pPr marL="603885" lvl="2" indent="0" eaLnBrk="1" fontAlgn="base" hangingPunct="1">
              <a:lnSpc>
                <a:spcPct val="90000"/>
              </a:lnSpc>
              <a:buNone/>
            </a:pPr>
            <a:endParaRPr lang="en-US" altLang="zh-CN" sz="1550" strike="noStrike" noProof="1" dirty="0"/>
          </a:p>
        </p:txBody>
      </p:sp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246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92338"/>
            <a:ext cx="7716838" cy="1554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数据的输出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/>
              <a:t>读入数据：领导行为的性别差异.csv</a:t>
            </a:r>
            <a:endParaRPr lang="en-US" altLang="zh-CN" sz="2800" strike="noStrike" noProof="1" dirty="0"/>
          </a:p>
        </p:txBody>
      </p:sp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练习一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150000"/>
              </a:lnSpc>
            </a:pPr>
            <a:r>
              <a:rPr lang="zh-CN" altLang="en-US" sz="2800" strike="noStrike" noProof="1" dirty="0"/>
              <a:t>练习将数据库表中存放的数据读入</a:t>
            </a:r>
            <a:endParaRPr lang="zh-CN" altLang="en-US" sz="2800" strike="noStrike" noProof="1" dirty="0"/>
          </a:p>
          <a:p>
            <a:pPr lvl="0" indent="-255270" eaLnBrk="1" fontAlgn="base" hangingPunct="1">
              <a:lnSpc>
                <a:spcPct val="150000"/>
              </a:lnSpc>
            </a:pPr>
            <a:r>
              <a:rPr lang="zh-CN" altLang="en-US" sz="2800" strike="noStrike" noProof="1" dirty="0"/>
              <a:t>练习从网络上获取数据</a:t>
            </a:r>
            <a:endParaRPr lang="zh-CN" altLang="en-US" sz="2800" strike="noStrike" noProof="1" dirty="0"/>
          </a:p>
        </p:txBody>
      </p:sp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使用键盘输入数据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外部文件读入数据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导入excel数据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导入数据库数据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从网上爬取数据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数据的输出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使用</a:t>
            </a:r>
            <a:r>
              <a:rPr lang="en-US" altLang="en-US" dirty="0"/>
              <a:t>R</a:t>
            </a:r>
            <a:r>
              <a:rPr lang="zh-CN" altLang="en-US" dirty="0"/>
              <a:t>中自带的文本编辑器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通过</a:t>
            </a:r>
            <a:r>
              <a:rPr lang="en-US" altLang="zh-CN" dirty="0"/>
              <a:t>edit</a:t>
            </a:r>
            <a:r>
              <a:rPr lang="zh-CN" altLang="en-US" dirty="0"/>
              <a:t>打开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示例：</a:t>
            </a:r>
            <a:endParaRPr lang="zh-CN" altLang="en-US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911860" y="2941320"/>
          <a:ext cx="7543165" cy="231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165"/>
              </a:tblGrid>
              <a:tr h="2314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mydata&lt;-data.frame(age=numeric(0), gender=character(0), weight=numeric(0))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mydata&lt;-edit(mydata)    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使用键盘输入数据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319213"/>
            <a:ext cx="5695950" cy="448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033588"/>
            <a:ext cx="5705475" cy="42672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13" y="5497513"/>
            <a:ext cx="57340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使用键盘输入数据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使用</a:t>
            </a:r>
            <a:r>
              <a:rPr lang="en-US" altLang="en-US" dirty="0"/>
              <a:t>scan()</a:t>
            </a:r>
            <a:r>
              <a:rPr lang="zh-CN" altLang="en-US" dirty="0"/>
              <a:t>函数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示例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scan(“z1.txt”,sep=”,”,what=””)</a:t>
            </a:r>
            <a:endParaRPr lang="en-US" altLang="zh-CN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3035300"/>
            <a:ext cx="3698875" cy="1417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8" y="4506913"/>
            <a:ext cx="4857750" cy="1500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外部文件输入</a:t>
            </a:r>
            <a:r>
              <a:rPr dirty="0">
                <a:sym typeface="+mn-ea"/>
              </a:rPr>
              <a:t>数据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idx="1"/>
          </p:nvPr>
        </p:nvSpPr>
        <p:spPr>
          <a:xfrm>
            <a:off x="457200" y="1286510"/>
            <a:ext cx="8229600" cy="4721225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使用</a:t>
            </a:r>
            <a:r>
              <a:rPr lang="en-US" altLang="zh-CN" strike="noStrike" noProof="1" dirty="0"/>
              <a:t>read.table()</a:t>
            </a:r>
            <a:r>
              <a:rPr lang="zh-CN" altLang="en-US" strike="noStrike" noProof="1" dirty="0"/>
              <a:t>从</a:t>
            </a:r>
            <a:r>
              <a:rPr lang="zh-CN" altLang="en-US" strike="noStrike" noProof="1" dirty="0">
                <a:solidFill>
                  <a:srgbClr val="FF0000"/>
                </a:solidFill>
              </a:rPr>
              <a:t>简单文本</a:t>
            </a:r>
            <a:r>
              <a:rPr lang="zh-CN" altLang="en-US" strike="noStrike" noProof="1" dirty="0"/>
              <a:t>中导入数据</a:t>
            </a:r>
            <a:endParaRPr lang="zh-CN" altLang="en-US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mydataframe&lt;-read.table(file,header=logical_value, sep=delimiter, row.names=”name”)</a:t>
            </a:r>
            <a:endParaRPr lang="en-US" altLang="zh-CN" strike="noStrike" noProof="1" dirty="0"/>
          </a:p>
          <a:p>
            <a:pPr lvl="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示例</a:t>
            </a:r>
            <a:endParaRPr lang="zh-CN" altLang="en-US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read.table("b.txt",header=TRUE)</a:t>
            </a:r>
            <a:endParaRPr lang="zh-CN" altLang="en-US" strike="noStrike" noProof="1" dirty="0"/>
          </a:p>
          <a:p>
            <a:pPr lvl="2" eaLnBrk="1" fontAlgn="base" hangingPunct="1">
              <a:lnSpc>
                <a:spcPct val="90000"/>
              </a:lnSpc>
            </a:pPr>
            <a:endParaRPr lang="zh-CN" altLang="en-US" sz="1915" strike="noStrike" noProof="1" dirty="0"/>
          </a:p>
          <a:p>
            <a:pPr lvl="2" eaLnBrk="1" fontAlgn="base" hangingPunct="1">
              <a:lnSpc>
                <a:spcPct val="90000"/>
              </a:lnSpc>
            </a:pPr>
            <a:endParaRPr lang="zh-CN" altLang="en-US" sz="1915" strike="noStrike" noProof="1" dirty="0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3798888"/>
            <a:ext cx="3532188" cy="155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05" y="5552758"/>
            <a:ext cx="4371975" cy="98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外部文件输入</a:t>
            </a:r>
            <a:r>
              <a:rPr dirty="0">
                <a:sym typeface="+mn-ea"/>
              </a:rPr>
              <a:t>数据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idx="1"/>
          </p:nvPr>
        </p:nvSpPr>
        <p:spPr>
          <a:xfrm>
            <a:off x="457200" y="1286510"/>
            <a:ext cx="8229600" cy="4721225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使用</a:t>
            </a:r>
            <a:r>
              <a:rPr lang="en-US" altLang="zh-CN" strike="noStrike" noProof="1" dirty="0"/>
              <a:t>read.table()</a:t>
            </a:r>
            <a:r>
              <a:rPr lang="zh-CN" altLang="en-US" strike="noStrike" noProof="1" dirty="0"/>
              <a:t>从</a:t>
            </a:r>
            <a:r>
              <a:rPr lang="zh-CN" altLang="en-US" strike="noStrike" noProof="1" dirty="0">
                <a:solidFill>
                  <a:srgbClr val="FF0000"/>
                </a:solidFill>
              </a:rPr>
              <a:t>带分隔符的文件</a:t>
            </a:r>
            <a:r>
              <a:rPr lang="zh-CN" altLang="en-US" strike="noStrike" noProof="1" dirty="0"/>
              <a:t>中导入数据</a:t>
            </a:r>
            <a:endParaRPr lang="zh-CN" altLang="en-US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mydataframe&lt;-read.table(file,header=logical_value,sep=”delimiter”,row.names=”name”)</a:t>
            </a:r>
            <a:endParaRPr lang="en-US" altLang="zh-CN" strike="noStrike" noProof="1" dirty="0"/>
          </a:p>
          <a:p>
            <a:pPr lvl="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示例</a:t>
            </a:r>
            <a:endParaRPr lang="zh-CN" altLang="en-US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read.table("</a:t>
            </a:r>
            <a:r>
              <a:rPr lang="en-US" altLang="zh-CN" strike="noStrike" noProof="1" dirty="0"/>
              <a:t>student</a:t>
            </a:r>
            <a:r>
              <a:rPr lang="zh-CN" altLang="en-US" strike="noStrike" noProof="1" dirty="0"/>
              <a:t>.</a:t>
            </a:r>
            <a:r>
              <a:rPr lang="en-US" altLang="zh-CN" strike="noStrike" noProof="1" dirty="0"/>
              <a:t>csv</a:t>
            </a:r>
            <a:r>
              <a:rPr lang="zh-CN" altLang="en-US" strike="noStrike" noProof="1" dirty="0"/>
              <a:t>",header=TRUE,sep=",")</a:t>
            </a:r>
            <a:endParaRPr lang="zh-CN" altLang="en-US" strike="noStrike" noProof="1" dirty="0"/>
          </a:p>
          <a:p>
            <a:pPr lvl="1" eaLnBrk="1" fontAlgn="base" hangingPunct="1">
              <a:lnSpc>
                <a:spcPct val="90000"/>
              </a:lnSpc>
            </a:pPr>
            <a:endParaRPr lang="zh-CN" altLang="en-US" sz="2295" strike="noStrike" noProof="1" dirty="0"/>
          </a:p>
          <a:p>
            <a:pPr lvl="2" eaLnBrk="1" fontAlgn="base" hangingPunct="1">
              <a:lnSpc>
                <a:spcPct val="90000"/>
              </a:lnSpc>
            </a:pPr>
            <a:endParaRPr lang="zh-CN" altLang="en-US" sz="1915" strike="noStrike" noProof="1" dirty="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725228"/>
            <a:ext cx="4894263" cy="169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65" y="5588000"/>
            <a:ext cx="4932363" cy="820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noProof="0" dirty="0">
                <a:ln>
                  <a:noFill/>
                </a:ln>
                <a:uLnTx/>
                <a:uFillTx/>
                <a:sym typeface="+mn-ea"/>
              </a:rPr>
              <a:t>外部文件输入</a:t>
            </a:r>
            <a:r>
              <a:rPr dirty="0">
                <a:sym typeface="+mn-ea"/>
              </a:rPr>
              <a:t>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全屏显示(4:3)</PresentationFormat>
  <Paragraphs>302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华文新魏</vt:lpstr>
      <vt:lpstr>微软雅黑</vt:lpstr>
      <vt:lpstr>Verdana</vt:lpstr>
      <vt:lpstr>Wingdings 2</vt:lpstr>
      <vt:lpstr>Wingdings</vt:lpstr>
      <vt:lpstr>2_Default Design</vt:lpstr>
      <vt:lpstr>6 数据的输入输出</vt:lpstr>
      <vt:lpstr>PowerPoint 演示文稿</vt:lpstr>
      <vt:lpstr>PowerPoint 演示文稿</vt:lpstr>
      <vt:lpstr>讲授思路</vt:lpstr>
      <vt:lpstr>使用键盘输入数据</vt:lpstr>
      <vt:lpstr>使用键盘输入数据 </vt:lpstr>
      <vt:lpstr>外部文件输入数据 </vt:lpstr>
      <vt:lpstr>外部文件输入数据</vt:lpstr>
      <vt:lpstr>外部文件输入数据 </vt:lpstr>
      <vt:lpstr>导入excel数据(.xls) </vt:lpstr>
      <vt:lpstr>导入excel数据(.xlsx)</vt:lpstr>
      <vt:lpstr>导入数据库数据</vt:lpstr>
      <vt:lpstr>导入数据库数据 </vt:lpstr>
      <vt:lpstr>导入数据库数据</vt:lpstr>
      <vt:lpstr>导入数据库数据 </vt:lpstr>
      <vt:lpstr>导入数据库数据 </vt:lpstr>
      <vt:lpstr>导入数据库数据</vt:lpstr>
      <vt:lpstr>导入数据库数据 </vt:lpstr>
      <vt:lpstr>导入数据库数据 </vt:lpstr>
      <vt:lpstr>导入数据库数据 </vt:lpstr>
      <vt:lpstr>导入数据库数据 </vt:lpstr>
      <vt:lpstr>导入数据库数据</vt:lpstr>
      <vt:lpstr>导入数据库数据 </vt:lpstr>
      <vt:lpstr>导入数据库数据 </vt:lpstr>
      <vt:lpstr>导入数据库数据 </vt:lpstr>
      <vt:lpstr>导入数据库数据 </vt:lpstr>
      <vt:lpstr>从网上爬取数据 </vt:lpstr>
      <vt:lpstr>数据的输出</vt:lpstr>
      <vt:lpstr>数据的输出</vt:lpstr>
      <vt:lpstr>数据的输出 </vt:lpstr>
      <vt:lpstr>数据的输出 </vt:lpstr>
      <vt:lpstr>练习一</vt:lpstr>
      <vt:lpstr>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409</cp:revision>
  <dcterms:created xsi:type="dcterms:W3CDTF">2017-01-12T09:12:00Z</dcterms:created>
  <dcterms:modified xsi:type="dcterms:W3CDTF">2017-03-06T06:59:19Z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