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96" r:id="rId5"/>
    <p:sldId id="510" r:id="rId6"/>
    <p:sldId id="598" r:id="rId7"/>
    <p:sldId id="599" r:id="rId8"/>
    <p:sldId id="600" r:id="rId9"/>
    <p:sldId id="601" r:id="rId10"/>
    <p:sldId id="602" r:id="rId11"/>
    <p:sldId id="603" r:id="rId12"/>
    <p:sldId id="574" r:id="rId13"/>
    <p:sldId id="575" r:id="rId14"/>
    <p:sldId id="576" r:id="rId15"/>
    <p:sldId id="577" r:id="rId16"/>
    <p:sldId id="578" r:id="rId17"/>
    <p:sldId id="579" r:id="rId18"/>
    <p:sldId id="580" r:id="rId19"/>
    <p:sldId id="604" r:id="rId20"/>
    <p:sldId id="581" r:id="rId21"/>
    <p:sldId id="582" r:id="rId22"/>
    <p:sldId id="583" r:id="rId23"/>
    <p:sldId id="584" r:id="rId24"/>
    <p:sldId id="585" r:id="rId25"/>
    <p:sldId id="633" r:id="rId26"/>
    <p:sldId id="586" r:id="rId27"/>
    <p:sldId id="634" r:id="rId28"/>
    <p:sldId id="635" r:id="rId29"/>
    <p:sldId id="632" r:id="rId30"/>
    <p:sldId id="636" r:id="rId31"/>
    <p:sldId id="637" r:id="rId32"/>
    <p:sldId id="605" r:id="rId33"/>
    <p:sldId id="588" r:id="rId34"/>
    <p:sldId id="589" r:id="rId35"/>
    <p:sldId id="590" r:id="rId36"/>
    <p:sldId id="591" r:id="rId37"/>
    <p:sldId id="592" r:id="rId38"/>
    <p:sldId id="593" r:id="rId39"/>
    <p:sldId id="594" r:id="rId40"/>
    <p:sldId id="606" r:id="rId41"/>
    <p:sldId id="607" r:id="rId42"/>
    <p:sldId id="568" r:id="rId43"/>
  </p:sldIdLst>
  <p:sldSz cx="9144000" cy="6858000" type="screen4x3"/>
  <p:notesSz cx="6794500" cy="9918700"/>
  <p:defaultTextStyle>
    <a:defPPr>
      <a:defRPr lang="zh-CN"/>
    </a:defPPr>
    <a:lvl1pPr algn="l" rtl="0" eaLnBrk="0" fontAlgn="base" hangingPunct="0">
      <a:spcBef>
        <a:spcPct val="0"/>
      </a:spcBef>
      <a:spcAft>
        <a:spcPct val="0"/>
      </a:spcAft>
      <a:buFont typeface="Arial" panose="020B0604020202020204" pitchFamily="34" charset="0"/>
      <a:defRPr sz="2000" kern="1200">
        <a:solidFill>
          <a:srgbClr val="A5002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sz="2000" kern="1200">
        <a:solidFill>
          <a:srgbClr val="A5002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sz="2000" kern="1200">
        <a:solidFill>
          <a:srgbClr val="A5002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sz="2000" kern="1200">
        <a:solidFill>
          <a:srgbClr val="A5002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sz="2000" kern="1200">
        <a:solidFill>
          <a:srgbClr val="A5002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rgbClr val="A5002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rgbClr val="A5002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rgbClr val="A5002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rgbClr val="A5002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6" autoAdjust="0"/>
  </p:normalViewPr>
  <p:slideViewPr>
    <p:cSldViewPr>
      <p:cViewPr varScale="1">
        <p:scale>
          <a:sx n="68" d="100"/>
          <a:sy n="68" d="100"/>
        </p:scale>
        <p:origin x="1240" y="52"/>
      </p:cViewPr>
      <p:guideLst>
        <p:guide orient="horz" pos="2091"/>
        <p:guide pos="2880"/>
      </p:guideLst>
    </p:cSldViewPr>
  </p:slideViewPr>
  <p:notesTextViewPr>
    <p:cViewPr>
      <p:scale>
        <a:sx n="1" d="1"/>
        <a:sy n="1" d="1"/>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idx="4294967295"/>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a:defRPr/>
            </a:pPr>
            <a:endParaRPr lang="zh-CN"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a:defRPr/>
            </a:pPr>
            <a:endParaRPr lang="zh-CN" altLang="en-US"/>
          </a:p>
        </p:txBody>
      </p:sp>
      <p:sp>
        <p:nvSpPr>
          <p:cNvPr id="16388" name="Rectangle 4"/>
          <p:cNvSpPr>
            <a:spLocks noGrp="1" noRot="1" noChangeAspect="1" noChangeArrowheads="1"/>
          </p:cNvSpPr>
          <p:nvPr>
            <p:ph type="sldImg" idx="2"/>
          </p:nvPr>
        </p:nvSpPr>
        <p:spPr bwMode="auto">
          <a:xfrm>
            <a:off x="917575" y="744538"/>
            <a:ext cx="4959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6389" name="Rectangle 5"/>
          <p:cNvSpPr>
            <a:spLocks noGrp="1" noChangeArrowheads="1"/>
          </p:cNvSpPr>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30000"/>
              </a:spcBef>
            </a:pPr>
            <a:r>
              <a:rPr lang="zh-CN" altLang="en-US" sz="1200">
                <a:solidFill>
                  <a:schemeClr val="tx1"/>
                </a:solidFill>
              </a:rPr>
              <a:t>Click to edit Master text styles</a:t>
            </a:r>
            <a:endParaRPr lang="zh-CN" altLang="en-US" sz="1200">
              <a:solidFill>
                <a:schemeClr val="tx1"/>
              </a:solidFill>
            </a:endParaRPr>
          </a:p>
          <a:p>
            <a:pPr>
              <a:spcBef>
                <a:spcPct val="30000"/>
              </a:spcBef>
            </a:pPr>
            <a:r>
              <a:rPr lang="zh-CN" altLang="en-US" sz="1200">
                <a:solidFill>
                  <a:schemeClr val="tx1"/>
                </a:solidFill>
              </a:rPr>
              <a:t>Second level</a:t>
            </a:r>
            <a:endParaRPr lang="zh-CN" altLang="en-US" sz="1200">
              <a:solidFill>
                <a:schemeClr val="tx1"/>
              </a:solidFill>
            </a:endParaRPr>
          </a:p>
          <a:p>
            <a:pPr>
              <a:spcBef>
                <a:spcPct val="30000"/>
              </a:spcBef>
            </a:pPr>
            <a:r>
              <a:rPr lang="zh-CN" altLang="en-US" sz="1200">
                <a:solidFill>
                  <a:schemeClr val="tx1"/>
                </a:solidFill>
              </a:rPr>
              <a:t>Third level</a:t>
            </a:r>
            <a:endParaRPr lang="zh-CN" altLang="en-US" sz="1200">
              <a:solidFill>
                <a:schemeClr val="tx1"/>
              </a:solidFill>
            </a:endParaRPr>
          </a:p>
          <a:p>
            <a:pPr>
              <a:spcBef>
                <a:spcPct val="30000"/>
              </a:spcBef>
            </a:pPr>
            <a:r>
              <a:rPr lang="zh-CN" altLang="en-US" sz="1200">
                <a:solidFill>
                  <a:schemeClr val="tx1"/>
                </a:solidFill>
              </a:rPr>
              <a:t>Fourth level</a:t>
            </a:r>
            <a:endParaRPr lang="zh-CN" altLang="en-US" sz="1200">
              <a:solidFill>
                <a:schemeClr val="tx1"/>
              </a:solidFill>
            </a:endParaRPr>
          </a:p>
          <a:p>
            <a:pPr>
              <a:spcBef>
                <a:spcPct val="30000"/>
              </a:spcBef>
            </a:pPr>
            <a:r>
              <a:rPr lang="zh-CN" altLang="en-US" sz="1200">
                <a:solidFill>
                  <a:schemeClr val="tx1"/>
                </a:solidFill>
              </a:rPr>
              <a:t>Fifth level</a:t>
            </a:r>
            <a:endParaRPr lang="zh-CN" altLang="en-US" sz="1200">
              <a:solidFill>
                <a:schemeClr val="tx1"/>
              </a:solidFill>
            </a:endParaRPr>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a:latin typeface="Arial" panose="020B0604020202020204" pitchFamily="34" charset="0"/>
              </a:defRPr>
            </a:lvl1pPr>
          </a:lstStyle>
          <a:p>
            <a:pPr>
              <a:defRPr/>
            </a:pPr>
            <a:endParaRPr lang="zh-CN"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a:latin typeface="Arial" panose="020B0604020202020204" pitchFamily="34" charset="0"/>
              </a:defRPr>
            </a:lvl1pPr>
          </a:lstStyle>
          <a:p>
            <a:pPr>
              <a:defRPr/>
            </a:pPr>
            <a:fld id="{757CE8CE-4A2D-4C65-A833-D9B0C50D28B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a:spLocks noGrp="1"/>
          </p:cNvSpPr>
          <p:nvPr>
            <p:ph type="body" sz="quarter"/>
          </p:nvPr>
        </p:nvSpPr>
        <p:spPr>
          <a:xfrm>
            <a:off x="655887" y="4264586"/>
            <a:ext cx="5247093" cy="3489206"/>
          </a:xfrm>
          <a:prstGeom prst="rect">
            <a:avLst/>
          </a:prstGeom>
        </p:spPr>
        <p:txBody>
          <a:bodyPr/>
          <a:p>
            <a:pPr lvl="1" indent="0"/>
            <a:r>
              <a:rPr lang="en-US" altLang="zh-CN" dirty="0">
                <a:sym typeface="+mn-ea"/>
              </a:rPr>
              <a:t>R_GUI</a:t>
            </a:r>
            <a:endParaRPr lang="en-US" altLang="zh-CN" dirty="0"/>
          </a:p>
          <a:p>
            <a:pPr lvl="1" indent="0"/>
            <a:r>
              <a:rPr lang="en-US" altLang="zh-CN" dirty="0">
                <a:sym typeface="+mn-ea"/>
              </a:rPr>
              <a:t> R_Commander</a:t>
            </a:r>
            <a:endParaRPr lang="en-US" altLang="zh-CN" dirty="0"/>
          </a:p>
          <a:p>
            <a:pPr lvl="1" indent="0"/>
            <a:r>
              <a:rPr lang="en-US" altLang="zh-CN" dirty="0">
                <a:sym typeface="+mn-ea"/>
              </a:rPr>
              <a:t> R_WinEdt</a:t>
            </a:r>
            <a:endParaRPr lang="en-US" altLang="zh-CN" dirty="0"/>
          </a:p>
          <a:p>
            <a:pPr lvl="1" indent="0"/>
            <a:r>
              <a:rPr lang="en-US" altLang="zh-CN" dirty="0">
                <a:sym typeface="+mn-ea"/>
              </a:rPr>
              <a:t> R_ESS+XEmacs</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p:sp>
      <p:sp>
        <p:nvSpPr>
          <p:cNvPr id="28674" name="备注占位符 2"/>
          <p:cNvSpPr>
            <a:spLocks noGrp="1"/>
          </p:cNvSpPr>
          <p:nvPr>
            <p:ph type="body"/>
          </p:nvPr>
        </p:nvSpPr>
        <p:spPr/>
        <p:txBody>
          <a:bodyPr wrap="square" lIns="91440" tIns="45720" rIns="91440" bIns="45720" anchor="t"/>
          <a:p>
            <a:pPr lvl="0"/>
            <a:r>
              <a:rPr lang="zh-CN" altLang="en-US" dirty="0"/>
              <a:t>最近邻算法 的缺陷</a:t>
            </a:r>
            <a:r>
              <a:rPr lang="en-US" altLang="zh-CN" dirty="0"/>
              <a:t>--</a:t>
            </a:r>
            <a:r>
              <a:rPr lang="zh-CN" altLang="en-US" dirty="0"/>
              <a:t>对噪声数据过于敏感。为了解决这个问题 可以把未知样本周边的多个最近样本计算在内，扩大参与样本的量，以避免个别数据直接决策结果。由此引进了</a:t>
            </a:r>
            <a:r>
              <a:rPr lang="en-US" altLang="zh-CN" dirty="0"/>
              <a:t>K-</a:t>
            </a:r>
            <a:r>
              <a:rPr lang="zh-CN" altLang="en-US" dirty="0"/>
              <a:t>最近邻算法。</a:t>
            </a:r>
            <a:endParaRPr lang="zh-CN" altLang="en-US" dirty="0"/>
          </a:p>
          <a:p>
            <a:pPr lvl="0"/>
            <a:endParaRPr lang="zh-CN" altLang="en-US" dirty="0"/>
          </a:p>
          <a:p>
            <a:pPr lvl="0"/>
            <a:r>
              <a:rPr lang="zh-CN" altLang="en-US" dirty="0"/>
              <a:t>K-最近邻算法是最近邻算法的一个延伸</a:t>
            </a:r>
            <a:endParaRPr lang="zh-CN" altLang="en-US" dirty="0"/>
          </a:p>
          <a:p>
            <a:pPr lvl="0"/>
            <a:endParaRPr lang="zh-CN" altLang="en-US" dirty="0"/>
          </a:p>
          <a:p>
            <a:pPr lvl="0"/>
            <a:r>
              <a:rPr lang="zh-CN" altLang="en-US" dirty="0"/>
              <a:t>KNN算法中，所选择的邻居都是已经正确分类的对象。该方法在定类决策上只依据最邻近的一个或者几个样本的类别来决定待分样本所属的类别。 KNN方法虽然从原理上也依赖于极限定理，但在类别决策时，只与极少量的相邻样本有关。由于KNN方法主要靠周围有限的邻近的样本，而不是靠判别类域的方法来确定所属类别的，因此对于类域的交叉或重叠较多的待分样本集来说，KNN方法较其他方法更为适合。</a:t>
            </a:r>
            <a:endParaRPr lang="zh-CN" altLang="en-US" dirty="0"/>
          </a:p>
          <a:p>
            <a:pPr lvl="0"/>
            <a:endParaRPr lang="zh-CN" altLang="en-US" dirty="0"/>
          </a:p>
        </p:txBody>
      </p:sp>
      <p:sp>
        <p:nvSpPr>
          <p:cNvPr id="28675"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p:nvPr>
        </p:nvSpPr>
        <p:spPr/>
        <p:txBody>
          <a:bodyPr wrap="square" lIns="91440" tIns="45720" rIns="91440" bIns="45720" anchor="t"/>
          <a:p>
            <a:pPr lvl="0"/>
            <a:endParaRPr lang="zh-CN" altLang="en-US" dirty="0"/>
          </a:p>
        </p:txBody>
      </p:sp>
      <p:sp>
        <p:nvSpPr>
          <p:cNvPr id="3072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p:sp>
      <p:sp>
        <p:nvSpPr>
          <p:cNvPr id="32770" name="备注占位符 2"/>
          <p:cNvSpPr>
            <a:spLocks noGrp="1"/>
          </p:cNvSpPr>
          <p:nvPr>
            <p:ph type="body"/>
          </p:nvPr>
        </p:nvSpPr>
        <p:spPr/>
        <p:txBody>
          <a:bodyPr wrap="square" lIns="91440" tIns="45720" rIns="91440" bIns="45720" anchor="t"/>
          <a:p>
            <a:pPr lvl="0"/>
            <a:r>
              <a:rPr lang="zh-CN" altLang="en-US" dirty="0"/>
              <a:t>算法描述：</a:t>
            </a:r>
            <a:endParaRPr lang="zh-CN" altLang="en-US" dirty="0"/>
          </a:p>
          <a:p>
            <a:pPr lvl="0"/>
            <a:r>
              <a:rPr lang="zh-CN" altLang="en-US" dirty="0"/>
              <a:t>（1）      计算已知类别数据及中的点与当前点的距离；</a:t>
            </a:r>
            <a:endParaRPr lang="zh-CN" altLang="en-US" dirty="0"/>
          </a:p>
          <a:p>
            <a:pPr lvl="0"/>
            <a:r>
              <a:rPr lang="zh-CN" altLang="en-US" dirty="0"/>
              <a:t>（2）      按距离递增次序排序</a:t>
            </a:r>
            <a:endParaRPr lang="zh-CN" altLang="en-US" dirty="0"/>
          </a:p>
          <a:p>
            <a:pPr lvl="0"/>
            <a:r>
              <a:rPr lang="zh-CN" altLang="en-US" dirty="0"/>
              <a:t>（3）      选取与当前点距离最小的k个点</a:t>
            </a:r>
            <a:endParaRPr lang="zh-CN" altLang="en-US" dirty="0"/>
          </a:p>
          <a:p>
            <a:pPr lvl="0"/>
            <a:r>
              <a:rPr lang="zh-CN" altLang="en-US" dirty="0"/>
              <a:t>（4）      确定前K个点所在类别出现的频率</a:t>
            </a:r>
            <a:endParaRPr lang="zh-CN" altLang="en-US" dirty="0"/>
          </a:p>
          <a:p>
            <a:pPr lvl="0"/>
            <a:r>
              <a:rPr lang="zh-CN" altLang="en-US" dirty="0"/>
              <a:t>（5）      返回频率最高的类别作为当前类别的预测</a:t>
            </a:r>
            <a:endParaRPr lang="zh-CN" altLang="en-US" dirty="0"/>
          </a:p>
          <a:p>
            <a:pPr lvl="0"/>
            <a:r>
              <a:rPr lang="zh-CN" altLang="en-US" dirty="0"/>
              <a:t>        距离计算方法有"euclidean"（欧氏距离）,”minkowski”（明科夫斯基距离）, "maximum"（切比雪夫距离）, "manhattan"（绝对值距离）,"canberra"（兰式距离）, 或 "minkowski"（马氏距离）等.</a:t>
            </a:r>
            <a:endParaRPr lang="zh-CN" altLang="en-US" dirty="0"/>
          </a:p>
        </p:txBody>
      </p:sp>
      <p:sp>
        <p:nvSpPr>
          <p:cNvPr id="32771"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p:sp>
      <p:sp>
        <p:nvSpPr>
          <p:cNvPr id="34818" name="备注占位符 2"/>
          <p:cNvSpPr>
            <a:spLocks noGrp="1"/>
          </p:cNvSpPr>
          <p:nvPr>
            <p:ph type="body"/>
          </p:nvPr>
        </p:nvSpPr>
        <p:spPr/>
        <p:txBody>
          <a:bodyPr wrap="square" lIns="91440" tIns="45720" rIns="91440" bIns="45720" anchor="t"/>
          <a:p>
            <a:pPr lvl="0"/>
            <a:r>
              <a:rPr lang="en-US" altLang="zh-CN" dirty="0"/>
              <a:t>formular </a:t>
            </a:r>
            <a:r>
              <a:rPr lang="zh-CN" altLang="en-US" dirty="0"/>
              <a:t>为建模公式，格式为 预测变量</a:t>
            </a:r>
            <a:r>
              <a:rPr lang="en-US" altLang="zh-CN" dirty="0"/>
              <a:t>~</a:t>
            </a:r>
            <a:r>
              <a:rPr lang="zh-CN" altLang="en-US" dirty="0"/>
              <a:t>因变量</a:t>
            </a:r>
            <a:r>
              <a:rPr lang="en-US" altLang="zh-CN" dirty="0"/>
              <a:t>1+</a:t>
            </a:r>
            <a:r>
              <a:rPr lang="zh-CN" altLang="en-US" dirty="0"/>
              <a:t>因变量</a:t>
            </a:r>
            <a:r>
              <a:rPr lang="en-US" altLang="zh-CN" dirty="0"/>
              <a:t>2+...</a:t>
            </a:r>
            <a:endParaRPr lang="en-US" altLang="zh-CN" dirty="0"/>
          </a:p>
          <a:p>
            <a:pPr lvl="0"/>
            <a:r>
              <a:rPr lang="en-US" altLang="zh-CN" dirty="0"/>
              <a:t>train</a:t>
            </a:r>
            <a:r>
              <a:rPr lang="zh-CN" altLang="en-US" dirty="0"/>
              <a:t>训练数据集</a:t>
            </a:r>
            <a:endParaRPr lang="zh-CN" altLang="en-US" dirty="0"/>
          </a:p>
          <a:p>
            <a:pPr lvl="0"/>
            <a:r>
              <a:rPr lang="en-US" altLang="zh-CN" dirty="0"/>
              <a:t>test</a:t>
            </a:r>
            <a:r>
              <a:rPr lang="zh-CN" altLang="en-US" dirty="0"/>
              <a:t>测试数据集</a:t>
            </a:r>
            <a:endParaRPr lang="zh-CN" altLang="en-US" dirty="0"/>
          </a:p>
          <a:p>
            <a:pPr lvl="0"/>
            <a:r>
              <a:rPr lang="en-US" altLang="zh-CN" dirty="0"/>
              <a:t>na.action</a:t>
            </a:r>
            <a:r>
              <a:rPr lang="zh-CN" altLang="en-US" dirty="0"/>
              <a:t>设置对缺失值的处理方式，默认为</a:t>
            </a:r>
            <a:r>
              <a:rPr lang="en-US" altLang="zh-CN" dirty="0"/>
              <a:t>na.omit()</a:t>
            </a:r>
            <a:r>
              <a:rPr lang="zh-CN" altLang="en-US" dirty="0"/>
              <a:t>删除所有缺失数据行。</a:t>
            </a:r>
            <a:endParaRPr lang="zh-CN" altLang="en-US" dirty="0"/>
          </a:p>
          <a:p>
            <a:pPr lvl="0"/>
            <a:r>
              <a:rPr lang="en-US" altLang="zh-CN" dirty="0"/>
              <a:t>k </a:t>
            </a:r>
            <a:r>
              <a:rPr lang="zh-CN" altLang="en-US" dirty="0"/>
              <a:t>设置临近值得个数，默认为</a:t>
            </a:r>
            <a:r>
              <a:rPr lang="en-US" altLang="zh-CN" dirty="0"/>
              <a:t>7</a:t>
            </a:r>
            <a:endParaRPr lang="en-US" altLang="zh-CN" dirty="0"/>
          </a:p>
          <a:p>
            <a:pPr lvl="0"/>
            <a:r>
              <a:rPr lang="en-US" altLang="zh-CN" dirty="0"/>
              <a:t>distance </a:t>
            </a:r>
            <a:r>
              <a:rPr lang="zh-CN" altLang="en-US" dirty="0"/>
              <a:t>为闵科夫斯基距离，不输出训练集的预测结果</a:t>
            </a:r>
            <a:endParaRPr lang="zh-CN" altLang="en-US" dirty="0"/>
          </a:p>
          <a:p>
            <a:pPr lvl="0"/>
            <a:endParaRPr lang="zh-CN" altLang="en-US" dirty="0"/>
          </a:p>
          <a:p>
            <a:pPr lvl="0"/>
            <a:endParaRPr lang="zh-CN" altLang="en-US" dirty="0"/>
          </a:p>
          <a:p>
            <a:pPr lvl="0"/>
            <a:r>
              <a:rPr lang="zh-CN" altLang="en-US" dirty="0"/>
              <a:t>需要装</a:t>
            </a:r>
            <a:r>
              <a:rPr lang="en-US" altLang="zh-CN" dirty="0"/>
              <a:t>kknn</a:t>
            </a:r>
            <a:r>
              <a:rPr lang="zh-CN" altLang="en-US" dirty="0"/>
              <a:t>包，如果</a:t>
            </a:r>
            <a:r>
              <a:rPr lang="en-US" altLang="zh-CN" dirty="0"/>
              <a:t>china</a:t>
            </a:r>
            <a:r>
              <a:rPr lang="zh-CN" altLang="en-US" dirty="0"/>
              <a:t>无法安装可以选择</a:t>
            </a:r>
            <a:r>
              <a:rPr lang="en-US" altLang="zh-CN" dirty="0"/>
              <a:t>newzland</a:t>
            </a:r>
            <a:endParaRPr lang="en-US" altLang="zh-CN" dirty="0"/>
          </a:p>
        </p:txBody>
      </p:sp>
      <p:sp>
        <p:nvSpPr>
          <p:cNvPr id="34819"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幻灯片图像占位符 1"/>
          <p:cNvSpPr>
            <a:spLocks noGrp="1" noRot="1" noChangeAspect="1" noTextEdit="1"/>
          </p:cNvSpPr>
          <p:nvPr>
            <p:ph type="sldImg"/>
          </p:nvPr>
        </p:nvSpPr>
        <p:spPr/>
      </p:sp>
      <p:sp>
        <p:nvSpPr>
          <p:cNvPr id="36866" name="备注占位符 2"/>
          <p:cNvSpPr>
            <a:spLocks noGrp="1"/>
          </p:cNvSpPr>
          <p:nvPr>
            <p:ph type="body"/>
          </p:nvPr>
        </p:nvSpPr>
        <p:spPr/>
        <p:txBody>
          <a:bodyPr wrap="square" lIns="91440" tIns="45720" rIns="91440" bIns="45720" anchor="t"/>
          <a:p>
            <a:pPr lvl="0"/>
            <a:endParaRPr lang="en-US" altLang="zh-CN" dirty="0"/>
          </a:p>
        </p:txBody>
      </p:sp>
      <p:sp>
        <p:nvSpPr>
          <p:cNvPr id="3686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幻灯片图像占位符 1"/>
          <p:cNvSpPr>
            <a:spLocks noGrp="1" noRot="1" noChangeAspect="1" noTextEdit="1"/>
          </p:cNvSpPr>
          <p:nvPr>
            <p:ph type="sldImg"/>
          </p:nvPr>
        </p:nvSpPr>
        <p:spPr/>
      </p:sp>
      <p:sp>
        <p:nvSpPr>
          <p:cNvPr id="38914" name="备注占位符 2"/>
          <p:cNvSpPr>
            <a:spLocks noGrp="1"/>
          </p:cNvSpPr>
          <p:nvPr>
            <p:ph type="body"/>
          </p:nvPr>
        </p:nvSpPr>
        <p:spPr/>
        <p:txBody>
          <a:bodyPr wrap="square" lIns="91440" tIns="45720" rIns="91440" bIns="45720" anchor="t"/>
          <a:p>
            <a:pPr lvl="0"/>
            <a:r>
              <a:rPr lang="en-US" altLang="zh-CN" dirty="0"/>
              <a:t>&gt; movie.kknn&lt;-kknn(formula=type~fight+kiss,movie, test, na.action=na.omit(), k=3, distance=2)</a:t>
            </a:r>
            <a:endParaRPr lang="en-US" altLang="zh-CN" dirty="0"/>
          </a:p>
          <a:p>
            <a:pPr lvl="0"/>
            <a:r>
              <a:rPr lang="en-US" altLang="zh-CN" dirty="0"/>
              <a:t>&gt; summary(movie.kknn)</a:t>
            </a:r>
            <a:endParaRPr lang="en-US" altLang="zh-CN" dirty="0"/>
          </a:p>
          <a:p>
            <a:pPr lvl="0"/>
            <a:endParaRPr lang="en-US" altLang="zh-CN" dirty="0"/>
          </a:p>
          <a:p>
            <a:pPr lvl="0"/>
            <a:r>
              <a:rPr lang="en-US" altLang="zh-CN" dirty="0"/>
              <a:t>Call:</a:t>
            </a:r>
            <a:endParaRPr lang="en-US" altLang="zh-CN" dirty="0"/>
          </a:p>
          <a:p>
            <a:pPr lvl="0"/>
            <a:r>
              <a:rPr lang="en-US" altLang="zh-CN" dirty="0"/>
              <a:t>kknn(formula = type ~ fight + kiss, train = movie, test = test,     na.action = na.omit(), k = 3, distance = 2)</a:t>
            </a:r>
            <a:endParaRPr lang="en-US" altLang="zh-CN" dirty="0"/>
          </a:p>
          <a:p>
            <a:pPr lvl="0"/>
            <a:endParaRPr lang="en-US" altLang="zh-CN" dirty="0"/>
          </a:p>
          <a:p>
            <a:pPr lvl="0"/>
            <a:r>
              <a:rPr lang="en-US" altLang="zh-CN" dirty="0"/>
              <a:t>Response: "nominal"</a:t>
            </a:r>
            <a:endParaRPr lang="en-US" altLang="zh-CN" dirty="0"/>
          </a:p>
          <a:p>
            <a:pPr lvl="0"/>
            <a:r>
              <a:rPr lang="en-US" altLang="zh-CN" dirty="0"/>
              <a:t>      fit prob.Action prob.Romance</a:t>
            </a:r>
            <a:endParaRPr lang="en-US" altLang="zh-CN" dirty="0"/>
          </a:p>
          <a:p>
            <a:pPr lvl="0"/>
            <a:r>
              <a:rPr lang="en-US" altLang="zh-CN" dirty="0"/>
              <a:t>1 Romance           0            1</a:t>
            </a:r>
            <a:endParaRPr lang="en-US" altLang="zh-CN" dirty="0"/>
          </a:p>
          <a:p>
            <a:pPr lvl="0"/>
            <a:r>
              <a:rPr lang="en-US" altLang="zh-CN" dirty="0"/>
              <a:t>&gt; </a:t>
            </a:r>
            <a:endParaRPr lang="en-US" altLang="zh-CN" dirty="0"/>
          </a:p>
        </p:txBody>
      </p:sp>
      <p:sp>
        <p:nvSpPr>
          <p:cNvPr id="38915"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1"/>
          <p:cNvSpPr>
            <a:spLocks noGrp="1" noRot="1" noChangeAspect="1" noTextEdit="1"/>
          </p:cNvSpPr>
          <p:nvPr>
            <p:ph type="sldImg"/>
          </p:nvPr>
        </p:nvSpPr>
        <p:spPr/>
      </p:sp>
      <p:sp>
        <p:nvSpPr>
          <p:cNvPr id="40962" name="备注占位符 2"/>
          <p:cNvSpPr>
            <a:spLocks noGrp="1"/>
          </p:cNvSpPr>
          <p:nvPr>
            <p:ph type="body"/>
          </p:nvPr>
        </p:nvSpPr>
        <p:spPr/>
        <p:txBody>
          <a:bodyPr wrap="square" lIns="91440" tIns="45720" rIns="91440" bIns="45720" anchor="t"/>
          <a:p>
            <a:pPr lvl="0"/>
            <a:r>
              <a:rPr lang="zh-CN" altLang="en-US" dirty="0"/>
              <a:t>提示：标准化处理</a:t>
            </a:r>
            <a:endParaRPr lang="zh-CN" altLang="en-US" dirty="0"/>
          </a:p>
          <a:p>
            <a:pPr lvl="0"/>
            <a:endParaRPr lang="zh-CN" altLang="en-US" dirty="0"/>
          </a:p>
        </p:txBody>
      </p:sp>
      <p:sp>
        <p:nvSpPr>
          <p:cNvPr id="4096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
          <p:cNvSpPr>
            <a:spLocks noGrp="1" noRot="1" noChangeAspect="1" noTextEdit="1"/>
          </p:cNvSpPr>
          <p:nvPr>
            <p:ph type="sldImg"/>
          </p:nvPr>
        </p:nvSpPr>
        <p:spPr/>
      </p:sp>
      <p:sp>
        <p:nvSpPr>
          <p:cNvPr id="43010" name="备注占位符 2"/>
          <p:cNvSpPr>
            <a:spLocks noGrp="1"/>
          </p:cNvSpPr>
          <p:nvPr>
            <p:ph type="body"/>
          </p:nvPr>
        </p:nvSpPr>
        <p:spPr/>
        <p:txBody>
          <a:bodyPr wrap="square" lIns="91440" tIns="45720" rIns="91440" bIns="45720" anchor="t"/>
          <a:p>
            <a:pPr lvl="0"/>
            <a:r>
              <a:rPr lang="zh-CN" altLang="en-US" dirty="0"/>
              <a:t>原始数据0-1标准化</a:t>
            </a:r>
            <a:endParaRPr lang="zh-CN" altLang="en-US" dirty="0"/>
          </a:p>
          <a:p>
            <a:pPr lvl="0"/>
            <a:endParaRPr lang="zh-CN" altLang="en-US" dirty="0"/>
          </a:p>
          <a:p>
            <a:pPr lvl="0"/>
            <a:r>
              <a:rPr lang="zh-CN" altLang="en-US" dirty="0"/>
              <a:t>我们使用0-1标准化方法对贷款金额和年龄两个维度的数据进行标准化处理。以下是0-1标准化的计算公式。其中Max为最大值，Min为最小值，X为要进行标准化的数据。</a:t>
            </a:r>
            <a:endParaRPr lang="zh-CN" altLang="en-US" dirty="0"/>
          </a:p>
        </p:txBody>
      </p:sp>
      <p:sp>
        <p:nvSpPr>
          <p:cNvPr id="43011"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
          <p:cNvSpPr>
            <a:spLocks noGrp="1" noRot="1" noChangeAspect="1" noTextEdit="1"/>
          </p:cNvSpPr>
          <p:nvPr>
            <p:ph type="sldImg"/>
          </p:nvPr>
        </p:nvSpPr>
        <p:spPr/>
      </p:sp>
      <p:sp>
        <p:nvSpPr>
          <p:cNvPr id="45058" name="备注占位符 2"/>
          <p:cNvSpPr>
            <a:spLocks noGrp="1"/>
          </p:cNvSpPr>
          <p:nvPr>
            <p:ph type="body"/>
          </p:nvPr>
        </p:nvSpPr>
        <p:spPr/>
        <p:txBody>
          <a:bodyPr wrap="square" lIns="91440" tIns="45720" rIns="91440" bIns="45720" anchor="t"/>
          <a:p>
            <a:pPr lvl="0"/>
            <a:r>
              <a:rPr lang="zh-CN" altLang="en-US" dirty="0"/>
              <a:t>找出用户最可能喜欢的东西推荐给用户，现在很多电子商务网站都有这个应用。</a:t>
            </a:r>
            <a:endParaRPr lang="zh-CN" altLang="en-US" dirty="0"/>
          </a:p>
          <a:p>
            <a:pPr lvl="0"/>
            <a:r>
              <a:rPr lang="zh-CN" altLang="en-US" dirty="0"/>
              <a:t>智能推荐算法：基于内容的，基于关联规则的，基于知识的，基于效用的，协同过滤推荐，组合推荐</a:t>
            </a:r>
            <a:endParaRPr lang="zh-CN" altLang="en-US" dirty="0"/>
          </a:p>
          <a:p>
            <a:pPr lvl="0"/>
            <a:r>
              <a:rPr lang="zh-CN" altLang="en-US" dirty="0"/>
              <a:t>目前用的比较多、比较成熟的推荐算法是协同过滤（Collaborative Filtering，简称CF）推荐算法，CF的基本思想是根据用户之前的喜好以及其他兴趣相近的用户的选择来给用户推荐物品。</a:t>
            </a:r>
            <a:endParaRPr lang="zh-CN" altLang="en-US" dirty="0"/>
          </a:p>
          <a:p>
            <a:pPr lvl="0"/>
            <a:endParaRPr lang="zh-CN" altLang="en-US" dirty="0"/>
          </a:p>
          <a:p>
            <a:pPr lvl="0"/>
            <a:endParaRPr lang="zh-CN" altLang="en-US" dirty="0"/>
          </a:p>
          <a:p>
            <a:pPr lvl="0"/>
            <a:r>
              <a:rPr lang="zh-CN" altLang="en-US" dirty="0"/>
              <a:t>943 </a:t>
            </a:r>
            <a:r>
              <a:rPr lang="en-US" altLang="zh-CN" dirty="0"/>
              <a:t>* </a:t>
            </a:r>
            <a:r>
              <a:rPr lang="zh-CN" altLang="en-US" dirty="0"/>
              <a:t>1664</a:t>
            </a:r>
            <a:endParaRPr lang="zh-CN" altLang="en-US" dirty="0"/>
          </a:p>
          <a:p>
            <a:pPr lvl="0"/>
            <a:r>
              <a:rPr lang="zh-CN" altLang="en-US" dirty="0"/>
              <a:t> 推荐系统应用数据分析技术，找出用户最可能喜欢的东西推荐给用户，现在很多电子商务网站都有这个应用。目前用的比较多、比较成熟的推荐算法是协同过滤（Collaborative Filtering，简称CF）推荐算法，CF的基本思想是根据用户之前的喜好以及其他兴趣相近的用户的选择来给用户推荐物品。</a:t>
            </a:r>
            <a:endParaRPr lang="zh-CN" altLang="en-US" dirty="0"/>
          </a:p>
        </p:txBody>
      </p:sp>
      <p:sp>
        <p:nvSpPr>
          <p:cNvPr id="45059"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noTextEdit="1"/>
          </p:cNvSpPr>
          <p:nvPr>
            <p:ph type="sldImg"/>
          </p:nvPr>
        </p:nvSpPr>
        <p:spPr/>
      </p:sp>
      <p:sp>
        <p:nvSpPr>
          <p:cNvPr id="47106" name="备注占位符 2"/>
          <p:cNvSpPr>
            <a:spLocks noGrp="1"/>
          </p:cNvSpPr>
          <p:nvPr>
            <p:ph type="body"/>
          </p:nvPr>
        </p:nvSpPr>
        <p:spPr/>
        <p:txBody>
          <a:bodyPr wrap="square" lIns="91440" tIns="45720" rIns="91440" bIns="45720" anchor="t"/>
          <a:p>
            <a:pPr lvl="0"/>
            <a:r>
              <a:rPr lang="zh-CN" altLang="en-US" dirty="0"/>
              <a:t>User-based的基本思想是如果用户A喜欢物品a，用户B喜欢物品a、b、c，用户C喜欢a和c，那么认为用户A与用户B和C相似，因为他们都喜欢a，而喜欢a的用户同时也喜欢c，所以把c推荐给用户A。该算法用最近邻居（nearest-neighbor）算法找出一个用户的邻居集合，该集合的用户和该用户有相似的喜好，算法根据邻居的偏好对该用户进行预测。</a:t>
            </a:r>
            <a:endParaRPr lang="zh-CN" altLang="en-US" dirty="0"/>
          </a:p>
        </p:txBody>
      </p:sp>
      <p:sp>
        <p:nvSpPr>
          <p:cNvPr id="4710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bwMode="auto">
          <a:xfrm>
            <a:off x="679450" y="4711700"/>
            <a:ext cx="5435600" cy="44624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7412" name="灯片编号占位符 3"/>
          <p:cNvSpPr>
            <a:spLocks noGrp="1"/>
          </p:cNvSpPr>
          <p:nvPr>
            <p:ph type="sldNum" sz="quarter" idx="5"/>
          </p:nvPr>
        </p:nvSpPr>
        <p:spPr>
          <a:noFill/>
        </p:spPr>
        <p:txBody>
          <a:bodyPr/>
          <a:lstStyle>
            <a:lvl1pPr>
              <a:defRPr sz="2000">
                <a:solidFill>
                  <a:srgbClr val="A50021"/>
                </a:solidFill>
                <a:latin typeface="Arial" panose="020B0604020202020204" pitchFamily="34" charset="0"/>
                <a:ea typeface="宋体" panose="02010600030101010101" pitchFamily="2" charset="-122"/>
              </a:defRPr>
            </a:lvl1pPr>
            <a:lvl2pPr marL="742950" indent="-285750">
              <a:defRPr sz="2000">
                <a:solidFill>
                  <a:srgbClr val="A50021"/>
                </a:solidFill>
                <a:latin typeface="Arial" panose="020B0604020202020204" pitchFamily="34" charset="0"/>
                <a:ea typeface="宋体" panose="02010600030101010101" pitchFamily="2" charset="-122"/>
              </a:defRPr>
            </a:lvl2pPr>
            <a:lvl3pPr marL="1143000" indent="-228600">
              <a:defRPr sz="2000">
                <a:solidFill>
                  <a:srgbClr val="A50021"/>
                </a:solidFill>
                <a:latin typeface="Arial" panose="020B0604020202020204" pitchFamily="34" charset="0"/>
                <a:ea typeface="宋体" panose="02010600030101010101" pitchFamily="2" charset="-122"/>
              </a:defRPr>
            </a:lvl3pPr>
            <a:lvl4pPr marL="1600200" indent="-228600">
              <a:defRPr sz="2000">
                <a:solidFill>
                  <a:srgbClr val="A50021"/>
                </a:solidFill>
                <a:latin typeface="Arial" panose="020B0604020202020204" pitchFamily="34" charset="0"/>
                <a:ea typeface="宋体" panose="02010600030101010101" pitchFamily="2" charset="-122"/>
              </a:defRPr>
            </a:lvl4pPr>
            <a:lvl5pPr marL="2057400" indent="-228600">
              <a:defRPr sz="2000">
                <a:solidFill>
                  <a:srgbClr val="A5002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854B013B-AE0A-4F7E-A978-F67603522124}" type="slidenum">
              <a:rPr lang="zh-CN" altLang="en-US" smtClean="0"/>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noTextEdit="1"/>
          </p:cNvSpPr>
          <p:nvPr>
            <p:ph type="sldImg"/>
          </p:nvPr>
        </p:nvSpPr>
        <p:spPr/>
      </p:sp>
      <p:sp>
        <p:nvSpPr>
          <p:cNvPr id="49154" name="备注占位符 2"/>
          <p:cNvSpPr>
            <a:spLocks noGrp="1"/>
          </p:cNvSpPr>
          <p:nvPr>
            <p:ph type="body"/>
          </p:nvPr>
        </p:nvSpPr>
        <p:spPr/>
        <p:txBody>
          <a:bodyPr wrap="square" lIns="91440" tIns="45720" rIns="91440" bIns="45720" anchor="t"/>
          <a:p>
            <a:pPr lvl="0"/>
            <a:r>
              <a:rPr lang="zh-CN" altLang="en-US" dirty="0"/>
              <a:t>User-based的基本思想是如果用户A喜欢物品a，用户B喜欢物品a、b、c，用户C喜欢a和c，那么认为用户A与用户B和C相似，因为他们都喜欢a，而喜欢a的用户同时也喜欢c，所以把c推荐给用户A。该算法用最近邻居（nearest-neighbor）算法找出一个用户的邻居集合，该集合的用户和该用户有相似的喜好，算法根据邻居的偏好对该用户进行预测。</a:t>
            </a:r>
            <a:endParaRPr lang="zh-CN" altLang="en-US" dirty="0"/>
          </a:p>
        </p:txBody>
      </p:sp>
      <p:sp>
        <p:nvSpPr>
          <p:cNvPr id="49155"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noTextEdit="1"/>
          </p:cNvSpPr>
          <p:nvPr>
            <p:ph type="sldImg"/>
          </p:nvPr>
        </p:nvSpPr>
        <p:spPr/>
      </p:sp>
      <p:sp>
        <p:nvSpPr>
          <p:cNvPr id="49154" name="备注占位符 2"/>
          <p:cNvSpPr>
            <a:spLocks noGrp="1"/>
          </p:cNvSpPr>
          <p:nvPr>
            <p:ph type="body"/>
          </p:nvPr>
        </p:nvSpPr>
        <p:spPr/>
        <p:txBody>
          <a:bodyPr wrap="square" lIns="91440" tIns="45720" rIns="91440" bIns="45720" anchor="t"/>
          <a:p>
            <a:pPr lvl="0"/>
            <a:r>
              <a:rPr lang="zh-CN" altLang="en-US" dirty="0"/>
              <a:t>User-based的基本思想是如果用户A喜欢物品a，用户B喜欢物品a、b、c，用户C喜欢a和c，那么认为用户A与用户B和C相似，因为他们都喜欢a，而喜欢a的用户同时也喜欢c，所以把c推荐给用户A。该算法用最近邻居（nearest-neighbor）算法找出一个用户的邻居集合，该集合的用户和该用户有相似的喜好，算法根据邻居的偏好对该用户进行预测。</a:t>
            </a:r>
            <a:endParaRPr lang="zh-CN" altLang="en-US" dirty="0"/>
          </a:p>
        </p:txBody>
      </p:sp>
      <p:sp>
        <p:nvSpPr>
          <p:cNvPr id="49155"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noTextEdit="1"/>
          </p:cNvSpPr>
          <p:nvPr>
            <p:ph type="sldImg"/>
          </p:nvPr>
        </p:nvSpPr>
        <p:spPr/>
      </p:sp>
      <p:sp>
        <p:nvSpPr>
          <p:cNvPr id="49154" name="备注占位符 2"/>
          <p:cNvSpPr>
            <a:spLocks noGrp="1"/>
          </p:cNvSpPr>
          <p:nvPr>
            <p:ph type="body"/>
          </p:nvPr>
        </p:nvSpPr>
        <p:spPr/>
        <p:txBody>
          <a:bodyPr wrap="square" lIns="91440" tIns="45720" rIns="91440" bIns="45720" anchor="t"/>
          <a:p>
            <a:pPr lvl="0"/>
            <a:r>
              <a:rPr lang="zh-CN" altLang="en-US" dirty="0"/>
              <a:t>User-based的基本思想是如果用户A喜欢物品a，用户B喜欢物品a、b、c，用户C喜欢a和c，那么认为用户A与用户B和C相似，因为他们都喜欢a，而喜欢a的用户同时也喜欢c，所以把c推荐给用户A。该算法用最近邻居（nearest-neighbor）算法找出一个用户的邻居集合，该集合的用户和该用户有相似的喜好，算法根据邻居的偏好对该用户进行预测。</a:t>
            </a:r>
            <a:endParaRPr lang="zh-CN" altLang="en-US" dirty="0"/>
          </a:p>
        </p:txBody>
      </p:sp>
      <p:sp>
        <p:nvSpPr>
          <p:cNvPr id="49155"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noTextEdit="1"/>
          </p:cNvSpPr>
          <p:nvPr>
            <p:ph type="sldImg"/>
          </p:nvPr>
        </p:nvSpPr>
        <p:spPr/>
      </p:sp>
      <p:sp>
        <p:nvSpPr>
          <p:cNvPr id="49154" name="备注占位符 2"/>
          <p:cNvSpPr>
            <a:spLocks noGrp="1"/>
          </p:cNvSpPr>
          <p:nvPr>
            <p:ph type="body"/>
          </p:nvPr>
        </p:nvSpPr>
        <p:spPr/>
        <p:txBody>
          <a:bodyPr wrap="square" lIns="91440" tIns="45720" rIns="91440" bIns="45720" anchor="t"/>
          <a:p>
            <a:pPr lvl="0"/>
            <a:r>
              <a:rPr lang="zh-CN" altLang="en-US" dirty="0"/>
              <a:t>User-based的基本思想是如果用户A喜欢物品a，用户B喜欢物品a、b、c，用户C喜欢a和c，那么认为用户A与用户B和C相似，因为他们都喜欢a，而喜欢a的用户同时也喜欢c，所以把c推荐给用户A。该算法用最近邻居（nearest-neighbor）算法找出一个用户的邻居集合，该集合的用户和该用户有相似的喜好，算法根据邻居的偏好对该用户进行预测。</a:t>
            </a:r>
            <a:endParaRPr lang="zh-CN" altLang="en-US" dirty="0"/>
          </a:p>
        </p:txBody>
      </p:sp>
      <p:sp>
        <p:nvSpPr>
          <p:cNvPr id="49155"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ChangeAspect="1" noTextEdit="1"/>
          </p:cNvSpPr>
          <p:nvPr>
            <p:ph type="sldImg"/>
          </p:nvPr>
        </p:nvSpPr>
        <p:spPr/>
      </p:sp>
      <p:sp>
        <p:nvSpPr>
          <p:cNvPr id="51202" name="备注占位符 2"/>
          <p:cNvSpPr>
            <a:spLocks noGrp="1"/>
          </p:cNvSpPr>
          <p:nvPr>
            <p:ph type="body"/>
          </p:nvPr>
        </p:nvSpPr>
        <p:spPr/>
        <p:txBody>
          <a:bodyPr wrap="square" lIns="91440" tIns="45720" rIns="91440" bIns="45720" anchor="t"/>
          <a:p>
            <a:pPr lvl="0"/>
            <a:r>
              <a:rPr lang="zh-CN" altLang="en-US" dirty="0"/>
              <a:t>物品A和物品B具有很大的相似度是因为喜欢物品A的用户大都也喜欢物品B</a:t>
            </a:r>
            <a:endParaRPr lang="zh-CN" altLang="en-US" dirty="0"/>
          </a:p>
        </p:txBody>
      </p:sp>
      <p:sp>
        <p:nvSpPr>
          <p:cNvPr id="5120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ChangeAspect="1" noTextEdit="1"/>
          </p:cNvSpPr>
          <p:nvPr>
            <p:ph type="sldImg"/>
          </p:nvPr>
        </p:nvSpPr>
        <p:spPr/>
      </p:sp>
      <p:sp>
        <p:nvSpPr>
          <p:cNvPr id="51202" name="备注占位符 2"/>
          <p:cNvSpPr>
            <a:spLocks noGrp="1"/>
          </p:cNvSpPr>
          <p:nvPr>
            <p:ph type="body"/>
          </p:nvPr>
        </p:nvSpPr>
        <p:spPr/>
        <p:txBody>
          <a:bodyPr wrap="square" lIns="91440" tIns="45720" rIns="91440" bIns="45720" anchor="t"/>
          <a:p>
            <a:pPr lvl="0"/>
            <a:r>
              <a:rPr lang="zh-CN" altLang="en-US" dirty="0"/>
              <a:t>物品A和物品B具有很大的相似度是因为喜欢物品A的用户大都也喜欢物品B</a:t>
            </a:r>
            <a:endParaRPr lang="zh-CN" altLang="en-US" dirty="0"/>
          </a:p>
        </p:txBody>
      </p:sp>
      <p:sp>
        <p:nvSpPr>
          <p:cNvPr id="5120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ChangeAspect="1" noTextEdit="1"/>
          </p:cNvSpPr>
          <p:nvPr>
            <p:ph type="sldImg"/>
          </p:nvPr>
        </p:nvSpPr>
        <p:spPr/>
      </p:sp>
      <p:sp>
        <p:nvSpPr>
          <p:cNvPr id="51202" name="备注占位符 2"/>
          <p:cNvSpPr>
            <a:spLocks noGrp="1"/>
          </p:cNvSpPr>
          <p:nvPr>
            <p:ph type="body"/>
          </p:nvPr>
        </p:nvSpPr>
        <p:spPr/>
        <p:txBody>
          <a:bodyPr wrap="square" lIns="91440" tIns="45720" rIns="91440" bIns="45720" anchor="t"/>
          <a:p>
            <a:pPr lvl="0"/>
            <a:r>
              <a:rPr lang="zh-CN" altLang="en-US" dirty="0"/>
              <a:t>物品A和物品B具有很大的相似度是因为喜欢物品A的用户大都也喜欢物品B</a:t>
            </a:r>
            <a:endParaRPr lang="zh-CN" altLang="en-US" dirty="0"/>
          </a:p>
        </p:txBody>
      </p:sp>
      <p:sp>
        <p:nvSpPr>
          <p:cNvPr id="5120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1"/>
          <p:cNvSpPr>
            <a:spLocks noGrp="1" noRot="1" noChangeAspect="1" noTextEdit="1"/>
          </p:cNvSpPr>
          <p:nvPr>
            <p:ph type="sldImg"/>
          </p:nvPr>
        </p:nvSpPr>
        <p:spPr/>
      </p:sp>
      <p:sp>
        <p:nvSpPr>
          <p:cNvPr id="53250" name="备注占位符 2"/>
          <p:cNvSpPr>
            <a:spLocks noGrp="1"/>
          </p:cNvSpPr>
          <p:nvPr>
            <p:ph type="body"/>
          </p:nvPr>
        </p:nvSpPr>
        <p:spPr/>
        <p:txBody>
          <a:bodyPr wrap="square" lIns="91440" tIns="45720" rIns="91440" bIns="45720" anchor="t"/>
          <a:p>
            <a:pPr lvl="0"/>
            <a:r>
              <a:rPr lang="en-US" altLang="zh-CN" dirty="0"/>
              <a:t>recommenderlab</a:t>
            </a:r>
            <a:r>
              <a:rPr lang="zh-CN" altLang="en-US" dirty="0"/>
              <a:t>包 主要处理的对象就是</a:t>
            </a:r>
            <a:r>
              <a:rPr lang="en-US" altLang="zh-CN" dirty="0"/>
              <a:t>ratingMatrix </a:t>
            </a:r>
            <a:r>
              <a:rPr lang="zh-CN" altLang="en-US" dirty="0"/>
              <a:t>评分矩阵。</a:t>
            </a:r>
            <a:endParaRPr lang="zh-CN" altLang="en-US" dirty="0"/>
          </a:p>
          <a:p>
            <a:pPr lvl="0"/>
            <a:r>
              <a:rPr lang="en-US" altLang="zh-CN" dirty="0"/>
              <a:t>recommender()</a:t>
            </a:r>
            <a:r>
              <a:rPr lang="zh-CN" altLang="en-US" dirty="0"/>
              <a:t>：构建推荐模型</a:t>
            </a:r>
            <a:endParaRPr lang="zh-CN" altLang="en-US" dirty="0"/>
          </a:p>
          <a:p>
            <a:pPr lvl="0"/>
            <a:r>
              <a:rPr lang="en-US" altLang="zh-CN" dirty="0"/>
              <a:t>predict()</a:t>
            </a:r>
            <a:r>
              <a:rPr lang="zh-CN" altLang="en-US" dirty="0"/>
              <a:t>：预测推荐模型</a:t>
            </a:r>
            <a:endParaRPr lang="zh-CN" altLang="en-US" dirty="0"/>
          </a:p>
          <a:p>
            <a:pPr lvl="0"/>
            <a:endParaRPr lang="zh-CN" altLang="en-US" dirty="0"/>
          </a:p>
        </p:txBody>
      </p:sp>
      <p:sp>
        <p:nvSpPr>
          <p:cNvPr id="53251"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1"/>
          <p:cNvSpPr>
            <a:spLocks noGrp="1" noRot="1" noChangeAspect="1" noTextEdit="1"/>
          </p:cNvSpPr>
          <p:nvPr>
            <p:ph type="sldImg"/>
          </p:nvPr>
        </p:nvSpPr>
        <p:spPr/>
      </p:sp>
      <p:sp>
        <p:nvSpPr>
          <p:cNvPr id="55298" name="备注占位符 2"/>
          <p:cNvSpPr>
            <a:spLocks noGrp="1"/>
          </p:cNvSpPr>
          <p:nvPr>
            <p:ph type="body"/>
          </p:nvPr>
        </p:nvSpPr>
        <p:spPr/>
        <p:txBody>
          <a:bodyPr wrap="square" lIns="91440" tIns="45720" rIns="91440" bIns="45720" anchor="t"/>
          <a:p>
            <a:pPr lvl="0"/>
            <a:r>
              <a:rPr lang="en-US" altLang="zh-CN" dirty="0"/>
              <a:t>recommenderlab</a:t>
            </a:r>
            <a:r>
              <a:rPr lang="zh-CN" altLang="en-US" dirty="0"/>
              <a:t>包 主要处理的对象就是</a:t>
            </a:r>
            <a:r>
              <a:rPr lang="en-US" altLang="zh-CN" dirty="0"/>
              <a:t>ratingMatrix </a:t>
            </a:r>
            <a:r>
              <a:rPr lang="zh-CN" altLang="en-US" dirty="0"/>
              <a:t>评分矩阵。</a:t>
            </a:r>
            <a:endParaRPr lang="zh-CN" altLang="en-US" dirty="0"/>
          </a:p>
          <a:p>
            <a:pPr lvl="0"/>
            <a:r>
              <a:rPr lang="en-US" altLang="zh-CN" dirty="0">
                <a:sym typeface="宋体" panose="02010600030101010101" pitchFamily="2" charset="-122"/>
              </a:rPr>
              <a:t>realRatingMatrix:</a:t>
            </a:r>
            <a:r>
              <a:rPr lang="zh-CN" altLang="en-US" dirty="0">
                <a:sym typeface="宋体" panose="02010600030101010101" pitchFamily="2" charset="-122"/>
              </a:rPr>
              <a:t>评分矩阵，以真实的评分矩阵反应在矩阵当中</a:t>
            </a:r>
            <a:endParaRPr lang="zh-CN" altLang="en-US" dirty="0">
              <a:sym typeface="宋体" panose="02010600030101010101" pitchFamily="2" charset="-122"/>
            </a:endParaRPr>
          </a:p>
          <a:p>
            <a:pPr lvl="0"/>
            <a:r>
              <a:rPr lang="en-US" altLang="zh-CN" dirty="0">
                <a:sym typeface="宋体" panose="02010600030101010101" pitchFamily="2" charset="-122"/>
              </a:rPr>
              <a:t>binaryRatingMatrix</a:t>
            </a:r>
            <a:r>
              <a:rPr lang="zh-CN" altLang="en-US" dirty="0">
                <a:sym typeface="宋体" panose="02010600030101010101" pitchFamily="2" charset="-122"/>
              </a:rPr>
              <a:t>布尔矩阵，相当于把评分矩阵中大于</a:t>
            </a:r>
            <a:r>
              <a:rPr lang="en-US" altLang="zh-CN" dirty="0">
                <a:sym typeface="宋体" panose="02010600030101010101" pitchFamily="2" charset="-122"/>
              </a:rPr>
              <a:t>0</a:t>
            </a:r>
            <a:r>
              <a:rPr lang="zh-CN" altLang="en-US" dirty="0">
                <a:sym typeface="宋体" panose="02010600030101010101" pitchFamily="2" charset="-122"/>
              </a:rPr>
              <a:t>的数值赋为</a:t>
            </a:r>
            <a:r>
              <a:rPr lang="en-US" altLang="zh-CN" dirty="0">
                <a:sym typeface="宋体" panose="02010600030101010101" pitchFamily="2" charset="-122"/>
              </a:rPr>
              <a:t>1</a:t>
            </a:r>
            <a:endParaRPr lang="en-US" altLang="zh-CN" dirty="0">
              <a:sym typeface="宋体" panose="02010600030101010101" pitchFamily="2" charset="-122"/>
            </a:endParaRPr>
          </a:p>
          <a:p>
            <a:pPr lvl="0"/>
            <a:endParaRPr lang="zh-CN" altLang="en-US" dirty="0"/>
          </a:p>
          <a:p>
            <a:pPr lvl="0"/>
            <a:endParaRPr lang="en-US" altLang="zh-CN" dirty="0"/>
          </a:p>
        </p:txBody>
      </p:sp>
      <p:sp>
        <p:nvSpPr>
          <p:cNvPr id="55299"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
          <p:cNvSpPr>
            <a:spLocks noGrp="1" noRot="1" noChangeAspect="1" noTextEdit="1"/>
          </p:cNvSpPr>
          <p:nvPr>
            <p:ph type="sldImg"/>
          </p:nvPr>
        </p:nvSpPr>
        <p:spPr/>
      </p:sp>
      <p:sp>
        <p:nvSpPr>
          <p:cNvPr id="57346" name="备注占位符 2"/>
          <p:cNvSpPr>
            <a:spLocks noGrp="1"/>
          </p:cNvSpPr>
          <p:nvPr>
            <p:ph type="body"/>
          </p:nvPr>
        </p:nvSpPr>
        <p:spPr/>
        <p:txBody>
          <a:bodyPr wrap="square" lIns="91440" tIns="45720" rIns="91440" bIns="45720" anchor="t"/>
          <a:p>
            <a:pPr lvl="0"/>
            <a:r>
              <a:rPr lang="zh-CN" altLang="en-US" dirty="0">
                <a:sym typeface="宋体" panose="02010600030101010101" pitchFamily="2" charset="-122"/>
              </a:rPr>
              <a:t>安装</a:t>
            </a:r>
            <a:r>
              <a:rPr lang="en-US" altLang="zh-CN" dirty="0">
                <a:sym typeface="宋体" panose="02010600030101010101" pitchFamily="2" charset="-122"/>
              </a:rPr>
              <a:t>recommenderlab</a:t>
            </a:r>
            <a:r>
              <a:rPr lang="zh-CN" altLang="en-US" dirty="0">
                <a:sym typeface="宋体" panose="02010600030101010101" pitchFamily="2" charset="-122"/>
              </a:rPr>
              <a:t>包</a:t>
            </a:r>
            <a:r>
              <a:rPr lang="en-US" altLang="zh-CN" dirty="0">
                <a:sym typeface="宋体" panose="02010600030101010101" pitchFamily="2" charset="-122"/>
              </a:rPr>
              <a:t> </a:t>
            </a:r>
            <a:endParaRPr lang="en-US" altLang="zh-CN" dirty="0">
              <a:sym typeface="宋体" panose="02010600030101010101" pitchFamily="2" charset="-122"/>
            </a:endParaRPr>
          </a:p>
          <a:p>
            <a:pPr lvl="0"/>
            <a:r>
              <a:rPr lang="en-US" altLang="zh-CN" dirty="0">
                <a:sym typeface="宋体" panose="02010600030101010101" pitchFamily="2" charset="-122"/>
              </a:rPr>
              <a:t>sam&lt;-sample(c(NA,0:5),100,replace=TRUE,prob=c(0.6,rep(0.4/6,6)))</a:t>
            </a:r>
            <a:endParaRPr lang="en-US" altLang="zh-CN" dirty="0">
              <a:sym typeface="宋体" panose="02010600030101010101" pitchFamily="2" charset="-122"/>
            </a:endParaRPr>
          </a:p>
          <a:p>
            <a:pPr lvl="0"/>
            <a:endParaRPr lang="zh-CN" altLang="en-US" dirty="0"/>
          </a:p>
          <a:p>
            <a:pPr lvl="0"/>
            <a:endParaRPr lang="en-US" altLang="zh-CN" dirty="0"/>
          </a:p>
        </p:txBody>
      </p:sp>
      <p:sp>
        <p:nvSpPr>
          <p:cNvPr id="5734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p:sp>
      <p:sp>
        <p:nvSpPr>
          <p:cNvPr id="14338" name="备注占位符 2"/>
          <p:cNvSpPr>
            <a:spLocks noGrp="1"/>
          </p:cNvSpPr>
          <p:nvPr>
            <p:ph type="body"/>
          </p:nvPr>
        </p:nvSpPr>
        <p:spPr/>
        <p:txBody>
          <a:bodyPr wrap="square" lIns="91440" tIns="45720" rIns="91440" bIns="45720" anchor="t"/>
          <a:p>
            <a:pPr lvl="0" indent="-255905"/>
            <a:r>
              <a:rPr lang="zh-CN" altLang="en-US">
                <a:sym typeface="宋体" panose="02010600030101010101" pitchFamily="2" charset="-122"/>
              </a:rPr>
              <a:t>想通过学生的其中考试成绩 预测期末考试成绩 ，必须要知道 其中考试成绩和期末考试成绩的关系。用</a:t>
            </a:r>
            <a:r>
              <a:rPr lang="en-US" altLang="zh-CN">
                <a:sym typeface="宋体" panose="02010600030101010101" pitchFamily="2" charset="-122"/>
              </a:rPr>
              <a:t>x,y</a:t>
            </a:r>
            <a:r>
              <a:rPr lang="zh-CN" altLang="en-US">
                <a:sym typeface="宋体" panose="02010600030101010101" pitchFamily="2" charset="-122"/>
              </a:rPr>
              <a:t>分别表示其中，期末成绩</a:t>
            </a:r>
            <a:endParaRPr lang="zh-CN" altLang="en-US">
              <a:sym typeface="宋体" panose="02010600030101010101" pitchFamily="2" charset="-122"/>
            </a:endParaRPr>
          </a:p>
          <a:p>
            <a:pPr lvl="0" indent="-255905"/>
            <a:r>
              <a:rPr lang="zh-CN" altLang="en-US">
                <a:sym typeface="宋体" panose="02010600030101010101" pitchFamily="2" charset="-122"/>
              </a:rPr>
              <a:t>假定我们想得到</a:t>
            </a:r>
            <a:r>
              <a:rPr lang="en-US" altLang="zh-CN">
                <a:sym typeface="宋体" panose="02010600030101010101" pitchFamily="2" charset="-122"/>
              </a:rPr>
              <a:t>y </a:t>
            </a:r>
            <a:r>
              <a:rPr lang="zh-CN" altLang="en-US">
                <a:sym typeface="宋体" panose="02010600030101010101" pitchFamily="2" charset="-122"/>
              </a:rPr>
              <a:t>和 </a:t>
            </a:r>
            <a:r>
              <a:rPr lang="en-US" altLang="zh-CN">
                <a:sym typeface="宋体" panose="02010600030101010101" pitchFamily="2" charset="-122"/>
              </a:rPr>
              <a:t>x</a:t>
            </a:r>
            <a:r>
              <a:rPr lang="zh-CN" altLang="en-US">
                <a:sym typeface="宋体" panose="02010600030101010101" pitchFamily="2" charset="-122"/>
              </a:rPr>
              <a:t>的线性关系，实际上就是得到 </a:t>
            </a:r>
            <a:r>
              <a:rPr lang="en-US" altLang="zh-CN">
                <a:sym typeface="宋体" panose="02010600030101010101" pitchFamily="2" charset="-122"/>
              </a:rPr>
              <a:t>y</a:t>
            </a:r>
            <a:r>
              <a:rPr lang="en-US" altLang="en-US"/>
              <a:t>=kx+b</a:t>
            </a:r>
            <a:r>
              <a:rPr lang="zh-CN" altLang="en-US">
                <a:sym typeface="宋体" panose="02010600030101010101" pitchFamily="2" charset="-122"/>
              </a:rPr>
              <a:t>的这样一个公式</a:t>
            </a:r>
            <a:endParaRPr lang="zh-CN" altLang="en-US">
              <a:sym typeface="宋体" panose="02010600030101010101" pitchFamily="2" charset="-122"/>
            </a:endParaRPr>
          </a:p>
          <a:p>
            <a:pPr lvl="0" indent="-255905"/>
            <a:r>
              <a:rPr lang="en-US" altLang="zh-CN">
                <a:sym typeface="宋体" panose="02010600030101010101" pitchFamily="2" charset="-122"/>
              </a:rPr>
              <a:t>y</a:t>
            </a:r>
            <a:r>
              <a:rPr lang="zh-CN" altLang="en-US">
                <a:sym typeface="宋体" panose="02010600030101010101" pitchFamily="2" charset="-122"/>
              </a:rPr>
              <a:t>是因变量 </a:t>
            </a:r>
            <a:r>
              <a:rPr lang="en-US" altLang="zh-CN">
                <a:sym typeface="宋体" panose="02010600030101010101" pitchFamily="2" charset="-122"/>
              </a:rPr>
              <a:t>x </a:t>
            </a:r>
            <a:r>
              <a:rPr lang="zh-CN" altLang="en-US">
                <a:sym typeface="宋体" panose="02010600030101010101" pitchFamily="2" charset="-122"/>
              </a:rPr>
              <a:t>是自变量  实际上就是计算</a:t>
            </a:r>
            <a:r>
              <a:rPr lang="en-US" altLang="zh-CN">
                <a:sym typeface="宋体" panose="02010600030101010101" pitchFamily="2" charset="-122"/>
              </a:rPr>
              <a:t>k,b</a:t>
            </a:r>
            <a:r>
              <a:rPr lang="zh-CN" altLang="en-US">
                <a:sym typeface="宋体" panose="02010600030101010101" pitchFamily="2" charset="-122"/>
              </a:rPr>
              <a:t>的值</a:t>
            </a:r>
            <a:endParaRPr lang="zh-CN" altLang="en-US" dirty="0">
              <a:sym typeface="宋体" panose="02010600030101010101" pitchFamily="2" charset="-122"/>
            </a:endParaRPr>
          </a:p>
          <a:p>
            <a:pPr lvl="0" indent="-255905"/>
            <a:endParaRPr lang="zh-CN" altLang="en-US">
              <a:sym typeface="宋体" panose="02010600030101010101" pitchFamily="2" charset="-122"/>
            </a:endParaRPr>
          </a:p>
          <a:p>
            <a:pPr lvl="0" indent="-255905"/>
            <a:r>
              <a:rPr lang="zh-CN" altLang="en-US">
                <a:sym typeface="宋体" panose="02010600030101010101" pitchFamily="2" charset="-122"/>
              </a:rPr>
              <a:t>将学生的成绩通过点图</a:t>
            </a:r>
            <a:endParaRPr lang="zh-CN" altLang="en-US" dirty="0">
              <a:sym typeface="宋体" panose="02010600030101010101" pitchFamily="2" charset="-122"/>
            </a:endParaRPr>
          </a:p>
        </p:txBody>
      </p:sp>
      <p:sp>
        <p:nvSpPr>
          <p:cNvPr id="14339"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
          <p:cNvSpPr>
            <a:spLocks noGrp="1" noRot="1" noChangeAspect="1" noTextEdit="1"/>
          </p:cNvSpPr>
          <p:nvPr>
            <p:ph type="sldImg"/>
          </p:nvPr>
        </p:nvSpPr>
        <p:spPr/>
      </p:sp>
      <p:sp>
        <p:nvSpPr>
          <p:cNvPr id="59394" name="备注占位符 2"/>
          <p:cNvSpPr>
            <a:spLocks noGrp="1"/>
          </p:cNvSpPr>
          <p:nvPr>
            <p:ph type="body"/>
          </p:nvPr>
        </p:nvSpPr>
        <p:spPr/>
        <p:txBody>
          <a:bodyPr wrap="square" lIns="91440" tIns="45720" rIns="91440" bIns="45720" anchor="t"/>
          <a:p>
            <a:pPr lvl="0"/>
            <a:r>
              <a:rPr lang="en-US" altLang="zh-CN" dirty="0"/>
              <a:t>recommenderlab</a:t>
            </a:r>
            <a:r>
              <a:rPr lang="zh-CN" altLang="en-US" dirty="0"/>
              <a:t>包 主要处理的对象就是</a:t>
            </a:r>
            <a:r>
              <a:rPr lang="en-US" altLang="zh-CN" dirty="0"/>
              <a:t>ratingMatrix </a:t>
            </a:r>
            <a:r>
              <a:rPr lang="zh-CN" altLang="en-US" dirty="0"/>
              <a:t>评分矩阵。</a:t>
            </a:r>
            <a:endParaRPr lang="zh-CN" altLang="en-US" dirty="0"/>
          </a:p>
          <a:p>
            <a:pPr lvl="0"/>
            <a:r>
              <a:rPr lang="en-US" altLang="zh-CN" dirty="0">
                <a:sym typeface="宋体" panose="02010600030101010101" pitchFamily="2" charset="-122"/>
              </a:rPr>
              <a:t>recommender()</a:t>
            </a:r>
            <a:r>
              <a:rPr lang="zh-CN" altLang="en-US" dirty="0"/>
              <a:t>：构建推荐模型</a:t>
            </a:r>
            <a:endParaRPr lang="zh-CN" altLang="en-US" dirty="0"/>
          </a:p>
          <a:p>
            <a:pPr lvl="0"/>
            <a:r>
              <a:rPr lang="en-US" altLang="zh-CN" dirty="0">
                <a:sym typeface="宋体" panose="02010600030101010101" pitchFamily="2" charset="-122"/>
              </a:rPr>
              <a:t>predict()</a:t>
            </a:r>
            <a:r>
              <a:rPr lang="zh-CN" altLang="en-US" dirty="0"/>
              <a:t>：预测推荐模型</a:t>
            </a:r>
            <a:endParaRPr lang="zh-CN" altLang="en-US" dirty="0"/>
          </a:p>
          <a:p>
            <a:pPr lvl="0"/>
            <a:endParaRPr lang="zh-CN" altLang="en-US" dirty="0"/>
          </a:p>
          <a:p>
            <a:pPr lvl="0"/>
            <a:r>
              <a:rPr lang="en-US" altLang="zh-CN" dirty="0"/>
              <a:t>data</a:t>
            </a:r>
            <a:r>
              <a:rPr lang="zh-CN" altLang="en-US" dirty="0"/>
              <a:t>，为</a:t>
            </a:r>
            <a:r>
              <a:rPr lang="en-US" altLang="zh-CN" dirty="0"/>
              <a:t>ratingMatrix,</a:t>
            </a:r>
            <a:r>
              <a:rPr lang="zh-CN" altLang="en-US" dirty="0"/>
              <a:t>调用</a:t>
            </a:r>
            <a:r>
              <a:rPr lang="en-US" altLang="zh-CN" dirty="0"/>
              <a:t>recommender()</a:t>
            </a:r>
            <a:r>
              <a:rPr lang="zh-CN" altLang="en-US" dirty="0"/>
              <a:t>方法之前，许给矩阵的所有列进行命名，否则会出错。</a:t>
            </a:r>
            <a:endParaRPr lang="zh-CN" altLang="en-US" dirty="0"/>
          </a:p>
          <a:p>
            <a:pPr lvl="0"/>
            <a:r>
              <a:rPr lang="zh-CN" altLang="en-US" dirty="0"/>
              <a:t>推荐方法：</a:t>
            </a:r>
            <a:r>
              <a:rPr lang="en-US" altLang="zh-CN" dirty="0"/>
              <a:t>IBCF</a:t>
            </a:r>
            <a:r>
              <a:rPr lang="zh-CN" altLang="en-US" dirty="0"/>
              <a:t>基于物品的协同过滤推荐算法</a:t>
            </a:r>
            <a:r>
              <a:rPr lang="en-US" altLang="zh-CN" dirty="0"/>
              <a:t>,UBCF</a:t>
            </a:r>
            <a:r>
              <a:rPr lang="zh-CN" altLang="en-US" dirty="0"/>
              <a:t>基于用户的协同顾虑推荐算法</a:t>
            </a:r>
            <a:r>
              <a:rPr lang="en-US" altLang="zh-CN" dirty="0"/>
              <a:t>,POPULAR</a:t>
            </a:r>
            <a:r>
              <a:rPr lang="zh-CN" altLang="en-US" dirty="0"/>
              <a:t>基于流行度的推荐，主成分分析</a:t>
            </a:r>
            <a:r>
              <a:rPr lang="en-US" altLang="zh-CN" dirty="0"/>
              <a:t>PCA,SVD</a:t>
            </a:r>
            <a:r>
              <a:rPr lang="zh-CN" altLang="en-US" dirty="0"/>
              <a:t>矩阵因子化，随机推荐等。</a:t>
            </a:r>
            <a:endParaRPr lang="zh-CN" altLang="en-US" dirty="0"/>
          </a:p>
          <a:p>
            <a:pPr lvl="0"/>
            <a:endParaRPr lang="zh-CN" altLang="en-US" dirty="0"/>
          </a:p>
          <a:p>
            <a:pPr lvl="0"/>
            <a:r>
              <a:rPr lang="zh-CN" altLang="en-US" dirty="0"/>
              <a:t>ALS 是交替最小二乘 （alternating least squares）的简称。 </a:t>
            </a:r>
            <a:endParaRPr lang="zh-CN" altLang="en-US" dirty="0"/>
          </a:p>
          <a:p>
            <a:pPr lvl="0"/>
            <a:endParaRPr lang="zh-CN" altLang="en-US" dirty="0"/>
          </a:p>
          <a:p>
            <a:pPr lvl="0"/>
            <a:r>
              <a:rPr lang="en-US" altLang="zh-CN" dirty="0"/>
              <a:t>parameter</a:t>
            </a:r>
            <a:r>
              <a:rPr lang="zh-CN" altLang="en-US" dirty="0"/>
              <a:t>的参数很多，运行以下代码可以看到不同</a:t>
            </a:r>
            <a:r>
              <a:rPr lang="en-US" altLang="zh-CN" dirty="0"/>
              <a:t>Method</a:t>
            </a:r>
            <a:r>
              <a:rPr lang="zh-CN" altLang="en-US" dirty="0"/>
              <a:t>下的参数的默认设置</a:t>
            </a:r>
            <a:endParaRPr lang="zh-CN" altLang="en-US" dirty="0"/>
          </a:p>
          <a:p>
            <a:pPr lvl="0"/>
            <a:endParaRPr lang="zh-CN" altLang="en-US" dirty="0"/>
          </a:p>
          <a:p>
            <a:pPr lvl="0"/>
            <a:endParaRPr lang="en-US" altLang="zh-CN" dirty="0"/>
          </a:p>
        </p:txBody>
      </p:sp>
      <p:sp>
        <p:nvSpPr>
          <p:cNvPr id="59395"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幻灯片图像占位符 1"/>
          <p:cNvSpPr>
            <a:spLocks noGrp="1" noRot="1" noChangeAspect="1" noTextEdit="1"/>
          </p:cNvSpPr>
          <p:nvPr>
            <p:ph type="sldImg"/>
          </p:nvPr>
        </p:nvSpPr>
        <p:spPr/>
      </p:sp>
      <p:sp>
        <p:nvSpPr>
          <p:cNvPr id="61442" name="备注占位符 2"/>
          <p:cNvSpPr>
            <a:spLocks noGrp="1"/>
          </p:cNvSpPr>
          <p:nvPr>
            <p:ph type="body"/>
          </p:nvPr>
        </p:nvSpPr>
        <p:spPr/>
        <p:txBody>
          <a:bodyPr wrap="square" lIns="91440" tIns="45720" rIns="91440" bIns="45720" anchor="t"/>
          <a:p>
            <a:pPr lvl="0"/>
            <a:r>
              <a:rPr lang="en-US" altLang="zh-CN" dirty="0"/>
              <a:t>recommenderlab</a:t>
            </a:r>
            <a:r>
              <a:rPr lang="zh-CN" altLang="en-US" dirty="0"/>
              <a:t>包 主要处理的对象就是</a:t>
            </a:r>
            <a:r>
              <a:rPr lang="en-US" altLang="zh-CN" dirty="0"/>
              <a:t>ratingMatrix </a:t>
            </a:r>
            <a:r>
              <a:rPr lang="zh-CN" altLang="en-US" dirty="0"/>
              <a:t>评分矩阵。</a:t>
            </a:r>
            <a:endParaRPr lang="zh-CN" altLang="en-US" dirty="0"/>
          </a:p>
          <a:p>
            <a:pPr lvl="0"/>
            <a:r>
              <a:rPr lang="en-US" altLang="zh-CN" dirty="0">
                <a:sym typeface="宋体" panose="02010600030101010101" pitchFamily="2" charset="-122"/>
              </a:rPr>
              <a:t>recommender()</a:t>
            </a:r>
            <a:r>
              <a:rPr lang="zh-CN" altLang="en-US" dirty="0"/>
              <a:t>：构建推荐模型</a:t>
            </a:r>
            <a:endParaRPr lang="zh-CN" altLang="en-US" dirty="0"/>
          </a:p>
          <a:p>
            <a:pPr lvl="0"/>
            <a:r>
              <a:rPr lang="en-US" altLang="zh-CN" dirty="0">
                <a:sym typeface="宋体" panose="02010600030101010101" pitchFamily="2" charset="-122"/>
              </a:rPr>
              <a:t>predict()</a:t>
            </a:r>
            <a:r>
              <a:rPr lang="zh-CN" altLang="en-US" dirty="0"/>
              <a:t>：预测推荐模型</a:t>
            </a:r>
            <a:endParaRPr lang="zh-CN" altLang="en-US" dirty="0"/>
          </a:p>
          <a:p>
            <a:pPr lvl="0"/>
            <a:endParaRPr lang="zh-CN" altLang="en-US" dirty="0"/>
          </a:p>
          <a:p>
            <a:pPr lvl="0"/>
            <a:r>
              <a:rPr lang="en-US" altLang="zh-CN" dirty="0"/>
              <a:t>topN</a:t>
            </a:r>
            <a:r>
              <a:rPr lang="zh-CN" altLang="en-US" dirty="0"/>
              <a:t> 即为用户推荐 </a:t>
            </a:r>
            <a:r>
              <a:rPr lang="en-US" altLang="zh-CN" dirty="0"/>
              <a:t>10</a:t>
            </a:r>
            <a:r>
              <a:rPr lang="zh-CN" altLang="en-US" dirty="0"/>
              <a:t>个 最感兴趣的产品</a:t>
            </a:r>
            <a:endParaRPr lang="zh-CN" altLang="en-US" dirty="0"/>
          </a:p>
          <a:p>
            <a:pPr lvl="0"/>
            <a:endParaRPr lang="zh-CN" altLang="en-US" dirty="0"/>
          </a:p>
          <a:p>
            <a:pPr lvl="0"/>
            <a:r>
              <a:rPr lang="en-US" altLang="zh-CN" dirty="0"/>
              <a:t>ratings:</a:t>
            </a:r>
            <a:r>
              <a:rPr lang="zh-CN" altLang="en-US" dirty="0"/>
              <a:t>预测用户对所有未评分</a:t>
            </a:r>
            <a:r>
              <a:rPr lang="en-US" altLang="zh-CN" dirty="0"/>
              <a:t>item</a:t>
            </a:r>
            <a:r>
              <a:rPr lang="zh-CN" altLang="en-US" dirty="0"/>
              <a:t>的打分</a:t>
            </a:r>
            <a:endParaRPr lang="zh-CN" altLang="en-US" dirty="0"/>
          </a:p>
          <a:p>
            <a:pPr lvl="0"/>
            <a:r>
              <a:rPr lang="en-US" altLang="zh-CN" dirty="0"/>
              <a:t>topNList</a:t>
            </a:r>
            <a:r>
              <a:rPr lang="zh-CN" altLang="en-US" dirty="0"/>
              <a:t>：返回用户评分最高的前</a:t>
            </a:r>
            <a:r>
              <a:rPr lang="en-US" altLang="zh-CN" dirty="0"/>
              <a:t>N</a:t>
            </a:r>
            <a:r>
              <a:rPr lang="zh-CN" altLang="en-US" dirty="0"/>
              <a:t>个</a:t>
            </a:r>
            <a:r>
              <a:rPr lang="en-US" altLang="zh-CN" dirty="0"/>
              <a:t>item</a:t>
            </a:r>
            <a:endParaRPr lang="zh-CN" altLang="en-US" dirty="0"/>
          </a:p>
          <a:p>
            <a:pPr lvl="0"/>
            <a:endParaRPr lang="zh-CN" altLang="en-US" dirty="0"/>
          </a:p>
          <a:p>
            <a:pPr lvl="0"/>
            <a:endParaRPr lang="en-US" altLang="zh-CN" dirty="0"/>
          </a:p>
        </p:txBody>
      </p:sp>
      <p:sp>
        <p:nvSpPr>
          <p:cNvPr id="6144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幻灯片图像占位符 1"/>
          <p:cNvSpPr>
            <a:spLocks noGrp="1" noRot="1" noChangeAspect="1" noTextEdit="1"/>
          </p:cNvSpPr>
          <p:nvPr>
            <p:ph type="sldImg"/>
          </p:nvPr>
        </p:nvSpPr>
        <p:spPr/>
      </p:sp>
      <p:sp>
        <p:nvSpPr>
          <p:cNvPr id="63490" name="备注占位符 2"/>
          <p:cNvSpPr>
            <a:spLocks noGrp="1"/>
          </p:cNvSpPr>
          <p:nvPr>
            <p:ph type="body"/>
          </p:nvPr>
        </p:nvSpPr>
        <p:spPr/>
        <p:txBody>
          <a:bodyPr wrap="square" lIns="91440" tIns="45720" rIns="91440" bIns="45720" anchor="t"/>
          <a:p>
            <a:pPr lvl="0"/>
            <a:r>
              <a:rPr lang="zh-CN" altLang="en-US" dirty="0"/>
              <a:t>找出用户最可能喜欢的东西推荐给用户，现在很多电子商务网站都有这个应用。</a:t>
            </a:r>
            <a:endParaRPr lang="zh-CN" altLang="en-US" dirty="0"/>
          </a:p>
          <a:p>
            <a:pPr lvl="0"/>
            <a:r>
              <a:rPr lang="zh-CN" altLang="en-US" dirty="0"/>
              <a:t>智能推荐算法：基于内容的，基于关联规则的，基于知识的，基于效用的，协同过滤推荐，组合推荐</a:t>
            </a:r>
            <a:endParaRPr lang="zh-CN" altLang="en-US" dirty="0"/>
          </a:p>
          <a:p>
            <a:pPr lvl="0"/>
            <a:r>
              <a:rPr lang="zh-CN" altLang="en-US" dirty="0"/>
              <a:t>目前用的比较多、比较成熟的推荐算法是协同过滤（Collaborative Filtering，简称CF）推荐算法，CF的基本思想是根据用户之前的喜好以及其他兴趣相近的用户的选择来给用户推荐物品。</a:t>
            </a:r>
            <a:endParaRPr lang="zh-CN" altLang="en-US" dirty="0"/>
          </a:p>
          <a:p>
            <a:pPr lvl="0"/>
            <a:endParaRPr lang="zh-CN" altLang="en-US" dirty="0"/>
          </a:p>
          <a:p>
            <a:pPr lvl="0"/>
            <a:endParaRPr lang="zh-CN" altLang="en-US" dirty="0"/>
          </a:p>
          <a:p>
            <a:pPr lvl="0"/>
            <a:r>
              <a:rPr lang="zh-CN" altLang="en-US" dirty="0"/>
              <a:t>943 </a:t>
            </a:r>
            <a:r>
              <a:rPr lang="en-US" altLang="zh-CN" dirty="0"/>
              <a:t>* </a:t>
            </a:r>
            <a:r>
              <a:rPr lang="zh-CN" altLang="en-US" dirty="0"/>
              <a:t>1664</a:t>
            </a:r>
            <a:endParaRPr lang="zh-CN" altLang="en-US" dirty="0"/>
          </a:p>
          <a:p>
            <a:pPr lvl="0"/>
            <a:r>
              <a:rPr lang="zh-CN" altLang="en-US" dirty="0"/>
              <a:t> 推荐系统应用数据分析技术，找出用户最可能喜欢的东西推荐给用户，现在很多电子商务网站都有这个应用。目前用的比较多、比较成熟的推荐算法是协同过滤（Collaborative Filtering，简称CF）推荐算法，CF的基本思想是根据用户之前的喜好以及其他兴趣相近的用户的选择来给用户推荐物品。</a:t>
            </a:r>
            <a:endParaRPr lang="zh-CN" altLang="en-US" dirty="0"/>
          </a:p>
        </p:txBody>
      </p:sp>
      <p:sp>
        <p:nvSpPr>
          <p:cNvPr id="63491"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幻灯片图像占位符 1"/>
          <p:cNvSpPr>
            <a:spLocks noGrp="1" noRot="1" noChangeAspect="1" noTextEdit="1"/>
          </p:cNvSpPr>
          <p:nvPr>
            <p:ph type="sldImg"/>
          </p:nvPr>
        </p:nvSpPr>
        <p:spPr/>
      </p:sp>
      <p:sp>
        <p:nvSpPr>
          <p:cNvPr id="65538" name="备注占位符 2"/>
          <p:cNvSpPr>
            <a:spLocks noGrp="1"/>
          </p:cNvSpPr>
          <p:nvPr>
            <p:ph type="body"/>
          </p:nvPr>
        </p:nvSpPr>
        <p:spPr/>
        <p:txBody>
          <a:bodyPr wrap="square" lIns="91440" tIns="45720" rIns="91440" bIns="45720" anchor="t"/>
          <a:p>
            <a:pPr lvl="0"/>
            <a:r>
              <a:rPr lang="zh-CN" altLang="en-US" dirty="0"/>
              <a:t>movie&lt;-as(MovieLense,"matrix")</a:t>
            </a:r>
            <a:endParaRPr lang="zh-CN" altLang="en-US" dirty="0"/>
          </a:p>
          <a:p>
            <a:pPr lvl="0"/>
            <a:r>
              <a:rPr lang="zh-CN" altLang="en-US" dirty="0"/>
              <a:t>write.csv(movie,"D:\\movie.csv")</a:t>
            </a:r>
            <a:endParaRPr lang="zh-CN" altLang="en-US" dirty="0"/>
          </a:p>
          <a:p>
            <a:pPr lvl="0"/>
            <a:endParaRPr lang="zh-CN" altLang="en-US" dirty="0"/>
          </a:p>
          <a:p>
            <a:pPr lvl="0"/>
            <a:r>
              <a:rPr lang="zh-CN" altLang="en-US" dirty="0"/>
              <a:t>library(recommenderlab)</a:t>
            </a:r>
            <a:endParaRPr lang="zh-CN" altLang="en-US" dirty="0"/>
          </a:p>
          <a:p>
            <a:pPr lvl="0"/>
            <a:endParaRPr lang="zh-CN" altLang="en-US" dirty="0"/>
          </a:p>
          <a:p>
            <a:pPr lvl="0"/>
            <a:r>
              <a:rPr lang="zh-CN" altLang="en-US" dirty="0"/>
              <a:t>#利用前940位用户建立基于物品的协同过滤模型，method="IBCF"</a:t>
            </a:r>
            <a:endParaRPr lang="zh-CN" altLang="en-US" dirty="0"/>
          </a:p>
          <a:p>
            <a:pPr lvl="0"/>
            <a:r>
              <a:rPr lang="zh-CN" altLang="en-US" dirty="0"/>
              <a:t>&gt; m.recomm&lt;-Recommender(MovieLense[1:940],method="IBCF")</a:t>
            </a:r>
            <a:endParaRPr lang="zh-CN" altLang="en-US" dirty="0"/>
          </a:p>
          <a:p>
            <a:pPr lvl="0"/>
            <a:r>
              <a:rPr lang="zh-CN" altLang="en-US" dirty="0"/>
              <a:t>&gt; m.recomm</a:t>
            </a:r>
            <a:endParaRPr lang="zh-CN" altLang="en-US" dirty="0"/>
          </a:p>
          <a:p>
            <a:pPr lvl="0"/>
            <a:r>
              <a:rPr lang="zh-CN" altLang="en-US" dirty="0"/>
              <a:t>Recommender of type ‘IBCF’ for ‘realRatingMatrix’ </a:t>
            </a:r>
            <a:endParaRPr lang="zh-CN" altLang="en-US" dirty="0"/>
          </a:p>
          <a:p>
            <a:pPr lvl="0"/>
            <a:r>
              <a:rPr lang="zh-CN" altLang="en-US" dirty="0"/>
              <a:t>learned using 940 users.</a:t>
            </a:r>
            <a:endParaRPr lang="zh-CN" altLang="en-US" dirty="0"/>
          </a:p>
          <a:p>
            <a:pPr lvl="0"/>
            <a:r>
              <a:rPr lang="zh-CN" altLang="en-US" dirty="0"/>
              <a:t>&gt; </a:t>
            </a:r>
            <a:endParaRPr lang="zh-CN" altLang="en-US" dirty="0"/>
          </a:p>
          <a:p>
            <a:pPr lvl="0"/>
            <a:r>
              <a:rPr lang="zh-CN" altLang="en-US" dirty="0"/>
              <a:t>&gt; m.prect&lt;-predict(m.recomm,MovieLense[941:943],n=3)</a:t>
            </a:r>
            <a:endParaRPr lang="zh-CN" altLang="en-US" dirty="0"/>
          </a:p>
          <a:p>
            <a:pPr lvl="0"/>
            <a:r>
              <a:rPr lang="zh-CN" altLang="en-US" dirty="0"/>
              <a:t>&gt; m.prect</a:t>
            </a:r>
            <a:endParaRPr lang="zh-CN" altLang="en-US" dirty="0"/>
          </a:p>
          <a:p>
            <a:pPr lvl="0"/>
            <a:r>
              <a:rPr lang="zh-CN" altLang="en-US" dirty="0"/>
              <a:t>Recommendations as ‘topNList’ with n = 3 for 3 users. </a:t>
            </a:r>
            <a:endParaRPr lang="zh-CN" altLang="en-US" dirty="0"/>
          </a:p>
          <a:p>
            <a:pPr lvl="0"/>
            <a:endParaRPr lang="zh-CN" altLang="en-US" dirty="0"/>
          </a:p>
          <a:p>
            <a:pPr lvl="0"/>
            <a:r>
              <a:rPr lang="zh-CN" altLang="en-US" dirty="0"/>
              <a:t>op3&lt;-as(m.prect,"list")</a:t>
            </a:r>
            <a:endParaRPr lang="zh-CN" altLang="en-US" dirty="0"/>
          </a:p>
          <a:p>
            <a:pPr lvl="0"/>
            <a:r>
              <a:rPr lang="zh-CN" altLang="en-US" dirty="0"/>
              <a:t>&gt; m.top3</a:t>
            </a:r>
            <a:endParaRPr lang="zh-CN" altLang="en-US" dirty="0"/>
          </a:p>
          <a:p>
            <a:pPr lvl="0"/>
            <a:r>
              <a:rPr lang="zh-CN" altLang="en-US" dirty="0"/>
              <a:t>$`941`</a:t>
            </a:r>
            <a:endParaRPr lang="zh-CN" altLang="en-US" dirty="0"/>
          </a:p>
          <a:p>
            <a:pPr lvl="0"/>
            <a:r>
              <a:rPr lang="zh-CN" altLang="en-US" dirty="0"/>
              <a:t>[1] "Richard III (1995)"    "Postino, Il (1994)"    "Antonia's Line (1995)"</a:t>
            </a:r>
            <a:endParaRPr lang="zh-CN" altLang="en-US" dirty="0"/>
          </a:p>
          <a:p>
            <a:pPr lvl="0"/>
            <a:endParaRPr lang="zh-CN" altLang="en-US" dirty="0"/>
          </a:p>
          <a:p>
            <a:pPr lvl="0"/>
            <a:r>
              <a:rPr lang="zh-CN" altLang="en-US" dirty="0"/>
              <a:t>$`942`</a:t>
            </a:r>
            <a:endParaRPr lang="zh-CN" altLang="en-US" dirty="0"/>
          </a:p>
          <a:p>
            <a:pPr lvl="0"/>
            <a:r>
              <a:rPr lang="zh-CN" altLang="en-US" dirty="0"/>
              <a:t>[1] "Four Rooms (1995)"   "Strange Days (1995)" "Ed Wood (1994)"     </a:t>
            </a:r>
            <a:endParaRPr lang="zh-CN" altLang="en-US" dirty="0"/>
          </a:p>
          <a:p>
            <a:pPr lvl="0"/>
            <a:endParaRPr lang="zh-CN" altLang="en-US" dirty="0"/>
          </a:p>
          <a:p>
            <a:pPr lvl="0"/>
            <a:r>
              <a:rPr lang="zh-CN" altLang="en-US" dirty="0"/>
              <a:t>$`943`</a:t>
            </a:r>
            <a:endParaRPr lang="zh-CN" altLang="en-US" dirty="0"/>
          </a:p>
          <a:p>
            <a:pPr lvl="0"/>
            <a:r>
              <a:rPr lang="zh-CN" altLang="en-US" dirty="0"/>
              <a:t>[1] "Mighty Aphrodite (1995)" "Supercop (1992)"        </a:t>
            </a:r>
            <a:endParaRPr lang="zh-CN" altLang="en-US" dirty="0"/>
          </a:p>
          <a:p>
            <a:pPr lvl="0"/>
            <a:r>
              <a:rPr lang="zh-CN" altLang="en-US" dirty="0"/>
              <a:t>[3] "Akira (1988)"           </a:t>
            </a:r>
            <a:endParaRPr lang="zh-CN" altLang="en-US" dirty="0"/>
          </a:p>
          <a:p>
            <a:pPr lvl="0"/>
            <a:endParaRPr lang="zh-CN" altLang="en-US" dirty="0"/>
          </a:p>
        </p:txBody>
      </p:sp>
      <p:sp>
        <p:nvSpPr>
          <p:cNvPr id="65539"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a:spLocks noGrp="1"/>
          </p:cNvSpPr>
          <p:nvPr>
            <p:ph type="body" sz="quarter"/>
          </p:nvPr>
        </p:nvSpPr>
        <p:spPr>
          <a:xfrm>
            <a:off x="655887" y="4264586"/>
            <a:ext cx="5247093" cy="3489206"/>
          </a:xfrm>
          <a:prstGeom prst="rect">
            <a:avLst/>
          </a:prstGeom>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a:spLocks noGrp="1"/>
          </p:cNvSpPr>
          <p:nvPr>
            <p:ph type="body" sz="quarter"/>
          </p:nvPr>
        </p:nvSpPr>
        <p:spPr>
          <a:xfrm>
            <a:off x="655887" y="4264586"/>
            <a:ext cx="5247093" cy="3489206"/>
          </a:xfrm>
          <a:prstGeom prst="rect">
            <a:avLst/>
          </a:prstGeom>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p:sp>
      <p:sp>
        <p:nvSpPr>
          <p:cNvPr id="16386" name="备注占位符 2"/>
          <p:cNvSpPr>
            <a:spLocks noGrp="1"/>
          </p:cNvSpPr>
          <p:nvPr>
            <p:ph type="body"/>
          </p:nvPr>
        </p:nvSpPr>
        <p:spPr/>
        <p:txBody>
          <a:bodyPr wrap="square" lIns="91440" tIns="45720" rIns="91440" bIns="45720" anchor="t"/>
          <a:p>
            <a:pPr lvl="0" indent="-255905"/>
            <a:r>
              <a:rPr lang="zh-CN" altLang="en-US" dirty="0"/>
              <a:t>当因变量和自变量为线性关系时，它是一种特殊的线性模型。</a:t>
            </a:r>
            <a:endParaRPr lang="zh-CN" altLang="en-US" dirty="0"/>
          </a:p>
          <a:p>
            <a:pPr lvl="0" indent="-255905"/>
            <a:endParaRPr lang="zh-CN" altLang="en-US" dirty="0">
              <a:sym typeface="宋体" panose="02010600030101010101" pitchFamily="2" charset="-122"/>
            </a:endParaRPr>
          </a:p>
          <a:p>
            <a:pPr lvl="0" indent="-255905"/>
            <a:r>
              <a:rPr lang="zh-CN" altLang="en-US" dirty="0"/>
              <a:t>，由大体上有线性关系的一个自变量和一个因变量组成；</a:t>
            </a:r>
            <a:endParaRPr lang="zh-CN" altLang="en-US" dirty="0"/>
          </a:p>
          <a:p>
            <a:pPr lvl="0" indent="-255905"/>
            <a:endParaRPr lang="zh-CN" altLang="en-US" dirty="0">
              <a:sym typeface="宋体" panose="02010600030101010101" pitchFamily="2" charset="-122"/>
            </a:endParaRPr>
          </a:p>
          <a:p>
            <a:pPr lvl="0" indent="-255905"/>
            <a:r>
              <a:rPr lang="zh-CN" altLang="en-US" dirty="0"/>
              <a:t>通常假定随机误差的均值为0，方差为σ^2（σ^2﹥0，σ^2与X的值无关）。</a:t>
            </a:r>
            <a:endParaRPr lang="zh-CN" altLang="en-US" dirty="0">
              <a:sym typeface="宋体" panose="02010600030101010101" pitchFamily="2" charset="-122"/>
            </a:endParaRPr>
          </a:p>
        </p:txBody>
      </p:sp>
      <p:sp>
        <p:nvSpPr>
          <p:cNvPr id="1638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p:sp>
      <p:sp>
        <p:nvSpPr>
          <p:cNvPr id="18434" name="备注占位符 2"/>
          <p:cNvSpPr>
            <a:spLocks noGrp="1"/>
          </p:cNvSpPr>
          <p:nvPr>
            <p:ph type="body"/>
          </p:nvPr>
        </p:nvSpPr>
        <p:spPr/>
        <p:txBody>
          <a:bodyPr wrap="square" lIns="91440" tIns="45720" rIns="91440" bIns="45720" anchor="t"/>
          <a:p>
            <a:pPr marL="0" lvl="1" indent="-255905"/>
            <a:r>
              <a:rPr lang="en-US" altLang="zh-CN" dirty="0"/>
              <a:t>回归分析的应用非常广泛，统计软件包的使用可以让各种算法更加方便。</a:t>
            </a:r>
            <a:endParaRPr lang="en-US" altLang="zh-CN" dirty="0"/>
          </a:p>
          <a:p>
            <a:pPr marL="0" lvl="1" indent="-255905"/>
            <a:r>
              <a:rPr lang="en-US" altLang="zh-CN" dirty="0"/>
              <a:t>回归主要的种类有：线性回归，曲线回归，二元logistic回归，多元logistic回归。</a:t>
            </a:r>
            <a:endParaRPr lang="en-US" altLang="zh-CN" dirty="0"/>
          </a:p>
          <a:p>
            <a:pPr marL="0" lvl="1" indent="-255905"/>
            <a:r>
              <a:rPr lang="en-US" altLang="zh-CN" dirty="0"/>
              <a:t>//通常用最小二乘法。</a:t>
            </a:r>
            <a:endParaRPr lang="en-US" altLang="zh-CN" dirty="0"/>
          </a:p>
          <a:p>
            <a:pPr marL="0" lvl="1" indent="-255905"/>
            <a:endParaRPr lang="en-US" altLang="zh-CN" dirty="0"/>
          </a:p>
          <a:p>
            <a:pPr marL="0" lvl="1" indent="-255905"/>
            <a:r>
              <a:rPr lang="zh-CN" altLang="en-US" dirty="0"/>
              <a:t>回归举例：研究司机的鲁莽驾驶与道路事故数量之间的关系。产品的质量和客户的满意度之间的关系。</a:t>
            </a:r>
            <a:endParaRPr lang="zh-CN" altLang="en-US" dirty="0"/>
          </a:p>
          <a:p>
            <a:pPr marL="0" lvl="1" indent="-255905"/>
            <a:endParaRPr lang="zh-CN" altLang="en-US" dirty="0"/>
          </a:p>
          <a:p>
            <a:pPr marL="0" lvl="1" indent="-255905"/>
            <a:endParaRPr lang="zh-CN" altLang="en-US" dirty="0"/>
          </a:p>
          <a:p>
            <a:pPr lvl="0" indent="-255905"/>
            <a:endParaRPr lang="zh-CN" altLang="en-US" dirty="0">
              <a:sym typeface="宋体" panose="02010600030101010101" pitchFamily="2" charset="-122"/>
            </a:endParaRPr>
          </a:p>
        </p:txBody>
      </p:sp>
      <p:sp>
        <p:nvSpPr>
          <p:cNvPr id="18435"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p:sp>
      <p:sp>
        <p:nvSpPr>
          <p:cNvPr id="20482" name="备注占位符 2"/>
          <p:cNvSpPr>
            <a:spLocks noGrp="1"/>
          </p:cNvSpPr>
          <p:nvPr>
            <p:ph type="body"/>
          </p:nvPr>
        </p:nvSpPr>
        <p:spPr/>
        <p:txBody>
          <a:bodyPr wrap="square" lIns="91440" tIns="45720" rIns="91440" bIns="45720" anchor="t"/>
          <a:p>
            <a:pPr lvl="0"/>
            <a:r>
              <a:rPr lang="zh-CN" altLang="en-US" dirty="0"/>
              <a:t>在</a:t>
            </a:r>
            <a:r>
              <a:rPr lang="en-US" altLang="zh-CN" dirty="0"/>
              <a:t>R</a:t>
            </a:r>
            <a:r>
              <a:rPr lang="zh-CN" altLang="en-US" dirty="0"/>
              <a:t>中，</a:t>
            </a:r>
            <a:r>
              <a:rPr lang="zh-CN" altLang="en-US">
                <a:sym typeface="宋体" panose="02010600030101010101" pitchFamily="2" charset="-122"/>
              </a:rPr>
              <a:t>拟合线性回归模型的函数是</a:t>
            </a:r>
            <a:r>
              <a:rPr lang="en-US" altLang="zh-CN">
                <a:sym typeface="宋体" panose="02010600030101010101" pitchFamily="2" charset="-122"/>
              </a:rPr>
              <a:t>lm()</a:t>
            </a:r>
            <a:endParaRPr lang="en-US" altLang="zh-CN">
              <a:sym typeface="宋体" panose="02010600030101010101" pitchFamily="2" charset="-122"/>
            </a:endParaRPr>
          </a:p>
          <a:p>
            <a:pPr lvl="0"/>
            <a:r>
              <a:rPr lang="en-US" altLang="zh-CN">
                <a:sym typeface="宋体" panose="02010600030101010101" pitchFamily="2" charset="-122"/>
              </a:rPr>
              <a:t>fomula </a:t>
            </a:r>
            <a:r>
              <a:rPr lang="zh-CN" altLang="en-US">
                <a:sym typeface="宋体" panose="02010600030101010101" pitchFamily="2" charset="-122"/>
              </a:rPr>
              <a:t>是指要拟合的模型变量，</a:t>
            </a:r>
            <a:r>
              <a:rPr lang="en-US" altLang="zh-CN">
                <a:sym typeface="宋体" panose="02010600030101010101" pitchFamily="2" charset="-122"/>
              </a:rPr>
              <a:t>data </a:t>
            </a:r>
            <a:r>
              <a:rPr lang="zh-CN" altLang="en-US">
                <a:sym typeface="宋体" panose="02010600030101010101" pitchFamily="2" charset="-122"/>
              </a:rPr>
              <a:t>是一个数据框</a:t>
            </a:r>
            <a:endParaRPr lang="zh-CN" altLang="en-US">
              <a:sym typeface="宋体" panose="02010600030101010101" pitchFamily="2" charset="-122"/>
            </a:endParaRPr>
          </a:p>
          <a:p>
            <a:pPr lvl="0"/>
            <a:endParaRPr lang="zh-CN" altLang="en-US">
              <a:sym typeface="宋体" panose="02010600030101010101" pitchFamily="2" charset="-122"/>
            </a:endParaRPr>
          </a:p>
          <a:p>
            <a:pPr lvl="0"/>
            <a:r>
              <a:rPr lang="zh-CN" altLang="en-US">
                <a:sym typeface="宋体" panose="02010600030101010101" pitchFamily="2" charset="-122"/>
              </a:rPr>
              <a:t>lm(y~x+1)表示做有截距的线性回归模型，lm(y~x)也是表示有截距的线性回归模型。lm(y~x+0)和lm(y~x-1)则表示过原点的线性回归模型。红色部分即为输出结果。</a:t>
            </a:r>
            <a:endParaRPr lang="zh-CN" altLang="en-US">
              <a:sym typeface="宋体" panose="02010600030101010101" pitchFamily="2" charset="-122"/>
            </a:endParaRPr>
          </a:p>
          <a:p>
            <a:pPr lvl="0"/>
            <a:endParaRPr lang="zh-CN" altLang="en-US" dirty="0"/>
          </a:p>
          <a:p>
            <a:pPr lvl="0"/>
            <a:r>
              <a:rPr lang="en-US" altLang="zh-CN" dirty="0"/>
              <a:t>~</a:t>
            </a:r>
            <a:r>
              <a:rPr lang="zh-CN" altLang="en-US" dirty="0"/>
              <a:t>为分隔符号，左边为响应变量，右边为解释变量。</a:t>
            </a:r>
            <a:endParaRPr lang="zh-CN" altLang="en-US" dirty="0"/>
          </a:p>
          <a:p>
            <a:pPr lvl="0"/>
            <a:r>
              <a:rPr lang="en-US" altLang="zh-CN" dirty="0"/>
              <a:t>+</a:t>
            </a:r>
            <a:r>
              <a:rPr lang="zh-CN" altLang="en-US" dirty="0"/>
              <a:t>分隔预测变量</a:t>
            </a:r>
            <a:endParaRPr lang="zh-CN" altLang="en-US" dirty="0"/>
          </a:p>
          <a:p>
            <a:pPr lvl="0"/>
            <a:endParaRPr lang="zh-CN" altLang="en-US" dirty="0"/>
          </a:p>
          <a:p>
            <a:pPr lvl="0"/>
            <a:r>
              <a:rPr lang="en-US" altLang="zh-CN" dirty="0"/>
              <a:t>intercept </a:t>
            </a:r>
            <a:r>
              <a:rPr lang="zh-CN" altLang="en-US" dirty="0"/>
              <a:t>截距</a:t>
            </a:r>
            <a:endParaRPr lang="zh-CN" altLang="en-US" dirty="0"/>
          </a:p>
          <a:p>
            <a:pPr lvl="0"/>
            <a:endParaRPr lang="zh-CN" altLang="en-US" dirty="0"/>
          </a:p>
          <a:p>
            <a:pPr lvl="0"/>
            <a:r>
              <a:rPr lang="en-US" altLang="zh-CN">
                <a:sym typeface="宋体" panose="02010600030101010101" pitchFamily="2" charset="-122"/>
              </a:rPr>
              <a:t>summary(model)  </a:t>
            </a:r>
            <a:r>
              <a:rPr lang="zh-CN" altLang="en-US">
                <a:sym typeface="宋体" panose="02010600030101010101" pitchFamily="2" charset="-122"/>
              </a:rPr>
              <a:t>输出模型的统计信息</a:t>
            </a:r>
            <a:endParaRPr lang="zh-CN" altLang="en-US">
              <a:sym typeface="宋体" panose="02010600030101010101" pitchFamily="2" charset="-122"/>
            </a:endParaRPr>
          </a:p>
          <a:p>
            <a:pPr lvl="0"/>
            <a:endParaRPr lang="zh-CN" altLang="en-US" dirty="0">
              <a:sym typeface="宋体" panose="02010600030101010101" pitchFamily="2" charset="-122"/>
            </a:endParaRPr>
          </a:p>
          <a:p>
            <a:pPr lvl="0"/>
            <a:r>
              <a:rPr lang="zh-CN" altLang="en-US" dirty="0">
                <a:sym typeface="宋体" panose="02010600030101010101" pitchFamily="2" charset="-122"/>
              </a:rPr>
              <a:t>Residuals:在数理统计中，残差是指实际观察值与估计值（拟合值）之间的差。</a:t>
            </a:r>
            <a:endParaRPr lang="zh-CN" altLang="en-US" dirty="0">
              <a:sym typeface="宋体" panose="02010600030101010101" pitchFamily="2" charset="-122"/>
            </a:endParaRPr>
          </a:p>
          <a:p>
            <a:pPr lvl="0"/>
            <a:endParaRPr lang="zh-CN" altLang="en-US" dirty="0">
              <a:sym typeface="宋体" panose="02010600030101010101" pitchFamily="2" charset="-122"/>
            </a:endParaRPr>
          </a:p>
          <a:p>
            <a:pPr lvl="0"/>
            <a:r>
              <a:rPr lang="zh-CN" altLang="en-US" dirty="0">
                <a:sym typeface="宋体" panose="02010600030101010101" pitchFamily="2" charset="-122"/>
              </a:rPr>
              <a:t> Estimate Std. Error t value Pr(&gt;|t|)   </a:t>
            </a:r>
            <a:endParaRPr lang="zh-CN" altLang="en-US" dirty="0">
              <a:sym typeface="宋体" panose="02010600030101010101" pitchFamily="2" charset="-122"/>
            </a:endParaRPr>
          </a:p>
          <a:p>
            <a:pPr lvl="0"/>
            <a:r>
              <a:rPr lang="zh-CN" altLang="en-US" dirty="0">
                <a:sym typeface="宋体" panose="02010600030101010101" pitchFamily="2" charset="-122"/>
              </a:rPr>
              <a:t>估值、标准差、</a:t>
            </a:r>
            <a:r>
              <a:rPr lang="en-US" altLang="zh-CN" dirty="0">
                <a:sym typeface="宋体" panose="02010600030101010101" pitchFamily="2" charset="-122"/>
              </a:rPr>
              <a:t>t</a:t>
            </a:r>
            <a:r>
              <a:rPr lang="zh-CN" altLang="en-US" dirty="0">
                <a:sym typeface="宋体" panose="02010600030101010101" pitchFamily="2" charset="-122"/>
              </a:rPr>
              <a:t>值、</a:t>
            </a:r>
            <a:r>
              <a:rPr lang="en-US" altLang="zh-CN" dirty="0">
                <a:sym typeface="宋体" panose="02010600030101010101" pitchFamily="2" charset="-122"/>
              </a:rPr>
              <a:t>p</a:t>
            </a:r>
            <a:r>
              <a:rPr lang="zh-CN" altLang="en-US" dirty="0">
                <a:sym typeface="宋体" panose="02010600030101010101" pitchFamily="2" charset="-122"/>
              </a:rPr>
              <a:t>值</a:t>
            </a:r>
            <a:endParaRPr lang="zh-CN" altLang="en-US" dirty="0">
              <a:sym typeface="宋体" panose="02010600030101010101" pitchFamily="2" charset="-122"/>
            </a:endParaRPr>
          </a:p>
          <a:p>
            <a:pPr lvl="0"/>
            <a:endParaRPr lang="zh-CN" altLang="en-US" dirty="0">
              <a:sym typeface="宋体" panose="02010600030101010101" pitchFamily="2" charset="-122"/>
            </a:endParaRPr>
          </a:p>
          <a:p>
            <a:pPr lvl="0"/>
            <a:r>
              <a:rPr lang="zh-CN" altLang="en-US" dirty="0">
                <a:sym typeface="宋体" panose="02010600030101010101" pitchFamily="2" charset="-122"/>
              </a:rPr>
              <a:t>Signif. codes:  0 ‘***’ 0.001 ‘**’ 0.01 ‘*’ 0.05 ‘.’ 0.1 ‘ ’ 1</a:t>
            </a:r>
            <a:endParaRPr lang="zh-CN" altLang="en-US" dirty="0">
              <a:sym typeface="宋体" panose="02010600030101010101" pitchFamily="2" charset="-122"/>
            </a:endParaRPr>
          </a:p>
          <a:p>
            <a:pPr lvl="0"/>
            <a:r>
              <a:rPr lang="zh-CN" altLang="en-US" dirty="0">
                <a:sym typeface="宋体" panose="02010600030101010101" pitchFamily="2" charset="-122"/>
              </a:rPr>
              <a:t>一般情况，p值在0～0.001之间是非常非常显著，通常用‘***’号表示；在0.001～0.01之间是非常显著，通常用‘**’号表示；在0.01～0.05之间是比较显著，通常用‘**’号表示；在0.05～0.1之间是显著，通常用‘.’号表示；在0.1～1之间是不显著。</a:t>
            </a:r>
            <a:endParaRPr lang="zh-CN" altLang="en-US" dirty="0">
              <a:sym typeface="宋体" panose="02010600030101010101" pitchFamily="2" charset="-122"/>
            </a:endParaRPr>
          </a:p>
        </p:txBody>
      </p:sp>
      <p:sp>
        <p:nvSpPr>
          <p:cNvPr id="2048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noChangeAspect="1" noTextEdit="1"/>
          </p:cNvSpPr>
          <p:nvPr>
            <p:ph type="sldImg"/>
          </p:nvPr>
        </p:nvSpPr>
        <p:spPr/>
      </p:sp>
      <p:sp>
        <p:nvSpPr>
          <p:cNvPr id="22530" name="备注占位符 2"/>
          <p:cNvSpPr>
            <a:spLocks noGrp="1"/>
          </p:cNvSpPr>
          <p:nvPr>
            <p:ph type="body"/>
          </p:nvPr>
        </p:nvSpPr>
        <p:spPr/>
        <p:txBody>
          <a:bodyPr wrap="square" lIns="91440" tIns="45720" rIns="91440" bIns="45720" anchor="t"/>
          <a:p>
            <a:pPr lvl="0"/>
            <a:r>
              <a:rPr lang="zh-CN" altLang="en-US" dirty="0"/>
              <a:t>&gt; x&lt;-c(35,35,55,56,78,12,80,90,75,45)</a:t>
            </a:r>
            <a:endParaRPr lang="zh-CN" altLang="en-US" dirty="0"/>
          </a:p>
          <a:p>
            <a:pPr lvl="0"/>
            <a:r>
              <a:rPr lang="zh-CN" altLang="en-US" dirty="0"/>
              <a:t>&gt; y&lt;-c(36,33,58,58,80,10,99,50,78,50)</a:t>
            </a:r>
            <a:endParaRPr lang="zh-CN" altLang="en-US" dirty="0"/>
          </a:p>
          <a:p>
            <a:pPr lvl="0"/>
            <a:r>
              <a:rPr lang="zh-CN" altLang="en-US" dirty="0"/>
              <a:t>&gt; score&lt;-data.frame(x=x,y=y)</a:t>
            </a:r>
            <a:endParaRPr lang="zh-CN" altLang="en-US" dirty="0"/>
          </a:p>
          <a:p>
            <a:pPr lvl="0"/>
            <a:endParaRPr lang="zh-CN" altLang="en-US" dirty="0"/>
          </a:p>
          <a:p>
            <a:pPr lvl="0"/>
            <a:r>
              <a:rPr lang="zh-CN" altLang="en-US" dirty="0"/>
              <a:t>&gt; model&lt;-lm(y1~x1,data=score)</a:t>
            </a:r>
            <a:endParaRPr lang="zh-CN" altLang="en-US" dirty="0"/>
          </a:p>
          <a:p>
            <a:pPr lvl="0"/>
            <a:r>
              <a:rPr lang="zh-CN" altLang="en-US" dirty="0"/>
              <a:t>&gt; summary(model)</a:t>
            </a:r>
            <a:endParaRPr lang="zh-CN" altLang="en-US" dirty="0"/>
          </a:p>
          <a:p>
            <a:pPr lvl="0"/>
            <a:endParaRPr lang="zh-CN" altLang="en-US" dirty="0"/>
          </a:p>
          <a:p>
            <a:pPr lvl="0"/>
            <a:r>
              <a:rPr lang="zh-CN" altLang="en-US" dirty="0"/>
              <a:t>t检验是对单个变量系数的显著性检验</a:t>
            </a:r>
            <a:endParaRPr lang="zh-CN" altLang="en-US" dirty="0"/>
          </a:p>
          <a:p>
            <a:pPr lvl="0"/>
            <a:r>
              <a:rPr lang="zh-CN" altLang="en-US" dirty="0"/>
              <a:t>F检验是对整个模型的拟合优度检验，即所有变量对被解释变量的显著性检验</a:t>
            </a:r>
            <a:endParaRPr lang="zh-CN" altLang="en-US" dirty="0"/>
          </a:p>
          <a:p>
            <a:pPr lvl="0"/>
            <a:endParaRPr lang="zh-CN" altLang="en-US" dirty="0"/>
          </a:p>
          <a:p>
            <a:pPr lvl="0"/>
            <a:r>
              <a:rPr lang="zh-CN" altLang="en-US" dirty="0"/>
              <a:t>当模型通过检验，可用于预测，此时我们需要用到R中的predict()函数，假设我们要预测x等于0.16时y的值，其中interval="prediction"表示求预测点的值的同时要给出相应的预测区间，level=0.95表示我们求95%的置信区间。</a:t>
            </a:r>
            <a:endParaRPr lang="zh-CN" altLang="en-US" dirty="0"/>
          </a:p>
          <a:p>
            <a:pPr lvl="0"/>
            <a:endParaRPr lang="zh-CN" altLang="en-US" dirty="0"/>
          </a:p>
          <a:p>
            <a:pPr lvl="0"/>
            <a:endParaRPr lang="zh-CN" altLang="en-US" dirty="0"/>
          </a:p>
          <a:p>
            <a:pPr lvl="0"/>
            <a:r>
              <a:rPr lang="zh-CN" altLang="en-US" dirty="0"/>
              <a:t>a model object for which prediction is desired.</a:t>
            </a:r>
            <a:endParaRPr lang="zh-CN" altLang="en-US" dirty="0"/>
          </a:p>
          <a:p>
            <a:pPr lvl="0"/>
            <a:r>
              <a:rPr lang="en-US" altLang="zh-CN" dirty="0">
                <a:sym typeface="宋体" panose="02010600030101010101" pitchFamily="2" charset="-122"/>
              </a:rPr>
              <a:t>newdata:</a:t>
            </a:r>
            <a:r>
              <a:rPr lang="zh-CN" altLang="en-US" dirty="0">
                <a:sym typeface="宋体" panose="02010600030101010101" pitchFamily="2" charset="-122"/>
              </a:rPr>
              <a:t>必须为数据框</a:t>
            </a:r>
            <a:endParaRPr lang="zh-CN" altLang="en-US" dirty="0">
              <a:sym typeface="宋体" panose="02010600030101010101" pitchFamily="2" charset="-122"/>
            </a:endParaRPr>
          </a:p>
          <a:p>
            <a:pPr lvl="0"/>
            <a:endParaRPr lang="zh-CN" altLang="en-US" dirty="0"/>
          </a:p>
          <a:p>
            <a:pPr lvl="0"/>
            <a:r>
              <a:rPr lang="zh-CN" altLang="en-US" dirty="0"/>
              <a:t>additional arguments affecting the predictions produced.</a:t>
            </a:r>
            <a:endParaRPr lang="zh-CN" altLang="en-US" dirty="0"/>
          </a:p>
        </p:txBody>
      </p:sp>
      <p:sp>
        <p:nvSpPr>
          <p:cNvPr id="22531"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noTextEdit="1"/>
          </p:cNvSpPr>
          <p:nvPr>
            <p:ph type="sldImg"/>
          </p:nvPr>
        </p:nvSpPr>
        <p:spPr/>
      </p:sp>
      <p:sp>
        <p:nvSpPr>
          <p:cNvPr id="24578" name="备注占位符 2"/>
          <p:cNvSpPr>
            <a:spLocks noGrp="1"/>
          </p:cNvSpPr>
          <p:nvPr>
            <p:ph type="body"/>
          </p:nvPr>
        </p:nvSpPr>
        <p:spPr/>
        <p:txBody>
          <a:bodyPr wrap="square" lIns="91440" tIns="45720" rIns="91440" bIns="45720" anchor="t"/>
          <a:p>
            <a:pPr lvl="0"/>
            <a:r>
              <a:rPr lang="zh-CN" altLang="en-US" dirty="0"/>
              <a:t>单位是英尺 60英尺(ft)=18.288米(m)</a:t>
            </a:r>
            <a:endParaRPr lang="zh-CN" altLang="en-US" dirty="0"/>
          </a:p>
          <a:p>
            <a:pPr lvl="0"/>
            <a:r>
              <a:rPr lang="zh-CN" altLang="en-US" dirty="0"/>
              <a:t>74英尺(ft)=22.5552米(m)</a:t>
            </a:r>
            <a:endParaRPr lang="zh-CN" altLang="en-US" dirty="0"/>
          </a:p>
        </p:txBody>
      </p:sp>
      <p:sp>
        <p:nvSpPr>
          <p:cNvPr id="24579"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p:sp>
      <p:sp>
        <p:nvSpPr>
          <p:cNvPr id="26626" name="备注占位符 2"/>
          <p:cNvSpPr>
            <a:spLocks noGrp="1"/>
          </p:cNvSpPr>
          <p:nvPr>
            <p:ph type="body"/>
          </p:nvPr>
        </p:nvSpPr>
        <p:spPr/>
        <p:txBody>
          <a:bodyPr wrap="square" lIns="91440" tIns="45720" rIns="91440" bIns="45720" anchor="t"/>
          <a:p>
            <a:pPr lvl="0"/>
            <a:r>
              <a:rPr lang="zh-CN" altLang="en-US" dirty="0"/>
              <a:t>通过已有电影的特征及所属类型来预测未知电影的类型。</a:t>
            </a:r>
            <a:endParaRPr lang="zh-CN" altLang="en-US" dirty="0"/>
          </a:p>
          <a:p>
            <a:pPr lvl="0"/>
            <a:r>
              <a:rPr lang="zh-CN" altLang="en-US" dirty="0"/>
              <a:t>最后一行未知电影属于什么类型的电影？</a:t>
            </a:r>
            <a:endParaRPr lang="zh-CN" altLang="en-US" dirty="0"/>
          </a:p>
          <a:p>
            <a:pPr lvl="0"/>
            <a:endParaRPr lang="zh-CN" altLang="en-US" dirty="0"/>
          </a:p>
          <a:p>
            <a:pPr lvl="0"/>
            <a:r>
              <a:rPr lang="zh-CN" altLang="en-US" dirty="0"/>
              <a:t>kNN算法的指导思想是“近朱者赤，近墨者黑”，背后自然也蕴藏着物以类聚，由你的邻居来推断出你的类别。</a:t>
            </a:r>
            <a:endParaRPr lang="zh-CN" altLang="en-US" dirty="0"/>
          </a:p>
          <a:p>
            <a:pPr lvl="0"/>
            <a:endParaRPr lang="zh-CN" altLang="en-US" dirty="0"/>
          </a:p>
          <a:p>
            <a:pPr lvl="0"/>
            <a:r>
              <a:rPr lang="zh-CN" altLang="en-US" dirty="0"/>
              <a:t>未知的电影，它的特征与那个电影的特征最相似，就认为未知电影和这个电影是同一类别的。</a:t>
            </a:r>
            <a:endParaRPr lang="zh-CN" altLang="en-US" dirty="0"/>
          </a:p>
          <a:p>
            <a:pPr lvl="0"/>
            <a:endParaRPr lang="zh-CN" altLang="en-US" dirty="0"/>
          </a:p>
          <a:p>
            <a:pPr lvl="0"/>
            <a:r>
              <a:rPr lang="zh-CN" altLang="en-US" dirty="0"/>
              <a:t>为了判断未知样本的分类，以全部的训练样本作为代表点。计算未知样本与所有训练样本的距离。并以最近邻者的类别作为</a:t>
            </a:r>
            <a:endParaRPr lang="zh-CN" altLang="en-US" dirty="0"/>
          </a:p>
          <a:p>
            <a:pPr lvl="0"/>
            <a:r>
              <a:rPr lang="zh-CN" altLang="en-US" dirty="0"/>
              <a:t>作为决策未知样本类别的唯一依据。</a:t>
            </a:r>
            <a:endParaRPr lang="zh-CN" altLang="en-US" dirty="0"/>
          </a:p>
        </p:txBody>
      </p:sp>
      <p:sp>
        <p:nvSpPr>
          <p:cNvPr id="2662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dirty="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panose="020B0604020202020204" pitchFamily="34"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panose="020B0604020202020204" pitchFamily="34" charset="0"/>
              <a:buNone/>
              <a:defRPr lang="zh-CN" altLang="en-US" sz="2400" b="1">
                <a:solidFill>
                  <a:schemeClr val="tx1"/>
                </a:solidFill>
                <a:latin typeface="华文新魏" pitchFamily="2" charset="-122"/>
                <a:ea typeface="华文新魏" pitchFamily="2" charset="-122"/>
                <a:cs typeface="+mn-cs"/>
                <a:sym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123C4AA-8BF6-48E8-BE93-3F9322854056}" type="slidenum">
              <a:rPr lang="zh-CN" altLang="en-US"/>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panose="020B0604020202020204" pitchFamily="34" charset="0"/>
              <a:buChar char="•"/>
              <a:defRPr lang="zh-CN" altLang="en-US" sz="28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1pPr>
            <a:lvl2pPr>
              <a:defRPr lang="zh-CN" altLang="en-US" sz="2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2pPr>
            <a:lvl3pPr>
              <a:defRPr lang="zh-CN" altLang="en-US" sz="20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3pPr>
            <a:lvl4pPr>
              <a:defRPr lang="zh-CN" altLang="en-US" sz="1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4pPr>
            <a:lvl5pPr>
              <a:defRPr lang="zh-CN" altLang="en-US" sz="120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TextBox 7"/>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746639-648A-4A6E-B5CB-58A88354441E}" type="slidenum">
              <a:rPr lang="zh-CN" altLang="en-US"/>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B8AAA1F-0299-4436-B530-51F9169ABF49}" type="slidenum">
              <a:rPr lang="zh-CN" altLang="en-US"/>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6" name="TextBox 5"/>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a:xfrm>
            <a:off x="457200" y="274638"/>
            <a:ext cx="8229600" cy="742094"/>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jpeg"/><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buFont typeface="Arial" panose="020B0604020202020204" pitchFamily="34" charset="0"/>
              <a:buNone/>
              <a:defRPr sz="1400">
                <a:solidFill>
                  <a:schemeClr val="tx1"/>
                </a:solidFill>
                <a:latin typeface="Arial" panose="020B0604020202020204" pitchFamily="34" charset="0"/>
                <a:sym typeface="Arial" panose="020B0604020202020204" pitchFamily="34" charset="0"/>
              </a:defRPr>
            </a:lvl1pPr>
          </a:lstStyle>
          <a:p>
            <a:pPr>
              <a:defRPr/>
            </a:pPr>
            <a:endParaRPr lang="zh-CN" altLang="en-US"/>
          </a:p>
        </p:txBody>
      </p:sp>
      <p:pic>
        <p:nvPicPr>
          <p:cNvPr id="2054"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sym typeface="Arial" panose="020B060402020202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sym typeface="Arial" panose="020B060402020202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0">
                <a:solidFill>
                  <a:srgbClr val="A50021"/>
                </a:solidFill>
                <a:latin typeface="华文新魏" pitchFamily="2" charset="-122"/>
                <a:ea typeface="华文新魏" pitchFamily="2" charset="-122"/>
              </a:rPr>
              <a:t>8 </a:t>
            </a:r>
            <a:r>
              <a:rPr b="0">
                <a:solidFill>
                  <a:srgbClr val="A50021"/>
                </a:solidFill>
                <a:latin typeface="华文新魏" pitchFamily="2" charset="-122"/>
                <a:ea typeface="华文新魏" pitchFamily="2" charset="-122"/>
              </a:rPr>
              <a:t>数据的分析</a:t>
            </a:r>
            <a:endParaRPr b="0">
              <a:solidFill>
                <a:srgbClr val="A50021"/>
              </a:solidFill>
              <a:latin typeface="华文新魏" pitchFamily="2" charset="-122"/>
              <a:ea typeface="华文新魏" pitchFamily="2" charset="-122"/>
            </a:endParaRPr>
          </a:p>
        </p:txBody>
      </p:sp>
      <p:sp>
        <p:nvSpPr>
          <p:cNvPr id="4100" name="副标题 2"/>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spcBef>
                <a:spcPct val="0"/>
              </a:spcBef>
              <a:buFont typeface="Arial" panose="020B0604020202020204" pitchFamily="34" charset="0"/>
              <a:buNone/>
            </a:pPr>
            <a:r>
              <a:rPr lang="zh-CN" altLang="en-US" dirty="0" smtClean="0">
                <a:ea typeface="宋体" panose="02010600030101010101" pitchFamily="2" charset="-122"/>
              </a:rPr>
              <a:t>孙丽萍</a:t>
            </a:r>
            <a:endParaRPr lang="zh-CN" altLang="en-US" dirty="0" smtClean="0">
              <a:ea typeface="宋体" panose="02010600030101010101" pitchFamily="2" charset="-122"/>
            </a:endParaRPr>
          </a:p>
        </p:txBody>
      </p:sp>
    </p:spTree>
  </p:cSld>
  <p:clrMapOvr>
    <a:masterClrMapping/>
  </p:clrMapOvr>
  <p:transition spd="slow" advTm="12753"/>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3"/>
          <p:cNvSpPr>
            <a:spLocks noGrp="1"/>
          </p:cNvSpPr>
          <p:nvPr>
            <p:ph idx="1"/>
          </p:nvPr>
        </p:nvSpPr>
        <p:spPr>
          <a:xfrm>
            <a:off x="457200" y="1481138"/>
            <a:ext cx="8229600" cy="4525963"/>
          </a:xfrm>
        </p:spPr>
        <p:txBody>
          <a:bodyPr wrap="square" lIns="91440" tIns="45720" rIns="91440" bIns="45720" anchor="t"/>
          <a:p>
            <a:pPr indent="-255270" fontAlgn="base"/>
            <a:r>
              <a:rPr lang="zh-CN" altLang="en-US" sz="2800" strike="noStrike" noProof="1">
                <a:sym typeface="+mn-ea"/>
              </a:rPr>
              <a:t>根据父亲的身高，预测孩子的身高</a:t>
            </a:r>
            <a:endParaRPr lang="zh-CN" altLang="en-US" sz="2800" strike="noStrike" noProof="1">
              <a:sym typeface="+mn-ea"/>
            </a:endParaRPr>
          </a:p>
          <a:p>
            <a:pPr indent="-255270" fontAlgn="base"/>
            <a:r>
              <a:rPr lang="zh-CN" altLang="en-US" sz="2800" strike="noStrike" noProof="1">
                <a:sym typeface="+mn-ea"/>
              </a:rPr>
              <a:t>实测数据</a:t>
            </a:r>
            <a:endParaRPr lang="zh-CN" altLang="en-US" sz="2800" strike="noStrike" noProof="1">
              <a:sym typeface="+mn-ea"/>
            </a:endParaRPr>
          </a:p>
          <a:p>
            <a:pPr indent="-255270" fontAlgn="base"/>
            <a:endParaRPr lang="zh-CN" altLang="en-US" sz="2800" strike="noStrike" noProof="1">
              <a:sym typeface="+mn-ea"/>
            </a:endParaRPr>
          </a:p>
          <a:p>
            <a:pPr indent="-255270" fontAlgn="base"/>
            <a:endParaRPr lang="zh-CN" altLang="en-US" sz="2800" strike="noStrike" noProof="1">
              <a:sym typeface="+mn-ea"/>
            </a:endParaRPr>
          </a:p>
          <a:p>
            <a:pPr indent="-255270" fontAlgn="base"/>
            <a:endParaRPr lang="zh-CN" altLang="en-US" sz="2800" strike="noStrike" noProof="1">
              <a:sym typeface="+mn-ea"/>
            </a:endParaRPr>
          </a:p>
          <a:p>
            <a:pPr indent="-255270" fontAlgn="base"/>
            <a:endParaRPr lang="zh-CN" altLang="en-US" sz="2800" strike="noStrike" noProof="1">
              <a:sym typeface="+mn-ea"/>
            </a:endParaRPr>
          </a:p>
          <a:p>
            <a:pPr indent="-255270" fontAlgn="base"/>
            <a:endParaRPr lang="zh-CN" altLang="en-US" sz="2800" strike="noStrike" noProof="1">
              <a:sym typeface="+mn-ea"/>
            </a:endParaRPr>
          </a:p>
          <a:p>
            <a:pPr indent="-255270" fontAlgn="base"/>
            <a:r>
              <a:rPr lang="zh-CN" altLang="en-US" sz="2800" strike="noStrike" noProof="1">
                <a:sym typeface="+mn-ea"/>
              </a:rPr>
              <a:t>预测：当父亲身高为 </a:t>
            </a:r>
            <a:r>
              <a:rPr lang="en-US" altLang="zh-CN" sz="2800" strike="noStrike" noProof="1">
                <a:sym typeface="+mn-ea"/>
              </a:rPr>
              <a:t>61</a:t>
            </a:r>
            <a:r>
              <a:rPr lang="zh-CN" altLang="en-US" sz="2800" strike="noStrike" noProof="1">
                <a:sym typeface="+mn-ea"/>
              </a:rPr>
              <a:t>，</a:t>
            </a:r>
            <a:r>
              <a:rPr lang="en-US" altLang="zh-CN" sz="2800" strike="noStrike" noProof="1">
                <a:sym typeface="+mn-ea"/>
              </a:rPr>
              <a:t>69</a:t>
            </a:r>
            <a:r>
              <a:rPr lang="zh-CN" altLang="en-US" sz="2800" strike="noStrike" noProof="1">
                <a:sym typeface="+mn-ea"/>
              </a:rPr>
              <a:t>时，孩子的身高？</a:t>
            </a:r>
            <a:endParaRPr lang="zh-CN" altLang="en-US" sz="2800" strike="noStrike" noProof="1">
              <a:sym typeface="+mn-ea"/>
            </a:endParaRPr>
          </a:p>
          <a:p>
            <a:pPr lvl="1" indent="-255270" fontAlgn="base"/>
            <a:endParaRPr lang="zh-CN" altLang="en-US" sz="2385" strike="noStrike" noProof="1"/>
          </a:p>
          <a:p>
            <a:pPr indent="-255270" fontAlgn="base"/>
            <a:endParaRPr lang="en-US" altLang="zh-CN" sz="2800" strike="noStrike" noProof="1" dirty="0"/>
          </a:p>
        </p:txBody>
      </p:sp>
      <p:sp>
        <p:nvSpPr>
          <p:cNvPr id="23554"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pic>
        <p:nvPicPr>
          <p:cNvPr id="23556" name="图片 2"/>
          <p:cNvPicPr>
            <a:picLocks noChangeAspect="1"/>
          </p:cNvPicPr>
          <p:nvPr/>
        </p:nvPicPr>
        <p:blipFill>
          <a:blip r:embed="rId1"/>
          <a:stretch>
            <a:fillRect/>
          </a:stretch>
        </p:blipFill>
        <p:spPr>
          <a:xfrm>
            <a:off x="879793" y="2626360"/>
            <a:ext cx="7916862" cy="2236788"/>
          </a:xfrm>
          <a:prstGeom prst="rect">
            <a:avLst/>
          </a:prstGeom>
          <a:noFill/>
          <a:ln w="9525">
            <a:noFill/>
          </a:ln>
        </p:spPr>
      </p:pic>
      <p:sp>
        <p:nvSpPr>
          <p:cNvPr id="2" name="标题 1"/>
          <p:cNvSpPr/>
          <p:nvPr>
            <p:ph type="title"/>
          </p:nvPr>
        </p:nvSpPr>
        <p:spPr/>
        <p:txBody>
          <a:bodyPr/>
          <a:p>
            <a:pPr algn="l"/>
            <a:r>
              <a:rPr lang="zh-CN" altLang="en-US"/>
              <a:t>练习一</a:t>
            </a:r>
            <a:endParaRPr lang="zh-CN" altLang="en-US"/>
          </a:p>
        </p:txBody>
      </p:sp>
    </p:spTree>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3"/>
          <p:cNvSpPr>
            <a:spLocks noGrp="1"/>
          </p:cNvSpPr>
          <p:nvPr>
            <p:ph idx="1"/>
          </p:nvPr>
        </p:nvSpPr>
        <p:spPr/>
        <p:txBody>
          <a:bodyPr wrap="square" lIns="91440" tIns="45720" rIns="91440" bIns="45720" anchor="t"/>
          <a:p>
            <a:pPr indent="-255270" eaLnBrk="1" hangingPunct="1">
              <a:lnSpc>
                <a:spcPct val="90000"/>
              </a:lnSpc>
            </a:pPr>
            <a:r>
              <a:rPr lang="zh-CN" altLang="en-US" dirty="0"/>
              <a:t>最后一行未知电影属于什么类型的电影？</a:t>
            </a:r>
            <a:endParaRPr lang="zh-CN" altLang="en-US" dirty="0"/>
          </a:p>
          <a:p>
            <a:pPr indent="-255270" eaLnBrk="1" hangingPunct="1">
              <a:lnSpc>
                <a:spcPct val="90000"/>
              </a:lnSpc>
            </a:pPr>
            <a:endParaRPr lang="zh-CN" altLang="en-US" sz="2000" dirty="0"/>
          </a:p>
          <a:p>
            <a:pPr marL="365125" lvl="1" indent="0" eaLnBrk="1" hangingPunct="1">
              <a:lnSpc>
                <a:spcPct val="90000"/>
              </a:lnSpc>
              <a:buNone/>
            </a:pPr>
            <a:endParaRPr lang="en-US" altLang="zh-CN" sz="1700" dirty="0"/>
          </a:p>
          <a:p>
            <a:pPr marL="365125" lvl="1" indent="0" eaLnBrk="1" hangingPunct="1">
              <a:lnSpc>
                <a:spcPct val="90000"/>
              </a:lnSpc>
              <a:buNone/>
            </a:pPr>
            <a:endParaRPr lang="en-US" altLang="zh-CN" sz="1700" dirty="0"/>
          </a:p>
          <a:p>
            <a:pPr indent="-255270" eaLnBrk="1" hangingPunct="1">
              <a:lnSpc>
                <a:spcPct val="90000"/>
              </a:lnSpc>
            </a:pPr>
            <a:endParaRPr lang="en-US" altLang="zh-CN" sz="2000" dirty="0"/>
          </a:p>
          <a:p>
            <a:pPr indent="-255270" eaLnBrk="1" hangingPunct="1">
              <a:lnSpc>
                <a:spcPct val="90000"/>
              </a:lnSpc>
            </a:pPr>
            <a:endParaRPr lang="en-US" altLang="zh-CN" sz="2000" dirty="0"/>
          </a:p>
        </p:txBody>
      </p:sp>
      <p:sp>
        <p:nvSpPr>
          <p:cNvPr id="25602"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pic>
        <p:nvPicPr>
          <p:cNvPr id="25604" name="图片 1"/>
          <p:cNvPicPr>
            <a:picLocks noChangeAspect="1"/>
          </p:cNvPicPr>
          <p:nvPr/>
        </p:nvPicPr>
        <p:blipFill>
          <a:blip r:embed="rId1"/>
          <a:stretch>
            <a:fillRect/>
          </a:stretch>
        </p:blipFill>
        <p:spPr>
          <a:xfrm>
            <a:off x="1524000" y="1989138"/>
            <a:ext cx="6096000" cy="4540250"/>
          </a:xfrm>
          <a:prstGeom prst="rect">
            <a:avLst/>
          </a:prstGeom>
          <a:noFill/>
          <a:ln w="9525">
            <a:noFill/>
          </a:ln>
        </p:spPr>
      </p:pic>
      <p:sp>
        <p:nvSpPr>
          <p:cNvPr id="2" name="标题 1"/>
          <p:cNvSpPr/>
          <p:nvPr>
            <p:ph type="title"/>
          </p:nvPr>
        </p:nvSpPr>
        <p:spPr/>
        <p:txBody>
          <a:bodyPr/>
          <a:p>
            <a:pPr algn="l"/>
            <a:r>
              <a:rPr lang="en-US" altLang="zh-CN"/>
              <a:t>KNN</a:t>
            </a:r>
            <a:r>
              <a:rPr lang="zh-CN" altLang="en-US"/>
              <a:t>分类分析</a:t>
            </a:r>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601">
                                            <p:txEl>
                                              <p:charRg st="0" end="19"/>
                                            </p:txEl>
                                          </p:spTgt>
                                        </p:tgtEl>
                                        <p:attrNameLst>
                                          <p:attrName>style.visibility</p:attrName>
                                        </p:attrNameLst>
                                      </p:cBhvr>
                                      <p:to>
                                        <p:strVal val="visible"/>
                                      </p:to>
                                    </p:set>
                                    <p:animEffect transition="in" filter="checkerboard(across)">
                                      <p:cBhvr>
                                        <p:cTn id="7" dur="500"/>
                                        <p:tgtEl>
                                          <p:spTgt spid="25601">
                                            <p:txEl>
                                              <p:char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3"/>
          <p:cNvSpPr>
            <a:spLocks noGrp="1"/>
          </p:cNvSpPr>
          <p:nvPr>
            <p:ph idx="1"/>
          </p:nvPr>
        </p:nvSpPr>
        <p:spPr/>
        <p:txBody>
          <a:bodyPr wrap="square" lIns="91440" tIns="45720" rIns="91440" bIns="45720" anchor="t"/>
          <a:p>
            <a:pPr indent="-255270" eaLnBrk="1" hangingPunct="1">
              <a:lnSpc>
                <a:spcPct val="90000"/>
              </a:lnSpc>
            </a:pPr>
            <a:r>
              <a:rPr lang="zh-CN" altLang="en-US" sz="2800" dirty="0"/>
              <a:t>K最近邻分类算法K-Nearest Neighbor Classification。</a:t>
            </a:r>
            <a:endParaRPr lang="zh-CN" altLang="en-US" sz="2800" dirty="0"/>
          </a:p>
          <a:p>
            <a:pPr indent="-255270" eaLnBrk="1" hangingPunct="1">
              <a:lnSpc>
                <a:spcPct val="90000"/>
              </a:lnSpc>
            </a:pPr>
            <a:endParaRPr lang="zh-CN" altLang="en-US" sz="2800" dirty="0"/>
          </a:p>
          <a:p>
            <a:pPr indent="-255270" eaLnBrk="1" hangingPunct="1">
              <a:lnSpc>
                <a:spcPct val="90000"/>
              </a:lnSpc>
            </a:pPr>
            <a:r>
              <a:rPr lang="zh-CN" altLang="en-US" sz="2800" dirty="0"/>
              <a:t>kNN算法的核心思想是如果一个样本在特征空间中的k个最相邻的样本中的大多数属于某一个类别，则该样本也属于这个类别，并具有这个类别上样本的特性</a:t>
            </a:r>
            <a:endParaRPr lang="zh-CN" altLang="en-US" sz="2800" dirty="0"/>
          </a:p>
          <a:p>
            <a:pPr indent="-255270" eaLnBrk="1" hangingPunct="1">
              <a:lnSpc>
                <a:spcPct val="90000"/>
              </a:lnSpc>
            </a:pPr>
            <a:endParaRPr lang="zh-CN" altLang="en-US" sz="2800" dirty="0"/>
          </a:p>
          <a:p>
            <a:pPr indent="-255270" eaLnBrk="1" hangingPunct="1">
              <a:lnSpc>
                <a:spcPct val="90000"/>
              </a:lnSpc>
            </a:pPr>
            <a:r>
              <a:rPr lang="zh-CN" altLang="en-US" sz="2800" dirty="0">
                <a:sym typeface="黑体" panose="02010609060101010101" pitchFamily="49" charset="-122"/>
              </a:rPr>
              <a:t>KNN算法中，</a:t>
            </a:r>
            <a:r>
              <a:rPr lang="zh-CN" altLang="en-US" sz="2800" dirty="0">
                <a:solidFill>
                  <a:srgbClr val="FF0000"/>
                </a:solidFill>
                <a:sym typeface="黑体" panose="02010609060101010101" pitchFamily="49" charset="-122"/>
              </a:rPr>
              <a:t>所选择的邻居都是已经正确分类的对象。</a:t>
            </a:r>
            <a:endParaRPr lang="zh-CN" altLang="en-US" sz="2800" dirty="0">
              <a:solidFill>
                <a:srgbClr val="FF0000"/>
              </a:solidFill>
              <a:sym typeface="黑体" panose="02010609060101010101" pitchFamily="49" charset="-122"/>
            </a:endParaRPr>
          </a:p>
          <a:p>
            <a:pPr indent="-255270" eaLnBrk="1" hangingPunct="1">
              <a:lnSpc>
                <a:spcPct val="90000"/>
              </a:lnSpc>
            </a:pPr>
            <a:endParaRPr lang="zh-CN" altLang="en-US" sz="2800" dirty="0">
              <a:solidFill>
                <a:srgbClr val="FF0000"/>
              </a:solidFill>
              <a:sym typeface="黑体" panose="02010609060101010101" pitchFamily="49" charset="-122"/>
            </a:endParaRPr>
          </a:p>
          <a:p>
            <a:pPr indent="-255270" eaLnBrk="1" hangingPunct="1">
              <a:lnSpc>
                <a:spcPct val="90000"/>
              </a:lnSpc>
            </a:pPr>
            <a:endParaRPr lang="zh-CN" altLang="en-US" sz="2000" dirty="0"/>
          </a:p>
          <a:p>
            <a:pPr marL="365125" lvl="1" indent="0" eaLnBrk="1" hangingPunct="1">
              <a:lnSpc>
                <a:spcPct val="90000"/>
              </a:lnSpc>
              <a:buNone/>
            </a:pPr>
            <a:endParaRPr lang="en-US" altLang="zh-CN" sz="1700" dirty="0"/>
          </a:p>
          <a:p>
            <a:pPr marL="365125" lvl="1" indent="0" eaLnBrk="1" hangingPunct="1">
              <a:lnSpc>
                <a:spcPct val="90000"/>
              </a:lnSpc>
              <a:buNone/>
            </a:pPr>
            <a:endParaRPr lang="en-US" altLang="zh-CN" sz="1700" dirty="0"/>
          </a:p>
          <a:p>
            <a:pPr indent="-255270" eaLnBrk="1" hangingPunct="1">
              <a:lnSpc>
                <a:spcPct val="90000"/>
              </a:lnSpc>
            </a:pPr>
            <a:endParaRPr lang="en-US" altLang="zh-CN" sz="2000" dirty="0"/>
          </a:p>
          <a:p>
            <a:pPr indent="-255270" eaLnBrk="1" hangingPunct="1">
              <a:lnSpc>
                <a:spcPct val="90000"/>
              </a:lnSpc>
            </a:pPr>
            <a:endParaRPr lang="en-US" altLang="zh-CN" sz="2000" dirty="0"/>
          </a:p>
        </p:txBody>
      </p:sp>
      <p:sp>
        <p:nvSpPr>
          <p:cNvPr id="27650"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lang="en-US" altLang="zh-CN">
                <a:sym typeface="+mn-ea"/>
              </a:rPr>
              <a:t>KNN</a:t>
            </a:r>
            <a:r>
              <a:rPr>
                <a:sym typeface="+mn-ea"/>
              </a:rPr>
              <a:t>分类分析</a:t>
            </a:r>
            <a:br>
              <a:rPr lang="zh-CN" altLang="en-US"/>
            </a:br>
            <a:endParaRPr lang="zh-CN" altLang="en-US"/>
          </a:p>
        </p:txBody>
      </p:sp>
    </p:spTree>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3"/>
          <p:cNvSpPr>
            <a:spLocks noGrp="1"/>
          </p:cNvSpPr>
          <p:nvPr>
            <p:ph idx="1"/>
          </p:nvPr>
        </p:nvSpPr>
        <p:spPr/>
        <p:txBody>
          <a:bodyPr wrap="square" lIns="91440" tIns="45720" rIns="91440" bIns="45720" anchor="t"/>
          <a:p>
            <a:pPr indent="-255270" eaLnBrk="1" hangingPunct="1">
              <a:lnSpc>
                <a:spcPct val="90000"/>
              </a:lnSpc>
            </a:pPr>
            <a:r>
              <a:rPr lang="zh-CN" altLang="en-US" sz="2800" dirty="0"/>
              <a:t>预测未知点（绿色圆）是哪个类，是红色三角形还是蓝色四方形？</a:t>
            </a:r>
            <a:endParaRPr lang="zh-CN" altLang="en-US" sz="2800" dirty="0"/>
          </a:p>
          <a:p>
            <a:pPr indent="-255270" eaLnBrk="1" hangingPunct="1">
              <a:lnSpc>
                <a:spcPct val="90000"/>
              </a:lnSpc>
            </a:pPr>
            <a:endParaRPr lang="zh-CN" altLang="en-US" sz="2800" dirty="0"/>
          </a:p>
          <a:p>
            <a:pPr indent="-255270" eaLnBrk="1" hangingPunct="1">
              <a:lnSpc>
                <a:spcPct val="90000"/>
              </a:lnSpc>
            </a:pPr>
            <a:r>
              <a:rPr lang="en-US" altLang="zh-CN" sz="2800" dirty="0"/>
              <a:t>k=3 ?</a:t>
            </a:r>
            <a:endParaRPr lang="en-US" altLang="zh-CN" sz="2800" dirty="0"/>
          </a:p>
          <a:p>
            <a:pPr indent="-255270" eaLnBrk="1" hangingPunct="1">
              <a:lnSpc>
                <a:spcPct val="90000"/>
              </a:lnSpc>
            </a:pPr>
            <a:endParaRPr lang="en-US" altLang="zh-CN" sz="2800" dirty="0"/>
          </a:p>
          <a:p>
            <a:pPr indent="-255270" eaLnBrk="1" hangingPunct="1">
              <a:lnSpc>
                <a:spcPct val="90000"/>
              </a:lnSpc>
            </a:pPr>
            <a:r>
              <a:rPr lang="en-US" altLang="zh-CN" sz="2800" dirty="0"/>
              <a:t>k=5 ?</a:t>
            </a:r>
            <a:endParaRPr lang="en-US" altLang="zh-CN" sz="2800" dirty="0"/>
          </a:p>
          <a:p>
            <a:pPr indent="-255270" eaLnBrk="1" hangingPunct="1">
              <a:lnSpc>
                <a:spcPct val="90000"/>
              </a:lnSpc>
            </a:pPr>
            <a:endParaRPr lang="en-US" altLang="zh-CN" sz="2000" dirty="0"/>
          </a:p>
          <a:p>
            <a:pPr indent="-255270" eaLnBrk="1" hangingPunct="1">
              <a:lnSpc>
                <a:spcPct val="90000"/>
              </a:lnSpc>
            </a:pPr>
            <a:endParaRPr lang="zh-CN" altLang="en-US" sz="2000" dirty="0"/>
          </a:p>
          <a:p>
            <a:pPr marL="365125" lvl="1" indent="0" eaLnBrk="1" hangingPunct="1">
              <a:lnSpc>
                <a:spcPct val="90000"/>
              </a:lnSpc>
              <a:buNone/>
            </a:pPr>
            <a:endParaRPr lang="en-US" altLang="zh-CN" sz="1700" dirty="0"/>
          </a:p>
          <a:p>
            <a:pPr marL="365125" lvl="1" indent="0" eaLnBrk="1" hangingPunct="1">
              <a:lnSpc>
                <a:spcPct val="90000"/>
              </a:lnSpc>
              <a:buNone/>
            </a:pPr>
            <a:endParaRPr lang="en-US" altLang="zh-CN" sz="1700" dirty="0"/>
          </a:p>
          <a:p>
            <a:pPr indent="-255270" eaLnBrk="1" hangingPunct="1">
              <a:lnSpc>
                <a:spcPct val="90000"/>
              </a:lnSpc>
            </a:pPr>
            <a:endParaRPr lang="en-US" altLang="zh-CN" sz="2000" dirty="0"/>
          </a:p>
          <a:p>
            <a:pPr indent="-255270" eaLnBrk="1" hangingPunct="1">
              <a:lnSpc>
                <a:spcPct val="90000"/>
              </a:lnSpc>
            </a:pPr>
            <a:endParaRPr lang="en-US" altLang="zh-CN" sz="2000" dirty="0"/>
          </a:p>
        </p:txBody>
      </p:sp>
      <p:sp>
        <p:nvSpPr>
          <p:cNvPr id="29698"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pic>
        <p:nvPicPr>
          <p:cNvPr id="2" name="图片 1"/>
          <p:cNvPicPr>
            <a:picLocks noChangeAspect="1"/>
          </p:cNvPicPr>
          <p:nvPr/>
        </p:nvPicPr>
        <p:blipFill>
          <a:blip r:embed="rId1"/>
          <a:stretch>
            <a:fillRect/>
          </a:stretch>
        </p:blipFill>
        <p:spPr>
          <a:xfrm>
            <a:off x="4943475" y="3446463"/>
            <a:ext cx="3554413" cy="3160712"/>
          </a:xfrm>
          <a:prstGeom prst="rect">
            <a:avLst/>
          </a:prstGeom>
          <a:noFill/>
          <a:ln w="9525">
            <a:noFill/>
          </a:ln>
        </p:spPr>
      </p:pic>
      <p:sp>
        <p:nvSpPr>
          <p:cNvPr id="3" name="标题 2"/>
          <p:cNvSpPr/>
          <p:nvPr>
            <p:ph type="title"/>
          </p:nvPr>
        </p:nvSpPr>
        <p:spPr/>
        <p:txBody>
          <a:bodyPr/>
          <a:p>
            <a:pPr algn="l"/>
            <a:r>
              <a:rPr lang="en-US" altLang="zh-CN">
                <a:sym typeface="+mn-ea"/>
              </a:rPr>
              <a:t>KNN</a:t>
            </a:r>
            <a:r>
              <a:rPr>
                <a:sym typeface="+mn-ea"/>
              </a:rPr>
              <a:t>分类分析</a:t>
            </a:r>
            <a:br>
              <a:rPr lang="zh-CN" altLang="en-US"/>
            </a:br>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649">
                                            <p:txEl>
                                              <p:charRg st="31" end="37"/>
                                            </p:txEl>
                                          </p:spTgt>
                                        </p:tgtEl>
                                        <p:attrNameLst>
                                          <p:attrName>style.visibility</p:attrName>
                                        </p:attrNameLst>
                                      </p:cBhvr>
                                      <p:to>
                                        <p:strVal val="visible"/>
                                      </p:to>
                                    </p:set>
                                    <p:animEffect transition="in" filter="checkerboard(across)">
                                      <p:cBhvr>
                                        <p:cTn id="12" dur="500"/>
                                        <p:tgtEl>
                                          <p:spTgt spid="27649">
                                            <p:txEl>
                                              <p:charRg st="31"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7649">
                                            <p:txEl>
                                              <p:charRg st="38" end="44"/>
                                            </p:txEl>
                                          </p:spTgt>
                                        </p:tgtEl>
                                        <p:attrNameLst>
                                          <p:attrName>style.visibility</p:attrName>
                                        </p:attrNameLst>
                                      </p:cBhvr>
                                      <p:to>
                                        <p:strVal val="visible"/>
                                      </p:to>
                                    </p:set>
                                    <p:animEffect transition="in" filter="checkerboard(across)">
                                      <p:cBhvr>
                                        <p:cTn id="17" dur="500"/>
                                        <p:tgtEl>
                                          <p:spTgt spid="27649">
                                            <p:txEl>
                                              <p:charRg st="38" end="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3"/>
          <p:cNvSpPr>
            <a:spLocks noGrp="1"/>
          </p:cNvSpPr>
          <p:nvPr>
            <p:ph idx="1"/>
          </p:nvPr>
        </p:nvSpPr>
        <p:spPr/>
        <p:txBody>
          <a:bodyPr wrap="square" lIns="91440" tIns="45720" rIns="91440" bIns="45720" anchor="t"/>
          <a:p>
            <a:pPr indent="-255270" eaLnBrk="1" hangingPunct="1">
              <a:lnSpc>
                <a:spcPct val="90000"/>
              </a:lnSpc>
            </a:pPr>
            <a:r>
              <a:rPr lang="en-US" altLang="zh-CN" sz="2800" dirty="0"/>
              <a:t>计算步骤如下：</a:t>
            </a:r>
            <a:endParaRPr lang="en-US" altLang="zh-CN" sz="2800" dirty="0"/>
          </a:p>
          <a:p>
            <a:pPr lvl="1" indent="-255270" eaLnBrk="1" hangingPunct="1">
              <a:lnSpc>
                <a:spcPct val="90000"/>
              </a:lnSpc>
            </a:pPr>
            <a:r>
              <a:rPr lang="en-US" altLang="zh-CN" dirty="0"/>
              <a:t>算距离：给定测试对象，计算它与训练集中的每个对象的距离</a:t>
            </a:r>
            <a:endParaRPr lang="en-US" altLang="zh-CN" dirty="0"/>
          </a:p>
          <a:p>
            <a:pPr lvl="1" indent="-255270" eaLnBrk="1" hangingPunct="1">
              <a:lnSpc>
                <a:spcPct val="90000"/>
              </a:lnSpc>
            </a:pPr>
            <a:r>
              <a:rPr lang="en-US" altLang="zh-CN" dirty="0"/>
              <a:t>找邻居：圈定距离最近的k个训练对象，作为测试对象的近邻</a:t>
            </a:r>
            <a:endParaRPr lang="en-US" altLang="zh-CN" dirty="0"/>
          </a:p>
          <a:p>
            <a:pPr lvl="1" indent="-255270" eaLnBrk="1" hangingPunct="1">
              <a:lnSpc>
                <a:spcPct val="90000"/>
              </a:lnSpc>
            </a:pPr>
            <a:r>
              <a:rPr lang="en-US" altLang="zh-CN" dirty="0"/>
              <a:t>做分类：根据这k个近邻归属的主要类别，来对测试对象分类</a:t>
            </a:r>
            <a:endParaRPr lang="en-US" altLang="zh-CN" dirty="0"/>
          </a:p>
        </p:txBody>
      </p:sp>
      <p:sp>
        <p:nvSpPr>
          <p:cNvPr id="31746"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lang="en-US" altLang="zh-CN">
                <a:sym typeface="+mn-ea"/>
              </a:rPr>
              <a:t>KNN</a:t>
            </a:r>
            <a:r>
              <a:rPr>
                <a:sym typeface="+mn-ea"/>
              </a:rPr>
              <a:t>分类分析</a:t>
            </a:r>
            <a:br>
              <a:rPr lang="zh-CN" altLang="en-US"/>
            </a:br>
            <a:endParaRPr lang="zh-CN" altLang="en-US"/>
          </a:p>
        </p:txBody>
      </p:sp>
    </p:spTree>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3"/>
          <p:cNvSpPr>
            <a:spLocks noGrp="1"/>
          </p:cNvSpPr>
          <p:nvPr>
            <p:ph idx="1"/>
          </p:nvPr>
        </p:nvSpPr>
        <p:spPr>
          <a:xfrm>
            <a:off x="457200" y="1481138"/>
            <a:ext cx="8229600" cy="4525963"/>
          </a:xfrm>
        </p:spPr>
        <p:txBody>
          <a:bodyPr wrap="square" lIns="91440" tIns="45720" rIns="91440" bIns="45720" anchor="t"/>
          <a:p>
            <a:pPr indent="-255270" eaLnBrk="1" fontAlgn="base" hangingPunct="1">
              <a:lnSpc>
                <a:spcPct val="90000"/>
              </a:lnSpc>
            </a:pPr>
            <a:r>
              <a:rPr lang="en-US" altLang="zh-CN" strike="noStrike" noProof="1" dirty="0"/>
              <a:t>R</a:t>
            </a:r>
            <a:r>
              <a:rPr lang="zh-CN" altLang="en-US" strike="noStrike" noProof="1" dirty="0"/>
              <a:t>语言中：可以通过</a:t>
            </a:r>
            <a:r>
              <a:rPr lang="en-US" altLang="zh-CN" strike="noStrike" noProof="1" dirty="0"/>
              <a:t>kknn</a:t>
            </a:r>
            <a:r>
              <a:rPr lang="zh-CN" altLang="en-US" strike="noStrike" noProof="1" dirty="0"/>
              <a:t>包中的</a:t>
            </a:r>
            <a:r>
              <a:rPr lang="en-US" altLang="zh-CN" strike="noStrike" noProof="1" dirty="0"/>
              <a:t>kknn()</a:t>
            </a:r>
            <a:r>
              <a:rPr lang="zh-CN" altLang="en-US" strike="noStrike" noProof="1" dirty="0"/>
              <a:t>函数实现。</a:t>
            </a:r>
            <a:endParaRPr lang="zh-CN" altLang="en-US" strike="noStrike" noProof="1" dirty="0"/>
          </a:p>
          <a:p>
            <a:pPr lvl="1" indent="-255270" eaLnBrk="1" fontAlgn="base" hangingPunct="1">
              <a:lnSpc>
                <a:spcPct val="90000"/>
              </a:lnSpc>
            </a:pPr>
            <a:r>
              <a:rPr lang="en-US" altLang="zh-CN" strike="noStrike" noProof="1" dirty="0"/>
              <a:t>kknn(formula=formula(train), train, test, na.action=na.omit(), k=7, distance=2, ...)</a:t>
            </a:r>
            <a:endParaRPr lang="en-US" altLang="zh-CN" strike="noStrike" noProof="1" dirty="0"/>
          </a:p>
          <a:p>
            <a:pPr lvl="1" indent="-255270" eaLnBrk="1" fontAlgn="base" hangingPunct="1">
              <a:lnSpc>
                <a:spcPct val="90000"/>
              </a:lnSpc>
            </a:pPr>
            <a:r>
              <a:rPr lang="en-US" altLang="zh-CN" sz="2400" strike="noStrike" noProof="1" dirty="0">
                <a:sym typeface="+mn-ea"/>
              </a:rPr>
              <a:t>formula</a:t>
            </a:r>
            <a:r>
              <a:rPr lang="zh-CN" altLang="en-US" sz="2400" strike="noStrike" noProof="1" dirty="0">
                <a:sym typeface="+mn-ea"/>
              </a:rPr>
              <a:t>为建模公式，格式为：预测变量</a:t>
            </a:r>
            <a:r>
              <a:rPr lang="en-US" altLang="zh-CN" sz="2400" strike="noStrike" noProof="1" dirty="0">
                <a:sym typeface="+mn-ea"/>
              </a:rPr>
              <a:t>~</a:t>
            </a:r>
            <a:r>
              <a:rPr lang="zh-CN" altLang="en-US" sz="2400" strike="noStrike" noProof="1" dirty="0">
                <a:sym typeface="+mn-ea"/>
              </a:rPr>
              <a:t>因变量</a:t>
            </a:r>
            <a:r>
              <a:rPr lang="en-US" altLang="zh-CN" sz="2400" strike="noStrike" noProof="1" dirty="0">
                <a:sym typeface="+mn-ea"/>
              </a:rPr>
              <a:t>1+</a:t>
            </a:r>
            <a:r>
              <a:rPr lang="zh-CN" altLang="en-US" sz="2400" strike="noStrike" noProof="1" dirty="0">
                <a:sym typeface="+mn-ea"/>
              </a:rPr>
              <a:t>因变量</a:t>
            </a:r>
            <a:r>
              <a:rPr lang="en-US" altLang="zh-CN" sz="2400" strike="noStrike" noProof="1" dirty="0">
                <a:sym typeface="+mn-ea"/>
              </a:rPr>
              <a:t>2+...</a:t>
            </a:r>
            <a:endParaRPr lang="en-US" altLang="zh-CN" sz="2400" strike="noStrike" noProof="1" dirty="0">
              <a:sym typeface="+mn-ea"/>
            </a:endParaRPr>
          </a:p>
          <a:p>
            <a:pPr marL="365760" lvl="1" indent="0" eaLnBrk="1" fontAlgn="base" hangingPunct="1">
              <a:lnSpc>
                <a:spcPct val="90000"/>
              </a:lnSpc>
              <a:buNone/>
            </a:pPr>
            <a:endParaRPr lang="en-US" altLang="zh-CN" sz="2400" strike="noStrike" noProof="1" dirty="0"/>
          </a:p>
          <a:p>
            <a:pPr lvl="1" indent="-255270" eaLnBrk="1" fontAlgn="base" hangingPunct="1">
              <a:lnSpc>
                <a:spcPct val="90000"/>
              </a:lnSpc>
            </a:pPr>
            <a:endParaRPr lang="en-US" altLang="zh-CN" sz="2400" strike="noStrike" noProof="1" dirty="0"/>
          </a:p>
          <a:p>
            <a:pPr indent="-255270" eaLnBrk="1" fontAlgn="base" hangingPunct="1">
              <a:lnSpc>
                <a:spcPct val="90000"/>
              </a:lnSpc>
            </a:pPr>
            <a:endParaRPr lang="en-US" altLang="zh-CN" sz="2400" strike="noStrike" noProof="1" dirty="0"/>
          </a:p>
          <a:p>
            <a:pPr indent="-255270" eaLnBrk="1" fontAlgn="base" hangingPunct="1">
              <a:lnSpc>
                <a:spcPct val="90000"/>
              </a:lnSpc>
            </a:pPr>
            <a:endParaRPr lang="zh-CN" altLang="en-US" sz="2400" strike="noStrike" noProof="1" dirty="0"/>
          </a:p>
        </p:txBody>
      </p:sp>
      <p:sp>
        <p:nvSpPr>
          <p:cNvPr id="33794"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lang="en-US" altLang="zh-CN">
                <a:sym typeface="+mn-ea"/>
              </a:rPr>
              <a:t>KNN</a:t>
            </a:r>
            <a:r>
              <a:rPr>
                <a:sym typeface="+mn-ea"/>
              </a:rPr>
              <a:t>分类分析</a:t>
            </a:r>
            <a:br>
              <a:rPr lang="zh-CN" altLang="en-US"/>
            </a:br>
            <a:endParaRPr lang="zh-CN" altLang="en-US"/>
          </a:p>
        </p:txBody>
      </p:sp>
    </p:spTree>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3"/>
          <p:cNvSpPr>
            <a:spLocks noGrp="1"/>
          </p:cNvSpPr>
          <p:nvPr>
            <p:ph idx="1"/>
          </p:nvPr>
        </p:nvSpPr>
        <p:spPr/>
        <p:txBody>
          <a:bodyPr wrap="square" lIns="91440" tIns="45720" rIns="91440" bIns="45720" anchor="t"/>
          <a:p>
            <a:pPr indent="-255270" eaLnBrk="1" hangingPunct="1">
              <a:lnSpc>
                <a:spcPct val="90000"/>
              </a:lnSpc>
            </a:pPr>
            <a:r>
              <a:rPr lang="en-US" altLang="zh-CN" dirty="0"/>
              <a:t>kknn(formula=formula(train), train, test, na.action=na.omit(), k=7, distance=2, ...)</a:t>
            </a:r>
            <a:endParaRPr lang="en-US" altLang="zh-CN" dirty="0"/>
          </a:p>
          <a:p>
            <a:pPr lvl="1" indent="-255905" eaLnBrk="1" hangingPunct="1">
              <a:lnSpc>
                <a:spcPct val="90000"/>
              </a:lnSpc>
            </a:pPr>
            <a:endParaRPr lang="en-US" altLang="zh-CN" sz="2400" dirty="0"/>
          </a:p>
          <a:p>
            <a:pPr indent="-255270" eaLnBrk="1" hangingPunct="1">
              <a:lnSpc>
                <a:spcPct val="90000"/>
              </a:lnSpc>
            </a:pPr>
            <a:endParaRPr lang="en-US" altLang="zh-CN" sz="2400" dirty="0"/>
          </a:p>
          <a:p>
            <a:pPr indent="-255270" eaLnBrk="1" hangingPunct="1">
              <a:lnSpc>
                <a:spcPct val="90000"/>
              </a:lnSpc>
            </a:pPr>
            <a:endParaRPr lang="zh-CN" altLang="en-US" sz="2400" dirty="0"/>
          </a:p>
        </p:txBody>
      </p:sp>
      <p:sp>
        <p:nvSpPr>
          <p:cNvPr id="35842"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pic>
        <p:nvPicPr>
          <p:cNvPr id="35844" name="图片 1"/>
          <p:cNvPicPr>
            <a:picLocks noChangeAspect="1"/>
          </p:cNvPicPr>
          <p:nvPr/>
        </p:nvPicPr>
        <p:blipFill>
          <a:blip r:embed="rId1"/>
          <a:stretch>
            <a:fillRect/>
          </a:stretch>
        </p:blipFill>
        <p:spPr>
          <a:xfrm>
            <a:off x="3803650" y="2305050"/>
            <a:ext cx="4972050" cy="3702050"/>
          </a:xfrm>
          <a:prstGeom prst="rect">
            <a:avLst/>
          </a:prstGeom>
          <a:noFill/>
          <a:ln w="9525">
            <a:noFill/>
          </a:ln>
        </p:spPr>
      </p:pic>
      <p:sp>
        <p:nvSpPr>
          <p:cNvPr id="2" name="标题 1"/>
          <p:cNvSpPr/>
          <p:nvPr>
            <p:ph type="title"/>
          </p:nvPr>
        </p:nvSpPr>
        <p:spPr/>
        <p:txBody>
          <a:bodyPr/>
          <a:p>
            <a:pPr algn="l"/>
            <a:r>
              <a:rPr lang="en-US" altLang="zh-CN">
                <a:sym typeface="+mn-ea"/>
              </a:rPr>
              <a:t>KNN</a:t>
            </a:r>
            <a:r>
              <a:rPr>
                <a:sym typeface="+mn-ea"/>
              </a:rPr>
              <a:t>分类分析</a:t>
            </a:r>
            <a:endParaRPr lang="zh-CN" altLang="en-US"/>
          </a:p>
        </p:txBody>
      </p:sp>
    </p:spTree>
  </p:cSld>
  <p:clrMapOvr>
    <a:masterClrMapping/>
  </p:clrMapOvr>
  <p:transition spd="slow">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p:cNvPicPr>
            <a:picLocks noChangeAspect="1"/>
          </p:cNvPicPr>
          <p:nvPr/>
        </p:nvPicPr>
        <p:blipFill>
          <a:blip r:embed="rId1"/>
          <a:stretch>
            <a:fillRect/>
          </a:stretch>
        </p:blipFill>
        <p:spPr>
          <a:xfrm>
            <a:off x="568325" y="1010285"/>
            <a:ext cx="8336915" cy="57734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3"/>
          <p:cNvSpPr>
            <a:spLocks noGrp="1"/>
          </p:cNvSpPr>
          <p:nvPr>
            <p:ph idx="1"/>
          </p:nvPr>
        </p:nvSpPr>
        <p:spPr/>
        <p:txBody>
          <a:bodyPr wrap="square" lIns="91440" tIns="45720" rIns="91440" bIns="45720" anchor="t"/>
          <a:p>
            <a:pPr indent="-255270" eaLnBrk="1" hangingPunct="1">
              <a:lnSpc>
                <a:spcPct val="90000"/>
              </a:lnSpc>
            </a:pPr>
            <a:r>
              <a:rPr lang="en-US" altLang="zh-CN" dirty="0"/>
              <a:t>kknn(formula=formula(train), train, test, na.action=na.omit(), k=7, distance=2, ...)</a:t>
            </a:r>
            <a:endParaRPr lang="en-US" altLang="zh-CN" dirty="0"/>
          </a:p>
          <a:p>
            <a:pPr lvl="1" indent="-255905" eaLnBrk="1" hangingPunct="1">
              <a:lnSpc>
                <a:spcPct val="90000"/>
              </a:lnSpc>
            </a:pPr>
            <a:endParaRPr lang="en-US" altLang="zh-CN" sz="2400" dirty="0"/>
          </a:p>
          <a:p>
            <a:pPr indent="-255270" eaLnBrk="1" hangingPunct="1">
              <a:lnSpc>
                <a:spcPct val="90000"/>
              </a:lnSpc>
            </a:pPr>
            <a:endParaRPr lang="en-US" altLang="zh-CN" sz="2400" dirty="0"/>
          </a:p>
          <a:p>
            <a:pPr indent="-255270" eaLnBrk="1" hangingPunct="1">
              <a:lnSpc>
                <a:spcPct val="90000"/>
              </a:lnSpc>
            </a:pPr>
            <a:endParaRPr lang="zh-CN" altLang="en-US" sz="2400" dirty="0"/>
          </a:p>
        </p:txBody>
      </p:sp>
      <p:sp>
        <p:nvSpPr>
          <p:cNvPr id="37890"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pic>
        <p:nvPicPr>
          <p:cNvPr id="37892" name="图片 4"/>
          <p:cNvPicPr>
            <a:picLocks noChangeAspect="1"/>
          </p:cNvPicPr>
          <p:nvPr/>
        </p:nvPicPr>
        <p:blipFill>
          <a:blip r:embed="rId1"/>
          <a:stretch>
            <a:fillRect/>
          </a:stretch>
        </p:blipFill>
        <p:spPr>
          <a:xfrm>
            <a:off x="766763" y="2605088"/>
            <a:ext cx="4922837" cy="2149475"/>
          </a:xfrm>
          <a:prstGeom prst="rect">
            <a:avLst/>
          </a:prstGeom>
          <a:noFill/>
          <a:ln w="9525">
            <a:noFill/>
          </a:ln>
        </p:spPr>
      </p:pic>
      <p:pic>
        <p:nvPicPr>
          <p:cNvPr id="37893" name="图片 5"/>
          <p:cNvPicPr>
            <a:picLocks noChangeAspect="1"/>
          </p:cNvPicPr>
          <p:nvPr/>
        </p:nvPicPr>
        <p:blipFill>
          <a:blip r:embed="rId2"/>
          <a:stretch>
            <a:fillRect/>
          </a:stretch>
        </p:blipFill>
        <p:spPr>
          <a:xfrm>
            <a:off x="6053138" y="2605088"/>
            <a:ext cx="2862262" cy="747712"/>
          </a:xfrm>
          <a:prstGeom prst="rect">
            <a:avLst/>
          </a:prstGeom>
          <a:noFill/>
          <a:ln w="9525">
            <a:noFill/>
          </a:ln>
        </p:spPr>
      </p:pic>
      <p:sp>
        <p:nvSpPr>
          <p:cNvPr id="2" name="标题 1"/>
          <p:cNvSpPr/>
          <p:nvPr>
            <p:ph type="title"/>
          </p:nvPr>
        </p:nvSpPr>
        <p:spPr/>
        <p:txBody>
          <a:bodyPr/>
          <a:p>
            <a:pPr algn="l"/>
            <a:r>
              <a:rPr lang="en-US" altLang="zh-CN">
                <a:sym typeface="+mn-ea"/>
              </a:rPr>
              <a:t>KNN</a:t>
            </a:r>
            <a:r>
              <a:rPr>
                <a:sym typeface="+mn-ea"/>
              </a:rPr>
              <a:t>分类分析</a:t>
            </a:r>
            <a:endParaRPr lang="zh-CN" altLang="en-US"/>
          </a:p>
        </p:txBody>
      </p:sp>
    </p:spTree>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3"/>
          <p:cNvSpPr>
            <a:spLocks noGrp="1"/>
          </p:cNvSpPr>
          <p:nvPr>
            <p:ph idx="1"/>
          </p:nvPr>
        </p:nvSpPr>
        <p:spPr/>
        <p:txBody>
          <a:bodyPr wrap="square" lIns="91440" tIns="45720" rIns="91440" bIns="45720" anchor="t"/>
          <a:p>
            <a:pPr indent="-255270" eaLnBrk="1" hangingPunct="1">
              <a:lnSpc>
                <a:spcPct val="90000"/>
              </a:lnSpc>
            </a:pPr>
            <a:r>
              <a:rPr lang="zh-CN" altLang="en-US" dirty="0"/>
              <a:t>练习：下图是一组贷款用户还款情况的样本数据，其中包含了贷款用户的年龄，贷款金额和是否还款。基于这些历史的贷款样本数据，通过KNN算法对新的贷款用户进行还款预测。</a:t>
            </a:r>
            <a:endParaRPr lang="zh-CN" altLang="en-US" dirty="0"/>
          </a:p>
          <a:p>
            <a:pPr indent="-255270" eaLnBrk="1" hangingPunct="1">
              <a:lnSpc>
                <a:spcPct val="90000"/>
              </a:lnSpc>
            </a:pPr>
            <a:r>
              <a:rPr lang="zh-CN" altLang="en-US" dirty="0"/>
              <a:t>训练数据：</a:t>
            </a:r>
            <a:endParaRPr lang="zh-CN" altLang="en-US" dirty="0"/>
          </a:p>
          <a:p>
            <a:pPr indent="-255270" eaLnBrk="1" hangingPunct="1">
              <a:lnSpc>
                <a:spcPct val="90000"/>
              </a:lnSpc>
            </a:pPr>
            <a:endParaRPr lang="zh-CN" altLang="en-US" sz="2000" dirty="0"/>
          </a:p>
          <a:p>
            <a:pPr indent="-255270" eaLnBrk="1" hangingPunct="1">
              <a:lnSpc>
                <a:spcPct val="90000"/>
              </a:lnSpc>
            </a:pPr>
            <a:endParaRPr lang="en-US" altLang="zh-CN" sz="2000" dirty="0"/>
          </a:p>
          <a:p>
            <a:pPr indent="-255270" eaLnBrk="1" hangingPunct="1">
              <a:lnSpc>
                <a:spcPct val="90000"/>
              </a:lnSpc>
            </a:pPr>
            <a:endParaRPr lang="zh-CN" altLang="en-US" sz="2000" dirty="0"/>
          </a:p>
          <a:p>
            <a:pPr marL="365125" lvl="1" indent="0" eaLnBrk="1" hangingPunct="1">
              <a:lnSpc>
                <a:spcPct val="90000"/>
              </a:lnSpc>
              <a:buNone/>
            </a:pPr>
            <a:endParaRPr lang="en-US" altLang="zh-CN" sz="1700" dirty="0"/>
          </a:p>
          <a:p>
            <a:pPr marL="365125" lvl="1" indent="0" eaLnBrk="1" hangingPunct="1">
              <a:lnSpc>
                <a:spcPct val="90000"/>
              </a:lnSpc>
              <a:buNone/>
            </a:pPr>
            <a:endParaRPr lang="en-US" altLang="zh-CN" sz="1700" dirty="0"/>
          </a:p>
          <a:p>
            <a:pPr indent="-255270" eaLnBrk="1" hangingPunct="1">
              <a:lnSpc>
                <a:spcPct val="90000"/>
              </a:lnSpc>
            </a:pPr>
            <a:endParaRPr lang="en-US" altLang="zh-CN" sz="2000" dirty="0"/>
          </a:p>
          <a:p>
            <a:pPr indent="-255270" eaLnBrk="1" hangingPunct="1">
              <a:lnSpc>
                <a:spcPct val="90000"/>
              </a:lnSpc>
            </a:pPr>
            <a:endParaRPr lang="en-US" altLang="zh-CN" sz="2000" dirty="0"/>
          </a:p>
        </p:txBody>
      </p:sp>
      <p:sp>
        <p:nvSpPr>
          <p:cNvPr id="39938"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pic>
        <p:nvPicPr>
          <p:cNvPr id="39940" name="图片 2"/>
          <p:cNvPicPr>
            <a:picLocks noChangeAspect="1"/>
          </p:cNvPicPr>
          <p:nvPr/>
        </p:nvPicPr>
        <p:blipFill>
          <a:blip r:embed="rId1"/>
          <a:stretch>
            <a:fillRect/>
          </a:stretch>
        </p:blipFill>
        <p:spPr>
          <a:xfrm>
            <a:off x="4107180" y="2815590"/>
            <a:ext cx="3259138" cy="3808413"/>
          </a:xfrm>
          <a:prstGeom prst="rect">
            <a:avLst/>
          </a:prstGeom>
          <a:noFill/>
          <a:ln w="9525">
            <a:noFill/>
          </a:ln>
        </p:spPr>
      </p:pic>
      <p:sp>
        <p:nvSpPr>
          <p:cNvPr id="2" name="标题 1"/>
          <p:cNvSpPr/>
          <p:nvPr>
            <p:ph type="title"/>
          </p:nvPr>
        </p:nvSpPr>
        <p:spPr/>
        <p:txBody>
          <a:bodyPr/>
          <a:p>
            <a:pPr algn="l"/>
            <a:r>
              <a:rPr lang="en-US" altLang="zh-CN">
                <a:sym typeface="+mn-ea"/>
              </a:rPr>
              <a:t>KNN</a:t>
            </a:r>
            <a:r>
              <a:rPr>
                <a:sym typeface="+mn-ea"/>
              </a:rPr>
              <a:t>分类分析</a:t>
            </a:r>
            <a:endParaRPr lang="zh-CN" altLang="en-US"/>
          </a:p>
        </p:txBody>
      </p:sp>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p:cNvPicPr>
            <a:picLocks noChangeAspect="1"/>
          </p:cNvPicPr>
          <p:nvPr/>
        </p:nvPicPr>
        <p:blipFill>
          <a:blip r:embed="rId1"/>
          <a:stretch>
            <a:fillRect/>
          </a:stretch>
        </p:blipFill>
        <p:spPr>
          <a:xfrm>
            <a:off x="568325" y="1010285"/>
            <a:ext cx="8336915" cy="57734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3"/>
          <p:cNvSpPr>
            <a:spLocks noGrp="1"/>
          </p:cNvSpPr>
          <p:nvPr>
            <p:ph idx="1"/>
          </p:nvPr>
        </p:nvSpPr>
        <p:spPr/>
        <p:txBody>
          <a:bodyPr wrap="square" lIns="91440" tIns="45720" rIns="91440" bIns="45720" anchor="t"/>
          <a:p>
            <a:pPr indent="-255270" eaLnBrk="1" hangingPunct="1">
              <a:lnSpc>
                <a:spcPct val="90000"/>
              </a:lnSpc>
            </a:pPr>
            <a:r>
              <a:rPr lang="zh-CN" altLang="en-US" dirty="0"/>
              <a:t>练习：下图是一组贷款用户还款情况的样本数据，其中包含了贷款用户的年龄，贷款金额和是否还款。基于这些历史的贷款样本数据，通过KNN算法对新的贷款用户进行还款预测。</a:t>
            </a:r>
            <a:endParaRPr lang="zh-CN" altLang="en-US" dirty="0"/>
          </a:p>
          <a:p>
            <a:pPr indent="-255270" eaLnBrk="1" hangingPunct="1">
              <a:lnSpc>
                <a:spcPct val="90000"/>
              </a:lnSpc>
            </a:pPr>
            <a:r>
              <a:rPr lang="zh-CN" altLang="en-US" dirty="0"/>
              <a:t>预测是否还款（48岁用户、贷款142000元）：</a:t>
            </a:r>
            <a:endParaRPr lang="zh-CN" altLang="en-US" dirty="0"/>
          </a:p>
          <a:p>
            <a:pPr indent="-255270" eaLnBrk="1" hangingPunct="1">
              <a:lnSpc>
                <a:spcPct val="90000"/>
              </a:lnSpc>
            </a:pPr>
            <a:endParaRPr lang="zh-CN" altLang="en-US" sz="2000" dirty="0"/>
          </a:p>
          <a:p>
            <a:pPr indent="-255270" eaLnBrk="1" hangingPunct="1">
              <a:lnSpc>
                <a:spcPct val="90000"/>
              </a:lnSpc>
            </a:pPr>
            <a:r>
              <a:rPr lang="zh-CN" altLang="en-US" dirty="0"/>
              <a:t>提示：标准化处理</a:t>
            </a:r>
            <a:endParaRPr lang="zh-CN" altLang="en-US" dirty="0"/>
          </a:p>
          <a:p>
            <a:pPr indent="-255270" eaLnBrk="1" hangingPunct="1">
              <a:lnSpc>
                <a:spcPct val="90000"/>
              </a:lnSpc>
            </a:pPr>
            <a:endParaRPr lang="zh-CN" altLang="en-US" sz="2000" dirty="0"/>
          </a:p>
          <a:p>
            <a:pPr indent="-255270" eaLnBrk="1" hangingPunct="1">
              <a:lnSpc>
                <a:spcPct val="90000"/>
              </a:lnSpc>
            </a:pPr>
            <a:endParaRPr lang="en-US" altLang="zh-CN" sz="2000" dirty="0"/>
          </a:p>
          <a:p>
            <a:pPr indent="-255270" eaLnBrk="1" hangingPunct="1">
              <a:lnSpc>
                <a:spcPct val="90000"/>
              </a:lnSpc>
            </a:pPr>
            <a:endParaRPr lang="zh-CN" altLang="en-US" sz="2000" dirty="0"/>
          </a:p>
          <a:p>
            <a:pPr marL="365125" lvl="1" indent="0" eaLnBrk="1" hangingPunct="1">
              <a:lnSpc>
                <a:spcPct val="90000"/>
              </a:lnSpc>
              <a:buNone/>
            </a:pPr>
            <a:endParaRPr lang="en-US" altLang="zh-CN" sz="1700" dirty="0"/>
          </a:p>
          <a:p>
            <a:pPr marL="365125" lvl="1" indent="0" eaLnBrk="1" hangingPunct="1">
              <a:lnSpc>
                <a:spcPct val="90000"/>
              </a:lnSpc>
              <a:buNone/>
            </a:pPr>
            <a:endParaRPr lang="en-US" altLang="zh-CN" sz="1700" dirty="0"/>
          </a:p>
          <a:p>
            <a:pPr indent="-255270" eaLnBrk="1" hangingPunct="1">
              <a:lnSpc>
                <a:spcPct val="90000"/>
              </a:lnSpc>
            </a:pPr>
            <a:endParaRPr lang="en-US" altLang="zh-CN" sz="2000" dirty="0"/>
          </a:p>
          <a:p>
            <a:pPr indent="-255270" eaLnBrk="1" hangingPunct="1">
              <a:lnSpc>
                <a:spcPct val="90000"/>
              </a:lnSpc>
            </a:pPr>
            <a:endParaRPr lang="en-US" altLang="zh-CN" sz="2000" dirty="0"/>
          </a:p>
        </p:txBody>
      </p:sp>
      <p:sp>
        <p:nvSpPr>
          <p:cNvPr id="41986"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pic>
        <p:nvPicPr>
          <p:cNvPr id="41988" name="图片 1"/>
          <p:cNvPicPr>
            <a:picLocks noChangeAspect="1"/>
          </p:cNvPicPr>
          <p:nvPr/>
        </p:nvPicPr>
        <p:blipFill>
          <a:blip r:embed="rId1"/>
          <a:stretch>
            <a:fillRect/>
          </a:stretch>
        </p:blipFill>
        <p:spPr>
          <a:xfrm>
            <a:off x="1817688" y="3773488"/>
            <a:ext cx="5056187" cy="1685925"/>
          </a:xfrm>
          <a:prstGeom prst="rect">
            <a:avLst/>
          </a:prstGeom>
          <a:noFill/>
          <a:ln w="9525">
            <a:noFill/>
          </a:ln>
        </p:spPr>
      </p:pic>
      <p:sp>
        <p:nvSpPr>
          <p:cNvPr id="2" name="标题 1"/>
          <p:cNvSpPr/>
          <p:nvPr>
            <p:ph type="title"/>
          </p:nvPr>
        </p:nvSpPr>
        <p:spPr/>
        <p:txBody>
          <a:bodyPr/>
          <a:p>
            <a:pPr algn="l"/>
            <a:r>
              <a:rPr lang="en-US" altLang="zh-CN">
                <a:sym typeface="+mn-ea"/>
              </a:rPr>
              <a:t>KNN</a:t>
            </a:r>
            <a:r>
              <a:rPr>
                <a:sym typeface="+mn-ea"/>
              </a:rPr>
              <a:t>分类分析</a:t>
            </a:r>
            <a:endParaRPr lang="zh-CN" altLang="en-US"/>
          </a:p>
        </p:txBody>
      </p:sp>
    </p:spTree>
  </p:cSld>
  <p:clrMapOvr>
    <a:masterClrMapping/>
  </p:clrMapOvr>
  <p:transition spd="slow">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3"/>
          <p:cNvSpPr>
            <a:spLocks noGrp="1"/>
          </p:cNvSpPr>
          <p:nvPr>
            <p:ph idx="1"/>
          </p:nvPr>
        </p:nvSpPr>
        <p:spPr/>
        <p:txBody>
          <a:bodyPr wrap="square" lIns="91440" tIns="45720" rIns="91440" bIns="45720" anchor="t"/>
          <a:p>
            <a:pPr indent="-255270" eaLnBrk="1" hangingPunct="1">
              <a:lnSpc>
                <a:spcPct val="90000"/>
              </a:lnSpc>
            </a:pPr>
            <a:r>
              <a:rPr lang="zh-CN" altLang="en-US" dirty="0"/>
              <a:t>根据用户对电影的评分进行电影推荐</a:t>
            </a:r>
            <a:endParaRPr lang="zh-CN" altLang="en-US" dirty="0"/>
          </a:p>
          <a:p>
            <a:pPr indent="-255270" eaLnBrk="1" hangingPunct="1">
              <a:lnSpc>
                <a:spcPct val="90000"/>
              </a:lnSpc>
            </a:pPr>
            <a:endParaRPr lang="zh-CN" altLang="en-US" dirty="0"/>
          </a:p>
          <a:p>
            <a:pPr marL="365125" lvl="1" indent="0" eaLnBrk="1" hangingPunct="1">
              <a:lnSpc>
                <a:spcPct val="90000"/>
              </a:lnSpc>
              <a:buNone/>
            </a:pPr>
            <a:endParaRPr lang="en-US" altLang="zh-CN" dirty="0"/>
          </a:p>
          <a:p>
            <a:pPr marL="365125" lvl="1" indent="0" eaLnBrk="1" hangingPunct="1">
              <a:lnSpc>
                <a:spcPct val="90000"/>
              </a:lnSpc>
              <a:buNone/>
            </a:pPr>
            <a:endParaRPr lang="en-US" altLang="zh-CN" sz="1700" dirty="0"/>
          </a:p>
          <a:p>
            <a:pPr indent="-255270" eaLnBrk="1" hangingPunct="1">
              <a:lnSpc>
                <a:spcPct val="90000"/>
              </a:lnSpc>
            </a:pPr>
            <a:endParaRPr lang="en-US" altLang="zh-CN" sz="2000" dirty="0"/>
          </a:p>
          <a:p>
            <a:pPr indent="-255270" eaLnBrk="1" hangingPunct="1">
              <a:lnSpc>
                <a:spcPct val="90000"/>
              </a:lnSpc>
            </a:pPr>
            <a:endParaRPr lang="en-US" altLang="zh-CN" sz="2000" dirty="0"/>
          </a:p>
        </p:txBody>
      </p:sp>
      <p:sp>
        <p:nvSpPr>
          <p:cNvPr id="44034"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pic>
        <p:nvPicPr>
          <p:cNvPr id="44036" name="图片 1"/>
          <p:cNvPicPr>
            <a:picLocks noChangeAspect="1"/>
          </p:cNvPicPr>
          <p:nvPr/>
        </p:nvPicPr>
        <p:blipFill>
          <a:blip r:embed="rId1"/>
          <a:stretch>
            <a:fillRect/>
          </a:stretch>
        </p:blipFill>
        <p:spPr>
          <a:xfrm>
            <a:off x="50800" y="2057400"/>
            <a:ext cx="9042400" cy="4716463"/>
          </a:xfrm>
          <a:prstGeom prst="rect">
            <a:avLst/>
          </a:prstGeom>
          <a:noFill/>
          <a:ln w="9525">
            <a:noFill/>
          </a:ln>
        </p:spPr>
      </p:pic>
      <p:sp>
        <p:nvSpPr>
          <p:cNvPr id="2" name="标题 1"/>
          <p:cNvSpPr/>
          <p:nvPr>
            <p:ph type="title"/>
          </p:nvPr>
        </p:nvSpPr>
        <p:spPr/>
        <p:txBody>
          <a:bodyPr/>
          <a:p>
            <a:pPr algn="l"/>
            <a:r>
              <a:rPr dirty="0">
                <a:sym typeface="+mn-ea"/>
              </a:rPr>
              <a:t>协同过滤推荐算法分析</a:t>
            </a:r>
            <a:br>
              <a:rPr kumimoji="0" lang="zh-CN"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endParaRPr lang="zh-CN" altLang="en-US"/>
          </a:p>
        </p:txBody>
      </p:sp>
    </p:spTree>
  </p:cSld>
  <p:clrMapOvr>
    <a:masterClrMapping/>
  </p:clrMapOvr>
  <p:transition spd="slow">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3"/>
          <p:cNvSpPr>
            <a:spLocks noGrp="1"/>
          </p:cNvSpPr>
          <p:nvPr>
            <p:ph idx="1"/>
          </p:nvPr>
        </p:nvSpPr>
        <p:spPr>
          <a:xfrm>
            <a:off x="457200" y="1312228"/>
            <a:ext cx="8229600" cy="4525963"/>
          </a:xfrm>
        </p:spPr>
        <p:txBody>
          <a:bodyPr wrap="square" lIns="91440" tIns="45720" rIns="91440" bIns="45720" anchor="t"/>
          <a:p>
            <a:pPr indent="-255270" eaLnBrk="1" fontAlgn="base" hangingPunct="1">
              <a:lnSpc>
                <a:spcPct val="90000"/>
              </a:lnSpc>
            </a:pPr>
            <a:r>
              <a:rPr lang="zh-CN" altLang="en-US" sz="2800" strike="noStrike" noProof="1" dirty="0">
                <a:sym typeface="+mn-ea"/>
              </a:rPr>
              <a:t>协同过滤（Collaborative Filtering，简称CF）推荐算法。</a:t>
            </a:r>
            <a:endParaRPr lang="zh-CN" altLang="en-US" sz="2800" strike="noStrike" noProof="1" dirty="0">
              <a:sym typeface="+mn-ea"/>
            </a:endParaRPr>
          </a:p>
          <a:p>
            <a:pPr indent="-255270" eaLnBrk="1" fontAlgn="base" hangingPunct="1">
              <a:lnSpc>
                <a:spcPct val="90000"/>
              </a:lnSpc>
            </a:pPr>
            <a:r>
              <a:rPr lang="zh-CN" altLang="en-US" sz="2800" strike="noStrike" noProof="1" dirty="0">
                <a:sym typeface="+mn-ea"/>
              </a:rPr>
              <a:t>基本思想：根据用户之前的喜好以及其他兴趣相近的用户的选择来给用户推荐物品。</a:t>
            </a:r>
            <a:endParaRPr lang="zh-CN" altLang="en-US" sz="2800" strike="noStrike" noProof="1" dirty="0">
              <a:sym typeface="+mn-ea"/>
            </a:endParaRPr>
          </a:p>
          <a:p>
            <a:pPr indent="-255270" eaLnBrk="1" fontAlgn="base" hangingPunct="1">
              <a:lnSpc>
                <a:spcPct val="90000"/>
              </a:lnSpc>
            </a:pPr>
            <a:r>
              <a:rPr lang="zh-CN" altLang="en-US" sz="2800" strike="noStrike" noProof="1" dirty="0"/>
              <a:t>算法细分</a:t>
            </a:r>
            <a:endParaRPr lang="zh-CN" altLang="en-US" sz="2800" strike="noStrike" noProof="1" dirty="0">
              <a:sym typeface="+mn-ea"/>
            </a:endParaRPr>
          </a:p>
          <a:p>
            <a:pPr lvl="1" indent="-255270" eaLnBrk="1" fontAlgn="base" hangingPunct="1">
              <a:lnSpc>
                <a:spcPct val="90000"/>
              </a:lnSpc>
            </a:pPr>
            <a:r>
              <a:rPr lang="zh-CN" altLang="en-US" sz="2400" strike="noStrike" noProof="1" dirty="0">
                <a:sym typeface="+mn-ea"/>
              </a:rPr>
              <a:t>基于用户的协同过滤（Item-Based Collaborative Filtering Recommendation Algorithms，</a:t>
            </a:r>
            <a:r>
              <a:rPr lang="en-US" altLang="zh-CN" sz="2400" strike="noStrike" noProof="1" dirty="0">
                <a:sym typeface="+mn-ea"/>
              </a:rPr>
              <a:t>IBCF</a:t>
            </a:r>
            <a:r>
              <a:rPr lang="zh-CN" altLang="en-US" sz="2400" strike="noStrike" noProof="1" dirty="0">
                <a:sym typeface="+mn-ea"/>
              </a:rPr>
              <a:t>）</a:t>
            </a:r>
            <a:endParaRPr lang="zh-CN" altLang="en-US" sz="2400" strike="noStrike" noProof="1" dirty="0">
              <a:sym typeface="+mn-ea"/>
            </a:endParaRPr>
          </a:p>
          <a:p>
            <a:pPr lvl="1" indent="-255270" eaLnBrk="1" fontAlgn="base" hangingPunct="1">
              <a:lnSpc>
                <a:spcPct val="90000"/>
              </a:lnSpc>
            </a:pPr>
            <a:r>
              <a:rPr lang="zh-CN" altLang="en-US" sz="2400" strike="noStrike" noProof="1" dirty="0">
                <a:sym typeface="+mn-ea"/>
              </a:rPr>
              <a:t>基于物品的协同过滤（</a:t>
            </a:r>
            <a:r>
              <a:rPr lang="en-US" altLang="zh-CN" sz="2400" strike="noStrike" noProof="1" dirty="0">
                <a:sym typeface="+mn-ea"/>
              </a:rPr>
              <a:t>User</a:t>
            </a:r>
            <a:r>
              <a:rPr lang="zh-CN" altLang="en-US" sz="2400" strike="noStrike" noProof="1" dirty="0">
                <a:sym typeface="+mn-ea"/>
              </a:rPr>
              <a:t>-Based Collaborative Filtering Recommendation Algorithms</a:t>
            </a:r>
            <a:r>
              <a:rPr lang="en-US" altLang="zh-CN" sz="2400" strike="noStrike" noProof="1" dirty="0">
                <a:sym typeface="+mn-ea"/>
              </a:rPr>
              <a:t>,UBCF</a:t>
            </a:r>
            <a:r>
              <a:rPr lang="zh-CN" altLang="en-US" sz="2400" strike="noStrike" noProof="1" dirty="0">
                <a:sym typeface="+mn-ea"/>
              </a:rPr>
              <a:t>）</a:t>
            </a:r>
            <a:endParaRPr lang="zh-CN" altLang="en-US" sz="2400" strike="noStrike" noProof="1" dirty="0">
              <a:sym typeface="+mn-ea"/>
            </a:endParaRPr>
          </a:p>
          <a:p>
            <a:pPr indent="-255270" eaLnBrk="1" fontAlgn="base" hangingPunct="1">
              <a:lnSpc>
                <a:spcPct val="90000"/>
              </a:lnSpc>
            </a:pPr>
            <a:endParaRPr lang="zh-CN" altLang="en-US" sz="2000" strike="noStrike" noProof="1" dirty="0"/>
          </a:p>
          <a:p>
            <a:pPr marL="365125" lvl="1" indent="0" eaLnBrk="1" fontAlgn="base" hangingPunct="1">
              <a:lnSpc>
                <a:spcPct val="90000"/>
              </a:lnSpc>
              <a:buNone/>
            </a:pPr>
            <a:endParaRPr lang="en-US" altLang="zh-CN" sz="1700" strike="noStrike" noProof="1" dirty="0"/>
          </a:p>
          <a:p>
            <a:pPr marL="365125" lvl="1" indent="0" eaLnBrk="1" fontAlgn="base" hangingPunct="1">
              <a:lnSpc>
                <a:spcPct val="90000"/>
              </a:lnSpc>
              <a:buNone/>
            </a:pPr>
            <a:endParaRPr lang="en-US" altLang="zh-CN" sz="1700" strike="noStrike" noProof="1" dirty="0"/>
          </a:p>
          <a:p>
            <a:pPr indent="-255270" eaLnBrk="1" fontAlgn="base" hangingPunct="1">
              <a:lnSpc>
                <a:spcPct val="90000"/>
              </a:lnSpc>
            </a:pPr>
            <a:endParaRPr lang="en-US" altLang="zh-CN" sz="2000" strike="noStrike" noProof="1" dirty="0"/>
          </a:p>
          <a:p>
            <a:pPr indent="-255270" eaLnBrk="1" fontAlgn="base" hangingPunct="1">
              <a:lnSpc>
                <a:spcPct val="90000"/>
              </a:lnSpc>
            </a:pPr>
            <a:endParaRPr lang="en-US" altLang="zh-CN" sz="2000" strike="noStrike" noProof="1" dirty="0"/>
          </a:p>
        </p:txBody>
      </p:sp>
      <p:sp>
        <p:nvSpPr>
          <p:cNvPr id="46082"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dirty="0">
                <a:sym typeface="+mn-ea"/>
              </a:rPr>
              <a:t>协同过滤推荐算法分析</a:t>
            </a:r>
            <a:endParaRPr lang="zh-CN" altLang="en-US"/>
          </a:p>
        </p:txBody>
      </p:sp>
    </p:spTree>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3"/>
          <p:cNvSpPr>
            <a:spLocks noGrp="1"/>
          </p:cNvSpPr>
          <p:nvPr>
            <p:ph idx="1"/>
          </p:nvPr>
        </p:nvSpPr>
        <p:spPr>
          <a:xfrm>
            <a:off x="457200" y="1481138"/>
            <a:ext cx="8229600" cy="4525963"/>
          </a:xfrm>
        </p:spPr>
        <p:txBody>
          <a:bodyPr wrap="square" lIns="91440" tIns="45720" rIns="91440" bIns="45720" anchor="t"/>
          <a:p>
            <a:pPr indent="-255270" eaLnBrk="1" fontAlgn="base" hangingPunct="1">
              <a:lnSpc>
                <a:spcPct val="90000"/>
              </a:lnSpc>
            </a:pPr>
            <a:r>
              <a:rPr lang="zh-CN" altLang="en-US" sz="2800" strike="noStrike" noProof="1" dirty="0">
                <a:sym typeface="+mn-ea"/>
              </a:rPr>
              <a:t>基于用户的协同过滤</a:t>
            </a:r>
            <a:r>
              <a:rPr lang="en-US" altLang="zh-CN" sz="2800" strike="noStrike" noProof="1" dirty="0">
                <a:sym typeface="+mn-ea"/>
              </a:rPr>
              <a:t>:推荐那些和他有共同兴趣爱好的用户喜欢的物品</a:t>
            </a:r>
            <a:endParaRPr lang="en-US" altLang="zh-CN" sz="2800" strike="noStrike" noProof="1" dirty="0">
              <a:sym typeface="+mn-ea"/>
            </a:endParaRPr>
          </a:p>
          <a:p>
            <a:pPr marL="365125" lvl="1" indent="0" eaLnBrk="1" fontAlgn="base" hangingPunct="1">
              <a:lnSpc>
                <a:spcPct val="90000"/>
              </a:lnSpc>
              <a:buNone/>
            </a:pPr>
            <a:endParaRPr lang="en-US" altLang="zh-CN" sz="2800" strike="noStrike" noProof="1" dirty="0"/>
          </a:p>
          <a:p>
            <a:pPr indent="-255270" eaLnBrk="1" fontAlgn="base" hangingPunct="1">
              <a:lnSpc>
                <a:spcPct val="90000"/>
              </a:lnSpc>
            </a:pPr>
            <a:r>
              <a:rPr lang="zh-CN" altLang="en-US" sz="2800" strike="noStrike" noProof="1" dirty="0"/>
              <a:t>算法步骤：</a:t>
            </a:r>
            <a:endParaRPr lang="zh-CN" altLang="en-US" sz="2800" strike="noStrike" noProof="1" dirty="0"/>
          </a:p>
          <a:p>
            <a:pPr lvl="1" indent="-255270" eaLnBrk="1" fontAlgn="base" hangingPunct="1">
              <a:lnSpc>
                <a:spcPct val="90000"/>
              </a:lnSpc>
            </a:pPr>
            <a:r>
              <a:rPr lang="zh-CN" altLang="en-US" sz="2400" strike="noStrike" noProof="1" dirty="0"/>
              <a:t>找到和目标用户兴趣相似的用户集合——</a:t>
            </a:r>
            <a:r>
              <a:rPr lang="zh-CN" altLang="en-US" sz="2400" strike="noStrike" noProof="1" dirty="0">
                <a:solidFill>
                  <a:srgbClr val="FF0000"/>
                </a:solidFill>
              </a:rPr>
              <a:t>计算两个用户的兴趣相似度</a:t>
            </a:r>
            <a:endParaRPr lang="zh-CN" altLang="en-US" sz="2400" strike="noStrike" noProof="1" dirty="0">
              <a:solidFill>
                <a:srgbClr val="FF0000"/>
              </a:solidFill>
            </a:endParaRPr>
          </a:p>
          <a:p>
            <a:pPr lvl="1" indent="-255270" eaLnBrk="1" fontAlgn="base" hangingPunct="1">
              <a:lnSpc>
                <a:spcPct val="90000"/>
              </a:lnSpc>
            </a:pPr>
            <a:r>
              <a:rPr lang="zh-CN" altLang="en-US" sz="2400" strike="noStrike" noProof="1" dirty="0"/>
              <a:t>找到这个集合中的用户喜欢的，且目标用户没有听说过的物品推荐给目标用户——</a:t>
            </a:r>
            <a:r>
              <a:rPr lang="zh-CN" altLang="en-US" sz="2400" strike="noStrike" noProof="1" dirty="0">
                <a:solidFill>
                  <a:srgbClr val="FF0000"/>
                </a:solidFill>
              </a:rPr>
              <a:t>找出物品推荐</a:t>
            </a:r>
            <a:endParaRPr lang="zh-CN" altLang="en-US" sz="2400" strike="noStrike" noProof="1" dirty="0">
              <a:solidFill>
                <a:srgbClr val="FF0000"/>
              </a:solidFill>
            </a:endParaRPr>
          </a:p>
          <a:p>
            <a:pPr indent="-255270" eaLnBrk="1" fontAlgn="base" hangingPunct="1">
              <a:lnSpc>
                <a:spcPct val="90000"/>
              </a:lnSpc>
            </a:pPr>
            <a:endParaRPr lang="zh-CN" altLang="en-US" sz="1700" strike="noStrike" noProof="1" dirty="0">
              <a:solidFill>
                <a:srgbClr val="FF0000"/>
              </a:solidFill>
            </a:endParaRPr>
          </a:p>
        </p:txBody>
      </p:sp>
      <p:sp>
        <p:nvSpPr>
          <p:cNvPr id="48130"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dirty="0">
                <a:sym typeface="+mn-ea"/>
              </a:rPr>
              <a:t>协同过滤推荐算法分析</a:t>
            </a:r>
            <a:endParaRPr lang="zh-CN" altLang="en-US"/>
          </a:p>
        </p:txBody>
      </p:sp>
    </p:spTree>
  </p:cSld>
  <p:clrMapOvr>
    <a:masterClrMapping/>
  </p:clrMapOvr>
  <p:transition spd="slow">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3"/>
          <p:cNvSpPr>
            <a:spLocks noGrp="1"/>
          </p:cNvSpPr>
          <p:nvPr>
            <p:ph idx="1"/>
          </p:nvPr>
        </p:nvSpPr>
        <p:spPr>
          <a:xfrm>
            <a:off x="457200" y="1481138"/>
            <a:ext cx="8229600" cy="4525963"/>
          </a:xfrm>
        </p:spPr>
        <p:txBody>
          <a:bodyPr wrap="square" lIns="91440" tIns="45720" rIns="91440" bIns="45720" anchor="t"/>
          <a:p>
            <a:pPr indent="-255270" eaLnBrk="1" fontAlgn="base" hangingPunct="1">
              <a:lnSpc>
                <a:spcPct val="90000"/>
              </a:lnSpc>
            </a:pPr>
            <a:r>
              <a:rPr lang="zh-CN" altLang="en-US" sz="2800" strike="noStrike" noProof="1" dirty="0">
                <a:sym typeface="+mn-ea"/>
              </a:rPr>
              <a:t>基于用户的协同过滤</a:t>
            </a:r>
            <a:r>
              <a:rPr lang="en-US" altLang="zh-CN" sz="2800" strike="noStrike" noProof="1" dirty="0">
                <a:sym typeface="+mn-ea"/>
              </a:rPr>
              <a:t>:推荐那些和他有共同兴趣爱好的用户喜欢的物品</a:t>
            </a:r>
            <a:endParaRPr lang="en-US" altLang="zh-CN" sz="2800" strike="noStrike" noProof="1" dirty="0">
              <a:sym typeface="+mn-ea"/>
            </a:endParaRPr>
          </a:p>
          <a:p>
            <a:pPr marL="365125" lvl="1" indent="0" eaLnBrk="1" fontAlgn="base" hangingPunct="1">
              <a:lnSpc>
                <a:spcPct val="90000"/>
              </a:lnSpc>
              <a:buNone/>
            </a:pPr>
            <a:endParaRPr lang="en-US" altLang="zh-CN" sz="2800" strike="noStrike" noProof="1" dirty="0"/>
          </a:p>
          <a:p>
            <a:pPr indent="-255270" eaLnBrk="1" fontAlgn="base" hangingPunct="1">
              <a:lnSpc>
                <a:spcPct val="90000"/>
              </a:lnSpc>
            </a:pPr>
            <a:r>
              <a:rPr lang="zh-CN" altLang="en-US" sz="2800" strike="noStrike" noProof="1" dirty="0"/>
              <a:t>算法步骤：</a:t>
            </a:r>
            <a:endParaRPr lang="zh-CN" altLang="en-US" sz="2800" strike="noStrike" noProof="1" dirty="0"/>
          </a:p>
          <a:p>
            <a:pPr lvl="1" indent="-255270" eaLnBrk="1" fontAlgn="base" hangingPunct="1">
              <a:lnSpc>
                <a:spcPct val="90000"/>
              </a:lnSpc>
            </a:pPr>
            <a:r>
              <a:rPr lang="zh-CN" altLang="en-US" sz="2400" strike="noStrike" noProof="1" dirty="0"/>
              <a:t>找到和目标用户兴趣相似的用户集合——</a:t>
            </a:r>
            <a:r>
              <a:rPr lang="zh-CN" altLang="en-US" sz="2400" strike="noStrike" noProof="1" dirty="0">
                <a:solidFill>
                  <a:srgbClr val="FF0000"/>
                </a:solidFill>
              </a:rPr>
              <a:t>计算两个用户的兴趣相似度</a:t>
            </a:r>
            <a:endParaRPr lang="zh-CN" altLang="en-US" sz="2400" strike="noStrike" noProof="1" dirty="0">
              <a:solidFill>
                <a:srgbClr val="FF0000"/>
              </a:solidFill>
            </a:endParaRPr>
          </a:p>
          <a:p>
            <a:pPr lvl="1" indent="-255270" eaLnBrk="1" fontAlgn="base" hangingPunct="1">
              <a:lnSpc>
                <a:spcPct val="90000"/>
              </a:lnSpc>
            </a:pPr>
            <a:r>
              <a:rPr lang="zh-CN" altLang="en-US" sz="2400" strike="noStrike" noProof="1" dirty="0"/>
              <a:t>找到这个集合中的用户喜欢的，且目标用户没有听说过的物品推荐给目标用户——</a:t>
            </a:r>
            <a:r>
              <a:rPr lang="zh-CN" altLang="en-US" sz="2400" strike="noStrike" noProof="1" dirty="0">
                <a:solidFill>
                  <a:srgbClr val="FF0000"/>
                </a:solidFill>
              </a:rPr>
              <a:t>找出物品推荐</a:t>
            </a:r>
            <a:endParaRPr lang="zh-CN" altLang="en-US" sz="2400" strike="noStrike" noProof="1" dirty="0">
              <a:solidFill>
                <a:srgbClr val="FF0000"/>
              </a:solidFill>
            </a:endParaRPr>
          </a:p>
          <a:p>
            <a:pPr indent="-255270" eaLnBrk="1" fontAlgn="base" hangingPunct="1">
              <a:lnSpc>
                <a:spcPct val="90000"/>
              </a:lnSpc>
            </a:pPr>
            <a:endParaRPr lang="zh-CN" altLang="en-US" sz="1700" strike="noStrike" noProof="1" dirty="0">
              <a:solidFill>
                <a:srgbClr val="FF0000"/>
              </a:solidFill>
            </a:endParaRPr>
          </a:p>
        </p:txBody>
      </p:sp>
      <p:sp>
        <p:nvSpPr>
          <p:cNvPr id="48130"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dirty="0">
                <a:sym typeface="+mn-ea"/>
              </a:rPr>
              <a:t>协同过滤推荐算法分析</a:t>
            </a:r>
            <a:endParaRPr lang="zh-CN" altLang="en-US"/>
          </a:p>
        </p:txBody>
      </p:sp>
    </p:spTree>
  </p:cSld>
  <p:clrMapOvr>
    <a:masterClrMapping/>
  </p:clrMapOvr>
  <p:transition spd="slow">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3"/>
          <p:cNvSpPr>
            <a:spLocks noGrp="1"/>
          </p:cNvSpPr>
          <p:nvPr>
            <p:ph idx="1"/>
          </p:nvPr>
        </p:nvSpPr>
        <p:spPr>
          <a:xfrm>
            <a:off x="457200" y="1481138"/>
            <a:ext cx="8229600" cy="4525963"/>
          </a:xfrm>
        </p:spPr>
        <p:txBody>
          <a:bodyPr wrap="square" lIns="91440" tIns="45720" rIns="91440" bIns="45720" anchor="t"/>
          <a:p>
            <a:pPr indent="-255270" eaLnBrk="1" fontAlgn="base" hangingPunct="1">
              <a:lnSpc>
                <a:spcPct val="90000"/>
              </a:lnSpc>
            </a:pPr>
            <a:r>
              <a:rPr lang="zh-CN" altLang="en-US" sz="2800" strike="noStrike" noProof="1" dirty="0">
                <a:sym typeface="+mn-ea"/>
              </a:rPr>
              <a:t>基于用户的协同过滤</a:t>
            </a:r>
            <a:r>
              <a:rPr lang="en-US" altLang="zh-CN" sz="2800" strike="noStrike" noProof="1" dirty="0">
                <a:sym typeface="+mn-ea"/>
              </a:rPr>
              <a:t>:推荐那些和他有共同兴趣爱好的用户喜欢的物品</a:t>
            </a:r>
            <a:endParaRPr lang="en-US" altLang="zh-CN" sz="2800" strike="noStrike" noProof="1" dirty="0">
              <a:sym typeface="+mn-ea"/>
            </a:endParaRPr>
          </a:p>
          <a:p>
            <a:pPr marL="365125" lvl="1" indent="0" eaLnBrk="1" fontAlgn="base" hangingPunct="1">
              <a:lnSpc>
                <a:spcPct val="90000"/>
              </a:lnSpc>
              <a:buNone/>
            </a:pPr>
            <a:endParaRPr lang="en-US" altLang="zh-CN" sz="2800" strike="noStrike" noProof="1" dirty="0"/>
          </a:p>
          <a:p>
            <a:pPr indent="-255270" eaLnBrk="1" fontAlgn="base" hangingPunct="1">
              <a:lnSpc>
                <a:spcPct val="90000"/>
              </a:lnSpc>
            </a:pPr>
            <a:endParaRPr lang="zh-CN" altLang="en-US" sz="1700" strike="noStrike" noProof="1" dirty="0">
              <a:solidFill>
                <a:srgbClr val="FF0000"/>
              </a:solidFill>
            </a:endParaRPr>
          </a:p>
        </p:txBody>
      </p:sp>
      <p:sp>
        <p:nvSpPr>
          <p:cNvPr id="48130"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dirty="0">
                <a:sym typeface="+mn-ea"/>
              </a:rPr>
              <a:t>协同过滤推荐算法分析</a:t>
            </a:r>
            <a:endParaRPr lang="zh-CN" altLang="en-US"/>
          </a:p>
        </p:txBody>
      </p:sp>
      <p:pic>
        <p:nvPicPr>
          <p:cNvPr id="3" name="图片 2"/>
          <p:cNvPicPr>
            <a:picLocks noChangeAspect="1"/>
          </p:cNvPicPr>
          <p:nvPr/>
        </p:nvPicPr>
        <p:blipFill>
          <a:blip r:embed="rId1"/>
          <a:stretch>
            <a:fillRect/>
          </a:stretch>
        </p:blipFill>
        <p:spPr>
          <a:xfrm>
            <a:off x="710565" y="2555240"/>
            <a:ext cx="7976235" cy="2378710"/>
          </a:xfrm>
          <a:prstGeom prst="rect">
            <a:avLst/>
          </a:prstGeom>
        </p:spPr>
      </p:pic>
    </p:spTree>
  </p:cSld>
  <p:clrMapOvr>
    <a:masterClrMapping/>
  </p:clrMapOvr>
  <p:transition spd="slow">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3"/>
          <p:cNvSpPr>
            <a:spLocks noGrp="1"/>
          </p:cNvSpPr>
          <p:nvPr>
            <p:ph idx="1"/>
          </p:nvPr>
        </p:nvSpPr>
        <p:spPr>
          <a:xfrm>
            <a:off x="457200" y="1481138"/>
            <a:ext cx="8229600" cy="4525963"/>
          </a:xfrm>
        </p:spPr>
        <p:txBody>
          <a:bodyPr wrap="square" lIns="91440" tIns="45720" rIns="91440" bIns="45720" anchor="t"/>
          <a:p>
            <a:pPr indent="-255270" eaLnBrk="1" fontAlgn="base" hangingPunct="1">
              <a:lnSpc>
                <a:spcPct val="90000"/>
              </a:lnSpc>
            </a:pPr>
            <a:r>
              <a:rPr lang="zh-CN" altLang="en-US" sz="2800" strike="noStrike" noProof="1" dirty="0">
                <a:sym typeface="+mn-ea"/>
              </a:rPr>
              <a:t>基于用户的协同过滤</a:t>
            </a:r>
            <a:r>
              <a:rPr lang="en-US" altLang="zh-CN" sz="2800" strike="noStrike" noProof="1" dirty="0">
                <a:sym typeface="+mn-ea"/>
              </a:rPr>
              <a:t>:推荐那些和他有共同兴趣爱好的用户喜欢的物品</a:t>
            </a:r>
            <a:endParaRPr lang="en-US" altLang="zh-CN" sz="2800" strike="noStrike" noProof="1" dirty="0">
              <a:sym typeface="+mn-ea"/>
            </a:endParaRPr>
          </a:p>
          <a:p>
            <a:pPr marL="365125" lvl="1" indent="0" eaLnBrk="1" fontAlgn="base" hangingPunct="1">
              <a:lnSpc>
                <a:spcPct val="90000"/>
              </a:lnSpc>
              <a:buNone/>
            </a:pPr>
            <a:endParaRPr lang="en-US" altLang="zh-CN" sz="2800" strike="noStrike" noProof="1" dirty="0"/>
          </a:p>
          <a:p>
            <a:pPr indent="-255270" eaLnBrk="1" fontAlgn="base" hangingPunct="1">
              <a:lnSpc>
                <a:spcPct val="90000"/>
              </a:lnSpc>
            </a:pPr>
            <a:endParaRPr lang="zh-CN" altLang="en-US" sz="1700" strike="noStrike" noProof="1" dirty="0">
              <a:solidFill>
                <a:srgbClr val="FF0000"/>
              </a:solidFill>
            </a:endParaRPr>
          </a:p>
        </p:txBody>
      </p:sp>
      <p:sp>
        <p:nvSpPr>
          <p:cNvPr id="48130"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dirty="0">
                <a:sym typeface="+mn-ea"/>
              </a:rPr>
              <a:t>协同过滤推荐算法分析</a:t>
            </a:r>
            <a:endParaRPr lang="zh-CN" altLang="en-US"/>
          </a:p>
        </p:txBody>
      </p:sp>
      <p:pic>
        <p:nvPicPr>
          <p:cNvPr id="4" name="图片 3"/>
          <p:cNvPicPr>
            <a:picLocks noChangeAspect="1"/>
          </p:cNvPicPr>
          <p:nvPr/>
        </p:nvPicPr>
        <p:blipFill>
          <a:blip r:embed="rId1"/>
          <a:stretch>
            <a:fillRect/>
          </a:stretch>
        </p:blipFill>
        <p:spPr>
          <a:xfrm>
            <a:off x="1337945" y="2661285"/>
            <a:ext cx="6156325" cy="3569335"/>
          </a:xfrm>
          <a:prstGeom prst="rect">
            <a:avLst/>
          </a:prstGeom>
        </p:spPr>
      </p:pic>
    </p:spTree>
  </p:cSld>
  <p:clrMapOvr>
    <a:masterClrMapping/>
  </p:clrMapOvr>
  <p:transition spd="slow">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3"/>
          <p:cNvSpPr>
            <a:spLocks noGrp="1"/>
          </p:cNvSpPr>
          <p:nvPr>
            <p:ph idx="1"/>
          </p:nvPr>
        </p:nvSpPr>
        <p:spPr/>
        <p:txBody>
          <a:bodyPr wrap="square" lIns="91440" tIns="45720" rIns="91440" bIns="45720" anchor="t"/>
          <a:p>
            <a:pPr indent="-255270" eaLnBrk="1" hangingPunct="1">
              <a:lnSpc>
                <a:spcPct val="90000"/>
              </a:lnSpc>
            </a:pPr>
            <a:r>
              <a:rPr lang="zh-CN" altLang="en-US" sz="2800" dirty="0">
                <a:sym typeface="黑体" panose="02010609060101010101" pitchFamily="49" charset="-122"/>
              </a:rPr>
              <a:t>基于物品的协同过滤</a:t>
            </a:r>
            <a:r>
              <a:rPr lang="en-US" altLang="zh-CN" sz="2800" dirty="0">
                <a:sym typeface="黑体" panose="02010609060101010101" pitchFamily="49" charset="-122"/>
              </a:rPr>
              <a:t>:推荐那些和他之前喜欢的物品类似的物品</a:t>
            </a:r>
            <a:r>
              <a:rPr lang="zh-CN" altLang="en-US" sz="2800" dirty="0">
                <a:sym typeface="黑体" panose="02010609060101010101" pitchFamily="49" charset="-122"/>
              </a:rPr>
              <a:t>。</a:t>
            </a:r>
            <a:endParaRPr lang="zh-CN" altLang="en-US" sz="2800" dirty="0">
              <a:sym typeface="黑体" panose="02010609060101010101" pitchFamily="49" charset="-122"/>
            </a:endParaRPr>
          </a:p>
          <a:p>
            <a:pPr indent="-255270" eaLnBrk="1" hangingPunct="1">
              <a:lnSpc>
                <a:spcPct val="90000"/>
              </a:lnSpc>
            </a:pPr>
            <a:endParaRPr lang="zh-CN" altLang="en-US" sz="2800" dirty="0">
              <a:sym typeface="黑体" panose="02010609060101010101" pitchFamily="49" charset="-122"/>
            </a:endParaRPr>
          </a:p>
          <a:p>
            <a:pPr indent="-255270" eaLnBrk="1" hangingPunct="1">
              <a:lnSpc>
                <a:spcPct val="90000"/>
              </a:lnSpc>
            </a:pPr>
            <a:r>
              <a:rPr lang="zh-CN" altLang="en-US" sz="2800" dirty="0"/>
              <a:t>算法步骤：</a:t>
            </a:r>
            <a:endParaRPr lang="zh-CN" altLang="en-US" sz="2800" dirty="0"/>
          </a:p>
          <a:p>
            <a:pPr lvl="1" indent="-255905" eaLnBrk="1" hangingPunct="1">
              <a:lnSpc>
                <a:spcPct val="90000"/>
              </a:lnSpc>
            </a:pPr>
            <a:r>
              <a:rPr lang="zh-CN" altLang="en-US" sz="2400" dirty="0">
                <a:sym typeface="黑体" panose="02010609060101010101" pitchFamily="49" charset="-122"/>
              </a:rPr>
              <a:t>计算物品之间的相似度</a:t>
            </a:r>
            <a:endParaRPr lang="zh-CN" altLang="en-US" sz="2400" dirty="0">
              <a:sym typeface="黑体" panose="02010609060101010101" pitchFamily="49" charset="-122"/>
            </a:endParaRPr>
          </a:p>
          <a:p>
            <a:pPr lvl="1" indent="-255905" eaLnBrk="1" hangingPunct="1">
              <a:lnSpc>
                <a:spcPct val="90000"/>
              </a:lnSpc>
            </a:pPr>
            <a:r>
              <a:rPr lang="zh-CN" altLang="en-US" sz="2400" dirty="0">
                <a:sym typeface="黑体" panose="02010609060101010101" pitchFamily="49" charset="-122"/>
              </a:rPr>
              <a:t>根据物品的相似度和用户的历史行为给用户生成推荐列表</a:t>
            </a:r>
            <a:endParaRPr lang="zh-CN" altLang="en-US" sz="2400" dirty="0">
              <a:sym typeface="黑体" panose="02010609060101010101" pitchFamily="49" charset="-122"/>
            </a:endParaRPr>
          </a:p>
          <a:p>
            <a:pPr indent="-255270" eaLnBrk="1" hangingPunct="1">
              <a:lnSpc>
                <a:spcPct val="90000"/>
              </a:lnSpc>
            </a:pPr>
            <a:endParaRPr lang="en-US" altLang="zh-CN" sz="2000" dirty="0"/>
          </a:p>
          <a:p>
            <a:pPr indent="-255270" eaLnBrk="1" hangingPunct="1">
              <a:lnSpc>
                <a:spcPct val="90000"/>
              </a:lnSpc>
            </a:pPr>
            <a:endParaRPr lang="en-US" altLang="zh-CN" sz="2000" dirty="0"/>
          </a:p>
        </p:txBody>
      </p:sp>
      <p:sp>
        <p:nvSpPr>
          <p:cNvPr id="50178"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dirty="0">
                <a:sym typeface="+mn-ea"/>
              </a:rPr>
              <a:t>协同过滤推荐算法分析</a:t>
            </a:r>
            <a:endParaRPr lang="zh-CN" altLang="en-US"/>
          </a:p>
        </p:txBody>
      </p:sp>
    </p:spTree>
  </p:cSld>
  <p:clrMapOvr>
    <a:masterClrMapping/>
  </p:clrMapOvr>
  <p:transition spd="slow">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3"/>
          <p:cNvSpPr>
            <a:spLocks noGrp="1"/>
          </p:cNvSpPr>
          <p:nvPr>
            <p:ph idx="1"/>
          </p:nvPr>
        </p:nvSpPr>
        <p:spPr/>
        <p:txBody>
          <a:bodyPr wrap="square" lIns="91440" tIns="45720" rIns="91440" bIns="45720" anchor="t"/>
          <a:p>
            <a:pPr indent="-255270" eaLnBrk="1" hangingPunct="1">
              <a:lnSpc>
                <a:spcPct val="90000"/>
              </a:lnSpc>
            </a:pPr>
            <a:r>
              <a:rPr lang="zh-CN" altLang="en-US" sz="2800" dirty="0">
                <a:sym typeface="黑体" panose="02010609060101010101" pitchFamily="49" charset="-122"/>
              </a:rPr>
              <a:t>基于物品的协同过滤</a:t>
            </a:r>
            <a:r>
              <a:rPr lang="en-US" altLang="zh-CN" sz="2800" dirty="0">
                <a:sym typeface="黑体" panose="02010609060101010101" pitchFamily="49" charset="-122"/>
              </a:rPr>
              <a:t>:推荐那些和他之前喜欢的物品类似的物品</a:t>
            </a:r>
            <a:r>
              <a:rPr lang="zh-CN" altLang="en-US" sz="2800" dirty="0">
                <a:sym typeface="黑体" panose="02010609060101010101" pitchFamily="49" charset="-122"/>
              </a:rPr>
              <a:t>。</a:t>
            </a:r>
            <a:endParaRPr lang="zh-CN" altLang="en-US" sz="2800" dirty="0">
              <a:sym typeface="黑体" panose="02010609060101010101" pitchFamily="49" charset="-122"/>
            </a:endParaRPr>
          </a:p>
          <a:p>
            <a:pPr indent="-255270" eaLnBrk="1" hangingPunct="1">
              <a:lnSpc>
                <a:spcPct val="90000"/>
              </a:lnSpc>
            </a:pPr>
            <a:endParaRPr lang="zh-CN" altLang="en-US" sz="2800" dirty="0">
              <a:sym typeface="黑体" panose="02010609060101010101" pitchFamily="49" charset="-122"/>
            </a:endParaRPr>
          </a:p>
          <a:p>
            <a:pPr indent="-255270" eaLnBrk="1" hangingPunct="1">
              <a:lnSpc>
                <a:spcPct val="90000"/>
              </a:lnSpc>
            </a:pPr>
            <a:endParaRPr lang="en-US" altLang="zh-CN" sz="2000" dirty="0"/>
          </a:p>
        </p:txBody>
      </p:sp>
      <p:sp>
        <p:nvSpPr>
          <p:cNvPr id="50178"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dirty="0">
                <a:sym typeface="+mn-ea"/>
              </a:rPr>
              <a:t>协同过滤推荐算法分析</a:t>
            </a:r>
            <a:endParaRPr lang="zh-CN" altLang="en-US"/>
          </a:p>
        </p:txBody>
      </p:sp>
      <p:pic>
        <p:nvPicPr>
          <p:cNvPr id="3" name="图片 2"/>
          <p:cNvPicPr>
            <a:picLocks noChangeAspect="1"/>
          </p:cNvPicPr>
          <p:nvPr/>
        </p:nvPicPr>
        <p:blipFill>
          <a:blip r:embed="rId1"/>
          <a:stretch>
            <a:fillRect/>
          </a:stretch>
        </p:blipFill>
        <p:spPr>
          <a:xfrm>
            <a:off x="866140" y="2616200"/>
            <a:ext cx="7646670" cy="2635885"/>
          </a:xfrm>
          <a:prstGeom prst="rect">
            <a:avLst/>
          </a:prstGeom>
        </p:spPr>
      </p:pic>
    </p:spTree>
  </p:cSld>
  <p:clrMapOvr>
    <a:masterClrMapping/>
  </p:clrMapOvr>
  <p:transition spd="slow">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3"/>
          <p:cNvSpPr>
            <a:spLocks noGrp="1"/>
          </p:cNvSpPr>
          <p:nvPr>
            <p:ph idx="1"/>
          </p:nvPr>
        </p:nvSpPr>
        <p:spPr/>
        <p:txBody>
          <a:bodyPr wrap="square" lIns="91440" tIns="45720" rIns="91440" bIns="45720" anchor="t"/>
          <a:p>
            <a:pPr indent="-255270" eaLnBrk="1" hangingPunct="1">
              <a:lnSpc>
                <a:spcPct val="90000"/>
              </a:lnSpc>
            </a:pPr>
            <a:r>
              <a:rPr lang="zh-CN" altLang="en-US" sz="2800" dirty="0">
                <a:sym typeface="黑体" panose="02010609060101010101" pitchFamily="49" charset="-122"/>
              </a:rPr>
              <a:t>基于物品的协同过滤</a:t>
            </a:r>
            <a:r>
              <a:rPr lang="en-US" altLang="zh-CN" sz="2800" dirty="0">
                <a:sym typeface="黑体" panose="02010609060101010101" pitchFamily="49" charset="-122"/>
              </a:rPr>
              <a:t>:推荐那些和他之前喜欢的物品类似的物品</a:t>
            </a:r>
            <a:r>
              <a:rPr lang="zh-CN" altLang="en-US" sz="2800" dirty="0">
                <a:sym typeface="黑体" panose="02010609060101010101" pitchFamily="49" charset="-122"/>
              </a:rPr>
              <a:t>。</a:t>
            </a:r>
            <a:endParaRPr lang="zh-CN" altLang="en-US" sz="2800" dirty="0">
              <a:sym typeface="黑体" panose="02010609060101010101" pitchFamily="49" charset="-122"/>
            </a:endParaRPr>
          </a:p>
          <a:p>
            <a:pPr indent="-255270" eaLnBrk="1" hangingPunct="1">
              <a:lnSpc>
                <a:spcPct val="90000"/>
              </a:lnSpc>
            </a:pPr>
            <a:endParaRPr lang="zh-CN" altLang="en-US" sz="2800" dirty="0">
              <a:sym typeface="黑体" panose="02010609060101010101" pitchFamily="49" charset="-122"/>
            </a:endParaRPr>
          </a:p>
          <a:p>
            <a:pPr indent="-255270" eaLnBrk="1" hangingPunct="1">
              <a:lnSpc>
                <a:spcPct val="90000"/>
              </a:lnSpc>
            </a:pPr>
            <a:endParaRPr lang="en-US" altLang="zh-CN" sz="2000" dirty="0"/>
          </a:p>
        </p:txBody>
      </p:sp>
      <p:sp>
        <p:nvSpPr>
          <p:cNvPr id="50178"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dirty="0">
                <a:sym typeface="+mn-ea"/>
              </a:rPr>
              <a:t>协同过滤推荐算法分析</a:t>
            </a:r>
            <a:endParaRPr lang="zh-CN" altLang="en-US"/>
          </a:p>
        </p:txBody>
      </p:sp>
      <p:pic>
        <p:nvPicPr>
          <p:cNvPr id="4" name="图片 3"/>
          <p:cNvPicPr>
            <a:picLocks noChangeAspect="1"/>
          </p:cNvPicPr>
          <p:nvPr/>
        </p:nvPicPr>
        <p:blipFill>
          <a:blip r:embed="rId1"/>
          <a:stretch>
            <a:fillRect/>
          </a:stretch>
        </p:blipFill>
        <p:spPr>
          <a:xfrm>
            <a:off x="1887855" y="2165350"/>
            <a:ext cx="6054090" cy="4385310"/>
          </a:xfrm>
          <a:prstGeom prst="rect">
            <a:avLst/>
          </a:prstGeom>
        </p:spPr>
      </p:pic>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3600" b="1" dirty="0" smtClean="0">
                <a:solidFill>
                  <a:schemeClr val="bg1"/>
                </a:solidFill>
                <a:latin typeface="微软雅黑" panose="020B0503020204020204" pitchFamily="34" charset="-122"/>
                <a:ea typeface="微软雅黑" panose="020B0503020204020204" pitchFamily="34" charset="-122"/>
              </a:rPr>
              <a:t>讲授思路</a:t>
            </a:r>
            <a:endParaRPr lang="zh-CN" altLang="en-US" dirty="0" smtClean="0">
              <a:ea typeface="宋体" panose="02010600030101010101" pitchFamily="2" charset="-122"/>
            </a:endParaRPr>
          </a:p>
        </p:txBody>
      </p:sp>
      <p:sp>
        <p:nvSpPr>
          <p:cNvPr id="5123" name="内容占位符 2"/>
          <p:cNvSpPr>
            <a:spLocks noGrp="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55270" eaLnBrk="1" hangingPunct="1"/>
            <a:r>
              <a:rPr dirty="0">
                <a:sym typeface="+mn-ea"/>
              </a:rPr>
              <a:t>线性回归分析</a:t>
            </a:r>
            <a:endParaRPr lang="zh-CN" altLang="en-US" strike="noStrike" noProof="1" dirty="0"/>
          </a:p>
          <a:p>
            <a:pPr indent="-255270" eaLnBrk="1" fontAlgn="base" hangingPunct="1"/>
            <a:r>
              <a:rPr lang="en-US" altLang="zh-CN" dirty="0">
                <a:sym typeface="+mn-ea"/>
              </a:rPr>
              <a:t>KNN</a:t>
            </a:r>
            <a:r>
              <a:rPr dirty="0">
                <a:sym typeface="+mn-ea"/>
              </a:rPr>
              <a:t>分类分析</a:t>
            </a:r>
            <a:endParaRPr lang="zh-CN" altLang="en-US" strike="noStrike" noProof="1" dirty="0"/>
          </a:p>
          <a:p>
            <a:pPr indent="-255270" eaLnBrk="1" fontAlgn="base" hangingPunct="1"/>
            <a:r>
              <a:rPr lang="en-US" altLang="zh-CN" dirty="0">
                <a:sym typeface="+mn-ea"/>
              </a:rPr>
              <a:t>协同过滤推荐算法分析</a:t>
            </a:r>
            <a:endParaRPr lang="zh-CN" altLang="en-US" dirty="0"/>
          </a:p>
          <a:p>
            <a:pPr indent="-255270" eaLnBrk="1" hangingPunct="1"/>
            <a:endParaRPr lang="zh-CN" altLang="en-US" dirty="0"/>
          </a:p>
          <a:p>
            <a:pPr>
              <a:lnSpc>
                <a:spcPct val="120000"/>
              </a:lnSpc>
              <a:spcBef>
                <a:spcPct val="0"/>
              </a:spcBef>
            </a:pPr>
            <a:endParaRPr lang="zh-CN" altLang="en-US" sz="2800" dirty="0" smtClean="0">
              <a:latin typeface="微软雅黑" panose="020B0503020204020204" pitchFamily="34" charset="-122"/>
              <a:ea typeface="微软雅黑" panose="020B0503020204020204" pitchFamily="34" charset="-122"/>
            </a:endParaRPr>
          </a:p>
          <a:p>
            <a:pPr>
              <a:lnSpc>
                <a:spcPct val="120000"/>
              </a:lnSpc>
              <a:spcBef>
                <a:spcPct val="0"/>
              </a:spcBef>
            </a:pPr>
            <a:endParaRPr lang="zh-CN" altLang="en-US" sz="2400" dirty="0" smtClean="0">
              <a:ea typeface="宋体" panose="02010600030101010101" pitchFamily="2" charset="-122"/>
            </a:endParaRPr>
          </a:p>
          <a:p>
            <a:pPr>
              <a:lnSpc>
                <a:spcPct val="120000"/>
              </a:lnSpc>
              <a:spcBef>
                <a:spcPct val="0"/>
              </a:spcBef>
            </a:pP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ransition spd="slow" advTm="2347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p:cNvPicPr>
            <a:picLocks noChangeAspect="1"/>
          </p:cNvPicPr>
          <p:nvPr/>
        </p:nvPicPr>
        <p:blipFill>
          <a:blip r:embed="rId1"/>
          <a:stretch>
            <a:fillRect/>
          </a:stretch>
        </p:blipFill>
        <p:spPr>
          <a:xfrm>
            <a:off x="568325" y="1010285"/>
            <a:ext cx="8336915" cy="57734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3"/>
          <p:cNvSpPr>
            <a:spLocks noGrp="1"/>
          </p:cNvSpPr>
          <p:nvPr>
            <p:ph idx="1"/>
          </p:nvPr>
        </p:nvSpPr>
        <p:spPr/>
        <p:txBody>
          <a:bodyPr wrap="square" lIns="91440" tIns="45720" rIns="91440" bIns="45720" anchor="t"/>
          <a:p>
            <a:pPr indent="-255270" eaLnBrk="1" hangingPunct="1">
              <a:lnSpc>
                <a:spcPct val="90000"/>
              </a:lnSpc>
            </a:pPr>
            <a:r>
              <a:rPr lang="zh-CN" altLang="en-US" sz="2800" dirty="0">
                <a:sym typeface="黑体" panose="02010609060101010101" pitchFamily="49" charset="-122"/>
              </a:rPr>
              <a:t>在R中，使用recommenderlab 包中的函数构建智能推荐模型</a:t>
            </a:r>
            <a:endParaRPr lang="zh-CN" altLang="en-US" sz="2800" dirty="0">
              <a:sym typeface="黑体" panose="02010609060101010101" pitchFamily="49" charset="-122"/>
            </a:endParaRPr>
          </a:p>
          <a:p>
            <a:pPr lvl="1" indent="-255905" eaLnBrk="1" hangingPunct="1">
              <a:lnSpc>
                <a:spcPct val="90000"/>
              </a:lnSpc>
            </a:pPr>
            <a:r>
              <a:rPr lang="en-US" altLang="zh-CN" sz="2400" dirty="0"/>
              <a:t>recommender()</a:t>
            </a:r>
            <a:endParaRPr lang="en-US" altLang="zh-CN" sz="2400" dirty="0"/>
          </a:p>
          <a:p>
            <a:pPr lvl="2" indent="-255905" eaLnBrk="1" hangingPunct="1">
              <a:lnSpc>
                <a:spcPct val="90000"/>
              </a:lnSpc>
            </a:pPr>
            <a:r>
              <a:rPr lang="en-US" altLang="zh-CN" dirty="0">
                <a:sym typeface="+mn-ea"/>
              </a:rPr>
              <a:t>ratingMatrix</a:t>
            </a:r>
            <a:endParaRPr lang="en-US" altLang="zh-CN" sz="2000" dirty="0"/>
          </a:p>
          <a:p>
            <a:pPr lvl="1" indent="-255905" eaLnBrk="1" hangingPunct="1">
              <a:lnSpc>
                <a:spcPct val="90000"/>
              </a:lnSpc>
            </a:pPr>
            <a:r>
              <a:rPr lang="en-US" altLang="zh-CN" sz="2400" dirty="0"/>
              <a:t>predict()</a:t>
            </a:r>
            <a:endParaRPr lang="en-US" altLang="zh-CN" sz="2400" dirty="0"/>
          </a:p>
          <a:p>
            <a:pPr indent="-255270" eaLnBrk="1" hangingPunct="1">
              <a:lnSpc>
                <a:spcPct val="90000"/>
              </a:lnSpc>
            </a:pPr>
            <a:endParaRPr lang="en-US" altLang="zh-CN" sz="2000" dirty="0"/>
          </a:p>
        </p:txBody>
      </p:sp>
      <p:sp>
        <p:nvSpPr>
          <p:cNvPr id="52226"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dirty="0">
                <a:sym typeface="+mn-ea"/>
              </a:rPr>
              <a:t>协同过滤推荐算法分析</a:t>
            </a:r>
            <a:endParaRPr lang="zh-CN" altLang="en-US"/>
          </a:p>
        </p:txBody>
      </p:sp>
    </p:spTree>
  </p:cSld>
  <p:clrMapOvr>
    <a:masterClrMapping/>
  </p:clrMapOvr>
  <p:transition spd="slow">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3"/>
          <p:cNvSpPr>
            <a:spLocks noGrp="1"/>
          </p:cNvSpPr>
          <p:nvPr>
            <p:ph idx="1"/>
          </p:nvPr>
        </p:nvSpPr>
        <p:spPr/>
        <p:txBody>
          <a:bodyPr wrap="square" lIns="91440" tIns="45720" rIns="91440" bIns="45720" anchor="t"/>
          <a:p>
            <a:pPr indent="-255270" eaLnBrk="1" hangingPunct="1">
              <a:lnSpc>
                <a:spcPct val="90000"/>
              </a:lnSpc>
            </a:pPr>
            <a:r>
              <a:rPr lang="en-US" altLang="zh-CN" sz="2800" dirty="0"/>
              <a:t>ratingMatrix</a:t>
            </a:r>
            <a:endParaRPr lang="en-US" altLang="zh-CN" sz="2800" dirty="0"/>
          </a:p>
          <a:p>
            <a:pPr lvl="1" indent="-255905" eaLnBrk="1" hangingPunct="1">
              <a:lnSpc>
                <a:spcPct val="90000"/>
              </a:lnSpc>
            </a:pPr>
            <a:r>
              <a:rPr lang="en-US" altLang="zh-CN" sz="2400" dirty="0"/>
              <a:t>realRatingMatrix:</a:t>
            </a:r>
            <a:r>
              <a:rPr lang="zh-CN" altLang="en-US" sz="2400" dirty="0"/>
              <a:t>评分矩阵</a:t>
            </a:r>
            <a:endParaRPr lang="zh-CN" altLang="en-US" sz="2400" dirty="0"/>
          </a:p>
          <a:p>
            <a:pPr lvl="1" indent="-255905" eaLnBrk="1" hangingPunct="1">
              <a:lnSpc>
                <a:spcPct val="90000"/>
              </a:lnSpc>
            </a:pPr>
            <a:r>
              <a:rPr lang="en-US" altLang="zh-CN" sz="2400" dirty="0"/>
              <a:t>binaryRatingMatrix</a:t>
            </a:r>
            <a:r>
              <a:rPr lang="zh-CN" altLang="en-US" sz="2400" dirty="0"/>
              <a:t>：布尔矩阵</a:t>
            </a:r>
            <a:endParaRPr lang="zh-CN" altLang="en-US" sz="2400" dirty="0"/>
          </a:p>
          <a:p>
            <a:pPr lvl="1" indent="-255905" eaLnBrk="1" hangingPunct="1">
              <a:lnSpc>
                <a:spcPct val="90000"/>
              </a:lnSpc>
            </a:pPr>
            <a:r>
              <a:rPr lang="zh-CN" altLang="en-US" sz="2400" dirty="0"/>
              <a:t>可将矩阵转</a:t>
            </a:r>
            <a:r>
              <a:rPr lang="en-US" altLang="zh-CN" sz="2400" dirty="0"/>
              <a:t>matrix</a:t>
            </a:r>
            <a:r>
              <a:rPr lang="zh-CN" altLang="en-US" sz="2400" dirty="0"/>
              <a:t>化为评分矩阵</a:t>
            </a:r>
            <a:endParaRPr lang="zh-CN" altLang="en-US" sz="2400" dirty="0"/>
          </a:p>
          <a:p>
            <a:pPr lvl="1" indent="-255905" eaLnBrk="1" hangingPunct="1">
              <a:lnSpc>
                <a:spcPct val="90000"/>
              </a:lnSpc>
            </a:pPr>
            <a:r>
              <a:rPr lang="zh-CN" altLang="en-US" sz="2400" dirty="0"/>
              <a:t>可将评分矩阵转化为</a:t>
            </a:r>
            <a:r>
              <a:rPr lang="en-US" altLang="zh-CN" sz="2400" dirty="0"/>
              <a:t>list</a:t>
            </a:r>
            <a:r>
              <a:rPr lang="zh-CN" altLang="en-US" sz="2400" dirty="0"/>
              <a:t>和</a:t>
            </a:r>
            <a:r>
              <a:rPr lang="en-US" altLang="zh-CN" sz="2400" dirty="0"/>
              <a:t>data.frame</a:t>
            </a:r>
            <a:endParaRPr lang="en-US" altLang="zh-CN" sz="2400" dirty="0"/>
          </a:p>
          <a:p>
            <a:pPr lvl="1" indent="-255905" eaLnBrk="1" hangingPunct="1">
              <a:lnSpc>
                <a:spcPct val="90000"/>
              </a:lnSpc>
            </a:pPr>
            <a:endParaRPr lang="en-US" altLang="zh-CN" sz="2400" dirty="0"/>
          </a:p>
          <a:p>
            <a:pPr lvl="1" indent="-255905" eaLnBrk="1" hangingPunct="1">
              <a:lnSpc>
                <a:spcPct val="90000"/>
              </a:lnSpc>
            </a:pPr>
            <a:endParaRPr lang="en-US" altLang="zh-CN" sz="2400" dirty="0"/>
          </a:p>
          <a:p>
            <a:pPr indent="-255270" eaLnBrk="1" hangingPunct="1">
              <a:lnSpc>
                <a:spcPct val="90000"/>
              </a:lnSpc>
            </a:pPr>
            <a:endParaRPr lang="en-US" altLang="zh-CN" sz="2000" dirty="0"/>
          </a:p>
        </p:txBody>
      </p:sp>
      <p:sp>
        <p:nvSpPr>
          <p:cNvPr id="54274"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dirty="0">
                <a:sym typeface="+mn-ea"/>
              </a:rPr>
              <a:t>协同过滤推荐算法分析</a:t>
            </a:r>
            <a:endParaRPr lang="zh-CN" altLang="en-US"/>
          </a:p>
        </p:txBody>
      </p:sp>
    </p:spTree>
  </p:cSld>
  <p:clrMapOvr>
    <a:masterClrMapping/>
  </p:clrMapOvr>
  <p:transition spd="slow">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3"/>
          <p:cNvSpPr>
            <a:spLocks noGrp="1"/>
          </p:cNvSpPr>
          <p:nvPr>
            <p:ph idx="1"/>
          </p:nvPr>
        </p:nvSpPr>
        <p:spPr>
          <a:xfrm>
            <a:off x="457200" y="1481138"/>
            <a:ext cx="8229600" cy="4525963"/>
          </a:xfrm>
        </p:spPr>
        <p:txBody>
          <a:bodyPr wrap="square" lIns="91440" tIns="45720" rIns="91440" bIns="45720" anchor="t"/>
          <a:p>
            <a:pPr indent="-255270" eaLnBrk="1" fontAlgn="base" hangingPunct="1">
              <a:lnSpc>
                <a:spcPct val="90000"/>
              </a:lnSpc>
            </a:pPr>
            <a:r>
              <a:rPr lang="en-US" altLang="zh-CN" sz="2800" strike="noStrike" noProof="1" dirty="0"/>
              <a:t>ratingMatrix</a:t>
            </a:r>
            <a:r>
              <a:rPr lang="zh-CN" altLang="en-US" sz="2800" strike="noStrike" noProof="1" dirty="0"/>
              <a:t>示例：</a:t>
            </a:r>
            <a:endParaRPr lang="zh-CN" altLang="en-US" sz="2800" strike="noStrike" noProof="1" dirty="0"/>
          </a:p>
          <a:p>
            <a:pPr lvl="1" indent="-255270" eaLnBrk="1" fontAlgn="base" hangingPunct="1">
              <a:lnSpc>
                <a:spcPct val="90000"/>
              </a:lnSpc>
            </a:pPr>
            <a:r>
              <a:rPr lang="zh-CN" altLang="en-US" strike="noStrike" noProof="1" dirty="0"/>
              <a:t>创建</a:t>
            </a:r>
            <a:r>
              <a:rPr lang="en-US" altLang="zh-CN" strike="noStrike" noProof="1" dirty="0"/>
              <a:t>10*10</a:t>
            </a:r>
            <a:r>
              <a:rPr lang="zh-CN" altLang="en-US" strike="noStrike" noProof="1" dirty="0"/>
              <a:t>矩阵</a:t>
            </a:r>
            <a:r>
              <a:rPr lang="en-US" altLang="zh-CN" strike="noStrike" noProof="1" dirty="0"/>
              <a:t>m</a:t>
            </a:r>
            <a:endParaRPr lang="en-US" altLang="zh-CN" strike="noStrike" noProof="1" dirty="0"/>
          </a:p>
          <a:p>
            <a:pPr lvl="2" indent="-255270" eaLnBrk="1" fontAlgn="base" hangingPunct="1">
              <a:lnSpc>
                <a:spcPct val="90000"/>
              </a:lnSpc>
            </a:pPr>
            <a:r>
              <a:rPr lang="zh-CN" altLang="en-US" sz="2000" strike="noStrike" noProof="1" dirty="0">
                <a:sym typeface="+mn-ea"/>
              </a:rPr>
              <a:t>矩阵元素为：从（</a:t>
            </a:r>
            <a:r>
              <a:rPr lang="en-US" altLang="zh-CN" sz="2000" strike="noStrike" noProof="1" dirty="0">
                <a:sym typeface="+mn-ea"/>
              </a:rPr>
              <a:t>NA</a:t>
            </a:r>
            <a:r>
              <a:rPr lang="zh-CN" altLang="en-US" sz="2000" strike="noStrike" noProof="1" dirty="0">
                <a:sym typeface="+mn-ea"/>
              </a:rPr>
              <a:t>、</a:t>
            </a:r>
            <a:r>
              <a:rPr lang="en-US" altLang="zh-CN" sz="2000" strike="noStrike" noProof="1" dirty="0">
                <a:sym typeface="+mn-ea"/>
              </a:rPr>
              <a:t>0</a:t>
            </a:r>
            <a:r>
              <a:rPr lang="zh-CN" altLang="en-US" sz="2000" strike="noStrike" noProof="1" dirty="0">
                <a:sym typeface="+mn-ea"/>
              </a:rPr>
              <a:t>、</a:t>
            </a:r>
            <a:r>
              <a:rPr lang="en-US" altLang="zh-CN" sz="2000" strike="noStrike" noProof="1" dirty="0">
                <a:sym typeface="+mn-ea"/>
              </a:rPr>
              <a:t>1</a:t>
            </a:r>
            <a:r>
              <a:rPr lang="zh-CN" altLang="en-US" sz="2000" strike="noStrike" noProof="1" dirty="0">
                <a:sym typeface="+mn-ea"/>
              </a:rPr>
              <a:t>、</a:t>
            </a:r>
            <a:r>
              <a:rPr lang="en-US" altLang="zh-CN" sz="2000" strike="noStrike" noProof="1" dirty="0">
                <a:sym typeface="+mn-ea"/>
              </a:rPr>
              <a:t>2</a:t>
            </a:r>
            <a:r>
              <a:rPr lang="zh-CN" altLang="en-US" sz="2000" strike="noStrike" noProof="1" dirty="0">
                <a:sym typeface="+mn-ea"/>
              </a:rPr>
              <a:t>、</a:t>
            </a:r>
            <a:r>
              <a:rPr lang="en-US" altLang="zh-CN" sz="2000" strike="noStrike" noProof="1" dirty="0">
                <a:sym typeface="+mn-ea"/>
              </a:rPr>
              <a:t>3</a:t>
            </a:r>
            <a:r>
              <a:rPr lang="zh-CN" altLang="en-US" sz="2000" strike="noStrike" noProof="1" dirty="0">
                <a:sym typeface="+mn-ea"/>
              </a:rPr>
              <a:t>、</a:t>
            </a:r>
            <a:r>
              <a:rPr lang="en-US" altLang="zh-CN" sz="2000" strike="noStrike" noProof="1" dirty="0">
                <a:sym typeface="+mn-ea"/>
              </a:rPr>
              <a:t>4</a:t>
            </a:r>
            <a:r>
              <a:rPr lang="zh-CN" altLang="en-US" sz="2000" strike="noStrike" noProof="1" dirty="0">
                <a:sym typeface="+mn-ea"/>
              </a:rPr>
              <a:t>、</a:t>
            </a:r>
            <a:r>
              <a:rPr lang="en-US" altLang="zh-CN" sz="2000" strike="noStrike" noProof="1" dirty="0">
                <a:sym typeface="+mn-ea"/>
              </a:rPr>
              <a:t>5</a:t>
            </a:r>
            <a:r>
              <a:rPr lang="zh-CN" altLang="en-US" sz="2000" strike="noStrike" noProof="1" dirty="0">
                <a:sym typeface="+mn-ea"/>
              </a:rPr>
              <a:t>）中随机抽取</a:t>
            </a:r>
            <a:r>
              <a:rPr lang="en-US" altLang="zh-CN" sz="2000" strike="noStrike" noProof="1" dirty="0">
                <a:sym typeface="+mn-ea"/>
              </a:rPr>
              <a:t>100</a:t>
            </a:r>
            <a:r>
              <a:rPr lang="zh-CN" altLang="en-US" sz="2000" strike="noStrike" noProof="1" dirty="0">
                <a:sym typeface="+mn-ea"/>
              </a:rPr>
              <a:t>个样本</a:t>
            </a:r>
            <a:endParaRPr lang="zh-CN" altLang="en-US" sz="2000" strike="noStrike" noProof="1" dirty="0">
              <a:sym typeface="+mn-ea"/>
            </a:endParaRPr>
          </a:p>
          <a:p>
            <a:pPr lvl="3" indent="-255270" eaLnBrk="1" fontAlgn="base" hangingPunct="1">
              <a:lnSpc>
                <a:spcPct val="90000"/>
              </a:lnSpc>
            </a:pPr>
            <a:r>
              <a:rPr lang="en-US" altLang="zh-CN" sz="2000" strike="noStrike" noProof="1" dirty="0"/>
              <a:t>s</a:t>
            </a:r>
            <a:r>
              <a:rPr lang="zh-CN" altLang="en-US" sz="2000" strike="noStrike" noProof="1" dirty="0"/>
              <a:t>ample(x, size, replace = FALSE, prob = NULL)</a:t>
            </a:r>
            <a:endParaRPr lang="en-US" altLang="zh-CN" sz="2000" strike="noStrike" noProof="1" dirty="0"/>
          </a:p>
          <a:p>
            <a:pPr lvl="2" indent="-255270" eaLnBrk="1" fontAlgn="base" hangingPunct="1">
              <a:lnSpc>
                <a:spcPct val="90000"/>
              </a:lnSpc>
            </a:pPr>
            <a:r>
              <a:rPr lang="zh-CN" altLang="en-US" sz="2000" strike="noStrike" noProof="1" dirty="0"/>
              <a:t>行名：</a:t>
            </a:r>
            <a:r>
              <a:rPr lang="en-US" altLang="zh-CN" sz="2000" strike="noStrike" noProof="1" dirty="0"/>
              <a:t>u1</a:t>
            </a:r>
            <a:r>
              <a:rPr lang="zh-CN" altLang="en-US" sz="2000" strike="noStrike" noProof="1" dirty="0"/>
              <a:t>，</a:t>
            </a:r>
            <a:r>
              <a:rPr lang="en-US" altLang="zh-CN" sz="2000" strike="noStrike" noProof="1" dirty="0"/>
              <a:t>u2</a:t>
            </a:r>
            <a:r>
              <a:rPr lang="zh-CN" altLang="en-US" sz="2000" strike="noStrike" noProof="1" dirty="0"/>
              <a:t>，</a:t>
            </a:r>
            <a:r>
              <a:rPr lang="en-US" altLang="zh-CN" sz="2000" strike="noStrike" noProof="1" dirty="0"/>
              <a:t>...u10</a:t>
            </a:r>
            <a:endParaRPr lang="en-US" altLang="zh-CN" sz="2000" strike="noStrike" noProof="1" dirty="0"/>
          </a:p>
          <a:p>
            <a:pPr lvl="2" indent="-255270" eaLnBrk="1" fontAlgn="base" hangingPunct="1">
              <a:lnSpc>
                <a:spcPct val="90000"/>
              </a:lnSpc>
            </a:pPr>
            <a:r>
              <a:rPr lang="zh-CN" altLang="en-US" sz="2000" strike="noStrike" noProof="1" dirty="0"/>
              <a:t>列名：</a:t>
            </a:r>
            <a:r>
              <a:rPr lang="en-US" altLang="zh-CN" sz="2000" strike="noStrike" noProof="1" dirty="0"/>
              <a:t>i1</a:t>
            </a:r>
            <a:r>
              <a:rPr lang="zh-CN" altLang="en-US" sz="2000" strike="noStrike" noProof="1" dirty="0"/>
              <a:t>，</a:t>
            </a:r>
            <a:r>
              <a:rPr lang="en-US" altLang="zh-CN" sz="2000" strike="noStrike" noProof="1" dirty="0"/>
              <a:t>i2</a:t>
            </a:r>
            <a:r>
              <a:rPr lang="zh-CN" altLang="en-US" sz="2000" strike="noStrike" noProof="1" dirty="0"/>
              <a:t>，</a:t>
            </a:r>
            <a:r>
              <a:rPr lang="en-US" altLang="zh-CN" sz="2000" strike="noStrike" noProof="1" dirty="0"/>
              <a:t>...</a:t>
            </a:r>
            <a:r>
              <a:rPr lang="zh-CN" altLang="en-US" sz="2000" strike="noStrike" noProof="1" dirty="0"/>
              <a:t>，</a:t>
            </a:r>
            <a:r>
              <a:rPr lang="en-US" altLang="zh-CN" sz="2000" strike="noStrike" noProof="1" dirty="0"/>
              <a:t>i10</a:t>
            </a:r>
            <a:endParaRPr lang="en-US" altLang="zh-CN" sz="2000" strike="noStrike" noProof="1" dirty="0"/>
          </a:p>
          <a:p>
            <a:pPr lvl="1" indent="-255270" eaLnBrk="1" fontAlgn="base" hangingPunct="1">
              <a:lnSpc>
                <a:spcPct val="90000"/>
              </a:lnSpc>
            </a:pPr>
            <a:r>
              <a:rPr lang="zh-CN" altLang="en-US" strike="noStrike" noProof="1" dirty="0"/>
              <a:t>将</a:t>
            </a:r>
            <a:r>
              <a:rPr lang="en-US" altLang="zh-CN" strike="noStrike" noProof="1" dirty="0"/>
              <a:t>matrix </a:t>
            </a:r>
            <a:r>
              <a:rPr lang="zh-CN" altLang="en-US" strike="noStrike" noProof="1" dirty="0"/>
              <a:t>转换成</a:t>
            </a:r>
            <a:r>
              <a:rPr lang="en-US" altLang="zh-CN" strike="noStrike" noProof="1" dirty="0"/>
              <a:t>realRatingMatrix(r)</a:t>
            </a:r>
            <a:r>
              <a:rPr lang="zh-CN" altLang="en-US" strike="noStrike" noProof="1" dirty="0"/>
              <a:t>，输出查看效果</a:t>
            </a:r>
            <a:endParaRPr lang="zh-CN" altLang="en-US" strike="noStrike" noProof="1" dirty="0"/>
          </a:p>
          <a:p>
            <a:pPr lvl="1" indent="-255270" eaLnBrk="1" fontAlgn="base" hangingPunct="1">
              <a:lnSpc>
                <a:spcPct val="90000"/>
              </a:lnSpc>
            </a:pPr>
            <a:r>
              <a:rPr lang="zh-CN" altLang="en-US" strike="noStrike" noProof="1" dirty="0"/>
              <a:t>将</a:t>
            </a:r>
            <a:r>
              <a:rPr lang="en-US" altLang="zh-CN" strike="noStrike" noProof="1" dirty="0">
                <a:sym typeface="+mn-ea"/>
              </a:rPr>
              <a:t>realRatingMatrix(r)</a:t>
            </a:r>
            <a:r>
              <a:rPr lang="zh-CN" altLang="en-US" strike="noStrike" noProof="1" dirty="0">
                <a:sym typeface="+mn-ea"/>
              </a:rPr>
              <a:t>转换成</a:t>
            </a:r>
            <a:r>
              <a:rPr lang="en-US" altLang="zh-CN" strike="noStrike" noProof="1" dirty="0">
                <a:sym typeface="+mn-ea"/>
              </a:rPr>
              <a:t>list</a:t>
            </a:r>
            <a:r>
              <a:rPr lang="zh-CN" altLang="en-US" strike="noStrike" noProof="1" dirty="0">
                <a:sym typeface="+mn-ea"/>
              </a:rPr>
              <a:t>或者</a:t>
            </a:r>
            <a:r>
              <a:rPr lang="en-US" altLang="zh-CN" strike="noStrike" noProof="1" dirty="0">
                <a:sym typeface="+mn-ea"/>
              </a:rPr>
              <a:t>data.frame,</a:t>
            </a:r>
            <a:r>
              <a:rPr lang="zh-CN" altLang="en-US" strike="noStrike" noProof="1" dirty="0">
                <a:sym typeface="+mn-ea"/>
              </a:rPr>
              <a:t>输出查看效果</a:t>
            </a:r>
            <a:endParaRPr lang="en-US" altLang="zh-CN" strike="noStrike" noProof="1" dirty="0">
              <a:sym typeface="+mn-ea"/>
            </a:endParaRPr>
          </a:p>
          <a:p>
            <a:pPr lvl="1" indent="-255270" eaLnBrk="1" fontAlgn="base" hangingPunct="1">
              <a:lnSpc>
                <a:spcPct val="90000"/>
              </a:lnSpc>
            </a:pPr>
            <a:endParaRPr lang="zh-CN" altLang="en-US" sz="2385" strike="noStrike" noProof="1" dirty="0"/>
          </a:p>
          <a:p>
            <a:pPr lvl="1" indent="-255270" eaLnBrk="1" fontAlgn="base" hangingPunct="1">
              <a:lnSpc>
                <a:spcPct val="90000"/>
              </a:lnSpc>
            </a:pPr>
            <a:endParaRPr lang="en-US" altLang="zh-CN" sz="2385" strike="noStrike" noProof="1" dirty="0"/>
          </a:p>
          <a:p>
            <a:pPr lvl="1" indent="-255270" eaLnBrk="1" fontAlgn="base" hangingPunct="1">
              <a:lnSpc>
                <a:spcPct val="90000"/>
              </a:lnSpc>
            </a:pPr>
            <a:endParaRPr lang="en-US" altLang="zh-CN" sz="2400" strike="noStrike" noProof="1" dirty="0">
              <a:sym typeface="+mn-ea"/>
            </a:endParaRPr>
          </a:p>
          <a:p>
            <a:pPr lvl="1" indent="-255270" eaLnBrk="1" fontAlgn="base" hangingPunct="1">
              <a:lnSpc>
                <a:spcPct val="90000"/>
              </a:lnSpc>
            </a:pPr>
            <a:endParaRPr lang="en-US" altLang="zh-CN" sz="2400" strike="noStrike" noProof="1" dirty="0"/>
          </a:p>
          <a:p>
            <a:pPr lvl="1" indent="-255270" eaLnBrk="1" fontAlgn="base" hangingPunct="1">
              <a:lnSpc>
                <a:spcPct val="90000"/>
              </a:lnSpc>
            </a:pPr>
            <a:endParaRPr lang="en-US" altLang="zh-CN" sz="2400" strike="noStrike" noProof="1" dirty="0"/>
          </a:p>
          <a:p>
            <a:pPr indent="-255270" eaLnBrk="1" fontAlgn="base" hangingPunct="1">
              <a:lnSpc>
                <a:spcPct val="90000"/>
              </a:lnSpc>
            </a:pPr>
            <a:endParaRPr lang="en-US" altLang="zh-CN" sz="2000" strike="noStrike" noProof="1" dirty="0"/>
          </a:p>
        </p:txBody>
      </p:sp>
      <p:sp>
        <p:nvSpPr>
          <p:cNvPr id="56322"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dirty="0">
                <a:sym typeface="+mn-ea"/>
              </a:rPr>
              <a:t>协同过滤推荐算法分析</a:t>
            </a:r>
            <a:endParaRPr lang="zh-CN" altLang="en-US"/>
          </a:p>
        </p:txBody>
      </p:sp>
    </p:spTree>
  </p:cSld>
  <p:clrMapOvr>
    <a:masterClrMapping/>
  </p:clrMapOvr>
  <p:transition spd="slow">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3"/>
          <p:cNvSpPr>
            <a:spLocks noGrp="1"/>
          </p:cNvSpPr>
          <p:nvPr>
            <p:ph idx="1"/>
          </p:nvPr>
        </p:nvSpPr>
        <p:spPr>
          <a:xfrm>
            <a:off x="457200" y="1481138"/>
            <a:ext cx="8229600" cy="4525963"/>
          </a:xfrm>
        </p:spPr>
        <p:txBody>
          <a:bodyPr wrap="square" lIns="91440" tIns="45720" rIns="91440" bIns="45720" anchor="t"/>
          <a:p>
            <a:pPr indent="-255270" eaLnBrk="1" fontAlgn="base" hangingPunct="1">
              <a:lnSpc>
                <a:spcPct val="90000"/>
              </a:lnSpc>
            </a:pPr>
            <a:r>
              <a:rPr lang="en-US" altLang="zh-CN" sz="2800" strike="noStrike" noProof="1" dirty="0"/>
              <a:t>Recommender()</a:t>
            </a:r>
            <a:r>
              <a:rPr lang="zh-CN" altLang="en-US" sz="2800" strike="noStrike" noProof="1" dirty="0"/>
              <a:t>：构建推荐模型</a:t>
            </a:r>
            <a:endParaRPr lang="zh-CN" altLang="en-US" sz="2800" strike="noStrike" noProof="1" dirty="0"/>
          </a:p>
          <a:p>
            <a:pPr indent="-255270" eaLnBrk="1" fontAlgn="base" hangingPunct="1">
              <a:lnSpc>
                <a:spcPct val="90000"/>
              </a:lnSpc>
            </a:pPr>
            <a:r>
              <a:rPr lang="zh-CN" altLang="en-US" sz="2800" strike="noStrike" noProof="1" dirty="0"/>
              <a:t>使用格式</a:t>
            </a:r>
            <a:endParaRPr lang="zh-CN" altLang="en-US" sz="2800" strike="noStrike" noProof="1" dirty="0"/>
          </a:p>
          <a:p>
            <a:pPr lvl="1" indent="-255270" eaLnBrk="1" fontAlgn="base" hangingPunct="1">
              <a:lnSpc>
                <a:spcPct val="90000"/>
              </a:lnSpc>
            </a:pPr>
            <a:r>
              <a:rPr lang="en-US" altLang="zh-CN" sz="2400" strike="noStrike" noProof="1" dirty="0"/>
              <a:t>Recommender(data,method,parameter=NULL)</a:t>
            </a:r>
            <a:endParaRPr lang="en-US" altLang="zh-CN" sz="2400" strike="noStrike" noProof="1" dirty="0"/>
          </a:p>
          <a:p>
            <a:pPr lvl="2" indent="-255270" eaLnBrk="1" fontAlgn="base" hangingPunct="1">
              <a:lnSpc>
                <a:spcPct val="90000"/>
              </a:lnSpc>
            </a:pPr>
            <a:r>
              <a:rPr lang="en-US" altLang="zh-CN" strike="noStrike" noProof="1" dirty="0"/>
              <a:t>data</a:t>
            </a:r>
            <a:r>
              <a:rPr lang="zh-CN" altLang="en-US" strike="noStrike" noProof="1" dirty="0"/>
              <a:t>，为</a:t>
            </a:r>
            <a:r>
              <a:rPr lang="en-US" altLang="zh-CN" strike="noStrike" noProof="1" dirty="0"/>
              <a:t>ratingMatrix</a:t>
            </a:r>
            <a:endParaRPr lang="en-US" altLang="zh-CN" strike="noStrike" noProof="1" dirty="0"/>
          </a:p>
          <a:p>
            <a:pPr lvl="2" indent="-255270" eaLnBrk="1" fontAlgn="base" hangingPunct="1">
              <a:lnSpc>
                <a:spcPct val="90000"/>
              </a:lnSpc>
            </a:pPr>
            <a:r>
              <a:rPr lang="en-US" altLang="zh-CN" strike="noStrike" noProof="1" dirty="0"/>
              <a:t>method,</a:t>
            </a:r>
            <a:r>
              <a:rPr lang="zh-CN" altLang="en-US" strike="noStrike" noProof="1" dirty="0"/>
              <a:t>包括</a:t>
            </a:r>
            <a:r>
              <a:rPr lang="en-US" altLang="zh-CN" strike="noStrike" noProof="1" dirty="0"/>
              <a:t>IBCF,UBCF,POPULAR</a:t>
            </a:r>
            <a:r>
              <a:rPr lang="zh-CN" altLang="en-US" strike="noStrike" noProof="1" dirty="0"/>
              <a:t>等。</a:t>
            </a:r>
            <a:endParaRPr lang="zh-CN" altLang="en-US" strike="noStrike" noProof="1" dirty="0"/>
          </a:p>
          <a:p>
            <a:pPr lvl="2" indent="-255270" eaLnBrk="1" fontAlgn="base" hangingPunct="1">
              <a:lnSpc>
                <a:spcPct val="90000"/>
              </a:lnSpc>
            </a:pPr>
            <a:r>
              <a:rPr lang="en-US" altLang="zh-CN" strike="noStrike" noProof="1" dirty="0"/>
              <a:t>parameter</a:t>
            </a:r>
            <a:r>
              <a:rPr lang="zh-CN" altLang="en-US" strike="noStrike" noProof="1" dirty="0"/>
              <a:t>设置</a:t>
            </a:r>
            <a:r>
              <a:rPr lang="en-US" altLang="zh-CN" strike="noStrike" noProof="1" dirty="0"/>
              <a:t>method</a:t>
            </a:r>
            <a:r>
              <a:rPr lang="zh-CN" altLang="en-US" strike="noStrike" noProof="1" dirty="0"/>
              <a:t>的参数</a:t>
            </a:r>
            <a:endParaRPr lang="zh-CN" altLang="en-US" strike="noStrike" noProof="1" dirty="0"/>
          </a:p>
          <a:p>
            <a:pPr lvl="3" indent="-255270" eaLnBrk="1" fontAlgn="base" hangingPunct="1">
              <a:lnSpc>
                <a:spcPct val="90000"/>
              </a:lnSpc>
            </a:pPr>
            <a:r>
              <a:rPr lang="zh-CN" altLang="en-US" sz="2000" strike="noStrike" noProof="1" dirty="0"/>
              <a:t>recommenderRegistry$get_entries(dataType="realRatingMatrix")</a:t>
            </a:r>
            <a:endParaRPr lang="zh-CN" altLang="en-US" sz="2000" strike="noStrike" noProof="1" dirty="0"/>
          </a:p>
          <a:p>
            <a:pPr lvl="1" indent="-255270" eaLnBrk="1" fontAlgn="base" hangingPunct="1">
              <a:lnSpc>
                <a:spcPct val="90000"/>
              </a:lnSpc>
            </a:pPr>
            <a:endParaRPr lang="zh-CN" altLang="en-US" sz="2000" strike="noStrike" noProof="1" dirty="0"/>
          </a:p>
          <a:p>
            <a:pPr indent="-255270" eaLnBrk="1" fontAlgn="base" hangingPunct="1">
              <a:lnSpc>
                <a:spcPct val="90000"/>
              </a:lnSpc>
            </a:pPr>
            <a:endParaRPr lang="en-US" altLang="zh-CN" sz="2000" strike="noStrike" noProof="1" dirty="0"/>
          </a:p>
        </p:txBody>
      </p:sp>
      <p:sp>
        <p:nvSpPr>
          <p:cNvPr id="58370"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dirty="0">
                <a:sym typeface="+mn-ea"/>
              </a:rPr>
              <a:t>协同过滤推荐算法分析</a:t>
            </a:r>
            <a:br>
              <a:rPr lang="zh-CN" altLang="en-US"/>
            </a:br>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6081">
                                            <p:txEl>
                                              <p:charRg st="26" end="66"/>
                                            </p:txEl>
                                          </p:spTgt>
                                        </p:tgtEl>
                                        <p:attrNameLst>
                                          <p:attrName>style.visibility</p:attrName>
                                        </p:attrNameLst>
                                      </p:cBhvr>
                                      <p:to>
                                        <p:strVal val="visible"/>
                                      </p:to>
                                    </p:set>
                                    <p:animEffect transition="in" filter="checkerboard(across)">
                                      <p:cBhvr>
                                        <p:cTn id="7" dur="500"/>
                                        <p:tgtEl>
                                          <p:spTgt spid="46081">
                                            <p:txEl>
                                              <p:charRg st="26" end="66"/>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6081">
                                            <p:txEl>
                                              <p:charRg st="66" end="85"/>
                                            </p:txEl>
                                          </p:spTgt>
                                        </p:tgtEl>
                                        <p:attrNameLst>
                                          <p:attrName>style.visibility</p:attrName>
                                        </p:attrNameLst>
                                      </p:cBhvr>
                                      <p:to>
                                        <p:strVal val="visible"/>
                                      </p:to>
                                    </p:set>
                                    <p:animEffect transition="in" filter="checkerboard(across)">
                                      <p:cBhvr>
                                        <p:cTn id="12" dur="500"/>
                                        <p:tgtEl>
                                          <p:spTgt spid="46081">
                                            <p:txEl>
                                              <p:charRg st="66"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6081">
                                            <p:txEl>
                                              <p:charRg st="85" end="114"/>
                                            </p:txEl>
                                          </p:spTgt>
                                        </p:tgtEl>
                                        <p:attrNameLst>
                                          <p:attrName>style.visibility</p:attrName>
                                        </p:attrNameLst>
                                      </p:cBhvr>
                                      <p:to>
                                        <p:strVal val="visible"/>
                                      </p:to>
                                    </p:set>
                                    <p:animEffect transition="in" filter="checkerboard(across)">
                                      <p:cBhvr>
                                        <p:cTn id="17" dur="500"/>
                                        <p:tgtEl>
                                          <p:spTgt spid="46081">
                                            <p:txEl>
                                              <p:charRg st="85" end="11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6081">
                                            <p:txEl>
                                              <p:charRg st="114" end="135"/>
                                            </p:txEl>
                                          </p:spTgt>
                                        </p:tgtEl>
                                        <p:attrNameLst>
                                          <p:attrName>style.visibility</p:attrName>
                                        </p:attrNameLst>
                                      </p:cBhvr>
                                      <p:to>
                                        <p:strVal val="visible"/>
                                      </p:to>
                                    </p:set>
                                    <p:animEffect transition="in" filter="checkerboard(across)">
                                      <p:cBhvr>
                                        <p:cTn id="22" dur="500"/>
                                        <p:tgtEl>
                                          <p:spTgt spid="46081">
                                            <p:txEl>
                                              <p:charRg st="114" end="13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6081">
                                            <p:txEl>
                                              <p:charRg st="135" end="196"/>
                                            </p:txEl>
                                          </p:spTgt>
                                        </p:tgtEl>
                                        <p:attrNameLst>
                                          <p:attrName>style.visibility</p:attrName>
                                        </p:attrNameLst>
                                      </p:cBhvr>
                                      <p:to>
                                        <p:strVal val="visible"/>
                                      </p:to>
                                    </p:set>
                                    <p:animEffect transition="in" filter="checkerboard(across)">
                                      <p:cBhvr>
                                        <p:cTn id="27" dur="500"/>
                                        <p:tgtEl>
                                          <p:spTgt spid="46081">
                                            <p:txEl>
                                              <p:charRg st="135" end="1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3"/>
          <p:cNvSpPr>
            <a:spLocks noGrp="1"/>
          </p:cNvSpPr>
          <p:nvPr>
            <p:ph idx="1"/>
          </p:nvPr>
        </p:nvSpPr>
        <p:spPr/>
        <p:txBody>
          <a:bodyPr wrap="square" lIns="91440" tIns="45720" rIns="91440" bIns="45720" anchor="t"/>
          <a:p>
            <a:pPr indent="-255270" eaLnBrk="1" hangingPunct="1">
              <a:lnSpc>
                <a:spcPct val="90000"/>
              </a:lnSpc>
            </a:pPr>
            <a:r>
              <a:rPr lang="en-US" altLang="zh-CN" sz="2800" dirty="0"/>
              <a:t>predict() </a:t>
            </a:r>
            <a:r>
              <a:rPr lang="zh-CN" altLang="en-US" sz="2800" dirty="0"/>
              <a:t>预测推荐模型，得到模型的</a:t>
            </a:r>
            <a:r>
              <a:rPr lang="en-US" altLang="zh-CN" sz="2800" dirty="0"/>
              <a:t>topN</a:t>
            </a:r>
            <a:r>
              <a:rPr lang="zh-CN" altLang="en-US" sz="2800" dirty="0"/>
              <a:t>列表或者用户的预测评分</a:t>
            </a:r>
            <a:endParaRPr lang="zh-CN" altLang="en-US" sz="2800" dirty="0"/>
          </a:p>
          <a:p>
            <a:pPr indent="-255270" eaLnBrk="1" hangingPunct="1">
              <a:lnSpc>
                <a:spcPct val="90000"/>
              </a:lnSpc>
            </a:pPr>
            <a:r>
              <a:rPr lang="zh-CN" altLang="en-US" sz="2800" dirty="0"/>
              <a:t>使用格式：</a:t>
            </a:r>
            <a:endParaRPr lang="zh-CN" altLang="en-US" sz="2800" dirty="0"/>
          </a:p>
          <a:p>
            <a:pPr lvl="1" indent="-255905" eaLnBrk="1" hangingPunct="1">
              <a:lnSpc>
                <a:spcPct val="90000"/>
              </a:lnSpc>
            </a:pPr>
            <a:r>
              <a:rPr lang="en-US" altLang="zh-CN" sz="2400" dirty="0"/>
              <a:t>predict(object,newdata,n=10,type=,...)</a:t>
            </a:r>
            <a:endParaRPr lang="en-US" altLang="zh-CN" sz="2400" dirty="0"/>
          </a:p>
          <a:p>
            <a:pPr lvl="2" indent="-255905" eaLnBrk="1" hangingPunct="1">
              <a:lnSpc>
                <a:spcPct val="90000"/>
              </a:lnSpc>
            </a:pPr>
            <a:r>
              <a:rPr lang="en-US" altLang="zh-CN" sz="2400" dirty="0"/>
              <a:t>object</a:t>
            </a:r>
            <a:r>
              <a:rPr lang="zh-CN" altLang="en-US" sz="2400" dirty="0"/>
              <a:t>为</a:t>
            </a:r>
            <a:r>
              <a:rPr lang="en-US" altLang="zh-CN" sz="2400" dirty="0"/>
              <a:t>recommender</a:t>
            </a:r>
            <a:r>
              <a:rPr lang="zh-CN" altLang="en-US" sz="2400" dirty="0"/>
              <a:t>函数生成的推荐模型</a:t>
            </a:r>
            <a:endParaRPr lang="zh-CN" altLang="en-US" sz="2400" dirty="0"/>
          </a:p>
          <a:p>
            <a:pPr lvl="2" indent="-255905" eaLnBrk="1" hangingPunct="1">
              <a:lnSpc>
                <a:spcPct val="90000"/>
              </a:lnSpc>
            </a:pPr>
            <a:r>
              <a:rPr lang="en-US" altLang="zh-CN" sz="2400" dirty="0"/>
              <a:t>newdata</a:t>
            </a:r>
            <a:r>
              <a:rPr lang="zh-CN" altLang="en-US" sz="2400" dirty="0"/>
              <a:t>为待预测数据</a:t>
            </a:r>
            <a:endParaRPr lang="zh-CN" altLang="en-US" sz="2400" dirty="0"/>
          </a:p>
          <a:p>
            <a:pPr lvl="2" indent="-255905" eaLnBrk="1" hangingPunct="1">
              <a:lnSpc>
                <a:spcPct val="90000"/>
              </a:lnSpc>
            </a:pPr>
            <a:r>
              <a:rPr lang="en-US" altLang="zh-CN" sz="2400" dirty="0"/>
              <a:t>n</a:t>
            </a:r>
            <a:r>
              <a:rPr lang="zh-CN" altLang="en-US" sz="2400" dirty="0"/>
              <a:t>为</a:t>
            </a:r>
            <a:r>
              <a:rPr lang="en-US" altLang="zh-CN" sz="2400" dirty="0"/>
              <a:t>topN</a:t>
            </a:r>
            <a:r>
              <a:rPr lang="zh-CN" altLang="en-US" sz="2400" dirty="0"/>
              <a:t>的值</a:t>
            </a:r>
            <a:endParaRPr lang="zh-CN" altLang="en-US" sz="2400" dirty="0"/>
          </a:p>
          <a:p>
            <a:pPr lvl="2" indent="-255905" eaLnBrk="1" hangingPunct="1">
              <a:lnSpc>
                <a:spcPct val="90000"/>
              </a:lnSpc>
            </a:pPr>
            <a:r>
              <a:rPr lang="en-US" altLang="zh-CN" sz="2400" dirty="0"/>
              <a:t>type </a:t>
            </a:r>
            <a:r>
              <a:rPr lang="zh-CN" altLang="en-US" sz="2400" dirty="0"/>
              <a:t>返回用户的信息类型</a:t>
            </a:r>
            <a:endParaRPr lang="zh-CN" altLang="en-US" sz="2400" dirty="0"/>
          </a:p>
          <a:p>
            <a:pPr lvl="3" indent="-255270" eaLnBrk="1" hangingPunct="1">
              <a:lnSpc>
                <a:spcPct val="90000"/>
              </a:lnSpc>
            </a:pPr>
            <a:r>
              <a:rPr lang="en-US" altLang="zh-CN" sz="2400" dirty="0"/>
              <a:t>ratings:</a:t>
            </a:r>
            <a:r>
              <a:rPr lang="zh-CN" altLang="en-US" sz="2400" dirty="0"/>
              <a:t>用户对未评分</a:t>
            </a:r>
            <a:r>
              <a:rPr lang="en-US" altLang="zh-CN" sz="2400" dirty="0"/>
              <a:t>item</a:t>
            </a:r>
            <a:r>
              <a:rPr lang="zh-CN" altLang="en-US" sz="2400" dirty="0"/>
              <a:t>的打分</a:t>
            </a:r>
            <a:endParaRPr lang="zh-CN" altLang="en-US" sz="2400" dirty="0"/>
          </a:p>
          <a:p>
            <a:pPr lvl="3" indent="-255270" eaLnBrk="1" hangingPunct="1">
              <a:lnSpc>
                <a:spcPct val="90000"/>
              </a:lnSpc>
            </a:pPr>
            <a:r>
              <a:rPr lang="en-US" altLang="zh-CN" sz="2400" dirty="0"/>
              <a:t>topNList</a:t>
            </a:r>
            <a:r>
              <a:rPr lang="zh-CN" altLang="en-US" sz="2400" dirty="0"/>
              <a:t>：返回</a:t>
            </a:r>
            <a:r>
              <a:rPr lang="en-US" altLang="zh-CN" sz="2400" dirty="0"/>
              <a:t>N</a:t>
            </a:r>
            <a:r>
              <a:rPr lang="zh-CN" altLang="en-US" sz="2400" dirty="0"/>
              <a:t>个</a:t>
            </a:r>
            <a:r>
              <a:rPr lang="en-US" altLang="zh-CN" sz="2400" dirty="0"/>
              <a:t>item</a:t>
            </a:r>
            <a:endParaRPr lang="en-US" altLang="zh-CN" sz="2400" dirty="0"/>
          </a:p>
          <a:p>
            <a:pPr indent="-255270" eaLnBrk="1" hangingPunct="1">
              <a:lnSpc>
                <a:spcPct val="90000"/>
              </a:lnSpc>
            </a:pPr>
            <a:endParaRPr lang="en-US" altLang="zh-CN" sz="2000" dirty="0"/>
          </a:p>
        </p:txBody>
      </p:sp>
      <p:sp>
        <p:nvSpPr>
          <p:cNvPr id="60418"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dirty="0">
                <a:sym typeface="+mn-ea"/>
              </a:rPr>
              <a:t>协同过滤推荐算法分析</a:t>
            </a:r>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6081">
                                            <p:txEl>
                                              <p:charRg st="44" end="83"/>
                                            </p:txEl>
                                          </p:spTgt>
                                        </p:tgtEl>
                                        <p:attrNameLst>
                                          <p:attrName>style.visibility</p:attrName>
                                        </p:attrNameLst>
                                      </p:cBhvr>
                                      <p:to>
                                        <p:strVal val="visible"/>
                                      </p:to>
                                    </p:set>
                                    <p:animEffect transition="in" filter="checkerboard(across)">
                                      <p:cBhvr>
                                        <p:cTn id="7" dur="500"/>
                                        <p:tgtEl>
                                          <p:spTgt spid="46081">
                                            <p:txEl>
                                              <p:charRg st="44" end="8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6081">
                                            <p:txEl>
                                              <p:charRg st="83" end="111"/>
                                            </p:txEl>
                                          </p:spTgt>
                                        </p:tgtEl>
                                        <p:attrNameLst>
                                          <p:attrName>style.visibility</p:attrName>
                                        </p:attrNameLst>
                                      </p:cBhvr>
                                      <p:to>
                                        <p:strVal val="visible"/>
                                      </p:to>
                                    </p:set>
                                    <p:animEffect transition="in" filter="checkerboard(across)">
                                      <p:cBhvr>
                                        <p:cTn id="12" dur="500"/>
                                        <p:tgtEl>
                                          <p:spTgt spid="46081">
                                            <p:txEl>
                                              <p:charRg st="83" end="1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6081">
                                            <p:txEl>
                                              <p:charRg st="111" end="125"/>
                                            </p:txEl>
                                          </p:spTgt>
                                        </p:tgtEl>
                                        <p:attrNameLst>
                                          <p:attrName>style.visibility</p:attrName>
                                        </p:attrNameLst>
                                      </p:cBhvr>
                                      <p:to>
                                        <p:strVal val="visible"/>
                                      </p:to>
                                    </p:set>
                                    <p:animEffect transition="in" filter="checkerboard(across)">
                                      <p:cBhvr>
                                        <p:cTn id="17" dur="500"/>
                                        <p:tgtEl>
                                          <p:spTgt spid="46081">
                                            <p:txEl>
                                              <p:charRg st="111" end="1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6081">
                                            <p:txEl>
                                              <p:charRg st="125" end="134"/>
                                            </p:txEl>
                                          </p:spTgt>
                                        </p:tgtEl>
                                        <p:attrNameLst>
                                          <p:attrName>style.visibility</p:attrName>
                                        </p:attrNameLst>
                                      </p:cBhvr>
                                      <p:to>
                                        <p:strVal val="visible"/>
                                      </p:to>
                                    </p:set>
                                    <p:animEffect transition="in" filter="checkerboard(across)">
                                      <p:cBhvr>
                                        <p:cTn id="22" dur="500"/>
                                        <p:tgtEl>
                                          <p:spTgt spid="46081">
                                            <p:txEl>
                                              <p:charRg st="125" end="13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6081">
                                            <p:txEl>
                                              <p:charRg st="134" end="149"/>
                                            </p:txEl>
                                          </p:spTgt>
                                        </p:tgtEl>
                                        <p:attrNameLst>
                                          <p:attrName>style.visibility</p:attrName>
                                        </p:attrNameLst>
                                      </p:cBhvr>
                                      <p:to>
                                        <p:strVal val="visible"/>
                                      </p:to>
                                    </p:set>
                                    <p:animEffect transition="in" filter="checkerboard(across)">
                                      <p:cBhvr>
                                        <p:cTn id="27" dur="500"/>
                                        <p:tgtEl>
                                          <p:spTgt spid="46081">
                                            <p:txEl>
                                              <p:charRg st="134" end="14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6081">
                                            <p:txEl>
                                              <p:charRg st="149" end="171"/>
                                            </p:txEl>
                                          </p:spTgt>
                                        </p:tgtEl>
                                        <p:attrNameLst>
                                          <p:attrName>style.visibility</p:attrName>
                                        </p:attrNameLst>
                                      </p:cBhvr>
                                      <p:to>
                                        <p:strVal val="visible"/>
                                      </p:to>
                                    </p:set>
                                    <p:animEffect transition="in" filter="checkerboard(across)">
                                      <p:cBhvr>
                                        <p:cTn id="32" dur="500"/>
                                        <p:tgtEl>
                                          <p:spTgt spid="46081">
                                            <p:txEl>
                                              <p:charRg st="149" end="171"/>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46081">
                                            <p:txEl>
                                              <p:charRg st="171" end="189"/>
                                            </p:txEl>
                                          </p:spTgt>
                                        </p:tgtEl>
                                        <p:attrNameLst>
                                          <p:attrName>style.visibility</p:attrName>
                                        </p:attrNameLst>
                                      </p:cBhvr>
                                      <p:to>
                                        <p:strVal val="visible"/>
                                      </p:to>
                                    </p:set>
                                    <p:animEffect transition="in" filter="checkerboard(across)">
                                      <p:cBhvr>
                                        <p:cTn id="35" dur="500"/>
                                        <p:tgtEl>
                                          <p:spTgt spid="46081">
                                            <p:txEl>
                                              <p:charRg st="171" end="1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3"/>
          <p:cNvSpPr>
            <a:spLocks noGrp="1"/>
          </p:cNvSpPr>
          <p:nvPr>
            <p:ph idx="1"/>
          </p:nvPr>
        </p:nvSpPr>
        <p:spPr/>
        <p:txBody>
          <a:bodyPr wrap="square" lIns="91440" tIns="45720" rIns="91440" bIns="45720" anchor="t"/>
          <a:p>
            <a:pPr indent="-255270" eaLnBrk="1" hangingPunct="1">
              <a:lnSpc>
                <a:spcPct val="90000"/>
              </a:lnSpc>
            </a:pPr>
            <a:r>
              <a:rPr lang="zh-CN" altLang="en-US" sz="2400" dirty="0"/>
              <a:t>根据用户对电影的评分进行电影推荐，并把推荐结果输出到文件</a:t>
            </a:r>
            <a:endParaRPr lang="zh-CN" altLang="en-US" sz="2400" dirty="0"/>
          </a:p>
          <a:p>
            <a:pPr indent="-255270" eaLnBrk="1" hangingPunct="1">
              <a:lnSpc>
                <a:spcPct val="90000"/>
              </a:lnSpc>
            </a:pPr>
            <a:endParaRPr lang="zh-CN" altLang="en-US" sz="2000" dirty="0"/>
          </a:p>
          <a:p>
            <a:pPr marL="365125" lvl="1" indent="0" eaLnBrk="1" hangingPunct="1">
              <a:lnSpc>
                <a:spcPct val="90000"/>
              </a:lnSpc>
              <a:buNone/>
            </a:pPr>
            <a:endParaRPr lang="en-US" altLang="zh-CN" sz="1700" dirty="0"/>
          </a:p>
          <a:p>
            <a:pPr marL="365125" lvl="1" indent="0" eaLnBrk="1" hangingPunct="1">
              <a:lnSpc>
                <a:spcPct val="90000"/>
              </a:lnSpc>
              <a:buNone/>
            </a:pPr>
            <a:endParaRPr lang="en-US" altLang="zh-CN" sz="1700" dirty="0"/>
          </a:p>
          <a:p>
            <a:pPr indent="-255270" eaLnBrk="1" hangingPunct="1">
              <a:lnSpc>
                <a:spcPct val="90000"/>
              </a:lnSpc>
            </a:pPr>
            <a:endParaRPr lang="en-US" altLang="zh-CN" sz="2000" dirty="0"/>
          </a:p>
          <a:p>
            <a:pPr indent="-255270" eaLnBrk="1" hangingPunct="1">
              <a:lnSpc>
                <a:spcPct val="90000"/>
              </a:lnSpc>
            </a:pPr>
            <a:endParaRPr lang="en-US" altLang="zh-CN" sz="2000" dirty="0"/>
          </a:p>
        </p:txBody>
      </p:sp>
      <p:sp>
        <p:nvSpPr>
          <p:cNvPr id="62466"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pic>
        <p:nvPicPr>
          <p:cNvPr id="62468" name="图片 1"/>
          <p:cNvPicPr>
            <a:picLocks noChangeAspect="1"/>
          </p:cNvPicPr>
          <p:nvPr/>
        </p:nvPicPr>
        <p:blipFill>
          <a:blip r:embed="rId1"/>
          <a:stretch>
            <a:fillRect/>
          </a:stretch>
        </p:blipFill>
        <p:spPr>
          <a:xfrm>
            <a:off x="50800" y="2057400"/>
            <a:ext cx="9042400" cy="4716463"/>
          </a:xfrm>
          <a:prstGeom prst="rect">
            <a:avLst/>
          </a:prstGeom>
          <a:noFill/>
          <a:ln w="9525">
            <a:noFill/>
          </a:ln>
        </p:spPr>
      </p:pic>
      <p:sp>
        <p:nvSpPr>
          <p:cNvPr id="2" name="标题 1"/>
          <p:cNvSpPr/>
          <p:nvPr>
            <p:ph type="title"/>
          </p:nvPr>
        </p:nvSpPr>
        <p:spPr/>
        <p:txBody>
          <a:bodyPr/>
          <a:p>
            <a:pPr algn="l"/>
            <a:r>
              <a:rPr dirty="0">
                <a:sym typeface="+mn-ea"/>
              </a:rPr>
              <a:t>协同过滤推荐算法分析</a:t>
            </a:r>
            <a:endParaRPr lang="zh-CN" altLang="en-US"/>
          </a:p>
        </p:txBody>
      </p:sp>
    </p:spTree>
  </p:cSld>
  <p:clrMapOvr>
    <a:masterClrMapping/>
  </p:clrMapOvr>
  <p:transition spd="slow">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3"/>
          <p:cNvSpPr>
            <a:spLocks noGrp="1"/>
          </p:cNvSpPr>
          <p:nvPr>
            <p:ph idx="1"/>
          </p:nvPr>
        </p:nvSpPr>
        <p:spPr>
          <a:xfrm>
            <a:off x="457200" y="1481138"/>
            <a:ext cx="8229600" cy="4525963"/>
          </a:xfrm>
        </p:spPr>
        <p:txBody>
          <a:bodyPr wrap="square" lIns="91440" tIns="45720" rIns="91440" bIns="45720" anchor="t"/>
          <a:p>
            <a:pPr indent="-255270" eaLnBrk="1" fontAlgn="base" hangingPunct="1">
              <a:lnSpc>
                <a:spcPct val="90000"/>
              </a:lnSpc>
            </a:pPr>
            <a:r>
              <a:rPr lang="zh-CN" altLang="en-US" sz="2400" strike="noStrike" noProof="1" dirty="0"/>
              <a:t>根据用户对电影的评分进行电影推荐，并把推荐结果输出到文件</a:t>
            </a:r>
            <a:endParaRPr lang="zh-CN" altLang="en-US" sz="2400" strike="noStrike" noProof="1" dirty="0"/>
          </a:p>
          <a:p>
            <a:pPr indent="-255270" eaLnBrk="1" fontAlgn="base" hangingPunct="1">
              <a:lnSpc>
                <a:spcPct val="90000"/>
              </a:lnSpc>
            </a:pPr>
            <a:r>
              <a:rPr lang="zh-CN" altLang="en-US" sz="2400" strike="noStrike" noProof="1" dirty="0"/>
              <a:t>评分数据 </a:t>
            </a:r>
            <a:endParaRPr lang="zh-CN" altLang="en-US" sz="2400" strike="noStrike" noProof="1" dirty="0"/>
          </a:p>
          <a:p>
            <a:pPr lvl="1" indent="-255270" eaLnBrk="1" fontAlgn="base" hangingPunct="1">
              <a:lnSpc>
                <a:spcPct val="90000"/>
              </a:lnSpc>
            </a:pPr>
            <a:r>
              <a:rPr lang="en-US" altLang="zh-CN" sz="2000" strike="noStrike" noProof="1" dirty="0"/>
              <a:t>MovieLense</a:t>
            </a:r>
            <a:endParaRPr lang="en-US" altLang="zh-CN" sz="2000" strike="noStrike" noProof="1" dirty="0"/>
          </a:p>
          <a:p>
            <a:pPr indent="-255270" eaLnBrk="1" fontAlgn="base" hangingPunct="1">
              <a:lnSpc>
                <a:spcPct val="90000"/>
              </a:lnSpc>
            </a:pPr>
            <a:endParaRPr lang="zh-CN" altLang="en-US" sz="2000" strike="noStrike" noProof="1" dirty="0"/>
          </a:p>
          <a:p>
            <a:pPr marL="365125" lvl="1" indent="0" eaLnBrk="1" fontAlgn="base" hangingPunct="1">
              <a:lnSpc>
                <a:spcPct val="90000"/>
              </a:lnSpc>
              <a:buNone/>
            </a:pPr>
            <a:endParaRPr lang="en-US" altLang="zh-CN" sz="1700" strike="noStrike" noProof="1" dirty="0"/>
          </a:p>
          <a:p>
            <a:pPr marL="365125" lvl="1" indent="0" eaLnBrk="1" fontAlgn="base" hangingPunct="1">
              <a:lnSpc>
                <a:spcPct val="90000"/>
              </a:lnSpc>
              <a:buNone/>
            </a:pPr>
            <a:endParaRPr lang="en-US" altLang="zh-CN" sz="1700" strike="noStrike" noProof="1" dirty="0"/>
          </a:p>
          <a:p>
            <a:pPr indent="-255270" eaLnBrk="1" fontAlgn="base" hangingPunct="1">
              <a:lnSpc>
                <a:spcPct val="90000"/>
              </a:lnSpc>
            </a:pPr>
            <a:endParaRPr lang="en-US" altLang="zh-CN" sz="2000" strike="noStrike" noProof="1" dirty="0"/>
          </a:p>
          <a:p>
            <a:pPr indent="-255270" eaLnBrk="1" fontAlgn="base" hangingPunct="1">
              <a:lnSpc>
                <a:spcPct val="90000"/>
              </a:lnSpc>
            </a:pPr>
            <a:endParaRPr lang="en-US" altLang="zh-CN" sz="2000" strike="noStrike" noProof="1" dirty="0"/>
          </a:p>
        </p:txBody>
      </p:sp>
      <p:sp>
        <p:nvSpPr>
          <p:cNvPr id="64514"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dirty="0">
                <a:sym typeface="+mn-ea"/>
              </a:rPr>
              <a:t>协同过滤推荐算法分析</a:t>
            </a:r>
            <a:endParaRPr lang="zh-CN" altLang="en-US"/>
          </a:p>
        </p:txBody>
      </p:sp>
    </p:spTree>
  </p:cSld>
  <p:clrMapOvr>
    <a:masterClrMapping/>
  </p:clrMapOvr>
  <p:transition spd="slow">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nvPr>
        </p:nvPicPr>
        <p:blipFill>
          <a:blip r:embed="rId1"/>
          <a:stretch>
            <a:fillRect/>
          </a:stretch>
        </p:blipFill>
        <p:spPr>
          <a:xfrm>
            <a:off x="693420" y="1391285"/>
            <a:ext cx="7757160" cy="3857625"/>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nvPr>
        </p:nvPicPr>
        <p:blipFill>
          <a:blip r:embed="rId1"/>
          <a:stretch>
            <a:fillRect/>
          </a:stretch>
        </p:blipFill>
        <p:spPr>
          <a:xfrm>
            <a:off x="457200" y="1243330"/>
            <a:ext cx="8425815" cy="1377950"/>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3"/>
          <p:cNvSpPr>
            <a:spLocks noGrp="1"/>
          </p:cNvSpPr>
          <p:nvPr>
            <p:ph idx="1"/>
          </p:nvPr>
        </p:nvSpPr>
        <p:spPr>
          <a:xfrm>
            <a:off x="457200" y="1165543"/>
            <a:ext cx="8229600" cy="4525963"/>
          </a:xfrm>
        </p:spPr>
        <p:txBody>
          <a:bodyPr wrap="square" lIns="91440" tIns="45720" rIns="91440" bIns="45720" anchor="t"/>
          <a:p>
            <a:pPr indent="-255270"/>
            <a:r>
              <a:rPr sz="2800">
                <a:sym typeface="+mn-ea"/>
              </a:rPr>
              <a:t>问题描述：已知某班级有</a:t>
            </a:r>
            <a:r>
              <a:rPr lang="en-US" altLang="zh-CN" sz="2800">
                <a:sym typeface="+mn-ea"/>
              </a:rPr>
              <a:t>20</a:t>
            </a:r>
            <a:r>
              <a:rPr sz="2800">
                <a:sym typeface="+mn-ea"/>
              </a:rPr>
              <a:t>名学生。针对数学课程</a:t>
            </a:r>
            <a:r>
              <a:rPr lang="en-US" altLang="zh-CN" sz="2800">
                <a:sym typeface="+mn-ea"/>
              </a:rPr>
              <a:t>,</a:t>
            </a:r>
            <a:r>
              <a:rPr sz="2800">
                <a:sym typeface="+mn-ea"/>
              </a:rPr>
              <a:t>现知道其中</a:t>
            </a:r>
            <a:r>
              <a:rPr lang="en-US" altLang="zh-CN" sz="2800">
                <a:sym typeface="+mn-ea"/>
              </a:rPr>
              <a:t>15</a:t>
            </a:r>
            <a:r>
              <a:rPr sz="2800">
                <a:sym typeface="+mn-ea"/>
              </a:rPr>
              <a:t>名同学的期中、和期末成绩。另外</a:t>
            </a:r>
            <a:r>
              <a:rPr lang="en-US" altLang="zh-CN" sz="2800">
                <a:sym typeface="+mn-ea"/>
              </a:rPr>
              <a:t>5</a:t>
            </a:r>
            <a:r>
              <a:rPr sz="2800">
                <a:sym typeface="+mn-ea"/>
              </a:rPr>
              <a:t>名同学，仅知道期中成绩。预测这</a:t>
            </a:r>
            <a:r>
              <a:rPr lang="en-US" altLang="zh-CN" sz="2800">
                <a:sym typeface="+mn-ea"/>
              </a:rPr>
              <a:t>5</a:t>
            </a:r>
            <a:r>
              <a:rPr sz="2800">
                <a:sym typeface="+mn-ea"/>
              </a:rPr>
              <a:t>名同学的期末成绩。</a:t>
            </a:r>
            <a:endParaRPr sz="2800">
              <a:sym typeface="+mn-ea"/>
            </a:endParaRPr>
          </a:p>
          <a:p>
            <a:pPr lvl="1" indent="-255270"/>
            <a:r>
              <a:rPr sz="2800">
                <a:sym typeface="+mn-ea"/>
              </a:rPr>
              <a:t>数据框存放学生的期中考试，期末考试成绩</a:t>
            </a:r>
            <a:endParaRPr lang="zh-CN" altLang="en-US" sz="2800"/>
          </a:p>
          <a:p>
            <a:pPr lvl="1" indent="-255270"/>
            <a:r>
              <a:rPr sz="2800">
                <a:sym typeface="+mn-ea"/>
              </a:rPr>
              <a:t>将学生的成绩通过点图展现出来</a:t>
            </a:r>
            <a:endParaRPr lang="zh-CN" altLang="en-US" sz="2800"/>
          </a:p>
          <a:p>
            <a:pPr lvl="1" indent="-255270"/>
            <a:r>
              <a:rPr sz="2800">
                <a:sym typeface="+mn-ea"/>
              </a:rPr>
              <a:t>画出拟合直线</a:t>
            </a:r>
            <a:endParaRPr lang="zh-CN" altLang="en-US" sz="2800"/>
          </a:p>
          <a:p>
            <a:pPr indent="-255270"/>
            <a:r>
              <a:rPr sz="2800">
                <a:sym typeface="+mn-ea"/>
              </a:rPr>
              <a:t>已知数据如下</a:t>
            </a:r>
            <a:endParaRPr lang="zh-CN" altLang="en-US" sz="2800"/>
          </a:p>
          <a:p>
            <a:pPr lvl="1" indent="-255905"/>
            <a:r>
              <a:rPr sz="2800">
                <a:sym typeface="+mn-ea"/>
              </a:rPr>
              <a:t> 期中成绩：</a:t>
            </a:r>
            <a:r>
              <a:rPr lang="en-US" altLang="zh-CN" sz="2800">
                <a:sym typeface="+mn-ea"/>
              </a:rPr>
              <a:t>35,35,55,56,78,12,80,90,75,45...</a:t>
            </a:r>
            <a:endParaRPr lang="en-US" altLang="zh-CN" sz="2800"/>
          </a:p>
          <a:p>
            <a:pPr lvl="1" indent="-255905"/>
            <a:r>
              <a:rPr sz="2800">
                <a:sym typeface="+mn-ea"/>
              </a:rPr>
              <a:t> 期末成绩：</a:t>
            </a:r>
            <a:r>
              <a:rPr lang="en-US" altLang="zh-CN" sz="2800">
                <a:sym typeface="+mn-ea"/>
              </a:rPr>
              <a:t>36,37,58,58,80,15,85,96,73,50...</a:t>
            </a:r>
            <a:endParaRPr lang="zh-CN" altLang="en-US" sz="2800"/>
          </a:p>
          <a:p>
            <a:pPr indent="-255270" fontAlgn="base"/>
            <a:endParaRPr lang="zh-CN" altLang="en-US" strike="noStrike" noProof="1"/>
          </a:p>
          <a:p>
            <a:pPr lvl="1" indent="-255270" fontAlgn="base"/>
            <a:endParaRPr lang="zh-CN" altLang="en-US" sz="2385" strike="noStrike" noProof="1"/>
          </a:p>
          <a:p>
            <a:pPr indent="-255270" fontAlgn="base"/>
            <a:endParaRPr lang="en-US" altLang="zh-CN" sz="2800" strike="noStrike" noProof="1" dirty="0"/>
          </a:p>
        </p:txBody>
      </p:sp>
      <p:sp>
        <p:nvSpPr>
          <p:cNvPr id="13314"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lang="zh-CN" altLang="en-US"/>
              <a:t>线性回归</a:t>
            </a:r>
            <a:r>
              <a:rPr lang="en-US" altLang="zh-CN"/>
              <a:t>-</a:t>
            </a:r>
            <a:r>
              <a:t>引入</a:t>
            </a:r>
          </a:p>
        </p:txBody>
      </p:sp>
    </p:spTree>
  </p:cSld>
  <p:clrMapOvr>
    <a:masterClrMapping/>
  </p:clrMapOvr>
  <p:transition spd="slow">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ctrTitle" idx="4294967295"/>
          </p:nvPr>
        </p:nvSpPr>
        <p:spPr bwMode="auto">
          <a:xfrm>
            <a:off x="935596" y="3212976"/>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smtClean="0">
                <a:solidFill>
                  <a:srgbClr val="C00000"/>
                </a:solidFill>
                <a:ea typeface="宋体" panose="02010600030101010101" pitchFamily="2" charset="-122"/>
              </a:rPr>
              <a:t>Thank You</a:t>
            </a:r>
            <a:endParaRPr lang="zh-CN" altLang="en-US" sz="5400" b="1" smtClean="0">
              <a:solidFill>
                <a:srgbClr val="C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674"/>
                                        </p:tgtEl>
                                        <p:attrNameLst>
                                          <p:attrName>style.visibility</p:attrName>
                                        </p:attrNameLst>
                                      </p:cBhvr>
                                      <p:to>
                                        <p:strVal val="visible"/>
                                      </p:to>
                                    </p:set>
                                    <p:animEffect>
                                      <p:cBhvr>
                                        <p:cTn id="7" dur="1000"/>
                                        <p:tgtEl>
                                          <p:spTgt spid="28674"/>
                                        </p:tgtEl>
                                      </p:cBhvr>
                                    </p:animEffect>
                                    <p:anim calcmode="lin" valueType="num">
                                      <p:cBhvr>
                                        <p:cTn id="8" dur="1000" fill="hold"/>
                                        <p:tgtEl>
                                          <p:spTgt spid="28674"/>
                                        </p:tgtEl>
                                        <p:attrNameLst>
                                          <p:attrName>ppt_x</p:attrName>
                                        </p:attrNameLst>
                                      </p:cBhvr>
                                      <p:tavLst>
                                        <p:tav tm="0">
                                          <p:val>
                                            <p:strVal val="#ppt_x"/>
                                          </p:val>
                                        </p:tav>
                                        <p:tav tm="100000">
                                          <p:val>
                                            <p:strVal val="#ppt_x"/>
                                          </p:val>
                                        </p:tav>
                                      </p:tavLst>
                                    </p:anim>
                                    <p:anim calcmode="lin" valueType="num">
                                      <p:cBhvr>
                                        <p:cTn id="9" dur="1000" fill="hold"/>
                                        <p:tgtEl>
                                          <p:spTgt spid="286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3"/>
          <p:cNvSpPr>
            <a:spLocks noGrp="1"/>
          </p:cNvSpPr>
          <p:nvPr>
            <p:ph idx="1"/>
          </p:nvPr>
        </p:nvSpPr>
        <p:spPr>
          <a:xfrm>
            <a:off x="457200" y="1481138"/>
            <a:ext cx="8229600" cy="4525963"/>
          </a:xfrm>
        </p:spPr>
        <p:txBody>
          <a:bodyPr wrap="square" lIns="91440" tIns="45720" rIns="91440" bIns="45720" anchor="t"/>
          <a:p>
            <a:pPr indent="-255270" fontAlgn="base"/>
            <a:r>
              <a:rPr lang="zh-CN" altLang="en-US" sz="2800" strike="noStrike" noProof="1" dirty="0">
                <a:solidFill>
                  <a:srgbClr val="FF0000"/>
                </a:solidFill>
              </a:rPr>
              <a:t>回归</a:t>
            </a:r>
            <a:r>
              <a:rPr lang="zh-CN" altLang="en-US" sz="2800" strike="noStrike" noProof="1" dirty="0"/>
              <a:t>：指研究一组随机变量(Y1 ，Y2 ，…，Yi)和另一组(X1，X2，…，Xk)变量之间关系的统计分析方法。通常前者是因变量，后者是自变量。</a:t>
            </a:r>
            <a:endParaRPr lang="zh-CN" altLang="en-US" sz="2800" strike="noStrike" noProof="1" dirty="0"/>
          </a:p>
          <a:p>
            <a:pPr lvl="1" indent="-255270" fontAlgn="base"/>
            <a:r>
              <a:rPr sz="2400" dirty="0">
                <a:sym typeface="+mn-ea"/>
              </a:rPr>
              <a:t>最简单的情形是一元线性回归</a:t>
            </a:r>
            <a:endParaRPr lang="zh-CN" altLang="en-US" sz="2400" strike="noStrike" noProof="1" dirty="0"/>
          </a:p>
          <a:p>
            <a:pPr lvl="2" indent="-255270" fontAlgn="base"/>
            <a:r>
              <a:rPr sz="2330" dirty="0">
                <a:sym typeface="+mn-ea"/>
              </a:rPr>
              <a:t>模型是Y=a+bX+ε（X是自变量，Y是因变量，ε是随机误差）。</a:t>
            </a:r>
            <a:endParaRPr sz="2330" dirty="0">
              <a:sym typeface="+mn-ea"/>
            </a:endParaRPr>
          </a:p>
          <a:p>
            <a:pPr lvl="2" indent="-255270" fontAlgn="base"/>
            <a:endParaRPr lang="zh-CN" altLang="en-US" sz="2800" strike="noStrike" noProof="1" dirty="0"/>
          </a:p>
          <a:p>
            <a:pPr indent="-255270" fontAlgn="base"/>
            <a:r>
              <a:rPr lang="zh-CN" altLang="en-US" sz="2800" strike="noStrike" noProof="1" dirty="0">
                <a:solidFill>
                  <a:srgbClr val="FF0000"/>
                </a:solidFill>
              </a:rPr>
              <a:t>回归分析</a:t>
            </a:r>
            <a:r>
              <a:rPr lang="zh-CN" altLang="en-US" sz="2800" strike="noStrike" noProof="1" dirty="0"/>
              <a:t>是一种预测性的建模技术。</a:t>
            </a:r>
            <a:endParaRPr lang="zh-CN" altLang="en-US" sz="2800" strike="noStrike" noProof="1" dirty="0"/>
          </a:p>
          <a:p>
            <a:pPr indent="-255270" fontAlgn="base"/>
            <a:endParaRPr lang="zh-CN" altLang="en-US" sz="2800" strike="noStrike" noProof="1" dirty="0"/>
          </a:p>
          <a:p>
            <a:pPr indent="-255270" fontAlgn="base"/>
            <a:endParaRPr lang="zh-CN" altLang="en-US" sz="2385" strike="noStrike" noProof="1" dirty="0"/>
          </a:p>
        </p:txBody>
      </p:sp>
      <p:sp>
        <p:nvSpPr>
          <p:cNvPr id="15362"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t>线性回归</a:t>
            </a:r>
          </a:p>
        </p:txBody>
      </p:sp>
    </p:spTree>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3"/>
          <p:cNvSpPr>
            <a:spLocks noGrp="1"/>
          </p:cNvSpPr>
          <p:nvPr>
            <p:ph idx="1"/>
          </p:nvPr>
        </p:nvSpPr>
        <p:spPr>
          <a:xfrm>
            <a:off x="457200" y="1481138"/>
            <a:ext cx="8229600" cy="4525963"/>
          </a:xfrm>
        </p:spPr>
        <p:txBody>
          <a:bodyPr wrap="square" lIns="91440" tIns="45720" rIns="91440" bIns="45720" anchor="t"/>
          <a:p>
            <a:pPr indent="-255270" fontAlgn="base"/>
            <a:r>
              <a:rPr lang="zh-CN" altLang="en-US" sz="2800" strike="noStrike" noProof="1" dirty="0"/>
              <a:t>回归分析的主要内容为</a:t>
            </a:r>
            <a:r>
              <a:rPr lang="en-US" altLang="zh-CN" sz="2800" strike="noStrike" noProof="1" dirty="0"/>
              <a:t>:</a:t>
            </a:r>
            <a:endParaRPr lang="en-US" altLang="zh-CN" sz="2800" strike="noStrike" noProof="1" dirty="0"/>
          </a:p>
          <a:p>
            <a:pPr lvl="1" indent="-255270" fontAlgn="base"/>
            <a:r>
              <a:rPr lang="en-US" altLang="zh-CN" sz="2385" strike="noStrike" noProof="1" dirty="0"/>
              <a:t>从一组数据出发，确定某些变量之间的定量关系式；即建立数学模型并估计未知参数。</a:t>
            </a:r>
            <a:endParaRPr lang="en-US" altLang="zh-CN" sz="2385" strike="noStrike" noProof="1" dirty="0"/>
          </a:p>
          <a:p>
            <a:pPr lvl="1" indent="-255270" fontAlgn="base"/>
            <a:r>
              <a:rPr lang="en-US" altLang="zh-CN" sz="2385" strike="noStrike" noProof="1" dirty="0"/>
              <a:t>检验这些关系式的可信任程度。</a:t>
            </a:r>
            <a:endParaRPr lang="en-US" altLang="zh-CN" sz="2385" strike="noStrike" noProof="1" dirty="0"/>
          </a:p>
          <a:p>
            <a:pPr lvl="1" indent="-255270" fontAlgn="base"/>
            <a:r>
              <a:rPr lang="en-US" altLang="zh-CN" sz="2385" strike="noStrike" noProof="1" dirty="0"/>
              <a:t>利用所求的关系式对某一过程进行预测或控制</a:t>
            </a:r>
            <a:endParaRPr lang="en-US" altLang="zh-CN" sz="2385" strike="noStrike" noProof="1" dirty="0"/>
          </a:p>
          <a:p>
            <a:pPr indent="-255270" fontAlgn="base"/>
            <a:endParaRPr lang="zh-CN" altLang="en-US" sz="2385" strike="noStrike" noProof="1" dirty="0">
              <a:sym typeface="+mn-ea"/>
            </a:endParaRPr>
          </a:p>
          <a:p>
            <a:pPr lvl="1" indent="-255270" fontAlgn="base"/>
            <a:endParaRPr lang="en-US" altLang="zh-CN" sz="2385" strike="noStrike" noProof="1" dirty="0"/>
          </a:p>
        </p:txBody>
      </p:sp>
      <p:sp>
        <p:nvSpPr>
          <p:cNvPr id="17410"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lang="zh-CN" altLang="en-US"/>
              <a:t>线性回归</a:t>
            </a:r>
            <a:endParaRPr lang="zh-CN" altLang="en-US"/>
          </a:p>
        </p:txBody>
      </p:sp>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3"/>
          <p:cNvSpPr>
            <a:spLocks noGrp="1"/>
          </p:cNvSpPr>
          <p:nvPr>
            <p:ph idx="1"/>
          </p:nvPr>
        </p:nvSpPr>
        <p:spPr>
          <a:xfrm>
            <a:off x="457200" y="1481138"/>
            <a:ext cx="8229600" cy="4525963"/>
          </a:xfrm>
        </p:spPr>
        <p:txBody>
          <a:bodyPr wrap="square" lIns="91440" tIns="45720" rIns="91440" bIns="45720" anchor="t"/>
          <a:p>
            <a:pPr indent="-255270" fontAlgn="base"/>
            <a:r>
              <a:rPr lang="zh-CN" altLang="en-US" sz="2800" strike="noStrike" noProof="1">
                <a:sym typeface="+mn-ea"/>
              </a:rPr>
              <a:t>拟合线性回归模型的函数是</a:t>
            </a:r>
            <a:r>
              <a:rPr lang="en-US" altLang="zh-CN" sz="2800" strike="noStrike" noProof="1">
                <a:sym typeface="+mn-ea"/>
              </a:rPr>
              <a:t>lm()</a:t>
            </a:r>
            <a:endParaRPr lang="en-US" altLang="zh-CN" sz="2800" strike="noStrike" noProof="1">
              <a:sym typeface="+mn-ea"/>
            </a:endParaRPr>
          </a:p>
          <a:p>
            <a:pPr lvl="1" indent="-255270" fontAlgn="base"/>
            <a:r>
              <a:rPr lang="en-US" altLang="zh-CN" sz="2800">
                <a:sym typeface="+mn-ea"/>
              </a:rPr>
              <a:t>lm(formula, data, ...)</a:t>
            </a:r>
            <a:endParaRPr lang="en-US" altLang="zh-CN" sz="2800" strike="noStrike" noProof="1">
              <a:sym typeface="+mn-ea"/>
            </a:endParaRPr>
          </a:p>
          <a:p>
            <a:pPr lvl="2" indent="-255270" fontAlgn="base"/>
            <a:r>
              <a:rPr lang="en-US" altLang="zh-CN" sz="2800">
                <a:sym typeface="+mn-ea"/>
              </a:rPr>
              <a:t>lm(y~x,data=score)</a:t>
            </a:r>
            <a:endParaRPr lang="en-US" altLang="zh-CN" sz="2800" strike="noStrike" noProof="1">
              <a:sym typeface="+mn-ea"/>
            </a:endParaRPr>
          </a:p>
          <a:p>
            <a:pPr lvl="2" indent="-255270" fontAlgn="base"/>
            <a:r>
              <a:rPr lang="en-US" altLang="zh-CN" sz="2800">
                <a:sym typeface="+mn-ea"/>
              </a:rPr>
              <a:t>lm(y~x-1,data=score)</a:t>
            </a:r>
            <a:endParaRPr lang="en-US" altLang="zh-CN" sz="2800" strike="noStrike" noProof="1">
              <a:sym typeface="+mn-ea"/>
            </a:endParaRPr>
          </a:p>
          <a:p>
            <a:pPr lvl="2" indent="-255270" fontAlgn="base"/>
            <a:r>
              <a:rPr lang="en-US" altLang="zh-CN" sz="2800">
                <a:sym typeface="+mn-ea"/>
              </a:rPr>
              <a:t>lm(y~x1+x2,data=score)</a:t>
            </a:r>
            <a:endParaRPr lang="en-US" altLang="zh-CN" sz="2800" strike="noStrike" noProof="1">
              <a:sym typeface="+mn-ea"/>
            </a:endParaRPr>
          </a:p>
          <a:p>
            <a:pPr lvl="1" indent="-255270" fontAlgn="base"/>
            <a:r>
              <a:rPr lang="en-US" altLang="zh-CN" sz="2800">
                <a:sym typeface="+mn-ea"/>
              </a:rPr>
              <a:t>summary(model) </a:t>
            </a:r>
            <a:r>
              <a:rPr sz="2800">
                <a:sym typeface="+mn-ea"/>
              </a:rPr>
              <a:t>展示拟合模型的详细结果</a:t>
            </a:r>
            <a:endParaRPr lang="en-US" altLang="zh-CN" sz="2800" strike="noStrike" noProof="1">
              <a:sym typeface="+mn-ea"/>
            </a:endParaRPr>
          </a:p>
          <a:p>
            <a:pPr indent="-255270" fontAlgn="base"/>
            <a:r>
              <a:rPr>
                <a:sym typeface="+mn-ea"/>
              </a:rPr>
              <a:t>预测用</a:t>
            </a:r>
            <a:r>
              <a:rPr dirty="0">
                <a:sym typeface="+mn-ea"/>
              </a:rPr>
              <a:t>predict (object, </a:t>
            </a:r>
            <a:r>
              <a:rPr lang="en-US" altLang="zh-CN" dirty="0">
                <a:sym typeface="+mn-ea"/>
              </a:rPr>
              <a:t>newdata</a:t>
            </a:r>
            <a:r>
              <a:rPr dirty="0">
                <a:sym typeface="+mn-ea"/>
              </a:rPr>
              <a:t>)</a:t>
            </a:r>
            <a:r>
              <a:rPr>
                <a:sym typeface="+mn-ea"/>
              </a:rPr>
              <a:t> </a:t>
            </a:r>
            <a:endParaRPr lang="en-US" altLang="zh-CN" sz="2800" strike="noStrike" noProof="1">
              <a:sym typeface="+mn-ea"/>
            </a:endParaRPr>
          </a:p>
          <a:p>
            <a:pPr lvl="1" indent="-255270" fontAlgn="base"/>
            <a:endParaRPr lang="zh-CN" altLang="en-US" sz="2400" strike="noStrike" noProof="1">
              <a:sym typeface="+mn-ea"/>
            </a:endParaRPr>
          </a:p>
          <a:p>
            <a:pPr lvl="1" indent="-255270" fontAlgn="base"/>
            <a:endParaRPr lang="zh-CN" altLang="en-US" sz="2400" strike="noStrike" noProof="1">
              <a:sym typeface="+mn-ea"/>
            </a:endParaRPr>
          </a:p>
          <a:p>
            <a:pPr lvl="1" indent="-255270" fontAlgn="base"/>
            <a:endParaRPr lang="zh-CN" altLang="en-US" sz="2385" strike="noStrike" noProof="1">
              <a:sym typeface="+mn-ea"/>
            </a:endParaRPr>
          </a:p>
          <a:p>
            <a:pPr lvl="1" indent="-255270" fontAlgn="base"/>
            <a:endParaRPr lang="zh-CN" altLang="en-US" sz="2385" strike="noStrike" noProof="1"/>
          </a:p>
          <a:p>
            <a:pPr indent="-255270" fontAlgn="base"/>
            <a:endParaRPr lang="en-US" altLang="zh-CN" sz="2800" strike="noStrike" noProof="1" dirty="0"/>
          </a:p>
        </p:txBody>
      </p:sp>
      <p:sp>
        <p:nvSpPr>
          <p:cNvPr id="19458"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lang="zh-CN" altLang="en-US"/>
              <a:t>线性回归</a:t>
            </a:r>
            <a:endParaRPr lang="zh-CN" altLang="en-US"/>
          </a:p>
        </p:txBody>
      </p:sp>
    </p:spTree>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3"/>
          <p:cNvSpPr>
            <a:spLocks noGrp="1"/>
          </p:cNvSpPr>
          <p:nvPr>
            <p:ph idx="1"/>
          </p:nvPr>
        </p:nvSpPr>
        <p:spPr>
          <a:xfrm>
            <a:off x="457200" y="1481138"/>
            <a:ext cx="8229600" cy="4525963"/>
          </a:xfrm>
        </p:spPr>
        <p:txBody>
          <a:bodyPr wrap="square" lIns="91440" tIns="45720" rIns="91440" bIns="45720" anchor="t"/>
          <a:p>
            <a:pPr indent="-255270" fontAlgn="base"/>
            <a:r>
              <a:rPr lang="zh-CN" altLang="en-US" sz="2800" strike="noStrike" noProof="1">
                <a:sym typeface="+mn-ea"/>
              </a:rPr>
              <a:t>示例：期中考试成绩</a:t>
            </a:r>
            <a:r>
              <a:rPr lang="en-US" altLang="zh-CN" sz="2800" strike="noStrike" noProof="1">
                <a:sym typeface="+mn-ea"/>
              </a:rPr>
              <a:t>80</a:t>
            </a:r>
            <a:r>
              <a:rPr lang="zh-CN" altLang="en-US" sz="2800" strike="noStrike" noProof="1">
                <a:sym typeface="+mn-ea"/>
              </a:rPr>
              <a:t>，预测期末考试成绩</a:t>
            </a:r>
            <a:endParaRPr lang="zh-CN" altLang="en-US" sz="2800" strike="noStrike" noProof="1">
              <a:sym typeface="+mn-ea"/>
            </a:endParaRPr>
          </a:p>
          <a:p>
            <a:pPr lvl="1" indent="-255270" fontAlgn="base"/>
            <a:r>
              <a:rPr lang="zh-CN" altLang="en-US" sz="2385" strike="noStrike" noProof="1">
                <a:sym typeface="+mn-ea"/>
              </a:rPr>
              <a:t>录入实测数据</a:t>
            </a:r>
            <a:endParaRPr lang="zh-CN" altLang="en-US" sz="2385" strike="noStrike" noProof="1">
              <a:sym typeface="+mn-ea"/>
            </a:endParaRPr>
          </a:p>
          <a:p>
            <a:pPr lvl="2" indent="-255905"/>
            <a:r>
              <a:rPr sz="2400">
                <a:sym typeface="+mn-ea"/>
              </a:rPr>
              <a:t>期中成绩：</a:t>
            </a:r>
            <a:r>
              <a:rPr lang="en-US" altLang="zh-CN" sz="2400">
                <a:sym typeface="+mn-ea"/>
              </a:rPr>
              <a:t>35,35,55,56,78,12,80,90,75,45...</a:t>
            </a:r>
            <a:endParaRPr lang="en-US" altLang="zh-CN" sz="2400">
              <a:sym typeface="+mn-ea"/>
            </a:endParaRPr>
          </a:p>
          <a:p>
            <a:pPr lvl="2" indent="-255905"/>
            <a:r>
              <a:rPr lang="en-US" altLang="zh-CN" sz="2400">
                <a:sym typeface="+mn-ea"/>
              </a:rPr>
              <a:t>			</a:t>
            </a:r>
            <a:r>
              <a:rPr sz="2400">
                <a:sym typeface="+mn-ea"/>
              </a:rPr>
              <a:t>期末成绩：</a:t>
            </a:r>
            <a:r>
              <a:rPr lang="en-US" altLang="zh-CN" sz="2400">
                <a:sym typeface="+mn-ea"/>
              </a:rPr>
              <a:t>36,37,58,58,80,15,85,96,73,50...</a:t>
            </a:r>
            <a:endParaRPr lang="zh-CN" altLang="en-US" sz="2385"/>
          </a:p>
          <a:p>
            <a:pPr lvl="1" indent="-255270" fontAlgn="base"/>
            <a:r>
              <a:rPr lang="zh-CN" altLang="en-US" sz="2385" strike="noStrike" noProof="1">
                <a:sym typeface="+mn-ea"/>
              </a:rPr>
              <a:t>求回归方程</a:t>
            </a:r>
            <a:endParaRPr lang="zh-CN" altLang="en-US" sz="2385" strike="noStrike" noProof="1">
              <a:sym typeface="+mn-ea"/>
            </a:endParaRPr>
          </a:p>
          <a:p>
            <a:pPr lvl="1" indent="-255270" fontAlgn="base"/>
            <a:r>
              <a:rPr lang="zh-CN" altLang="en-US" sz="2385" strike="noStrike" noProof="1">
                <a:sym typeface="+mn-ea"/>
              </a:rPr>
              <a:t>当模型通过检验，用于预测</a:t>
            </a:r>
            <a:endParaRPr lang="zh-CN" altLang="en-US" sz="2385" strike="noStrike" noProof="1">
              <a:sym typeface="+mn-ea"/>
            </a:endParaRPr>
          </a:p>
          <a:p>
            <a:pPr lvl="2" indent="-255270" fontAlgn="base"/>
            <a:r>
              <a:rPr lang="zh-CN" altLang="en-US" sz="2175" strike="noStrike" noProof="1" dirty="0">
                <a:sym typeface="+mn-ea"/>
              </a:rPr>
              <a:t>需要用到predict (object, </a:t>
            </a:r>
            <a:r>
              <a:rPr lang="en-US" altLang="zh-CN" sz="2175" strike="noStrike" noProof="1" dirty="0">
                <a:sym typeface="+mn-ea"/>
              </a:rPr>
              <a:t>newdata</a:t>
            </a:r>
            <a:r>
              <a:rPr lang="zh-CN" altLang="en-US" sz="2175" strike="noStrike" noProof="1" dirty="0">
                <a:sym typeface="+mn-ea"/>
              </a:rPr>
              <a:t>)函数</a:t>
            </a:r>
            <a:endParaRPr lang="zh-CN" altLang="en-US" sz="2175" strike="noStrike" noProof="1" dirty="0">
              <a:sym typeface="+mn-ea"/>
            </a:endParaRPr>
          </a:p>
          <a:p>
            <a:pPr lvl="3" indent="-255270" fontAlgn="base"/>
            <a:r>
              <a:rPr sz="1520">
                <a:sym typeface="+mn-ea"/>
              </a:rPr>
              <a:t>可选参数</a:t>
            </a:r>
            <a:r>
              <a:rPr lang="en-US" altLang="zh-CN" sz="1520">
                <a:sym typeface="+mn-ea"/>
              </a:rPr>
              <a:t>interval="prediction" </a:t>
            </a:r>
            <a:r>
              <a:rPr sz="1520">
                <a:sym typeface="+mn-ea"/>
              </a:rPr>
              <a:t>表示</a:t>
            </a:r>
            <a:r>
              <a:rPr sz="1520" dirty="0">
                <a:sym typeface="+mn-ea"/>
              </a:rPr>
              <a:t>求预测点的值的同时要给出相应的预测区间</a:t>
            </a:r>
            <a:endParaRPr lang="en-US" altLang="zh-CN" sz="1520" strike="noStrike" noProof="1">
              <a:sym typeface="+mn-ea"/>
            </a:endParaRPr>
          </a:p>
          <a:p>
            <a:pPr lvl="2" indent="-255270" fontAlgn="base"/>
            <a:endParaRPr lang="zh-CN" altLang="en-US" sz="2175" strike="noStrike" noProof="1" dirty="0">
              <a:sym typeface="+mn-ea"/>
            </a:endParaRPr>
          </a:p>
          <a:p>
            <a:pPr lvl="3" indent="-255270" fontAlgn="base"/>
            <a:endParaRPr lang="en-US" altLang="zh-CN" sz="1965" strike="noStrike" noProof="1">
              <a:sym typeface="+mn-ea"/>
            </a:endParaRPr>
          </a:p>
          <a:p>
            <a:pPr indent="-255270" fontAlgn="base"/>
            <a:endParaRPr lang="zh-CN" altLang="en-US" sz="2800" strike="noStrike" noProof="1">
              <a:sym typeface="+mn-ea"/>
            </a:endParaRPr>
          </a:p>
          <a:p>
            <a:pPr lvl="1" indent="-255270" fontAlgn="base"/>
            <a:endParaRPr lang="zh-CN" altLang="en-US" sz="2385" strike="noStrike" noProof="1">
              <a:sym typeface="+mn-ea"/>
            </a:endParaRPr>
          </a:p>
          <a:p>
            <a:pPr lvl="1" indent="-255270" fontAlgn="base"/>
            <a:endParaRPr lang="zh-CN" altLang="en-US" sz="2385" strike="noStrike" noProof="1"/>
          </a:p>
          <a:p>
            <a:pPr indent="-255270" fontAlgn="base"/>
            <a:endParaRPr lang="en-US" altLang="zh-CN" sz="2800" strike="noStrike" noProof="1" dirty="0"/>
          </a:p>
        </p:txBody>
      </p:sp>
      <p:sp>
        <p:nvSpPr>
          <p:cNvPr id="21506" name="灯片编号占位符 3"/>
          <p:cNvSpPr>
            <a:spLocks noGrp="1"/>
          </p:cNvSpPr>
          <p:nvPr>
            <p:ph type="sldNum" sz="quarter" idx="12"/>
          </p:nvPr>
        </p:nvSpPr>
        <p:spPr>
          <a:xfrm>
            <a:off x="8647113" y="6408738"/>
            <a:ext cx="366712" cy="365125"/>
          </a:xfrm>
          <a:noFill/>
          <a:ln>
            <a:noFill/>
          </a:ln>
        </p:spPr>
        <p:txBody>
          <a:bodyPr anchor="b"/>
          <a:p>
            <a:pPr indent="0" algn="r">
              <a:buClrTx/>
            </a:pPr>
            <a:fld id="{9A0DB2DC-4C9A-4742-B13C-FB6460FD3503}" type="slidenum">
              <a:rPr lang="en-US" altLang="zh-CN" sz="1000" dirty="0"/>
            </a:fld>
            <a:endParaRPr lang="en-US" altLang="zh-CN" sz="1000" dirty="0"/>
          </a:p>
        </p:txBody>
      </p:sp>
      <p:sp>
        <p:nvSpPr>
          <p:cNvPr id="2" name="标题 1"/>
          <p:cNvSpPr/>
          <p:nvPr>
            <p:ph type="title"/>
          </p:nvPr>
        </p:nvSpPr>
        <p:spPr/>
        <p:txBody>
          <a:bodyPr/>
          <a:p>
            <a:pPr algn="l"/>
            <a:r>
              <a:rPr lang="zh-CN" altLang="en-US"/>
              <a:t>线性回归</a:t>
            </a:r>
            <a:endParaRPr lang="zh-CN" altLang="en-US"/>
          </a:p>
        </p:txBody>
      </p:sp>
    </p:spTree>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p:cNvPicPr>
            <a:picLocks noChangeAspect="1"/>
          </p:cNvPicPr>
          <p:nvPr/>
        </p:nvPicPr>
        <p:blipFill>
          <a:blip r:embed="rId1"/>
          <a:stretch>
            <a:fillRect/>
          </a:stretch>
        </p:blipFill>
        <p:spPr>
          <a:xfrm>
            <a:off x="568325" y="1010285"/>
            <a:ext cx="8336915" cy="5773420"/>
          </a:xfrm>
          <a:prstGeom prst="rect">
            <a:avLst/>
          </a:prstGeom>
        </p:spPr>
      </p:pic>
    </p:spTree>
  </p:cSld>
  <p:clrMapOvr>
    <a:masterClrMapping/>
  </p:clrMapOvr>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3403</Words>
  <Application>WPS 演示</Application>
  <PresentationFormat>全屏显示(4:3)</PresentationFormat>
  <Paragraphs>404</Paragraphs>
  <Slides>40</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Arial</vt:lpstr>
      <vt:lpstr>宋体</vt:lpstr>
      <vt:lpstr>Wingdings</vt:lpstr>
      <vt:lpstr>华文新魏</vt:lpstr>
      <vt:lpstr>微软雅黑</vt:lpstr>
      <vt:lpstr>黑体</vt:lpstr>
      <vt:lpstr>2_Default Design</vt:lpstr>
      <vt:lpstr>8 数据的分析</vt:lpstr>
      <vt:lpstr>PowerPoint 演示文稿</vt:lpstr>
      <vt:lpstr>讲授思路</vt:lpstr>
      <vt:lpstr>线性回归-引入</vt:lpstr>
      <vt:lpstr>线性回归</vt:lpstr>
      <vt:lpstr>线性回归</vt:lpstr>
      <vt:lpstr>线性回归</vt:lpstr>
      <vt:lpstr>线性回归</vt:lpstr>
      <vt:lpstr>PowerPoint 演示文稿</vt:lpstr>
      <vt:lpstr>练习一</vt:lpstr>
      <vt:lpstr>KNN分类分析</vt:lpstr>
      <vt:lpstr>KNN分类分析 </vt:lpstr>
      <vt:lpstr>KNN分类分析 </vt:lpstr>
      <vt:lpstr>KNN分类分析 </vt:lpstr>
      <vt:lpstr>KNN分类分析 </vt:lpstr>
      <vt:lpstr>KNN分类分析</vt:lpstr>
      <vt:lpstr>PowerPoint 演示文稿</vt:lpstr>
      <vt:lpstr>KNN分类分析</vt:lpstr>
      <vt:lpstr>KNN分类分析</vt:lpstr>
      <vt:lpstr>KNN分类分析</vt:lpstr>
      <vt:lpstr>协同过滤推荐算法分析 </vt:lpstr>
      <vt:lpstr>协同过滤推荐算法分析</vt:lpstr>
      <vt:lpstr>协同过滤推荐算法分析</vt:lpstr>
      <vt:lpstr>协同过滤推荐算法分析</vt:lpstr>
      <vt:lpstr>协同过滤推荐算法分析</vt:lpstr>
      <vt:lpstr>协同过滤推荐算法分析</vt:lpstr>
      <vt:lpstr>协同过滤推荐算法分析</vt:lpstr>
      <vt:lpstr>协同过滤推荐算法分析</vt:lpstr>
      <vt:lpstr>协同过滤推荐算法分析</vt:lpstr>
      <vt:lpstr>PowerPoint 演示文稿</vt:lpstr>
      <vt:lpstr>协同过滤推荐算法分析</vt:lpstr>
      <vt:lpstr>协同过滤推荐算法分析</vt:lpstr>
      <vt:lpstr>协同过滤推荐算法分析</vt:lpstr>
      <vt:lpstr>协同过滤推荐算法分析 </vt:lpstr>
      <vt:lpstr>协同过滤推荐算法分析</vt:lpstr>
      <vt:lpstr>协同过滤推荐算法分析</vt:lpstr>
      <vt:lpstr>协同过滤推荐算法分析</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课程简介 </dc:title>
  <dc:creator/>
  <cp:lastModifiedBy>lenovo</cp:lastModifiedBy>
  <cp:revision>542</cp:revision>
  <dcterms:created xsi:type="dcterms:W3CDTF">2017-01-12T09:12:00Z</dcterms:created>
  <dcterms:modified xsi:type="dcterms:W3CDTF">2017-03-14T07:30:24Z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