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20" r:id="rId5"/>
    <p:sldId id="621" r:id="rId6"/>
    <p:sldId id="510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47" r:id="rId16"/>
    <p:sldId id="649" r:id="rId17"/>
    <p:sldId id="604" r:id="rId18"/>
    <p:sldId id="605" r:id="rId19"/>
    <p:sldId id="606" r:id="rId20"/>
    <p:sldId id="667" r:id="rId21"/>
    <p:sldId id="607" r:id="rId22"/>
    <p:sldId id="668" r:id="rId23"/>
    <p:sldId id="650" r:id="rId24"/>
    <p:sldId id="669" r:id="rId25"/>
    <p:sldId id="608" r:id="rId26"/>
    <p:sldId id="609" r:id="rId27"/>
    <p:sldId id="610" r:id="rId28"/>
    <p:sldId id="611" r:id="rId29"/>
    <p:sldId id="612" r:id="rId30"/>
    <p:sldId id="613" r:id="rId31"/>
    <p:sldId id="614" r:id="rId32"/>
    <p:sldId id="670" r:id="rId33"/>
    <p:sldId id="615" r:id="rId34"/>
    <p:sldId id="616" r:id="rId35"/>
    <p:sldId id="617" r:id="rId36"/>
    <p:sldId id="618" r:id="rId37"/>
    <p:sldId id="568" r:id="rId38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r>
              <a:rPr lang="en-US" altLang="zh-CN" dirty="0">
                <a:sym typeface="+mn-ea"/>
              </a:rPr>
              <a:t>R_GUI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R_Commander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R_WinEdt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R_ESS+XEmacs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x</a:t>
            </a:r>
            <a:r>
              <a:rPr lang="zh-CN" altLang="en-US" dirty="0"/>
              <a:t>是由数据值组成的数值向量。参数</a:t>
            </a:r>
            <a:r>
              <a:rPr lang="en-US" altLang="zh-CN" dirty="0"/>
              <a:t>freq=FALSE</a:t>
            </a:r>
            <a:r>
              <a:rPr lang="zh-CN" altLang="en-US" dirty="0"/>
              <a:t>根据概率密度而不是频数绘制。</a:t>
            </a:r>
            <a:r>
              <a:rPr lang="en-US" altLang="zh-CN" dirty="0"/>
              <a:t>breaks</a:t>
            </a:r>
            <a:r>
              <a:rPr lang="zh-CN" altLang="en-US" dirty="0"/>
              <a:t>用于控制组的数量。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hist(x)  </a:t>
            </a:r>
            <a:r>
              <a:rPr lang="zh-CN" altLang="en-US"/>
              <a:t>显示默认的标题和坐标轴标签。</a:t>
            </a:r>
            <a:endParaRPr lang="zh-CN" altLang="en-US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breaks </a:t>
            </a:r>
            <a:r>
              <a:rPr lang="zh-CN" altLang="en-US"/>
              <a:t>建议的组数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x</a:t>
            </a:r>
            <a:r>
              <a:rPr lang="zh-CN" altLang="en-US" dirty="0"/>
              <a:t>是由数据值组成的数值向量。参数</a:t>
            </a:r>
            <a:r>
              <a:rPr lang="en-US" altLang="zh-CN" dirty="0"/>
              <a:t>freq=FALSE</a:t>
            </a:r>
            <a:r>
              <a:rPr lang="zh-CN" altLang="en-US" dirty="0"/>
              <a:t>根据概率密度而不是频数绘制。</a:t>
            </a:r>
            <a:r>
              <a:rPr lang="en-US" altLang="zh-CN" dirty="0"/>
              <a:t>breaks</a:t>
            </a:r>
            <a:r>
              <a:rPr lang="zh-CN" altLang="en-US" dirty="0"/>
              <a:t>用于控制组的数量。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hist(x)  </a:t>
            </a:r>
            <a:r>
              <a:rPr lang="zh-CN" altLang="en-US"/>
              <a:t>显示默认的标题和坐标轴标签。</a:t>
            </a:r>
            <a:endParaRPr lang="zh-CN" altLang="en-US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breaks </a:t>
            </a:r>
            <a:r>
              <a:rPr lang="zh-CN" altLang="en-US"/>
              <a:t>建议的组数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x</a:t>
            </a:r>
            <a:r>
              <a:rPr lang="zh-CN" altLang="en-US" dirty="0"/>
              <a:t>是由数据值组成的数值向量。参数</a:t>
            </a:r>
            <a:r>
              <a:rPr lang="en-US" altLang="zh-CN" dirty="0"/>
              <a:t>freq=FALSE</a:t>
            </a:r>
            <a:r>
              <a:rPr lang="zh-CN" altLang="en-US" dirty="0"/>
              <a:t>根据概率密度而不是频数绘制。</a:t>
            </a:r>
            <a:r>
              <a:rPr lang="en-US" altLang="zh-CN" dirty="0"/>
              <a:t>breaks</a:t>
            </a:r>
            <a:r>
              <a:rPr lang="zh-CN" altLang="en-US" dirty="0"/>
              <a:t>用于控制组的数量。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hist(x)  </a:t>
            </a:r>
            <a:r>
              <a:rPr lang="zh-CN" altLang="en-US"/>
              <a:t>显示默认的标题和坐标轴标签。</a:t>
            </a:r>
            <a:endParaRPr lang="zh-CN" altLang="en-US"/>
          </a:p>
          <a:p>
            <a:pPr lvl="0"/>
            <a:endParaRPr lang="zh-CN" altLang="en-US" dirty="0"/>
          </a:p>
          <a:p>
            <a:pPr lvl="0"/>
            <a:r>
              <a:rPr lang="en-US" altLang="zh-CN"/>
              <a:t>breaks </a:t>
            </a:r>
            <a:r>
              <a:rPr lang="zh-CN" altLang="en-US"/>
              <a:t>建议的组数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世界人口排名</a:t>
            </a:r>
            <a:endParaRPr lang="zh-CN" altLang="en-US" dirty="0"/>
          </a:p>
          <a:p>
            <a:pPr lvl="0"/>
            <a:r>
              <a:rPr lang="zh-CN" altLang="en-US" dirty="0"/>
              <a:t>中国 </a:t>
            </a:r>
            <a:r>
              <a:rPr lang="en-US" altLang="zh-CN" dirty="0"/>
              <a:t>13.7</a:t>
            </a:r>
            <a:endParaRPr lang="en-US" altLang="zh-CN" dirty="0"/>
          </a:p>
          <a:p>
            <a:pPr lvl="0"/>
            <a:r>
              <a:rPr lang="zh-CN" altLang="en-US" dirty="0"/>
              <a:t>印度 </a:t>
            </a:r>
            <a:r>
              <a:rPr lang="en-US" altLang="zh-CN" dirty="0"/>
              <a:t>11.6</a:t>
            </a:r>
            <a:endParaRPr lang="en-US" altLang="zh-CN" dirty="0"/>
          </a:p>
          <a:p>
            <a:pPr lvl="0"/>
            <a:r>
              <a:rPr lang="zh-CN" altLang="en-US" dirty="0"/>
              <a:t>美国 </a:t>
            </a:r>
            <a:r>
              <a:rPr lang="en-US" altLang="zh-CN" dirty="0"/>
              <a:t>3</a:t>
            </a:r>
            <a:endParaRPr lang="en-US" altLang="zh-CN" dirty="0"/>
          </a:p>
          <a:p>
            <a:pPr lvl="0"/>
            <a:r>
              <a:rPr lang="zh-CN" altLang="en-US" dirty="0"/>
              <a:t>印度尼西亚 </a:t>
            </a:r>
            <a:r>
              <a:rPr lang="en-US" altLang="zh-CN" dirty="0"/>
              <a:t>2.4</a:t>
            </a:r>
            <a:endParaRPr lang="en-US" altLang="zh-CN" dirty="0"/>
          </a:p>
          <a:p>
            <a:pPr lvl="0"/>
            <a:r>
              <a:rPr lang="zh-CN" altLang="en-US" dirty="0"/>
              <a:t>巴西 </a:t>
            </a:r>
            <a:r>
              <a:rPr lang="en-US" altLang="zh-CN" dirty="0"/>
              <a:t>1.9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饼图以二维或三维格式显示每一数值相对于总数值的大小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其中</a:t>
            </a:r>
            <a:r>
              <a:rPr lang="en-US" altLang="zh-CN" dirty="0"/>
              <a:t>x </a:t>
            </a:r>
            <a:r>
              <a:rPr lang="zh-CN" altLang="en-US" dirty="0"/>
              <a:t>是代表数值的向量，</a:t>
            </a:r>
            <a:r>
              <a:rPr lang="en-US" altLang="zh-CN" dirty="0"/>
              <a:t>labels </a:t>
            </a:r>
            <a:r>
              <a:rPr lang="zh-CN" altLang="en-US" dirty="0"/>
              <a:t>代表各个扇形的标签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en-US" dirty="0"/>
              <a:t>1 </a:t>
            </a:r>
            <a:r>
              <a:rPr lang="zh-CN" altLang="en-US" dirty="0"/>
              <a:t>标题 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标签中带了百分比</a:t>
            </a:r>
            <a:endParaRPr lang="zh-CN" altLang="en-US" dirty="0"/>
          </a:p>
          <a:p>
            <a:pPr lvl="0"/>
            <a:r>
              <a:rPr lang="en-US" altLang="zh-CN" dirty="0"/>
              <a:t>3 </a:t>
            </a:r>
            <a:r>
              <a:rPr lang="zh-CN" altLang="en-US" dirty="0"/>
              <a:t>颜色 </a:t>
            </a:r>
            <a:r>
              <a:rPr lang="en-US" altLang="zh-CN" dirty="0"/>
              <a:t>rainbow(3)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en-US" dirty="0"/>
              <a:t>1 </a:t>
            </a:r>
            <a:r>
              <a:rPr lang="zh-CN" altLang="en-US" dirty="0"/>
              <a:t>标题 </a:t>
            </a:r>
            <a:endParaRPr lang="zh-CN" altLang="en-US" dirty="0"/>
          </a:p>
          <a:p>
            <a:pPr lvl="0"/>
            <a:r>
              <a:rPr lang="en-US" altLang="zh-CN" dirty="0"/>
              <a:t>2 </a:t>
            </a:r>
            <a:r>
              <a:rPr lang="zh-CN" altLang="en-US" dirty="0"/>
              <a:t>标签中带了百分比</a:t>
            </a:r>
            <a:endParaRPr lang="zh-CN" altLang="en-US" dirty="0"/>
          </a:p>
          <a:p>
            <a:pPr lvl="0"/>
            <a:r>
              <a:rPr lang="en-US" altLang="zh-CN" dirty="0"/>
              <a:t>3 </a:t>
            </a:r>
            <a:r>
              <a:rPr lang="zh-CN" altLang="en-US" dirty="0"/>
              <a:t>颜色 </a:t>
            </a:r>
            <a:r>
              <a:rPr lang="en-US" altLang="zh-CN" dirty="0"/>
              <a:t>rainbow(3)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en-US" dirty="0"/>
              <a:t>1 </a:t>
            </a:r>
            <a:endParaRPr lang="en-US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>
                <a:sym typeface="+mn-ea"/>
              </a:rPr>
              <a:t>pie3D(x,labels,explode=0.1) </a:t>
            </a:r>
            <a:endParaRPr lang="en-US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>
                <a:sym typeface="+mn-ea"/>
              </a:rPr>
              <a:t>pie3D(x,labels,explode=0.1) </a:t>
            </a:r>
            <a:endParaRPr lang="en-US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>
                <a:sym typeface="+mn-ea"/>
              </a:rPr>
              <a:t>pie3D(x,labels,explode=0.1) </a:t>
            </a:r>
            <a:endParaRPr lang="en-US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以数据集</a:t>
            </a:r>
            <a:r>
              <a:rPr lang="en-US" altLang="zh-CN" dirty="0"/>
              <a:t>mtcars</a:t>
            </a:r>
            <a:r>
              <a:rPr lang="zh-CN" altLang="en-US" dirty="0"/>
              <a:t>为例，将</a:t>
            </a:r>
            <a:r>
              <a:rPr lang="en-US" altLang="zh-CN" dirty="0"/>
              <a:t>32</a:t>
            </a:r>
            <a:r>
              <a:rPr lang="zh-CN" altLang="en-US" dirty="0"/>
              <a:t>辆车按照气缸数 </a:t>
            </a:r>
            <a:r>
              <a:rPr lang="en-US" altLang="zh-CN" dirty="0"/>
              <a:t>4,6,8 </a:t>
            </a:r>
            <a:r>
              <a:rPr lang="zh-CN" altLang="en-US" dirty="0"/>
              <a:t>分类，并统计每一类的数量 </a:t>
            </a:r>
            <a:r>
              <a:rPr lang="en-US" altLang="zh-CN" dirty="0"/>
              <a:t>11,7,14</a:t>
            </a: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其中</a:t>
            </a:r>
            <a:r>
              <a:rPr lang="en-US" altLang="zh-CN" dirty="0"/>
              <a:t>height</a:t>
            </a:r>
            <a:r>
              <a:rPr lang="zh-CN" altLang="en-US" dirty="0"/>
              <a:t>是一个数值向量或一个矩阵。当</a:t>
            </a:r>
            <a:r>
              <a:rPr lang="en-US" altLang="zh-CN" dirty="0"/>
              <a:t>heigh</a:t>
            </a:r>
            <a:r>
              <a:rPr lang="zh-CN" altLang="en-US" dirty="0"/>
              <a:t>是一个向量的时候，向量值代表各个条形的高度。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table()?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也可以添加标题，添加</a:t>
            </a:r>
            <a:r>
              <a:rPr lang="en-US" altLang="zh-CN" dirty="0"/>
              <a:t>x,y</a:t>
            </a:r>
            <a:r>
              <a:rPr lang="zh-CN" altLang="en-US" dirty="0"/>
              <a:t>轴标签 。</a:t>
            </a: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其中</a:t>
            </a:r>
            <a:r>
              <a:rPr lang="en-US" altLang="zh-CN" dirty="0"/>
              <a:t>height</a:t>
            </a:r>
            <a:r>
              <a:rPr lang="zh-CN" altLang="en-US" dirty="0"/>
              <a:t>是一个数值向量或一个矩阵。当</a:t>
            </a:r>
            <a:r>
              <a:rPr lang="en-US" altLang="zh-CN" dirty="0"/>
              <a:t>heigh</a:t>
            </a:r>
            <a:r>
              <a:rPr lang="zh-CN" altLang="en-US" dirty="0"/>
              <a:t>是一个向量的时候，向量值代表各个条形的高度。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table()?</a:t>
            </a:r>
            <a:endParaRPr lang="zh-CN" altLang="en-US" dirty="0"/>
          </a:p>
          <a:p>
            <a:pPr lvl="0"/>
            <a:r>
              <a:rPr lang="zh-CN" altLang="en-US" dirty="0"/>
              <a:t>也可以添加标题，添加</a:t>
            </a:r>
            <a:r>
              <a:rPr lang="en-US" altLang="zh-CN" dirty="0"/>
              <a:t>x,y</a:t>
            </a:r>
            <a:r>
              <a:rPr lang="zh-CN" altLang="en-US" dirty="0"/>
              <a:t>轴标签 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若要绘制的类别型变量是一个因子或是一个有序因子的，就可以使用</a:t>
            </a:r>
            <a:r>
              <a:rPr lang="en-US" altLang="zh-CN" dirty="0"/>
              <a:t>plot() </a:t>
            </a:r>
            <a:r>
              <a:rPr lang="zh-CN" altLang="en-US" dirty="0"/>
              <a:t>快速创建一副垂直条形图。</a:t>
            </a:r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当</a:t>
            </a:r>
            <a:r>
              <a:rPr lang="en-US" altLang="zh-CN" dirty="0"/>
              <a:t>heigh</a:t>
            </a:r>
            <a:r>
              <a:rPr lang="zh-CN" altLang="en-US" dirty="0"/>
              <a:t>是一个矩阵的时候？将是一副堆砌的条形图或分组条形图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&gt; rnames&lt;-c("US","China","England")</a:t>
            </a:r>
            <a:endParaRPr lang="zh-CN" altLang="en-US" dirty="0"/>
          </a:p>
          <a:p>
            <a:pPr lvl="0"/>
            <a:r>
              <a:rPr lang="zh-CN" altLang="en-US" dirty="0"/>
              <a:t>&gt; cnames&lt;-c("人口","土地")</a:t>
            </a:r>
            <a:endParaRPr lang="zh-CN" altLang="en-US" dirty="0"/>
          </a:p>
          <a:p>
            <a:pPr lvl="0"/>
            <a:r>
              <a:rPr lang="zh-CN" altLang="en-US" dirty="0"/>
              <a:t>&gt; mymatrix&lt;-matrix(c(13.7,3,8,96,1,5),nrow=3,ncol=2,dimnames=list(rnames,cnames))</a:t>
            </a:r>
            <a:endParaRPr lang="zh-CN" altLang="en-US" dirty="0"/>
          </a:p>
          <a:p>
            <a:pPr lvl="0"/>
            <a:r>
              <a:rPr lang="zh-CN" altLang="en-US" dirty="0"/>
              <a:t>&gt; barplot(mymatrix)</a:t>
            </a: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当</a:t>
            </a:r>
            <a:r>
              <a:rPr lang="en-US" altLang="zh-CN" dirty="0"/>
              <a:t>heigh</a:t>
            </a:r>
            <a:r>
              <a:rPr lang="zh-CN" altLang="en-US" dirty="0"/>
              <a:t>是一个矩阵的时候？将是一副堆砌的条形图或分组条形图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&gt; rnames&lt;-c("US","China","England")</a:t>
            </a:r>
            <a:endParaRPr lang="zh-CN" altLang="en-US" dirty="0"/>
          </a:p>
          <a:p>
            <a:pPr lvl="0"/>
            <a:r>
              <a:rPr lang="zh-CN" altLang="en-US" dirty="0"/>
              <a:t>&gt; cnames&lt;-c("人口","土地")</a:t>
            </a:r>
            <a:endParaRPr lang="zh-CN" altLang="en-US" dirty="0"/>
          </a:p>
          <a:p>
            <a:pPr lvl="0"/>
            <a:r>
              <a:rPr lang="zh-CN" altLang="en-US" dirty="0"/>
              <a:t>&gt; mymatrix&lt;-matrix(c(13.7,3,8,96,1,5),nrow=3,ncol=2,dimnames=list(rnames,cnames))</a:t>
            </a:r>
            <a:endParaRPr lang="zh-CN" altLang="en-US" dirty="0"/>
          </a:p>
          <a:p>
            <a:pPr lvl="0"/>
            <a:r>
              <a:rPr lang="zh-CN" altLang="en-US" dirty="0"/>
              <a:t>&gt; barplot(mymatrix)</a:t>
            </a: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当</a:t>
            </a:r>
            <a:r>
              <a:rPr lang="en-US" altLang="zh-CN" dirty="0"/>
              <a:t>heigh</a:t>
            </a:r>
            <a:r>
              <a:rPr lang="zh-CN" altLang="en-US" dirty="0"/>
              <a:t>是一个矩阵的时候？将是一副堆砌的条形图或分组条形图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&gt; rnames&lt;-c("US","China","England")</a:t>
            </a:r>
            <a:endParaRPr lang="zh-CN" altLang="en-US" dirty="0"/>
          </a:p>
          <a:p>
            <a:pPr lvl="0"/>
            <a:r>
              <a:rPr lang="zh-CN" altLang="en-US" dirty="0"/>
              <a:t>&gt; cnames&lt;-c("人口","土地")</a:t>
            </a:r>
            <a:endParaRPr lang="zh-CN" altLang="en-US" dirty="0"/>
          </a:p>
          <a:p>
            <a:pPr lvl="0"/>
            <a:r>
              <a:rPr lang="zh-CN" altLang="en-US" dirty="0"/>
              <a:t>&gt; mymatrix&lt;-matrix(c(13.7,3,8,96,1,5),nrow=3,ncol=2,dimnames=list(rnames,cnames))</a:t>
            </a:r>
            <a:endParaRPr lang="zh-CN" altLang="en-US" dirty="0"/>
          </a:p>
          <a:p>
            <a:pPr lvl="0"/>
            <a:r>
              <a:rPr lang="zh-CN" altLang="en-US" dirty="0"/>
              <a:t>&gt; barplot(mymatrix)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&gt; barplot(mymatrix</a:t>
            </a:r>
            <a:r>
              <a:rPr lang="en-US" altLang="zh-CN" dirty="0"/>
              <a:t>,ylab=”</a:t>
            </a:r>
            <a:r>
              <a:rPr lang="zh-CN" altLang="en-US" dirty="0"/>
              <a:t>数量</a:t>
            </a:r>
            <a:r>
              <a:rPr lang="en-US" altLang="zh-CN" dirty="0"/>
              <a:t>”,legend=rownames(mymatrix),color=c(”blue”,”red”,”black”</a:t>
            </a:r>
            <a:r>
              <a:rPr lang="zh-CN" altLang="en-US" dirty="0"/>
              <a:t>)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箱形图可以显示 可能离群的的点（范围加减</a:t>
            </a:r>
            <a:r>
              <a:rPr lang="en-US" altLang="zh-CN" dirty="0"/>
              <a:t>1.5IQR</a:t>
            </a:r>
            <a:r>
              <a:rPr lang="zh-CN" altLang="en-US" dirty="0"/>
              <a:t>以外的值）。</a:t>
            </a:r>
            <a:r>
              <a:rPr lang="en-US" altLang="zh-CN" dirty="0"/>
              <a:t>IQR </a:t>
            </a:r>
            <a:r>
              <a:rPr lang="zh-CN" altLang="en-US" dirty="0"/>
              <a:t>表示四分位距 即下四分位数</a:t>
            </a:r>
            <a:r>
              <a:rPr lang="en-US" altLang="zh-CN" dirty="0"/>
              <a:t>-</a:t>
            </a:r>
            <a:r>
              <a:rPr lang="zh-CN" altLang="en-US" dirty="0"/>
              <a:t>上四分位数。 默认情况下，两条须的延伸不会超过盒形各端加</a:t>
            </a:r>
            <a:r>
              <a:rPr lang="en-US" altLang="zh-CN" dirty="0"/>
              <a:t>1.5</a:t>
            </a:r>
            <a:r>
              <a:rPr lang="zh-CN" altLang="en-US" dirty="0"/>
              <a:t>倍四分位距的范围。此范围意外的值将以点来表示</a:t>
            </a: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箱形图可以显示 可能离群的的点（范围加减</a:t>
            </a:r>
            <a:r>
              <a:rPr lang="en-US" altLang="zh-CN" dirty="0"/>
              <a:t>1.5IQR</a:t>
            </a:r>
            <a:r>
              <a:rPr lang="zh-CN" altLang="en-US" dirty="0"/>
              <a:t>以外的值）。</a:t>
            </a:r>
            <a:r>
              <a:rPr lang="en-US" altLang="zh-CN" dirty="0"/>
              <a:t>IQR </a:t>
            </a:r>
            <a:r>
              <a:rPr lang="zh-CN" altLang="en-US" dirty="0"/>
              <a:t>表示四分位距 即下四分位数</a:t>
            </a:r>
            <a:r>
              <a:rPr lang="en-US" altLang="zh-CN" dirty="0"/>
              <a:t>-</a:t>
            </a:r>
            <a:r>
              <a:rPr lang="zh-CN" altLang="en-US" dirty="0"/>
              <a:t>上四分位数。 默认情况下，两条须的延伸不会超过盒形各端加</a:t>
            </a:r>
            <a:r>
              <a:rPr lang="en-US" altLang="zh-CN" dirty="0"/>
              <a:t>1.5</a:t>
            </a:r>
            <a:r>
              <a:rPr lang="zh-CN" altLang="en-US" dirty="0"/>
              <a:t>倍四分位距的范围。此范围意外的值将以点来表示</a:t>
            </a: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箱形图可以显示 可能离群的的点（范围加减</a:t>
            </a:r>
            <a:r>
              <a:rPr lang="en-US" altLang="zh-CN" dirty="0"/>
              <a:t>1.5IQR</a:t>
            </a:r>
            <a:r>
              <a:rPr lang="zh-CN" altLang="en-US" dirty="0"/>
              <a:t>以外的值）。</a:t>
            </a:r>
            <a:r>
              <a:rPr lang="en-US" altLang="zh-CN" dirty="0"/>
              <a:t>IQR </a:t>
            </a:r>
            <a:r>
              <a:rPr lang="zh-CN" altLang="en-US" dirty="0"/>
              <a:t>表示四分位距 即下四分位数</a:t>
            </a:r>
            <a:r>
              <a:rPr lang="en-US" altLang="zh-CN" dirty="0"/>
              <a:t>-</a:t>
            </a:r>
            <a:r>
              <a:rPr lang="zh-CN" altLang="en-US" dirty="0"/>
              <a:t>上四分位数。 默认情况下，两条须的延伸不会超过盒形各端加</a:t>
            </a:r>
            <a:r>
              <a:rPr lang="en-US" altLang="zh-CN" dirty="0"/>
              <a:t>1.5</a:t>
            </a:r>
            <a:r>
              <a:rPr lang="zh-CN" altLang="en-US" dirty="0"/>
              <a:t>倍四分位距的范围。此范围意外的值将以点来表示</a:t>
            </a:r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en-US" altLang="zh-CN" dirty="0">
                <a:solidFill>
                  <a:srgbClr val="FF0000"/>
                </a:solidFill>
              </a:rPr>
              <a:t>mpg:</a:t>
            </a:r>
            <a:r>
              <a:rPr lang="zh-CN" altLang="en-US" dirty="0"/>
              <a:t>英里/（美国）加仑  </a:t>
            </a:r>
            <a:r>
              <a:rPr lang="en-US" altLang="zh-CN" dirty="0"/>
              <a:t>~~，每升油可以跑多少公里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r>
              <a:rPr lang="en-US" altLang="zh-CN" dirty="0">
                <a:solidFill>
                  <a:srgbClr val="FF0000"/>
                </a:solidFill>
              </a:rPr>
              <a:t>cyl:</a:t>
            </a:r>
            <a:r>
              <a:rPr lang="en-US" altLang="zh-CN" dirty="0"/>
              <a:t>气缸数 汽缸数：汽车发动机常用缸数有3、4、5、6、8、10、12缸。</a:t>
            </a:r>
            <a:endParaRPr lang="en-US" altLang="zh-CN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可以添加</a:t>
            </a:r>
            <a:r>
              <a:rPr lang="en-US" altLang="zh-CN" dirty="0"/>
              <a:t>main</a:t>
            </a:r>
            <a:r>
              <a:rPr lang="zh-CN" altLang="en-US" dirty="0"/>
              <a:t>，</a:t>
            </a:r>
            <a:r>
              <a:rPr lang="en-US" altLang="zh-CN" dirty="0"/>
              <a:t>ylab ,</a:t>
            </a:r>
            <a:endParaRPr lang="en-US" altLang="zh-CN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使用并列箱形图 进行夸组比较</a:t>
            </a:r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en-US" dirty="0"/>
              <a:t>y~A A</a:t>
            </a:r>
            <a:r>
              <a:rPr lang="zh-CN" altLang="en-US" dirty="0"/>
              <a:t>是类别变量 ，根据类别变量</a:t>
            </a:r>
            <a:r>
              <a:rPr lang="en-US" altLang="zh-CN" dirty="0"/>
              <a:t>A </a:t>
            </a:r>
            <a:r>
              <a:rPr lang="zh-CN" altLang="en-US" dirty="0"/>
              <a:t>为连续型变量</a:t>
            </a:r>
            <a:r>
              <a:rPr lang="en-US" altLang="zh-CN" dirty="0"/>
              <a:t>y</a:t>
            </a:r>
            <a:r>
              <a:rPr lang="zh-CN" altLang="en-US" dirty="0"/>
              <a:t>生成箱形图</a:t>
            </a:r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是数值向量，</a:t>
            </a:r>
            <a:r>
              <a:rPr lang="en-US" altLang="zh-CN" dirty="0"/>
              <a:t>labels</a:t>
            </a:r>
            <a:r>
              <a:rPr lang="zh-CN" altLang="en-US" dirty="0"/>
              <a:t>则是由每个点的标签组成的向量。</a:t>
            </a:r>
            <a:endParaRPr lang="zh-CN" altLang="en-US" dirty="0"/>
          </a:p>
          <a:p>
            <a:pPr lvl="0"/>
            <a:r>
              <a:rPr lang="zh-CN" altLang="en-US" dirty="0"/>
              <a:t>也可以通过添加</a:t>
            </a:r>
            <a:r>
              <a:rPr lang="en-US" altLang="zh-CN" dirty="0"/>
              <a:t>groups</a:t>
            </a:r>
            <a:r>
              <a:rPr lang="zh-CN" altLang="en-US" dirty="0"/>
              <a:t>来选定一个因子，用于指定</a:t>
            </a:r>
            <a:r>
              <a:rPr lang="en-US" altLang="zh-CN" dirty="0"/>
              <a:t>x</a:t>
            </a:r>
            <a:r>
              <a:rPr lang="zh-CN" altLang="en-US" dirty="0"/>
              <a:t>中的元素的分组方式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引入：对</a:t>
            </a:r>
            <a:r>
              <a:rPr lang="en-US" altLang="zh-CN" dirty="0"/>
              <a:t>mpg</a:t>
            </a:r>
            <a:r>
              <a:rPr lang="zh-CN" altLang="en-US" dirty="0"/>
              <a:t>排序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dotchart(x$mpg, labels=row.names(mtcars), cex=.7)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根据气缸数 分组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是数值向量，</a:t>
            </a:r>
            <a:r>
              <a:rPr lang="en-US" altLang="zh-CN" dirty="0"/>
              <a:t>labels</a:t>
            </a:r>
            <a:r>
              <a:rPr lang="zh-CN" altLang="en-US" dirty="0"/>
              <a:t>则是由每个点的标签组成的向量。</a:t>
            </a:r>
            <a:endParaRPr lang="zh-CN" altLang="en-US" dirty="0"/>
          </a:p>
          <a:p>
            <a:pPr lvl="0"/>
            <a:r>
              <a:rPr lang="zh-CN" altLang="en-US" dirty="0"/>
              <a:t>也可以通过添加</a:t>
            </a:r>
            <a:r>
              <a:rPr lang="en-US" altLang="zh-CN" dirty="0"/>
              <a:t>groups</a:t>
            </a:r>
            <a:r>
              <a:rPr lang="zh-CN" altLang="en-US" dirty="0"/>
              <a:t>来选定一个因子，用于指定</a:t>
            </a:r>
            <a:r>
              <a:rPr lang="en-US" altLang="zh-CN" dirty="0"/>
              <a:t>x</a:t>
            </a:r>
            <a:r>
              <a:rPr lang="zh-CN" altLang="en-US" dirty="0"/>
              <a:t>中的元素的分组方式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引入：对</a:t>
            </a:r>
            <a:r>
              <a:rPr lang="en-US" altLang="zh-CN" dirty="0"/>
              <a:t>mpg</a:t>
            </a:r>
            <a:r>
              <a:rPr lang="zh-CN" altLang="en-US" dirty="0"/>
              <a:t>排序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dotchart(x$mpg, labels=row.names(mtcars), cex=.7)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根据气缸数 分组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p>
            <a:pPr lvl="0" fontAlgn="base"/>
            <a:r>
              <a:rPr lang="zh-CN" altLang="en-US" strike="noStrike" noProof="1" dirty="0"/>
              <a:t>其中</a:t>
            </a:r>
            <a:r>
              <a:rPr lang="en-US" altLang="zh-CN" strike="noStrike" noProof="1" dirty="0"/>
              <a:t>x</a:t>
            </a:r>
            <a:r>
              <a:rPr lang="zh-CN" altLang="en-US" strike="noStrike" noProof="1" dirty="0"/>
              <a:t>是数值向量，</a:t>
            </a:r>
            <a:r>
              <a:rPr lang="en-US" altLang="zh-CN" strike="noStrike" noProof="1" dirty="0"/>
              <a:t>labels</a:t>
            </a:r>
            <a:r>
              <a:rPr lang="zh-CN" altLang="en-US" strike="noStrike" noProof="1" dirty="0"/>
              <a:t>则是由每个点的标签组成的向量。</a:t>
            </a:r>
            <a:endParaRPr lang="zh-CN" altLang="en-US" strike="noStrike" noProof="1" dirty="0"/>
          </a:p>
          <a:p>
            <a:pPr lvl="0" fontAlgn="base"/>
            <a:r>
              <a:rPr lang="zh-CN" altLang="en-US" strike="noStrike" noProof="1" dirty="0"/>
              <a:t>也可以通过添加</a:t>
            </a:r>
            <a:r>
              <a:rPr lang="en-US" altLang="zh-CN" strike="noStrike" noProof="1" dirty="0"/>
              <a:t>groups</a:t>
            </a:r>
            <a:r>
              <a:rPr lang="zh-CN" altLang="en-US" strike="noStrike" noProof="1" dirty="0"/>
              <a:t>来选定一个因子，用于指定</a:t>
            </a:r>
            <a:r>
              <a:rPr lang="en-US" altLang="zh-CN" strike="noStrike" noProof="1" dirty="0"/>
              <a:t>x</a:t>
            </a:r>
            <a:r>
              <a:rPr lang="zh-CN" altLang="en-US" strike="noStrike" noProof="1" dirty="0"/>
              <a:t>中的元素的分组方式</a:t>
            </a:r>
            <a:endParaRPr lang="zh-CN" altLang="en-US" strike="noStrike" noProof="1" dirty="0"/>
          </a:p>
          <a:p>
            <a:pPr lvl="0" fontAlgn="base"/>
            <a:endParaRPr lang="zh-CN" altLang="en-US" strike="noStrike" noProof="1" dirty="0"/>
          </a:p>
          <a:p>
            <a:pPr lvl="0" fontAlgn="base"/>
            <a:r>
              <a:rPr lang="zh-CN" altLang="en-US" strike="noStrike" noProof="1" dirty="0"/>
              <a:t>引入：对</a:t>
            </a:r>
            <a:r>
              <a:rPr lang="en-US" altLang="zh-CN" strike="noStrike" noProof="1" dirty="0"/>
              <a:t>mpg</a:t>
            </a:r>
            <a:r>
              <a:rPr lang="zh-CN" altLang="en-US" strike="noStrike" noProof="1" dirty="0"/>
              <a:t>排序 </a:t>
            </a:r>
            <a:endParaRPr lang="zh-CN" altLang="en-US" strike="noStrike" noProof="1" dirty="0"/>
          </a:p>
          <a:p>
            <a:pPr lvl="0" fontAlgn="base"/>
            <a:endParaRPr lang="zh-CN" altLang="en-US" strike="noStrike" noProof="1" dirty="0"/>
          </a:p>
          <a:p>
            <a:pPr lvl="0" fontAlgn="base"/>
            <a:r>
              <a:rPr lang="zh-CN" altLang="en-US" strike="noStrike" noProof="1" dirty="0"/>
              <a:t>dotchart(x$mpg, labels=row.names(mtcars), cex=.7)</a:t>
            </a:r>
            <a:endParaRPr lang="zh-CN" altLang="en-US" strike="noStrike" noProof="1" dirty="0"/>
          </a:p>
          <a:p>
            <a:pPr lvl="0" fontAlgn="base"/>
            <a:endParaRPr lang="zh-CN" altLang="en-US" strike="noStrike" noProof="1" dirty="0"/>
          </a:p>
          <a:p>
            <a:pPr lvl="0" fontAlgn="base"/>
            <a:r>
              <a:rPr lang="zh-CN" altLang="en-US" strike="noStrike" noProof="1" dirty="0"/>
              <a:t>根据气缸数 分组</a:t>
            </a:r>
            <a:endParaRPr lang="zh-CN" altLang="en-US" strike="noStrike" noProof="1" dirty="0"/>
          </a:p>
          <a:p>
            <a:pPr lvl="0" fontAlgn="base"/>
            <a:endParaRPr lang="zh-CN" altLang="en-US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gcolor </a:t>
            </a:r>
            <a:r>
              <a:rPr lang="zh-CN" altLang="en-US" strike="noStrike" noProof="1" dirty="0">
                <a:sym typeface="+mn-ea"/>
              </a:rPr>
              <a:t>控制不同组标签的颜色 </a:t>
            </a:r>
            <a:endParaRPr lang="zh-CN" altLang="en-US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r>
              <a:rPr lang="en-US" altLang="zh-CN" strike="noStrike" noProof="1" dirty="0">
                <a:sym typeface="+mn-ea"/>
              </a:rPr>
              <a:t>color </a:t>
            </a:r>
            <a:r>
              <a:rPr lang="zh-CN" altLang="en-US" strike="noStrike" noProof="1" dirty="0">
                <a:sym typeface="+mn-ea"/>
              </a:rPr>
              <a:t>控制每个点的颜色</a:t>
            </a:r>
            <a:endParaRPr lang="zh-CN" altLang="en-US" strike="noStrike" noProof="1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1. </a:t>
            </a:r>
            <a:r>
              <a:rPr lang="zh-CN" altLang="en-US" dirty="0"/>
              <a:t>标题 </a:t>
            </a:r>
            <a:r>
              <a:rPr lang="en-US" altLang="zh-CN" dirty="0"/>
              <a:t>main</a:t>
            </a:r>
            <a:endParaRPr lang="en-US" altLang="zh-CN" dirty="0"/>
          </a:p>
          <a:p>
            <a:pPr lvl="0"/>
            <a:r>
              <a:rPr lang="en-US" altLang="zh-CN" dirty="0"/>
              <a:t>2. x</a:t>
            </a:r>
            <a:r>
              <a:rPr lang="zh-CN" altLang="en-US" dirty="0"/>
              <a:t>轴标签：</a:t>
            </a:r>
            <a:r>
              <a:rPr lang="en-US" altLang="zh-CN" dirty="0"/>
              <a:t>xlab</a:t>
            </a:r>
            <a:endParaRPr lang="en-US" altLang="zh-CN" dirty="0"/>
          </a:p>
          <a:p>
            <a:pPr lvl="0"/>
            <a:r>
              <a:rPr lang="en-US" altLang="zh-CN" dirty="0"/>
              <a:t>3.</a:t>
            </a:r>
            <a:r>
              <a:rPr lang="zh-CN" altLang="en-US" dirty="0"/>
              <a:t>有排序 </a:t>
            </a:r>
            <a:r>
              <a:rPr lang="en-US" altLang="zh-CN" dirty="0"/>
              <a:t>order</a:t>
            </a:r>
            <a:endParaRPr lang="en-US" altLang="zh-CN" dirty="0"/>
          </a:p>
          <a:p>
            <a:pPr lvl="0"/>
            <a:r>
              <a:rPr lang="en-US" altLang="zh-CN" dirty="0"/>
              <a:t>4.</a:t>
            </a:r>
            <a:r>
              <a:rPr lang="zh-CN" altLang="en-US" dirty="0"/>
              <a:t>有分组 </a:t>
            </a:r>
            <a:r>
              <a:rPr lang="en-US" altLang="zh-CN" dirty="0"/>
              <a:t>groups</a:t>
            </a:r>
            <a:endParaRPr lang="en-US" altLang="zh-CN" dirty="0"/>
          </a:p>
          <a:p>
            <a:pPr lvl="0"/>
            <a:r>
              <a:rPr lang="en-US" altLang="zh-CN" dirty="0"/>
              <a:t>5.</a:t>
            </a:r>
            <a:r>
              <a:rPr lang="zh-CN" altLang="en-US" dirty="0"/>
              <a:t>分组颜色不同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&gt; x&lt;-mtcars</a:t>
            </a:r>
            <a:endParaRPr lang="zh-CN" altLang="en-US" dirty="0"/>
          </a:p>
          <a:p>
            <a:pPr lvl="0"/>
            <a:r>
              <a:rPr lang="zh-CN" altLang="en-US" dirty="0"/>
              <a:t>&gt; x&lt;-x[order(x$mpg),]</a:t>
            </a:r>
            <a:endParaRPr lang="zh-CN" altLang="en-US" dirty="0"/>
          </a:p>
          <a:p>
            <a:pPr lvl="0"/>
            <a:r>
              <a:rPr lang="zh-CN" altLang="en-US" dirty="0"/>
              <a:t>&gt; x$cyl&lt;-factor(x$cyl)</a:t>
            </a:r>
            <a:endParaRPr lang="zh-CN" altLang="en-US" dirty="0"/>
          </a:p>
          <a:p>
            <a:pPr lvl="0"/>
            <a:r>
              <a:rPr lang="zh-CN" altLang="en-US" dirty="0"/>
              <a:t>&gt; x$color[x$cyl==4]&lt;-"red"</a:t>
            </a:r>
            <a:endParaRPr lang="zh-CN" altLang="en-US" dirty="0"/>
          </a:p>
          <a:p>
            <a:pPr lvl="0"/>
            <a:r>
              <a:rPr lang="zh-CN" altLang="en-US" dirty="0"/>
              <a:t>&gt; x$color[x$cyl==6]&lt;-"blue"</a:t>
            </a:r>
            <a:endParaRPr lang="zh-CN" altLang="en-US" dirty="0"/>
          </a:p>
          <a:p>
            <a:pPr lvl="0"/>
            <a:r>
              <a:rPr lang="zh-CN" altLang="en-US" dirty="0"/>
              <a:t>&gt; x$color[x$cyl==8]&lt;-"darkgreen"</a:t>
            </a:r>
            <a:endParaRPr lang="zh-CN" altLang="en-US" dirty="0"/>
          </a:p>
          <a:p>
            <a:pPr lvl="0"/>
            <a:r>
              <a:rPr lang="zh-CN" altLang="en-US" dirty="0"/>
              <a:t>&gt; dotchart(x$mpg, labels=row.names(mtcars), cex=.7,groups=x$cyl,gcolor="black",color=x$color,pch=19,main="Gas Mileage",xlab="Miles per Gallon")</a:t>
            </a:r>
            <a:endParaRPr lang="zh-CN" altLang="en-US" dirty="0"/>
          </a:p>
          <a:p>
            <a:pPr lvl="0"/>
            <a:endParaRPr lang="en-US" altLang="zh-CN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9 </a:t>
            </a:r>
            <a:r>
              <a:rPr b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数据可视化</a:t>
            </a:r>
            <a:endParaRPr b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590550" y="2674938"/>
          <a:ext cx="809625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88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35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981075"/>
            <a:ext cx="5573713" cy="579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点图</a:t>
            </a:r>
            <a:r>
              <a:rPr lang="en-US" altLang="zh-CN"/>
              <a:t>-</a:t>
            </a:r>
            <a:r>
              <a:t>练习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5603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1713" y="1195388"/>
            <a:ext cx="7373937" cy="5578475"/>
          </a:xfr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直方图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在</a:t>
            </a:r>
            <a:r>
              <a:rPr lang="en-US" altLang="zh-CN"/>
              <a:t>x</a:t>
            </a:r>
            <a:r>
              <a:rPr lang="zh-CN" altLang="en-US"/>
              <a:t>轴上将值域分割成一定数量的组，在</a:t>
            </a:r>
            <a:r>
              <a:rPr lang="en-US" altLang="zh-CN"/>
              <a:t>y</a:t>
            </a:r>
            <a:r>
              <a:rPr lang="zh-CN" altLang="en-US"/>
              <a:t>轴上显示频数。用于展示连续型变量的分布。</a:t>
            </a:r>
            <a:endParaRPr lang="zh-CN" altLang="en-US"/>
          </a:p>
          <a:p>
            <a:pPr indent="-255270"/>
            <a:r>
              <a:rPr lang="en-US" altLang="zh-CN"/>
              <a:t>hist(x)</a:t>
            </a:r>
            <a:endParaRPr lang="en-US" altLang="zh-CN"/>
          </a:p>
          <a:p>
            <a:pPr lvl="1"/>
            <a:r>
              <a:rPr lang="zh-CN" altLang="en-US"/>
              <a:t>默认生成等距切分</a:t>
            </a:r>
            <a:endParaRPr lang="en-US" altLang="zh-CN"/>
          </a:p>
          <a:p>
            <a:pPr lvl="1"/>
            <a:r>
              <a:rPr lang="en-US" altLang="zh-CN"/>
              <a:t>breaks</a:t>
            </a:r>
            <a:r>
              <a:rPr lang="zh-CN" altLang="en-US"/>
              <a:t>用于控制组的数量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col </a:t>
            </a:r>
            <a:r>
              <a:rPr>
                <a:sym typeface="+mn-ea"/>
              </a:rPr>
              <a:t>用于指定颜色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labels </a:t>
            </a:r>
            <a:r>
              <a:rPr>
                <a:sym typeface="+mn-ea"/>
              </a:rPr>
              <a:t>用于指定是否显示标签</a:t>
            </a:r>
            <a:endParaRPr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直方图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示例：</a:t>
            </a:r>
            <a:endParaRPr lang="zh-CN" altLang="en-US"/>
          </a:p>
          <a:p>
            <a:pPr lvl="1" indent="-255270"/>
            <a:r>
              <a:rPr lang="zh-CN" altLang="en-US"/>
              <a:t>简单直方图</a:t>
            </a:r>
            <a:endParaRPr lang="zh-CN" altLang="en-US"/>
          </a:p>
          <a:p>
            <a:pPr lvl="2" indent="-255270"/>
            <a:r>
              <a:rPr lang="en-US" altLang="zh-CN" sz="2000"/>
              <a:t>hist(mtcars$mpg)</a:t>
            </a:r>
            <a:endParaRPr lang="en-US" altLang="zh-CN" sz="2000"/>
          </a:p>
          <a:p>
            <a:pPr lvl="1" indent="-255270"/>
            <a:r>
              <a:rPr lang="zh-CN" altLang="en-US"/>
              <a:t>指定组数和颜色</a:t>
            </a:r>
            <a:endParaRPr lang="zh-CN" altLang="en-US"/>
          </a:p>
          <a:p>
            <a:pPr lvl="2" indent="-255270"/>
            <a:r>
              <a:rPr lang="en-US" altLang="zh-CN" sz="2000"/>
              <a:t>hist(mtcars$mpg,breaks=12,col="red",xlab="MPG",main="Histogram")</a:t>
            </a:r>
            <a:endParaRPr lang="en-US" altLang="zh-CN" sz="2000"/>
          </a:p>
          <a:p>
            <a:pPr indent="-255270"/>
            <a:endParaRPr lang="zh-CN" altLang="en-US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77938" y="3943350"/>
          <a:ext cx="6400800" cy="40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直方图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数据集</a:t>
            </a:r>
            <a:r>
              <a:rPr lang="en-US" altLang="zh-CN"/>
              <a:t>islands(</a:t>
            </a:r>
            <a:r>
              <a:t>包含世界各大陆的面积</a:t>
            </a:r>
            <a:r>
              <a:rPr lang="en-US" altLang="zh-CN"/>
              <a:t>)</a:t>
            </a:r>
            <a:endParaRPr lang="en-US" altLang="zh-CN"/>
          </a:p>
          <a:p>
            <a:pPr lvl="1" indent="-255270"/>
            <a:r>
              <a:t>绘制直方图，展示面积的分布情况</a:t>
            </a:r>
          </a:p>
          <a:p>
            <a:pPr lvl="1" indent="-255270"/>
            <a:r>
              <a:rPr>
                <a:sym typeface="+mn-ea"/>
              </a:rPr>
              <a:t>绘制直方图</a:t>
            </a:r>
            <a:r>
              <a:rPr>
                <a:sym typeface="+mn-ea"/>
              </a:rPr>
              <a:t>，指定等距分组数为</a:t>
            </a:r>
            <a:r>
              <a:rPr lang="en-US" altLang="zh-CN">
                <a:sym typeface="+mn-ea"/>
              </a:rPr>
              <a:t>12</a:t>
            </a:r>
            <a:r>
              <a:rPr>
                <a:sym typeface="+mn-ea"/>
              </a:rPr>
              <a:t>组</a:t>
            </a:r>
            <a:endParaRPr>
              <a:sym typeface="+mn-ea"/>
            </a:endParaRPr>
          </a:p>
          <a:p>
            <a:pPr lvl="1" indent="-255270"/>
            <a:r>
              <a:rPr>
                <a:sym typeface="+mn-ea"/>
              </a:rPr>
              <a:t>绘制直方图，</a:t>
            </a:r>
            <a:r>
              <a:t>非等距的分组</a:t>
            </a:r>
          </a:p>
          <a:p>
            <a:pPr indent="-255270"/>
          </a:p>
          <a:p>
            <a:pPr indent="-25527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77938" y="3943350"/>
          <a:ext cx="6400800" cy="40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直方图</a:t>
            </a:r>
            <a:r>
              <a:rPr lang="en-US" altLang="zh-CN"/>
              <a:t>-</a:t>
            </a:r>
            <a:r>
              <a:t>练习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9699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1488" y="1195388"/>
            <a:ext cx="6542087" cy="5578475"/>
          </a:xfr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1747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sz="2800"/>
              <a:t>饼图由</a:t>
            </a:r>
            <a:r>
              <a:rPr lang="en-US" altLang="zh-CN" sz="2800"/>
              <a:t>pie(x,labels)</a:t>
            </a:r>
            <a:r>
              <a:rPr lang="zh-CN" altLang="en-US" sz="2800"/>
              <a:t>函数创建</a:t>
            </a:r>
            <a:endParaRPr lang="zh-CN" altLang="en-US" sz="2800"/>
          </a:p>
          <a:p>
            <a:pPr indent="-255270"/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630238" y="2332038"/>
          <a:ext cx="8383588" cy="123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5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num&lt;-c(13.7,11.6,3,2.4,1.9)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country&lt;-c("中国","印度","美国","印度尼西亚","巴西")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pie(num,country,main="世界人口分布")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4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sz="2800"/>
              <a:t>饼图由</a:t>
            </a:r>
            <a:r>
              <a:rPr lang="en-US" altLang="zh-CN" sz="2800"/>
              <a:t>pie(x,labels)</a:t>
            </a:r>
            <a:r>
              <a:rPr lang="zh-CN" altLang="en-US" sz="2800"/>
              <a:t>函数创建</a:t>
            </a:r>
            <a:endParaRPr lang="zh-CN" altLang="en-US" sz="2800"/>
          </a:p>
          <a:p>
            <a:pPr indent="-255270"/>
            <a:endParaRPr lang="zh-CN" altLang="en-US"/>
          </a:p>
        </p:txBody>
      </p:sp>
      <p:graphicFrame>
        <p:nvGraphicFramePr>
          <p:cNvPr id="33796" name="对象 4"/>
          <p:cNvGraphicFramePr/>
          <p:nvPr/>
        </p:nvGraphicFramePr>
        <p:xfrm>
          <a:off x="3495675" y="2424113"/>
          <a:ext cx="5518150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086350" imgH="3981450" progId="Paint.Picture">
                  <p:embed/>
                </p:oleObj>
              </mc:Choice>
              <mc:Fallback>
                <p:oleObj name="" r:id="rId1" imgW="5086350" imgH="39814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5675" y="2424113"/>
                        <a:ext cx="5518150" cy="421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sz="2800"/>
              <a:t>饼图由</a:t>
            </a:r>
            <a:r>
              <a:rPr lang="en-US" altLang="zh-CN" sz="2800"/>
              <a:t>pie(x,labels)</a:t>
            </a:r>
            <a:r>
              <a:rPr lang="zh-CN" altLang="en-US" sz="2800"/>
              <a:t>函数创建</a:t>
            </a:r>
            <a:endParaRPr lang="zh-CN" altLang="en-US" sz="2800"/>
          </a:p>
          <a:p>
            <a:pPr lvl="1" indent="-255270"/>
            <a:r>
              <a:rPr lang="en-US" altLang="zh-CN" sz="2400"/>
              <a:t>col </a:t>
            </a:r>
            <a:r>
              <a:rPr sz="2400"/>
              <a:t>指定颜色</a:t>
            </a:r>
            <a:endParaRPr sz="2400"/>
          </a:p>
          <a:p>
            <a:pPr lvl="2" indent="-255270"/>
            <a:r>
              <a:rPr lang="en-US" altLang="zh-CN" sz="2000"/>
              <a:t>rainbow(length):</a:t>
            </a:r>
            <a:r>
              <a:rPr sz="2000"/>
              <a:t>生成彩虹色</a:t>
            </a:r>
            <a:endParaRPr sz="2000"/>
          </a:p>
          <a:p>
            <a:pPr indent="-255270"/>
            <a:endParaRPr lang="zh-CN" altLang="en-US"/>
          </a:p>
        </p:txBody>
      </p:sp>
      <p:graphicFrame>
        <p:nvGraphicFramePr>
          <p:cNvPr id="33796" name="对象 4"/>
          <p:cNvGraphicFramePr/>
          <p:nvPr/>
        </p:nvGraphicFramePr>
        <p:xfrm>
          <a:off x="4218940" y="3270250"/>
          <a:ext cx="4794885" cy="342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086350" imgH="3981450" progId="Paint.Picture">
                  <p:embed/>
                </p:oleObj>
              </mc:Choice>
              <mc:Fallback>
                <p:oleObj name="" r:id="rId1" imgW="5086350" imgH="39814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8940" y="3270250"/>
                        <a:ext cx="4794885" cy="3425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sz="2800"/>
              <a:t>饼图由</a:t>
            </a:r>
            <a:r>
              <a:rPr lang="en-US" altLang="zh-CN" sz="2800"/>
              <a:t>pie(x,labels)</a:t>
            </a:r>
            <a:r>
              <a:rPr lang="zh-CN" altLang="en-US" sz="2800"/>
              <a:t>函数创建</a:t>
            </a:r>
            <a:endParaRPr lang="zh-CN" altLang="en-US" sz="2800"/>
          </a:p>
          <a:p>
            <a:pPr indent="-255270"/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630238" y="2332038"/>
          <a:ext cx="8383588" cy="306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5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num&lt;-c(13.7,11.6,3,2.4,1.9)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country&lt;-c("中国","印度","美国","印度尼西亚","巴西")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pie(num,country,main="世界人口分布")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pct&lt;-round(num/sum(num)*100)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zh-CN" altLang="en-US" sz="2400">
                          <a:solidFill>
                            <a:srgbClr val="C00000"/>
                          </a:solidFill>
                        </a:rPr>
                        <a:t>lbls2&lt;-paste(country," ",pct,"%",sep=" ")</a:t>
                      </a:r>
                      <a:endParaRPr lang="zh-CN" altLang="en-US" sz="240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pie(num, labels=lbls2, col=rainbow(length(lbls2)),  main="Pie Chart with Percentages")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4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1178560"/>
            <a:ext cx="596455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r>
              <a:rPr lang="en-US" altLang="zh-CN"/>
              <a:t>-3D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9380" y="1493520"/>
            <a:ext cx="5802630" cy="354774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 sz="2800"/>
              <a:t>饼图由</a:t>
            </a:r>
            <a:r>
              <a:rPr lang="en-US" altLang="zh-CN" sz="2800"/>
              <a:t>pie3D(x,labels)</a:t>
            </a:r>
            <a:r>
              <a:rPr lang="zh-CN" altLang="en-US" sz="2800"/>
              <a:t>函数创建</a:t>
            </a:r>
            <a:endParaRPr lang="zh-CN" altLang="en-US" sz="2800"/>
          </a:p>
          <a:p>
            <a:pPr lvl="1" indent="-255270"/>
            <a:r>
              <a:rPr lang="zh-CN" altLang="en-US" sz="2400"/>
              <a:t>install.packages("plotrix")</a:t>
            </a:r>
            <a:endParaRPr lang="zh-CN" altLang="en-US" sz="2400"/>
          </a:p>
          <a:p>
            <a:pPr lvl="1" indent="-255270"/>
            <a:r>
              <a:rPr lang="en-US" altLang="zh-CN" sz="2400"/>
              <a:t>library("plotrix")</a:t>
            </a:r>
            <a:endParaRPr lang="en-US" altLang="zh-CN" sz="2400"/>
          </a:p>
          <a:p>
            <a:pPr indent="-255270"/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r>
              <a:rPr lang="en-US" altLang="zh-CN"/>
              <a:t>-3D</a:t>
            </a: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sz="2400"/>
              <a:t>创建带图例的饼图，并将图形保存到</a:t>
            </a:r>
            <a:r>
              <a:rPr lang="en-US" altLang="zh-CN" sz="2400"/>
              <a:t>pdf</a:t>
            </a:r>
            <a:r>
              <a:rPr sz="2400"/>
              <a:t>文件中</a:t>
            </a:r>
            <a:endParaRPr sz="2400"/>
          </a:p>
          <a:p>
            <a:pPr indent="-255270"/>
            <a:r>
              <a:rPr sz="2400"/>
              <a:t>数据</a:t>
            </a:r>
            <a:r>
              <a:rPr lang="en-US" altLang="zh-CN" sz="2400"/>
              <a:t>:</a:t>
            </a:r>
            <a:endParaRPr lang="en-US" altLang="zh-CN" sz="2400"/>
          </a:p>
          <a:p>
            <a:pPr indent="-255270"/>
            <a:r>
              <a:rPr lang="en-US" altLang="zh-CN" sz="2400">
                <a:sym typeface="+mn-ea"/>
              </a:rPr>
              <a:t>London:21;New York:62;Singapore:10;Mumbai:53</a:t>
            </a:r>
            <a:endParaRPr lang="en-US" altLang="zh-CN" sz="2400">
              <a:sym typeface="+mn-ea"/>
            </a:endParaRPr>
          </a:p>
          <a:p>
            <a:pPr indent="-255270"/>
            <a:r>
              <a:rPr lang="en-US" altLang="zh-CN" sz="2400"/>
              <a:t>legend()</a:t>
            </a:r>
            <a:r>
              <a:rPr sz="2400"/>
              <a:t>：</a:t>
            </a:r>
            <a:r>
              <a:rPr sz="2400"/>
              <a:t>绘制图例</a:t>
            </a:r>
            <a:endParaRPr sz="2400"/>
          </a:p>
          <a:p>
            <a:pPr indent="-255270"/>
            <a:endParaRPr lang="en-US" altLang="zh-CN" sz="2400"/>
          </a:p>
          <a:p>
            <a:pPr indent="-255270"/>
            <a:endParaRPr sz="2400"/>
          </a:p>
          <a:p>
            <a:pPr indent="-255270"/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饼图</a:t>
            </a:r>
            <a:r>
              <a:rPr lang="en-US" altLang="zh-CN"/>
              <a:t>-</a:t>
            </a:r>
            <a:r>
              <a:t>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640" y="2566670"/>
            <a:ext cx="4456430" cy="384238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通过水平或垂直的条形展示了类别型变量的分布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7892" name="对象 1"/>
          <p:cNvGraphicFramePr/>
          <p:nvPr/>
        </p:nvGraphicFramePr>
        <p:xfrm>
          <a:off x="3986213" y="2293938"/>
          <a:ext cx="46609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657725" imgH="4476750" progId="Paint.Picture">
                  <p:embed/>
                </p:oleObj>
              </mc:Choice>
              <mc:Fallback>
                <p:oleObj name="" r:id="rId1" imgW="4657725" imgH="44767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6213" y="2293938"/>
                        <a:ext cx="4660900" cy="447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通过函数</a:t>
            </a:r>
            <a:r>
              <a:rPr lang="en-US" altLang="zh-CN" dirty="0"/>
              <a:t>barplot(height)</a:t>
            </a:r>
            <a:r>
              <a:rPr lang="zh-CN" altLang="en-US" dirty="0"/>
              <a:t>绘制条形图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9940" name="对象 1"/>
          <p:cNvGraphicFramePr/>
          <p:nvPr/>
        </p:nvGraphicFramePr>
        <p:xfrm>
          <a:off x="3986213" y="2293938"/>
          <a:ext cx="4660900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57725" imgH="4476750" progId="Paint.Picture">
                  <p:embed/>
                </p:oleObj>
              </mc:Choice>
              <mc:Fallback>
                <p:oleObj name="" r:id="rId1" imgW="4657725" imgH="44767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6213" y="2293938"/>
                        <a:ext cx="4660900" cy="447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73760" y="1833245"/>
          <a:ext cx="6400800" cy="67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counts&lt;-table(mtcars$cyl)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barplot(counts)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通过函数</a:t>
            </a:r>
            <a:r>
              <a:rPr lang="en-US" altLang="zh-CN" dirty="0"/>
              <a:t>barplot(height)</a:t>
            </a:r>
            <a:r>
              <a:rPr lang="zh-CN" altLang="en-US" dirty="0"/>
              <a:t>绘制条形图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901065" y="1777365"/>
          <a:ext cx="6400800" cy="95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counts&lt;-table(mtcars$cyl)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 barplot(counts, xlab="cyl", ylab="counts", main="simple bar plot",horiz=TRUE)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94" name="对象 4"/>
          <p:cNvGraphicFramePr/>
          <p:nvPr/>
        </p:nvGraphicFramePr>
        <p:xfrm>
          <a:off x="3933825" y="3117850"/>
          <a:ext cx="4568825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76825" imgH="4886325" progId="Paint.Picture">
                  <p:embed/>
                </p:oleObj>
              </mc:Choice>
              <mc:Fallback>
                <p:oleObj name="" r:id="rId1" imgW="5076825" imgH="48863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3825" y="3117850"/>
                        <a:ext cx="4568825" cy="349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通过函数barplot(height)绘制条形图</a:t>
            </a:r>
            <a:endParaRPr lang="en-US" altLang="zh-CN" sz="2800" dirty="0"/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942975" y="1889125"/>
          <a:ext cx="6400800" cy="95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95313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42" name="对象 6"/>
          <p:cNvGraphicFramePr/>
          <p:nvPr/>
        </p:nvGraphicFramePr>
        <p:xfrm>
          <a:off x="1172210" y="2319020"/>
          <a:ext cx="679894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00175" imgH="600075" progId="Paint.Picture">
                  <p:embed/>
                </p:oleObj>
              </mc:Choice>
              <mc:Fallback>
                <p:oleObj name="" r:id="rId1" imgW="1400175" imgH="60007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2319020"/>
                        <a:ext cx="6798945" cy="323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堆砌条形图</a:t>
            </a: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barplot(mymatrix)</a:t>
            </a: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/>
          </a:p>
        </p:txBody>
      </p:sp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6084" name="对象 1"/>
          <p:cNvGraphicFramePr/>
          <p:nvPr/>
        </p:nvGraphicFramePr>
        <p:xfrm>
          <a:off x="635000" y="2282825"/>
          <a:ext cx="8051800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829175" imgH="4448175" progId="Paint.Picture">
                  <p:embed/>
                </p:oleObj>
              </mc:Choice>
              <mc:Fallback>
                <p:oleObj name="" r:id="rId1" imgW="4829175" imgH="44481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000" y="2282825"/>
                        <a:ext cx="8051800" cy="449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3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分组条形图</a:t>
            </a:r>
            <a:r>
              <a:rPr lang="en-US" altLang="zh-CN" sz="2800" dirty="0"/>
              <a:t>(beside=TRUE)</a:t>
            </a:r>
            <a:endParaRPr lang="en-US" altLang="zh-CN" sz="28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/>
              <a:t>barplot(mymatrix,beside=TRUE)</a:t>
            </a:r>
            <a:endParaRPr lang="en-US" altLang="zh-CN" sz="2800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8132" name="对象 3"/>
          <p:cNvGraphicFramePr/>
          <p:nvPr/>
        </p:nvGraphicFramePr>
        <p:xfrm>
          <a:off x="635000" y="2830513"/>
          <a:ext cx="75438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772025" imgH="4324350" progId="Paint.Picture">
                  <p:embed/>
                </p:oleObj>
              </mc:Choice>
              <mc:Fallback>
                <p:oleObj name="" r:id="rId1" imgW="4772025" imgH="43243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000" y="2830513"/>
                        <a:ext cx="7543800" cy="394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条形图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0180" name="对象 1"/>
          <p:cNvGraphicFramePr/>
          <p:nvPr/>
        </p:nvGraphicFramePr>
        <p:xfrm>
          <a:off x="698500" y="1281113"/>
          <a:ext cx="798830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010150" imgH="3962400" progId="Paint.Picture">
                  <p:embed/>
                </p:oleObj>
              </mc:Choice>
              <mc:Fallback>
                <p:oleObj name="" r:id="rId1" imgW="5010150" imgH="39624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0" y="1281113"/>
                        <a:ext cx="7988300" cy="532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箱线图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615" y="2118360"/>
            <a:ext cx="6917055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150000"/>
              </a:lnSpc>
            </a:pPr>
            <a:r>
              <a:rPr sz="2400" dirty="0"/>
              <a:t>箱线图（盒须图）通过绘制连续型变量的五数总括，来描述连续型变量的分布。</a:t>
            </a:r>
            <a:endParaRPr sz="2400" dirty="0"/>
          </a:p>
          <a:p>
            <a:pPr indent="-255270" eaLnBrk="1" hangingPunct="1">
              <a:lnSpc>
                <a:spcPct val="150000"/>
              </a:lnSpc>
            </a:pPr>
            <a:r>
              <a:rPr sz="2400" dirty="0"/>
              <a:t>五数总括：最小值、下四分位数（第</a:t>
            </a:r>
            <a:r>
              <a:rPr lang="en-US" altLang="zh-CN" sz="2400" dirty="0"/>
              <a:t>25</a:t>
            </a:r>
            <a:r>
              <a:rPr sz="2400" dirty="0"/>
              <a:t>百分位数）、中位数（第</a:t>
            </a:r>
            <a:r>
              <a:rPr lang="en-US" altLang="zh-CN" sz="2400" dirty="0"/>
              <a:t>50</a:t>
            </a:r>
            <a:r>
              <a:rPr sz="2400" dirty="0"/>
              <a:t>百分位数）、上四分位数（第</a:t>
            </a:r>
            <a:r>
              <a:rPr lang="en-US" altLang="zh-CN" sz="2400" dirty="0"/>
              <a:t>75</a:t>
            </a:r>
            <a:r>
              <a:rPr sz="2400" dirty="0"/>
              <a:t>百分位数</a:t>
            </a:r>
            <a:r>
              <a:rPr sz="2400" dirty="0"/>
              <a:t>）、最大值。</a:t>
            </a:r>
            <a:endParaRPr sz="2400" dirty="0"/>
          </a:p>
          <a:p>
            <a:pPr indent="-255270" eaLnBrk="1" hangingPunct="1">
              <a:lnSpc>
                <a:spcPct val="150000"/>
              </a:lnSpc>
            </a:pPr>
            <a:r>
              <a:rPr sz="2400" dirty="0"/>
              <a:t>箱线图能显示出可能为离群点</a:t>
            </a:r>
            <a:r>
              <a:rPr sz="2400" dirty="0">
                <a:sym typeface="+mn-ea"/>
              </a:rPr>
              <a:t>（范围 </a:t>
            </a:r>
            <a:r>
              <a:rPr lang="en-US" altLang="zh-CN" sz="2400" dirty="0">
                <a:sym typeface="+mn-ea"/>
              </a:rPr>
              <a:t>+/- 1.5*IQR </a:t>
            </a:r>
            <a:r>
              <a:rPr sz="2400" dirty="0">
                <a:sym typeface="+mn-ea"/>
              </a:rPr>
              <a:t>）</a:t>
            </a:r>
            <a:r>
              <a:rPr sz="2400" dirty="0"/>
              <a:t>的观测。</a:t>
            </a:r>
            <a:endParaRPr sz="2400" dirty="0"/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箱线图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2228" name="对象 3"/>
          <p:cNvGraphicFramePr/>
          <p:nvPr/>
        </p:nvGraphicFramePr>
        <p:xfrm>
          <a:off x="784225" y="1184275"/>
          <a:ext cx="7577138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153025" imgH="4381500" progId="Paint.Picture">
                  <p:embed/>
                </p:oleObj>
              </mc:Choice>
              <mc:Fallback>
                <p:oleObj name="" r:id="rId1" imgW="5153025" imgH="43815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225" y="1184275"/>
                        <a:ext cx="7577138" cy="558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箱线图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/>
              <a:t>通过绘制连续型变量的五数总括，即最小值、下四分位数（</a:t>
            </a:r>
            <a:r>
              <a:rPr lang="en-US" altLang="zh-CN" sz="2800" dirty="0"/>
              <a:t>1/4</a:t>
            </a:r>
            <a:r>
              <a:rPr lang="zh-CN" altLang="en-US" sz="2800" dirty="0"/>
              <a:t>分位数）、中位数、上四分位数（</a:t>
            </a:r>
            <a:r>
              <a:rPr lang="en-US" altLang="zh-CN" sz="2800" dirty="0"/>
              <a:t>3/4</a:t>
            </a:r>
            <a:r>
              <a:rPr lang="zh-CN" altLang="en-US" sz="2800" dirty="0"/>
              <a:t>分位数）、最大值，描述连续型变量的分布。</a:t>
            </a: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/>
              <a:t>boxplot(mtcars$mpg)</a:t>
            </a:r>
            <a:endParaRPr lang="en-US" altLang="zh-CN" sz="28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8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/>
              <a:t>boxplot.stats(mtcars$mpg)</a:t>
            </a:r>
            <a:endParaRPr lang="en-US" altLang="zh-CN" sz="2800" dirty="0"/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箱线图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en-US" altLang="zh-CN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632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1293813"/>
            <a:ext cx="5430838" cy="548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箱线图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sym typeface="+mn-ea"/>
              </a:rPr>
              <a:t>boxplot(formula,data=dataframe)</a:t>
            </a:r>
            <a:endParaRPr lang="en-US" altLang="zh-CN" sz="28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385" strike="noStrike" noProof="1" dirty="0">
                <a:sym typeface="+mn-ea"/>
              </a:rPr>
              <a:t>formula </a:t>
            </a:r>
            <a:r>
              <a:rPr lang="zh-CN" altLang="en-US" sz="2385" strike="noStrike" noProof="1" dirty="0">
                <a:sym typeface="+mn-ea"/>
              </a:rPr>
              <a:t>是一个公式</a:t>
            </a:r>
            <a:endParaRPr lang="zh-CN" altLang="en-US" sz="2385" strike="noStrike" noProof="1" dirty="0">
              <a:sym typeface="+mn-ea"/>
            </a:endParaRPr>
          </a:p>
          <a:p>
            <a:pPr lvl="2" indent="-255270" eaLnBrk="1" fontAlgn="base" hangingPunct="1">
              <a:lnSpc>
                <a:spcPct val="90000"/>
              </a:lnSpc>
            </a:pPr>
            <a:r>
              <a:rPr lang="en-US" altLang="zh-CN" sz="2175" strike="noStrike" noProof="1" dirty="0">
                <a:sym typeface="+mn-ea"/>
              </a:rPr>
              <a:t>y~A</a:t>
            </a:r>
            <a:endParaRPr lang="en-US" altLang="zh-CN" sz="217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385" strike="noStrike" noProof="1" dirty="0">
                <a:sym typeface="+mn-ea"/>
              </a:rPr>
              <a:t>dataframe</a:t>
            </a:r>
            <a:r>
              <a:rPr lang="zh-CN" altLang="en-US" sz="2385" strike="noStrike" noProof="1" dirty="0">
                <a:sym typeface="+mn-ea"/>
              </a:rPr>
              <a:t>代表提供数据的数据框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385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0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000" strike="noStrike" noProof="1" dirty="0"/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596900" y="3354388"/>
          <a:ext cx="7932738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2420"/>
              </a:tblGrid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</a:rPr>
                        <a:t>boxplot(mtcars$mpg~mtcars$cyl, data=mtcars, xlab="Number of Cylinders", ylab="Miles Per Gallon", main="Car Mileage Data")</a:t>
                      </a:r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箱线图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点图</a:t>
            </a:r>
            <a:endParaRPr lang="zh-CN" altLang="en-US" strike="noStrike" noProof="1" dirty="0"/>
          </a:p>
          <a:p>
            <a:pPr indent="-255270" eaLnBrk="1" fontAlgn="base" hangingPunct="1"/>
            <a:r>
              <a:rPr dirty="0">
                <a:sym typeface="+mn-ea"/>
              </a:rPr>
              <a:t>直方图</a:t>
            </a:r>
            <a:endParaRPr lang="zh-CN" altLang="en-US" strike="noStrike" noProof="1" dirty="0"/>
          </a:p>
          <a:p>
            <a:pPr indent="-255270" eaLnBrk="1" fontAlgn="base" hangingPunct="1"/>
            <a:r>
              <a:rPr dirty="0">
                <a:sym typeface="+mn-ea"/>
              </a:rPr>
              <a:t>饼图</a:t>
            </a:r>
            <a:endParaRPr lang="zh-CN" altLang="en-US" strike="noStrike" noProof="1" dirty="0"/>
          </a:p>
          <a:p>
            <a:pPr indent="-255270" eaLnBrk="1" fontAlgn="base" hangingPunct="1"/>
            <a:r>
              <a:rPr dirty="0">
                <a:sym typeface="+mn-ea"/>
              </a:rPr>
              <a:t>条形图</a:t>
            </a:r>
            <a:endParaRPr lang="zh-CN" altLang="en-US" strike="noStrike" noProof="1" dirty="0"/>
          </a:p>
          <a:p>
            <a:pPr indent="-255270" eaLnBrk="1" fontAlgn="base" hangingPunct="1"/>
            <a:r>
              <a:rPr dirty="0">
                <a:sym typeface="+mn-ea"/>
              </a:rPr>
              <a:t>箱线图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>
            <a:spLocks noGrp="1"/>
          </p:cNvSpPr>
          <p:nvPr>
            <p:ph idx="1"/>
          </p:nvPr>
        </p:nvSpPr>
        <p:spPr>
          <a:xfrm>
            <a:off x="457200" y="1166813"/>
            <a:ext cx="8229600" cy="4525962"/>
          </a:xfrm>
        </p:spPr>
        <p:txBody>
          <a:bodyPr wrap="square" lIns="91440" tIns="45720" rIns="91440" bIns="45720" anchor="t"/>
          <a:p>
            <a:pPr indent="-255270" eaLnBrk="1" hangingPunct="1"/>
            <a:r>
              <a:rPr lang="en-US" altLang="zh-CN" b="1" dirty="0"/>
              <a:t>mtcars   #32辆汽车在11个指标上的数据</a:t>
            </a:r>
            <a:endParaRPr lang="en-US" altLang="zh-CN" b="1" dirty="0"/>
          </a:p>
          <a:p>
            <a:pPr lvl="1" indent="-255905" eaLnBrk="1" hangingPunct="1"/>
            <a:r>
              <a:rPr lang="en-US" altLang="zh-CN" sz="2000" dirty="0">
                <a:solidFill>
                  <a:srgbClr val="FF0000"/>
                </a:solidFill>
              </a:rPr>
              <a:t>[, 1]	mpg	Miles/(US) gallon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-255905" eaLnBrk="1" hangingPunct="1"/>
            <a:r>
              <a:rPr lang="en-US" altLang="zh-CN" sz="2000" dirty="0">
                <a:solidFill>
                  <a:srgbClr val="FF0000"/>
                </a:solidFill>
              </a:rPr>
              <a:t>[, 2]	cyl	Number of cylinders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-255905" eaLnBrk="1" hangingPunct="1"/>
            <a:r>
              <a:rPr lang="en-US" altLang="zh-CN" sz="2000" dirty="0"/>
              <a:t>[, 3]	disp	Displacement (cu.in.)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 4]	hp	Gross horsepower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 5]	drat	Rear axle ratio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>
                <a:solidFill>
                  <a:srgbClr val="FF0000"/>
                </a:solidFill>
              </a:rPr>
              <a:t>[, 6]	wt	 Weight (1000 lbs)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-255905" eaLnBrk="1" hangingPunct="1"/>
            <a:r>
              <a:rPr lang="en-US" altLang="zh-CN" sz="2000" dirty="0"/>
              <a:t>[, 7]	qsec	1/4 mile time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 8]	vs	V/S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 9]	am	Transmission (0 = automatic, 1 = manual)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[,10]	gear	Number of forward gears</a:t>
            </a:r>
            <a:endParaRPr lang="en-US" altLang="zh-CN" sz="2000" dirty="0"/>
          </a:p>
          <a:p>
            <a:pPr lvl="1" indent="-255905" eaLnBrk="1" hangingPunct="1"/>
            <a:r>
              <a:rPr lang="en-US" altLang="zh-CN" sz="2000" dirty="0"/>
              <a:t>[,11]	carb	Number of carburetors</a:t>
            </a:r>
            <a:endParaRPr lang="en-US" altLang="zh-CN" sz="2000" dirty="0"/>
          </a:p>
          <a:p>
            <a:pPr indent="-255270" eaLnBrk="1" hangingPunct="1"/>
            <a:endParaRPr lang="zh-CN" altLang="en-US" b="1" dirty="0"/>
          </a:p>
          <a:p>
            <a:pPr indent="-255270" eaLnBrk="1" hangingPunct="1"/>
            <a:endParaRPr lang="zh-CN" altLang="en-US" b="1" dirty="0"/>
          </a:p>
          <a:p>
            <a:pPr indent="-255270" eaLnBrk="1" hangingPunct="1"/>
            <a:endParaRPr lang="zh-CN" altLang="en-US" dirty="0"/>
          </a:p>
        </p:txBody>
      </p:sp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相关数据集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点图提供了一种在简单水平刻度上绘制大量有标签值的方法。</a:t>
            </a:r>
            <a:endParaRPr lang="zh-CN" altLang="en-US" dirty="0"/>
          </a:p>
          <a:p>
            <a:pPr marL="365125" lvl="1" indent="0"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843" y="1617028"/>
            <a:ext cx="5380037" cy="4989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点图提供了一种在简单水平刻度上绘制大量有标签值的方法。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dotchar(x,labels=)</a:t>
            </a:r>
            <a:endParaRPr lang="en-US" altLang="zh-CN" dirty="0"/>
          </a:p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示例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  <a:p>
            <a:pPr marL="365125" lvl="1" indent="0" eaLnBrk="1" hangingPunct="1">
              <a:lnSpc>
                <a:spcPct val="90000"/>
              </a:lnSpc>
              <a:buNone/>
            </a:pPr>
            <a:endParaRPr lang="en-US" altLang="zh-CN" sz="1700" dirty="0"/>
          </a:p>
          <a:p>
            <a:pPr marL="365125" lvl="1" indent="0" eaLnBrk="1" hangingPunct="1">
              <a:lnSpc>
                <a:spcPct val="90000"/>
              </a:lnSpc>
              <a:buNone/>
            </a:pPr>
            <a:endParaRPr lang="en-US" altLang="zh-CN" sz="17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833120" y="3008948"/>
          <a:ext cx="8096250" cy="270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885"/>
              </a:tblGrid>
              <a:tr h="2651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dotchart(mtcars$mpg, labels=row.names(mtcars), cex=.7)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dotchart(mtcars$mpg, labels=row.names(mtcars), cex=.7, main="Gas Mileage for Car Models", xlab="Miles Per Gallon")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946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017270"/>
            <a:ext cx="5921375" cy="5802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通过添加参数 </a:t>
            </a:r>
            <a:r>
              <a:rPr lang="en-US" altLang="zh-CN" dirty="0"/>
              <a:t>groups=</a:t>
            </a:r>
            <a:r>
              <a:rPr lang="zh-CN" altLang="en-US" dirty="0"/>
              <a:t>因子向量 实现分组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gcolor </a:t>
            </a:r>
            <a:r>
              <a:rPr lang="zh-CN" altLang="en-US" dirty="0"/>
              <a:t>控制不同组标签的颜色 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color </a:t>
            </a:r>
            <a:r>
              <a:rPr lang="zh-CN" altLang="en-US" dirty="0"/>
              <a:t>控制每个点的颜色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840105" y="2866390"/>
          <a:ext cx="78466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95"/>
              </a:tblGrid>
              <a:tr h="155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x&lt;-mtcars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x$cyl&lt;-factor(x$cyl)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dotchart(x$mpg, labels=row.names(mtcars), cex=.7,</a:t>
                      </a:r>
                      <a:r>
                        <a:rPr lang="zh-CN" altLang="en-US" sz="2400">
                          <a:solidFill>
                            <a:srgbClr val="C00000"/>
                          </a:solidFill>
                        </a:rPr>
                        <a:t>groups=x$cyl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点图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演示</Application>
  <PresentationFormat>全屏显示(4:3)</PresentationFormat>
  <Paragraphs>309</Paragraphs>
  <Slides>35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华文新魏</vt:lpstr>
      <vt:lpstr>微软雅黑</vt:lpstr>
      <vt:lpstr>黑体</vt:lpstr>
      <vt:lpstr>2_Default Design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9 数据可视化</vt:lpstr>
      <vt:lpstr>PowerPoint 演示文稿</vt:lpstr>
      <vt:lpstr>PowerPoint 演示文稿</vt:lpstr>
      <vt:lpstr>讲授思路</vt:lpstr>
      <vt:lpstr>相关数据集</vt:lpstr>
      <vt:lpstr>点图</vt:lpstr>
      <vt:lpstr>点图</vt:lpstr>
      <vt:lpstr>点图</vt:lpstr>
      <vt:lpstr>点图</vt:lpstr>
      <vt:lpstr>点图-练习</vt:lpstr>
      <vt:lpstr>直方图</vt:lpstr>
      <vt:lpstr>直方图</vt:lpstr>
      <vt:lpstr>直方图</vt:lpstr>
      <vt:lpstr>直方图-练习</vt:lpstr>
      <vt:lpstr>饼图</vt:lpstr>
      <vt:lpstr>饼图</vt:lpstr>
      <vt:lpstr>饼图</vt:lpstr>
      <vt:lpstr>饼图</vt:lpstr>
      <vt:lpstr>饼图</vt:lpstr>
      <vt:lpstr>饼图-3D</vt:lpstr>
      <vt:lpstr>饼图-3D</vt:lpstr>
      <vt:lpstr>饼图-3D</vt:lpstr>
      <vt:lpstr>条形图</vt:lpstr>
      <vt:lpstr>条形图</vt:lpstr>
      <vt:lpstr>条形图</vt:lpstr>
      <vt:lpstr>条形图</vt:lpstr>
      <vt:lpstr>条形图</vt:lpstr>
      <vt:lpstr>条形图</vt:lpstr>
      <vt:lpstr>箱线图</vt:lpstr>
      <vt:lpstr>箱线图</vt:lpstr>
      <vt:lpstr>箱线图 </vt:lpstr>
      <vt:lpstr>箱线图 </vt:lpstr>
      <vt:lpstr>箱线图</vt:lpstr>
      <vt:lpstr>箱线图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591</cp:revision>
  <dcterms:created xsi:type="dcterms:W3CDTF">2017-01-12T09:12:00Z</dcterms:created>
  <dcterms:modified xsi:type="dcterms:W3CDTF">2017-03-16T07:36:41Z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