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10" r:id="rId5"/>
    <p:sldId id="796" r:id="rId6"/>
    <p:sldId id="797" r:id="rId7"/>
    <p:sldId id="798" r:id="rId8"/>
    <p:sldId id="799" r:id="rId9"/>
    <p:sldId id="568" r:id="rId10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/>
            <a:r>
              <a:rPr lang="en-US" altLang="zh-CN" dirty="0">
                <a:sym typeface="+mn-ea"/>
              </a:rPr>
              <a:t>R_GUI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R_Commander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R_WinEdt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R_ESS+XEmacs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好处：可以批量的编写程序，或者对别人已经编写好的程序修改。之后再输入到控制台调试，以满足数据分析的需求。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脚本文件，里面的常用函数，命令和注释部分都是用了不同颜色表示，更方便用户对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脚本进行编辑</a:t>
            </a:r>
            <a:endParaRPr lang="zh-CN" altLang="en-US" dirty="0"/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好处：可以批量的编写程序，或者对别人已经编写好的程序修改。之后再输入到控制台调试，以满足数据分析的需求。</a:t>
            </a:r>
            <a:endParaRPr lang="zh-CN" altLang="en-US" dirty="0"/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好处：可以批量的编写程序，或者对别人已经编写好的程序修改。之后再输入到控制台调试，以满足数据分析的需求。</a:t>
            </a:r>
            <a:endParaRPr lang="zh-CN" altLang="en-US" dirty="0"/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好处：可以批量的编写程序，或者对别人已经编写好的程序修改。之后再输入到控制台调试，以满足数据分析的需求。</a:t>
            </a:r>
            <a:endParaRPr lang="zh-CN" altLang="en-US" dirty="0"/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启动</a:t>
            </a:r>
            <a:r>
              <a:rPr lang="en-US" altLang="zh-CN" dirty="0">
                <a:sym typeface="+mn-ea"/>
              </a:rPr>
              <a:t>R,</a:t>
            </a:r>
            <a:r>
              <a:rPr lang="zh-CN" altLang="en-US" dirty="0">
                <a:sym typeface="+mn-ea"/>
              </a:rPr>
              <a:t>看到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R GUI</a:t>
            </a:r>
            <a:r>
              <a:rPr lang="en-US" altLang="zh-CN" dirty="0">
                <a:sym typeface="+mn-ea"/>
              </a:rPr>
              <a:t> (graphic user’s interface)</a:t>
            </a:r>
            <a:r>
              <a:rPr lang="zh-CN" altLang="en-US" dirty="0">
                <a:sym typeface="+mn-ea"/>
              </a:rPr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dirty="0">
                <a:sym typeface="+mn-ea"/>
              </a:rPr>
              <a:t>R console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你的主要工作是在这里通过发布命令来完成的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包括数据集的建立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数据的分析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作图等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在这里你可以得到在线帮助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help.start()</a:t>
            </a:r>
            <a:r>
              <a:rPr lang="en-US" altLang="zh-CN" dirty="0">
                <a:sym typeface="+mn-ea"/>
              </a:rPr>
              <a:t>    HTML</a:t>
            </a:r>
            <a:r>
              <a:rPr lang="zh-CN" altLang="en-US" dirty="0">
                <a:sym typeface="+mn-ea"/>
              </a:rPr>
              <a:t>格式的关于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的帮助文件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help()</a:t>
            </a:r>
            <a:r>
              <a:rPr lang="en-US" altLang="zh-CN" dirty="0">
                <a:sym typeface="+mn-ea"/>
              </a:rPr>
              <a:t>            </a:t>
            </a:r>
            <a:r>
              <a:rPr lang="zh-CN" altLang="en-US" dirty="0">
                <a:sym typeface="+mn-ea"/>
              </a:rPr>
              <a:t>得到相应函数的帮助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例如</a:t>
            </a:r>
            <a:r>
              <a:rPr lang="en-US" altLang="zh-CN" dirty="0">
                <a:sym typeface="+mn-ea"/>
              </a:rPr>
              <a:t>help(plot)</a:t>
            </a:r>
            <a:endParaRPr lang="en-US" altLang="zh-CN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demo()</a:t>
            </a:r>
            <a:r>
              <a:rPr lang="en-US" altLang="zh-CN" dirty="0">
                <a:sym typeface="+mn-ea"/>
              </a:rPr>
              <a:t>          </a:t>
            </a:r>
            <a:r>
              <a:rPr lang="zh-CN" altLang="en-US" dirty="0">
                <a:sym typeface="+mn-ea"/>
              </a:rPr>
              <a:t>得到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提供的几个示例</a:t>
            </a:r>
            <a:endParaRPr lang="zh-CN" altLang="en-US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q()</a:t>
            </a:r>
            <a:r>
              <a:rPr lang="en-US" altLang="zh-CN" dirty="0">
                <a:sym typeface="+mn-ea"/>
              </a:rPr>
              <a:t>                     </a:t>
            </a:r>
            <a:r>
              <a:rPr lang="zh-CN" altLang="en-US" dirty="0">
                <a:sym typeface="+mn-ea"/>
              </a:rPr>
              <a:t>退出</a:t>
            </a:r>
            <a:r>
              <a:rPr lang="en-US" altLang="zh-CN" dirty="0">
                <a:sym typeface="+mn-ea"/>
              </a:rPr>
              <a:t>R 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同</a:t>
            </a:r>
            <a:r>
              <a:rPr lang="en-US" altLang="zh-CN" dirty="0">
                <a:sym typeface="+mn-ea"/>
              </a:rPr>
              <a:t>Matlab</a:t>
            </a:r>
            <a:r>
              <a:rPr lang="zh-CN" altLang="en-US" dirty="0">
                <a:sym typeface="+mn-ea"/>
              </a:rPr>
              <a:t>类似，用右</a:t>
            </a:r>
            <a:r>
              <a:rPr lang="en-US" altLang="zh-CN" dirty="0">
                <a:sym typeface="+mn-ea"/>
              </a:rPr>
              <a:t>shift</a:t>
            </a:r>
            <a:r>
              <a:rPr lang="zh-CN" altLang="en-US" dirty="0">
                <a:sym typeface="+mn-ea"/>
              </a:rPr>
              <a:t>键可以重现以前的命令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R</a:t>
            </a:r>
            <a:r>
              <a:rPr lang="zh-CN" altLang="en-US" dirty="0">
                <a:solidFill>
                  <a:srgbClr val="00FFFF"/>
                </a:solidFill>
                <a:sym typeface="+mn-ea"/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Source R code</a:t>
            </a:r>
            <a:r>
              <a:rPr lang="en-US" altLang="zh-CN" dirty="0">
                <a:sym typeface="+mn-ea"/>
              </a:rPr>
              <a:t>        		</a:t>
            </a:r>
            <a:r>
              <a:rPr lang="zh-CN" altLang="en-US" dirty="0">
                <a:sym typeface="+mn-ea"/>
              </a:rPr>
              <a:t>执行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*.R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Save image</a:t>
            </a:r>
            <a:r>
              <a:rPr lang="en-US" altLang="zh-CN" dirty="0"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保存工作空间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文件名为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Load image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ym typeface="+mn-ea"/>
              </a:rPr>
              <a:t>Stop current computation	</a:t>
            </a:r>
            <a:r>
              <a:rPr lang="zh-CN" altLang="en-US" dirty="0">
                <a:sym typeface="+mn-ea"/>
              </a:rPr>
              <a:t>中止当前计算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由于超时等原因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4 编写脚本</a:t>
            </a:r>
            <a:endParaRPr b="1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编写脚本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运行脚本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编写脚本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脚本是什么？</a:t>
            </a:r>
            <a:endParaRPr dirty="0">
              <a:sym typeface="+mn-ea"/>
            </a:endParaRPr>
          </a:p>
          <a:p>
            <a:pPr lvl="1" indent="-255270" eaLnBrk="1" hangingPunct="1"/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脚本是一系列的命令。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编辑器</a:t>
            </a:r>
            <a:endParaRPr dirty="0">
              <a:sym typeface="+mn-ea"/>
            </a:endParaRPr>
          </a:p>
          <a:p>
            <a:pPr lvl="1" indent="-255270" eaLnBrk="1" hangingPunct="1"/>
            <a:r>
              <a:rPr sz="24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R自带的脚本编辑器</a:t>
            </a:r>
            <a:endParaRPr sz="24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 indent="-255270" eaLnBrk="1" hangingPunct="1"/>
            <a:r>
              <a:rPr sz="24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Editplus</a:t>
            </a:r>
            <a:endParaRPr sz="24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 indent="-255270" eaLnBrk="1" hangingPunct="1"/>
            <a:r>
              <a:rPr sz="24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TinnR</a:t>
            </a:r>
            <a:endParaRPr sz="24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 indent="-255270" eaLnBrk="1" hangingPunct="1"/>
            <a:r>
              <a:rPr sz="24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Ultraedit</a:t>
            </a:r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编写脚本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对一批涂料进行研究，确定搅拌速度对杂质含量的影响，数据如下，尝试进行回归分析</a:t>
            </a:r>
            <a:endParaRPr dirty="0">
              <a:sym typeface="+mn-ea"/>
            </a:endParaRPr>
          </a:p>
          <a:p>
            <a:pPr lvl="1" indent="-255270" eaLnBrk="1" hangingPunct="1"/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搅拌速度对涂料中杂质的影响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492818"/>
            <a:ext cx="8083550" cy="2103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编写脚本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57200" y="1680845"/>
          <a:ext cx="842581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8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rate&lt;-c(20,22,24,26,28,30,32,34,36,38,40,42)</a:t>
                      </a:r>
                      <a:endParaRPr lang="zh-CN" altLang="en-US" sz="3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impurity&lt;-c(8.4,9.5,11.8,10.4,13.3,14.8,13.2,14.7,16.4,16.5,18.9,18.5)</a:t>
                      </a:r>
                      <a:endParaRPr lang="zh-CN" altLang="en-US" sz="3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plot(impurity~rate)</a:t>
                      </a:r>
                      <a:endParaRPr lang="zh-CN" altLang="en-US" sz="3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reg&lt;-lm(impurity~rate)</a:t>
                      </a:r>
                      <a:endParaRPr lang="zh-CN" altLang="en-US" sz="3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abline(reg,col="red")</a:t>
                      </a:r>
                      <a:endParaRPr lang="zh-CN" altLang="en-US" sz="3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sym typeface="+mn-ea"/>
                        </a:rPr>
                        <a:t>summary(reg)</a:t>
                      </a:r>
                      <a:endParaRPr lang="zh-CN" altLang="en-US" sz="3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运行脚本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sz="2800">
                <a:sym typeface="+mn-ea"/>
              </a:rPr>
              <a:t>通过</a:t>
            </a:r>
            <a:r>
              <a:rPr lang="en-US" altLang="zh-CN" sz="2800">
                <a:sym typeface="+mn-ea"/>
              </a:rPr>
              <a:t>source()</a:t>
            </a:r>
            <a:r>
              <a:rPr sz="2800">
                <a:sym typeface="+mn-ea"/>
              </a:rPr>
              <a:t>函数运行</a:t>
            </a:r>
            <a:endParaRPr lang="zh-CN" altLang="en-US" sz="2800" strike="noStrike" noProof="1"/>
          </a:p>
          <a:p>
            <a:pPr lvl="1" fontAlgn="base"/>
            <a:r>
              <a:rPr lang="en-US" altLang="zh-CN" sz="2800">
                <a:sym typeface="+mn-ea"/>
              </a:rPr>
              <a:t>source(“d:/regression.r”)</a:t>
            </a:r>
            <a:endParaRPr lang="en-US" altLang="zh-CN" sz="2800" strike="noStrike" noProof="1"/>
          </a:p>
          <a:p>
            <a:pPr fontAlgn="base"/>
            <a:r>
              <a:rPr sz="2800">
                <a:sym typeface="+mn-ea"/>
              </a:rPr>
              <a:t>通过</a:t>
            </a:r>
            <a:r>
              <a:rPr lang="en-US" altLang="zh-CN" sz="2800">
                <a:sym typeface="+mn-ea"/>
              </a:rPr>
              <a:t>R</a:t>
            </a:r>
            <a:r>
              <a:rPr sz="2800">
                <a:sym typeface="+mn-ea"/>
              </a:rPr>
              <a:t>脚本编辑器运行</a:t>
            </a:r>
            <a:endParaRPr lang="zh-CN" altLang="en-US" sz="2800" strike="noStrike" noProof="1"/>
          </a:p>
          <a:p>
            <a:pPr lvl="1" fontAlgn="base"/>
            <a:r>
              <a:rPr lang="en-US" altLang="zh-CN" sz="2800">
                <a:sym typeface="+mn-ea"/>
              </a:rPr>
              <a:t>RGUI-&gt;File-&gt;Open Script  #Ctrl+R</a:t>
            </a:r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全屏显示(4:3)</PresentationFormat>
  <Paragraphs>69</Paragraphs>
  <Slides>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华文新魏</vt:lpstr>
      <vt:lpstr>微软雅黑</vt:lpstr>
      <vt:lpstr>Verdana</vt:lpstr>
      <vt:lpstr>Verdana</vt:lpstr>
      <vt:lpstr>Wingdings 2</vt:lpstr>
      <vt:lpstr>Wingdings</vt:lpstr>
      <vt:lpstr>2_Default Design</vt:lpstr>
      <vt:lpstr>第3章-2 函数</vt:lpstr>
      <vt:lpstr>讲授思路</vt:lpstr>
      <vt:lpstr>讲授思路</vt:lpstr>
      <vt:lpstr>编写脚本 </vt:lpstr>
      <vt:lpstr>编写脚本 </vt:lpstr>
      <vt:lpstr>编写脚本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314</cp:revision>
  <dcterms:created xsi:type="dcterms:W3CDTF">2017-01-12T09:12:00Z</dcterms:created>
  <dcterms:modified xsi:type="dcterms:W3CDTF">2017-01-24T10:35:29Z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