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20" r:id="rId5"/>
    <p:sldId id="51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568" r:id="rId23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/>
            <a:r>
              <a:rPr lang="en-US" altLang="zh-CN" dirty="0">
                <a:sym typeface="+mn-ea"/>
              </a:rPr>
              <a:t>R_GUI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R_Commander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R_WinEdt</a:t>
            </a:r>
            <a:endParaRPr lang="en-US" altLang="zh-CN" dirty="0"/>
          </a:p>
          <a:p>
            <a:pPr lvl="1" indent="0"/>
            <a:r>
              <a:rPr lang="en-US" altLang="zh-CN" dirty="0">
                <a:sym typeface="+mn-ea"/>
              </a:rPr>
              <a:t> R_ESS+XEmacs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我们需要的是安装过knitr包的RStudio。然后在Tools-option-Sweave-weave Rnw files using -选择knitr (操作演示),新建一个test.Rmd然后后面的内容都在其中示范。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首先我们要新建一个Rmd的文件，或者在File-new file-R markdown，新建一个Rmd的文件。</a:t>
            </a:r>
            <a:endParaRPr lang="zh-CN" altLang="en-US" dirty="0"/>
          </a:p>
          <a:p>
            <a:pPr lvl="0"/>
            <a:r>
              <a:rPr lang="zh-CN" altLang="en-US" dirty="0"/>
              <a:t>操作 Markdown中的R语言的代码是三个后引号（也就是在键盘左上角，Esc下面的那个键）然后后面加上{r}开始,{r,} 大括号中，r字母后面可以加入不同的参数。然后以三个后引号结束。当然都是在英文状态下输入的。</a:t>
            </a: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eval是计算代码块中的内容。当eval=TRUE，计算，所以会在html中会显示代码运行的结果，反之，不计算，不显示。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还可以是数字选项,我们看一下下面两段代码的区别</a:t>
            </a: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宋体" panose="02010600030101010101" pitchFamily="2" charset="-122"/>
              </a:rPr>
              <a:t>对比上面两个的结果，我们可以看出,echo是控制代码输出的，但echo=TRUE的时候，在html中是输出代码的，当echo=FALSE的时候是不输出代码的。 warnings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error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message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以上都有两个选项，也就是假如代码中有警告的信息，报错的信息，或者其他的信息，在 最后的报告中是否显示，TURE是显示，FALSE是不显示。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宋体" panose="02010600030101010101" pitchFamily="2" charset="-122"/>
              </a:rPr>
              <a:t>首先安装formatR这个包 install.packages('formatR')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宋体" panose="02010600030101010101" pitchFamily="2" charset="-122"/>
              </a:rPr>
              <a:t>显示 源代码前 是否有 </a:t>
            </a:r>
            <a:r>
              <a:rPr lang="en-US" altLang="zh-CN" dirty="0">
                <a:sym typeface="宋体" panose="02010600030101010101" pitchFamily="2" charset="-122"/>
              </a:rPr>
              <a:t>&gt;</a:t>
            </a:r>
            <a:endParaRPr lang="en-US" altLang="zh-CN" dirty="0">
              <a:sym typeface="宋体" panose="02010600030101010101" pitchFamily="2" charset="-122"/>
            </a:endParaRPr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宋体" panose="02010600030101010101" pitchFamily="2" charset="-122"/>
              </a:rPr>
              <a:t>默认情况下我们生成HTML格式的文件，所有的运行结果前面都有两个##号(演示)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在这里我们可以通过comment选项改变,当然这里一般不用改变，没有什么意义。前面是#号，可以在我们复制代码的时候， 这里的结果不会被运行。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默认情况下，文本输出会被加上前缀##，这是考虑到读者可能会复制文中的代码在自己的R中运行，而#是R的注释符，所以输出不会干扰代码的复制和粘贴运行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宋体" panose="02010600030101010101" pitchFamily="2" charset="-122"/>
              </a:rPr>
              <a:t>设置运行结果前面的字符 默认是</a:t>
            </a:r>
            <a:r>
              <a:rPr lang="en-US" altLang="zh-CN" dirty="0">
                <a:sym typeface="宋体" panose="02010600030101010101" pitchFamily="2" charset="-122"/>
              </a:rPr>
              <a:t>##</a:t>
            </a:r>
            <a:endParaRPr lang="en-US" altLang="zh-CN" dirty="0">
              <a:sym typeface="宋体" panose="02010600030101010101" pitchFamily="2" charset="-122"/>
            </a:endParaRPr>
          </a:p>
          <a:p>
            <a:pPr lvl="0"/>
            <a:endParaRPr lang="en-US" altLang="zh-CN" dirty="0">
              <a:sym typeface="宋体" panose="02010600030101010101" pitchFamily="2" charset="-122"/>
            </a:endParaRPr>
          </a:p>
          <a:p>
            <a:pPr lvl="0"/>
            <a:r>
              <a:rPr lang="en-US" altLang="zh-CN" dirty="0">
                <a:sym typeface="宋体" panose="02010600030101010101" pitchFamily="2" charset="-122"/>
              </a:rPr>
              <a:t>默认情况下我们生成HTML格式的文件，所有的运行结果前面都有两个##号(演示)</a:t>
            </a:r>
            <a:endParaRPr lang="en-US" altLang="zh-CN" dirty="0">
              <a:sym typeface="宋体" panose="02010600030101010101" pitchFamily="2" charset="-122"/>
            </a:endParaRPr>
          </a:p>
          <a:p>
            <a:pPr lvl="0"/>
            <a:endParaRPr lang="en-US" altLang="zh-CN" dirty="0">
              <a:sym typeface="宋体" panose="02010600030101010101" pitchFamily="2" charset="-122"/>
            </a:endParaRPr>
          </a:p>
          <a:p>
            <a:pPr lvl="0"/>
            <a:r>
              <a:rPr lang="en-US" altLang="zh-CN" dirty="0">
                <a:sym typeface="宋体" panose="02010600030101010101" pitchFamily="2" charset="-122"/>
              </a:rPr>
              <a:t>在这里我们可以通过comment选项改变,当然这里一般不用改变，没有什么意义。前面是#号，可以在我们复制代码的时候， 这里的结果不会被运行。</a:t>
            </a:r>
            <a:endParaRPr lang="en-US" altLang="zh-CN" dirty="0">
              <a:sym typeface="宋体" panose="02010600030101010101" pitchFamily="2" charset="-122"/>
            </a:endParaRPr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宋体" panose="02010600030101010101" pitchFamily="2" charset="-122"/>
              </a:rPr>
              <a:t>默认为False，也就是每一次生成knit HTML，都会重新计算里面的每一个代码块。但是如果我们的代码非常的复杂。如果我们不希望每一次都重新运行，所有的代码块，那么我们可以设置cache为TRUE。 也就是，当代码块第一次运行的时候会把结果保存下来，然后当我们生成HTML的时候，就不用再重新计算，而是直接把前面保存的结果哪里，当程序复杂度高的时候，这个会节约 一定的时间。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宋体" panose="02010600030101010101" pitchFamily="2" charset="-122"/>
              </a:rPr>
              <a:t>asis：表示在哪里生成就在哪里显示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hold:的意思是把图片放到代码块以后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animate: 如果代码块中有生成几幅图片，可以将几张图片生成动画。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用animate的要点是首先要安装：animation包。 然后链接地址 从这里下载你需要的ffmpeg，然后直接解压到当前文件夹，比如我解压以后，重命名为ffmpeg,然后放到c:\Program Files\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然后把C:\Program Files\ffmpeg\bin放入环境变量。 然后这个选项就可以用了。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1: 由于ffmpeg的最新版本出来的动画，不一定在所有的浏览器都能播放，所以我在文件中放了一个ffmpeg.exe 这个是11年的版本， 用起来没有问题。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2：还有一个问题就是，如果你安装过其他的软件，里面自带的ffmpeg.exe，那么可能你的路径中的ffmpeg就不起作用了，查看ffmpeg位置 的命令行：Sys.which(“ffmpeg”),这样可以查看当前使用的ffmpeg是在什么地方。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3：然后提供一个最简单的办法，直接讲我的文件夹中的ffmpeg扔到system32文件夹中就没有任何问题了，也不用配置路径了。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4:关于并行图片生成的顺序，非循环方式生成图片顺序问题，待验证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当生成动画的时候还有一个参数interval=2 可以设置两个图片之间的间隔。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所有参数都在网站有详细的解释，我也有可以有理解不对的地方，欢迎大家指正。谢谢。 链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1" indent="0"/>
            <a:r>
              <a:rPr lang="zh-CN" altLang="en-US" dirty="0"/>
              <a:t>减少体力劳动</a:t>
            </a:r>
            <a:endParaRPr lang="zh-CN" altLang="en-US" dirty="0"/>
          </a:p>
          <a:p>
            <a:pPr lvl="1" indent="0"/>
            <a:r>
              <a:rPr lang="zh-CN" altLang="en-US" dirty="0"/>
              <a:t>保证正确</a:t>
            </a:r>
            <a:endParaRPr lang="zh-CN" altLang="en-US" dirty="0"/>
          </a:p>
          <a:p>
            <a:pPr lvl="1" indent="0"/>
            <a:r>
              <a:rPr lang="zh-CN" altLang="en-US" dirty="0"/>
              <a:t>提高可读性</a:t>
            </a:r>
            <a:endParaRPr lang="zh-CN" altLang="en-US" dirty="0"/>
          </a:p>
          <a:p>
            <a:pPr lvl="1" indent="0"/>
            <a:r>
              <a:rPr lang="zh-CN" altLang="en-US" dirty="0"/>
              <a:t>便于重复研究</a:t>
            </a:r>
            <a:endParaRPr lang="zh-CN" altLang="en-US" dirty="0"/>
          </a:p>
          <a:p>
            <a:pPr lvl="1" indent="0"/>
            <a:r>
              <a:rPr lang="zh-CN" altLang="en-US" dirty="0"/>
              <a:t>便于维护</a:t>
            </a:r>
            <a:endParaRPr lang="zh-CN" altLang="en-US" dirty="0"/>
          </a:p>
          <a:p>
            <a:pPr lvl="1" indent="0"/>
            <a:endParaRPr lang="zh-CN" altLang="en-US" dirty="0"/>
          </a:p>
          <a:p>
            <a:pPr lvl="1" indent="0"/>
            <a:r>
              <a:rPr lang="zh-CN" altLang="en-US" dirty="0"/>
              <a:t>有些青年：运行程序复制黏贴复制黏贴</a:t>
            </a:r>
            <a:r>
              <a:rPr lang="en-US" altLang="zh-CN" dirty="0"/>
              <a:t>....</a:t>
            </a:r>
            <a:r>
              <a:rPr lang="zh-CN" altLang="en-US" dirty="0"/>
              <a:t>运行程序复制黏贴复制黏贴</a:t>
            </a:r>
            <a:r>
              <a:rPr lang="en-US" altLang="zh-CN" dirty="0"/>
              <a:t>  </a:t>
            </a:r>
            <a:r>
              <a:rPr lang="zh-CN" altLang="en-US" dirty="0"/>
              <a:t>体力劳动</a:t>
            </a:r>
            <a:r>
              <a:rPr lang="en-US" altLang="zh-CN" dirty="0"/>
              <a:t>...</a:t>
            </a:r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r>
              <a:rPr lang="zh-CN" altLang="en-US" dirty="0"/>
              <a:t>这种把代码和文本写到一个文档中的编写方法 称为 文学化编程</a:t>
            </a:r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之所以说所谓的，是因为这里的文学不一定真的是那种常规意义下的文学</a:t>
            </a:r>
            <a:endParaRPr lang="zh-CN" altLang="en-US" dirty="0"/>
          </a:p>
          <a:p>
            <a:pPr lvl="0"/>
            <a:r>
              <a:rPr lang="zh-CN" altLang="en-US" dirty="0"/>
              <a:t>只是 指人类语言而已，相对计算机代码而言。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文学化编程的思想很简单，代码和正文混合在同一个文档中</a:t>
            </a:r>
            <a:endParaRPr lang="zh-CN" altLang="en-US" dirty="0"/>
          </a:p>
          <a:p>
            <a:pPr lvl="0"/>
            <a:r>
              <a:rPr lang="zh-CN" altLang="en-US" dirty="0"/>
              <a:t>编译的时候，可以把代码抽取出来运行得到结果，也可以把正文</a:t>
            </a:r>
            <a:endParaRPr lang="zh-CN" altLang="en-US" dirty="0"/>
          </a:p>
          <a:p>
            <a:pPr lvl="0"/>
            <a:r>
              <a:rPr lang="zh-CN" altLang="en-US" dirty="0"/>
              <a:t>抽出来形成软件文档。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编译的时候，计算机根据标记规则就会知道 哪些是可以运算的代码，哪些是正文。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可以将文学化编程的这个思想移植到自动化报告中来</a:t>
            </a: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在</a:t>
            </a:r>
            <a:r>
              <a:rPr lang="en-US" altLang="zh-CN" dirty="0"/>
              <a:t>R</a:t>
            </a:r>
            <a:r>
              <a:rPr lang="zh-CN" altLang="en-US" dirty="0"/>
              <a:t>中，通过</a:t>
            </a:r>
            <a:r>
              <a:rPr lang="en-US" altLang="zh-CN" dirty="0"/>
              <a:t>knitr</a:t>
            </a:r>
            <a:r>
              <a:rPr lang="zh-CN" altLang="en-US" dirty="0"/>
              <a:t>包来支持文学化编程的思想。</a:t>
            </a:r>
            <a:endParaRPr lang="zh-CN" altLang="en-US" dirty="0"/>
          </a:p>
          <a:p>
            <a:pPr lvl="0"/>
            <a:r>
              <a:rPr lang="zh-CN" altLang="en-US" dirty="0"/>
              <a:t>为了</a:t>
            </a:r>
            <a:r>
              <a:rPr lang="en-US" altLang="zh-CN" dirty="0"/>
              <a:t>knitr</a:t>
            </a:r>
            <a:r>
              <a:rPr lang="zh-CN" altLang="en-US" dirty="0"/>
              <a:t>能识别文档中的</a:t>
            </a:r>
            <a:r>
              <a:rPr lang="en-US" altLang="zh-CN" dirty="0"/>
              <a:t>R</a:t>
            </a:r>
            <a:r>
              <a:rPr lang="zh-CN" altLang="en-US" dirty="0"/>
              <a:t>代码，我们必须对文档有特殊的标记。不同格式的文档，有不同的语法。</a:t>
            </a:r>
            <a:endParaRPr lang="zh-CN" altLang="en-US" dirty="0"/>
          </a:p>
          <a:p>
            <a:pPr marL="0" lvl="1" indent="457200"/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代码放在</a:t>
            </a: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&lt;&lt; &gt;&gt;=</a:t>
            </a: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之下</a:t>
            </a:r>
            <a:endParaRPr lang="zh-CN" altLang="en-US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0"/>
            <a:r>
              <a:rPr lang="en-US" altLang="zh-CN" dirty="0"/>
              <a:t>&lt;&lt;</a:t>
            </a:r>
            <a:r>
              <a:rPr lang="zh-CN" altLang="en-US" dirty="0"/>
              <a:t>要在一行的顶头。</a:t>
            </a:r>
            <a:r>
              <a:rPr lang="en-US" altLang="zh-CN" dirty="0"/>
              <a:t>&lt;&lt;&gt;&gt;</a:t>
            </a:r>
            <a:r>
              <a:rPr lang="zh-CN" altLang="en-US" dirty="0"/>
              <a:t>之间可以对代码设置一些运行选项。</a:t>
            </a:r>
            <a:endParaRPr lang="zh-CN" altLang="en-US" dirty="0"/>
          </a:p>
          <a:p>
            <a:pPr lvl="0"/>
            <a:r>
              <a:rPr lang="en-US" altLang="zh-CN" dirty="0"/>
              <a:t>LaTeX</a:t>
            </a:r>
            <a:r>
              <a:rPr lang="zh-CN" altLang="en-US" dirty="0"/>
              <a:t>注释 </a:t>
            </a:r>
            <a:r>
              <a:rPr lang="en-US" altLang="zh-CN" dirty="0"/>
              <a:t>%</a:t>
            </a:r>
            <a:r>
              <a:rPr lang="zh-CN" altLang="en-US" dirty="0"/>
              <a:t>开头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&lt;&lt; &gt;&gt;=</a:t>
            </a: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里面设置的代码选项是局部选项，仅对当前代码有效</a:t>
            </a:r>
            <a:endParaRPr lang="zh-CN" altLang="en-US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\SweaveOpts(opt=value)	</a:t>
            </a: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设置全局选项，</a:t>
            </a: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它可以出现在正文的任意位置（通常在开头），从这句话出现开始，后面的代码段都会默认使用这里设置的选项，但注意局部选项优先于全局选项。</a:t>
            </a:r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0"/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行内代码，顾名思义，它是嵌在正文段落文字内的代码，语法为\Sexpr{x}，其中x代表当前环境下的变量x，这个标记会被运行并返回值嵌入原来的文本，它也是一个有用的应用，例如我们可以在正文里写“回归结果的斜率为\Sexpr{coef(fit)[2]}”，当我们在前面建了一个回归模型之后（假定名为fit），这句话编译之后就会变成含有真实数字的文字，如“回归结果的斜率为3.932”。</a:t>
            </a:r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0"/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0"/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由于LaTeX文档入门门槛高，而网页则相对容易一些，knitr在设计之初就考虑了网页格式，它有两种可能：一是原始HTML格式，即把R代码嵌入HTML代码；二是Markdown（下文简称MD），它是非常轻量级的标记语言，可以很方便翻译为HTML语言。</a:t>
            </a:r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0"/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0"/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0"/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0"/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	</a:t>
            </a:r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HTML文档混合R代码的语法为：以&lt;!--begin.rcode label, opt=value开始R代码，以end.rcode--&gt;开始正文。全局选项放在&lt;!--roptions --&gt;中，行内代码放在&lt;!--rinline --&gt;中。熟悉HTML语法的都知道，&lt;!-- --&gt;是HTML注释的语法。我对Sweave语法不太满意的一点也在此：文学化编程的文档最好能避免破坏原文档的语法，比如要是我来设计Sweave，我肯定不会用&lt;&lt;&gt;&gt;=语法，因为它干扰了TeX文档，我会倾向于把R代码段放在TeX注释中，这样即使不编译，这份文档也是合法的TeX文档。以下是一个简单的HTML例子：</a:t>
            </a:r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marL="0" lvl="1" indent="457200"/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LyX  </a:t>
            </a: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TeX文档</a:t>
            </a:r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marL="0" lvl="1" indent="457200"/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LyX提供了完美的TeX可视化界面，而背后就是纯粹的TeX代码。你看到的是加粗放大的章节标题，而不是平凡无奇的一个命令\section{foobar}；你看到的是图片，而不是一个命令\includegraphics{foobar}；你看到的是真正的数学公式，而不是一堆希腊字母和数学符号在一起开会。重复：它们背后都是纯粹的TeX代码！</a:t>
            </a:r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marL="0" lvl="1" indent="457200"/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marL="0" lvl="1" indent="457200"/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RStudio支持一键通过knitr生成PDF，只要RStudio的选项配置中选的是knitr（你也可以选Sweave作为编译引擎，我就当你是要怀旧好了），并且你的R里面已经安装了knitr包</a:t>
            </a:r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marL="0" lvl="1" indent="457200"/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另一项重大突破是它支持Markdown</a:t>
            </a:r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marL="0" lvl="1" indent="457200"/>
            <a:endParaRPr lang="en-US" altLang="zh-CN" dirty="0">
              <a:solidFill>
                <a:srgbClr val="FF0000"/>
              </a:solidFill>
              <a:sym typeface="黑体" panose="02010609060101010101" pitchFamily="49" charset="-12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hyperlink" Target="rmarkdowntest.doc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b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10 用knitr动态生成报告</a:t>
            </a:r>
            <a:endParaRPr b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标记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示例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990600" y="3441700"/>
          <a:ext cx="6400800" cy="150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15017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```{r}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a&lt;-c(1:10)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b&lt;-c(11:20)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990600" y="1773873"/>
          <a:ext cx="6400800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```{r}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代码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在Markdown中写R代码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参数 eval：是否计算代码块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两个选项：TURE或者FALSE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endParaRPr lang="en-US" altLang="zh-CN" sz="1700" dirty="0"/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880110" y="2193608"/>
          <a:ext cx="6400800" cy="177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```{r,eval=TRUE}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a&lt;-c(1:10)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b&lt;-c(11:20)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880110" y="4248785"/>
          <a:ext cx="6400800" cy="177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```{r,eval=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c(1:3)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a&lt;-c(1:10)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b&lt;-c(11:20)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在Markdown中写R代码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参数 echo ：用来控制代码输出</a:t>
            </a:r>
            <a:endParaRPr lang="en-US" altLang="zh-CN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两个选项：TURE或者FALSE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endParaRPr lang="en-US" altLang="zh-CN" sz="1700" dirty="0"/>
          </a:p>
        </p:txBody>
      </p:sp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939800" y="2644775"/>
          <a:ext cx="6400800" cy="2703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# 控制是否输出代码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```{r,echo=FALSE}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name&lt;-c("slp","zhl")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sex&lt;-c("f","m")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在Markdown中写R代码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参数 tidy：代码修饰参数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两个选项：TURE或者FALSE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endParaRPr lang="en-US" altLang="zh-CN" sz="1700" dirty="0"/>
          </a:p>
        </p:txBody>
      </p:sp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926465" y="2700655"/>
          <a:ext cx="6400800" cy="2703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# 代码修饰参数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```{r,tidy=TRUE}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h&lt;-c("165","176")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w &lt;- c("60","80")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   w 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在Markdown中写R代码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参数 prompt：是否显示在R默认窗口中的&gt;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两个选项：TURE或者FALSE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endParaRPr lang="en-US" altLang="zh-CN" sz="1700" dirty="0"/>
          </a:p>
        </p:txBody>
      </p:sp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828675" y="2672715"/>
          <a:ext cx="64008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```{r,</a:t>
                      </a: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prompt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name&lt;-c("slp","zhl")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sex&lt;-c("f","m")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在Markdown中写R代码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altLang="en-US" sz="2800" strike="noStrike" noProof="1" dirty="0">
                <a:sym typeface="+mn-ea"/>
              </a:rPr>
              <a:t>参数 </a:t>
            </a:r>
            <a:r>
              <a:rPr lang="en-US" sz="2800" strike="noStrike" noProof="1" dirty="0">
                <a:sym typeface="+mn-ea"/>
              </a:rPr>
              <a:t>comment</a:t>
            </a:r>
            <a:r>
              <a:rPr lang="zh-CN" altLang="en-US" sz="2800" strike="noStrike" noProof="1" dirty="0">
                <a:sym typeface="+mn-ea"/>
              </a:rPr>
              <a:t>：显示运行结果</a:t>
            </a:r>
            <a:r>
              <a:rPr sz="2800" strike="noStrike" noProof="1" dirty="0">
                <a:sym typeface="+mn-ea"/>
              </a:rPr>
              <a:t>前面</a:t>
            </a:r>
            <a:r>
              <a:rPr lang="zh-CN" sz="2800" strike="noStrike" noProof="1" dirty="0">
                <a:sym typeface="+mn-ea"/>
              </a:rPr>
              <a:t>的字符</a:t>
            </a:r>
            <a:endParaRPr lang="zh-CN" sz="2800" strike="noStrike" noProof="1" dirty="0">
              <a:sym typeface="+mn-ea"/>
            </a:endParaRPr>
          </a:p>
          <a:p>
            <a:pPr marL="109855" indent="0" eaLnBrk="1" fontAlgn="base" hangingPunct="1">
              <a:lnSpc>
                <a:spcPct val="90000"/>
              </a:lnSpc>
              <a:buNone/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1700" strike="noStrike" noProof="1" dirty="0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953770" y="2286000"/>
          <a:ext cx="64008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```{r,</a:t>
                      </a: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comment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'&amp;&amp;&amp;'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name&lt;-c("slp","zhl")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sex&lt;-c("f","m")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在Markdown中写R代码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参数 highlight ：代码高亮选项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两个选项：TURE或者FALSE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endParaRPr lang="en-US" altLang="zh-CN" sz="1700" dirty="0"/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888365" y="2773680"/>
          <a:ext cx="6784975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4340"/>
              </a:tblGrid>
              <a:tr h="23374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```{r,comment='&amp;&amp;&amp;&amp;',</a:t>
                      </a:r>
                      <a:r>
                        <a:rPr lang="zh-CN" altLang="en-US" sz="2400" b="0">
                          <a:solidFill>
                            <a:srgbClr val="C00000"/>
                          </a:solidFill>
                        </a:rPr>
                        <a:t>highlight=TRUE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name&lt;-c("slp","zhl")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sex&lt;-c("f","m")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在Markdown中写R代码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参数 cache ：代码块计算得到的缓存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两个选项：TURE或者FALSE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endParaRPr lang="en-US" altLang="zh-CN" sz="1700" dirty="0"/>
          </a:p>
        </p:txBody>
      </p:sp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925830" y="2603500"/>
          <a:ext cx="64008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```{r,eval=c(1:4),cache=TRUE}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a&lt;-c(1:10)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b&lt;-c(11:20)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在Markdown中写R代码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en-US" altLang="zh-CN" sz="2800" strike="noStrike" noProof="1" dirty="0">
                <a:sym typeface="+mn-ea"/>
              </a:rPr>
              <a:t>p</a:t>
            </a:r>
            <a:r>
              <a:rPr lang="zh-CN" altLang="en-US" sz="2800" strike="noStrike" noProof="1" dirty="0">
                <a:sym typeface="+mn-ea"/>
              </a:rPr>
              <a:t>lot 作图参数：</a:t>
            </a:r>
            <a:endParaRPr lang="en-US" altLang="zh-CN" sz="2800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ym typeface="+mn-ea"/>
              </a:rPr>
              <a:t>fig.width </a:t>
            </a:r>
            <a:endParaRPr lang="zh-CN" altLang="en-US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ym typeface="+mn-ea"/>
              </a:rPr>
              <a:t>fig.height</a:t>
            </a:r>
            <a:endParaRPr lang="zh-CN" altLang="en-US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ym typeface="+mn-ea"/>
              </a:rPr>
              <a:t>fig.show = 'asis' 'hold' 'animate' 'hide'</a:t>
            </a:r>
            <a:endParaRPr lang="zh-CN" altLang="en-US" sz="2385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1700" strike="noStrike" noProof="1" dirty="0"/>
          </a:p>
        </p:txBody>
      </p:sp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745490" y="3439478"/>
          <a:ext cx="7940675" cy="2703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1310"/>
              </a:tblGrid>
              <a:tr h="2703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```{r,fig.width=5,fig.height=5,fig.show = 'hold' }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h&lt;-c("165","176")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w&lt;-c("60","80")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plot(h,w)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```</a:t>
                      </a:r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在Markdown中写R代码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en-US" altLang="zh-CN" sz="2800" dirty="0">
                <a:sym typeface="黑体" panose="02010609060101010101" pitchFamily="49" charset="-122"/>
              </a:rPr>
              <a:t>https://www.rstudio.com/wp-content/uploads/2015/02/rmarkdown-cheatsheet.pdf</a:t>
            </a:r>
            <a:endParaRPr lang="en-US" altLang="zh-CN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en-US" altLang="zh-CN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r>
              <a:rPr lang="en-US" altLang="zh-CN" sz="2800" dirty="0">
                <a:sym typeface="黑体" panose="02010609060101010101" pitchFamily="49" charset="-122"/>
              </a:rPr>
              <a:t>http://yihui.name/knitr/</a:t>
            </a:r>
            <a:endParaRPr lang="en-US" altLang="zh-CN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en-US" altLang="zh-CN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en-US" altLang="zh-CN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参考资料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3"/>
          <p:cNvSpPr>
            <a:spLocks noGrp="1"/>
          </p:cNvSpPr>
          <p:nvPr>
            <p:ph idx="1"/>
          </p:nvPr>
        </p:nvSpPr>
        <p:spPr>
          <a:xfrm>
            <a:off x="457200" y="1166813"/>
            <a:ext cx="8229600" cy="4525962"/>
          </a:xfrm>
        </p:spPr>
        <p:txBody>
          <a:bodyPr wrap="square" lIns="91440" tIns="45720" rIns="91440" bIns="45720" anchor="t"/>
          <a:p>
            <a:pPr indent="-255270" eaLnBrk="1" hangingPunct="1"/>
            <a:r>
              <a:rPr lang="zh-CN" altLang="en-US" sz="3200" b="1" dirty="0">
                <a:hlinkClick r:id="rId1" action="ppaction://hlinkfile"/>
              </a:rPr>
              <a:t>rmarkdowntest.docx</a:t>
            </a:r>
            <a:endParaRPr lang="zh-CN" altLang="en-US" sz="3200" b="1" dirty="0"/>
          </a:p>
          <a:p>
            <a:pPr indent="-255270" eaLnBrk="1" hangingPunct="1"/>
            <a:endParaRPr lang="zh-CN" altLang="en-US" sz="3200" b="1" dirty="0"/>
          </a:p>
          <a:p>
            <a:pPr indent="-255270" eaLnBrk="1" hangingPunct="1"/>
            <a:endParaRPr lang="zh-CN" altLang="en-US" b="1" dirty="0"/>
          </a:p>
          <a:p>
            <a:pPr indent="-255270" eaLnBrk="1" hangingPunct="1"/>
            <a:endParaRPr lang="zh-CN" altLang="en-US" dirty="0"/>
          </a:p>
        </p:txBody>
      </p:sp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b="1" dirty="0">
                <a:sym typeface="+mn-ea"/>
              </a:rPr>
              <a:t>文学化编程与</a:t>
            </a:r>
            <a:r>
              <a:rPr lang="en-US" altLang="zh-CN" b="1" dirty="0">
                <a:sym typeface="+mn-ea"/>
              </a:rPr>
              <a:t>knitr</a:t>
            </a:r>
            <a:endParaRPr lang="en-US" altLang="zh-CN" b="1" strike="noStrike" noProof="1" dirty="0"/>
          </a:p>
          <a:p>
            <a:pPr indent="-255270" eaLnBrk="1" fontAlgn="base" hangingPunct="1"/>
            <a:r>
              <a:rPr dirty="0">
                <a:sym typeface="+mn-ea"/>
              </a:rPr>
              <a:t>在Markdown中写R代码</a:t>
            </a:r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altLang="en-US" sz="2800" strike="noStrike" noProof="1" dirty="0">
                <a:sym typeface="黑体" panose="02010609060101010101" pitchFamily="49" charset="-122"/>
              </a:rPr>
              <a:t>概念：</a:t>
            </a:r>
            <a:endParaRPr lang="zh-CN" altLang="en-US" sz="2800" strike="noStrike" noProof="1" dirty="0">
              <a:sym typeface="黑体" panose="02010609060101010101" pitchFamily="49" charset="-122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trike="noStrike" noProof="1" dirty="0">
                <a:sym typeface="黑体" panose="02010609060101010101" pitchFamily="49" charset="-122"/>
              </a:rPr>
              <a:t>文学化编程则是将</a:t>
            </a:r>
            <a:r>
              <a:rPr lang="zh-CN" altLang="en-US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代码嵌入</a:t>
            </a:r>
            <a:r>
              <a:rPr lang="zh-CN" altLang="en-US" strike="noStrike" noProof="1" dirty="0">
                <a:sym typeface="黑体" panose="02010609060101010101" pitchFamily="49" charset="-122"/>
              </a:rPr>
              <a:t>到所谓的</a:t>
            </a:r>
            <a:r>
              <a:rPr lang="zh-CN" altLang="en-US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文学作品</a:t>
            </a:r>
            <a:r>
              <a:rPr lang="zh-CN" altLang="en-US" strike="noStrike" noProof="1" dirty="0">
                <a:sym typeface="黑体" panose="02010609060101010101" pitchFamily="49" charset="-122"/>
              </a:rPr>
              <a:t>中</a:t>
            </a:r>
            <a:endParaRPr lang="en-US" altLang="zh-CN" strike="noStrike" noProof="1" dirty="0"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r>
              <a:rPr lang="zh-CN" altLang="en-US" sz="2800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要使用文学化编程，必须得有一些设定的规则来标记，哪些是代码，哪些是正文</a:t>
            </a:r>
            <a:endParaRPr lang="zh-CN" altLang="en-US" sz="2800" strike="noStrike" noProof="1" dirty="0">
              <a:solidFill>
                <a:srgbClr val="FF0000"/>
              </a:solidFill>
              <a:sym typeface="黑体" panose="02010609060101010101" pitchFamily="49" charset="-122"/>
            </a:endParaRPr>
          </a:p>
        </p:txBody>
      </p:sp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文学化编程与</a:t>
            </a:r>
            <a:r>
              <a:rPr lang="en-US" altLang="zh-CN" dirty="0">
                <a:sym typeface="+mn-ea"/>
              </a:rPr>
              <a:t>knitr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en-US" sz="2800" strike="noStrike" noProof="1" dirty="0">
                <a:sym typeface="黑体" panose="02010609060101010101" pitchFamily="49" charset="-122"/>
              </a:rPr>
              <a:t>knitr = knit + R</a:t>
            </a:r>
            <a:endParaRPr lang="en-US" sz="2800" strike="noStrike" noProof="1" dirty="0"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r>
              <a:rPr lang="en-US" altLang="zh-CN" sz="2800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LaTeX</a:t>
            </a:r>
            <a:r>
              <a:rPr lang="zh-CN" altLang="en-US" sz="2800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文档（</a:t>
            </a:r>
            <a:r>
              <a:rPr lang="en-US" altLang="zh-CN" sz="2800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.Rnw</a:t>
            </a:r>
            <a:r>
              <a:rPr lang="zh-CN" altLang="en-US" sz="2800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）</a:t>
            </a:r>
            <a:endParaRPr lang="zh-CN" altLang="en-US" sz="2800" strike="noStrike" noProof="1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代码放在</a:t>
            </a:r>
            <a:r>
              <a:rPr lang="en-US" altLang="zh-CN" sz="2385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&lt;&lt; &gt;&gt;=</a:t>
            </a:r>
            <a:r>
              <a:rPr lang="zh-CN" altLang="en-US" sz="2385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之下</a:t>
            </a:r>
            <a:endParaRPr lang="zh-CN" altLang="en-US" sz="2385" strike="noStrike" noProof="1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正文放在</a:t>
            </a:r>
            <a:r>
              <a:rPr lang="en-US" altLang="zh-CN" sz="2385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@</a:t>
            </a:r>
            <a:r>
              <a:rPr lang="zh-CN" altLang="en-US" sz="2385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之下</a:t>
            </a:r>
            <a:endParaRPr lang="zh-CN" altLang="en-US" sz="2385" strike="noStrike" noProof="1" dirty="0">
              <a:solidFill>
                <a:srgbClr val="FF0000"/>
              </a:solidFill>
              <a:sym typeface="黑体" panose="02010609060101010101" pitchFamily="49" charset="-122"/>
            </a:endParaRPr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文学化编程与</a:t>
            </a:r>
            <a:r>
              <a:rPr lang="en-US" altLang="zh-CN" dirty="0">
                <a:sym typeface="+mn-ea"/>
              </a:rPr>
              <a:t>knitr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en-US" sz="2800" strike="noStrike" noProof="1" dirty="0">
                <a:sym typeface="黑体" panose="02010609060101010101" pitchFamily="49" charset="-122"/>
              </a:rPr>
              <a:t>knitr = knit + R</a:t>
            </a:r>
            <a:endParaRPr lang="en-US" sz="2800" strike="noStrike" noProof="1" dirty="0"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r>
              <a:rPr lang="en-US" altLang="zh-CN" sz="2800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HTML</a:t>
            </a:r>
            <a:r>
              <a:rPr lang="zh-CN" altLang="en-US" sz="2800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文档（</a:t>
            </a:r>
            <a:r>
              <a:rPr lang="en-US" altLang="zh-CN" sz="2800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.Rhtml</a:t>
            </a:r>
            <a:r>
              <a:rPr lang="zh-CN" altLang="en-US" sz="2800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）</a:t>
            </a:r>
            <a:endParaRPr lang="zh-CN" altLang="en-US" sz="2800" strike="noStrike" noProof="1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385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&lt;!--begin.rcode label, opt=value开始R代码</a:t>
            </a:r>
            <a:endParaRPr lang="en-US" altLang="zh-CN" sz="2385" strike="noStrike" noProof="1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385" strike="noStrike" noProof="1" dirty="0">
                <a:solidFill>
                  <a:srgbClr val="FF0000"/>
                </a:solidFill>
                <a:sym typeface="黑体" panose="02010609060101010101" pitchFamily="49" charset="-122"/>
              </a:rPr>
              <a:t>以end.rcode--&gt;开始正文</a:t>
            </a:r>
            <a:endParaRPr lang="zh-CN" altLang="en-US" sz="2385" strike="noStrike" noProof="1" dirty="0">
              <a:solidFill>
                <a:srgbClr val="FF0000"/>
              </a:solidFill>
              <a:sym typeface="黑体" panose="02010609060101010101" pitchFamily="49" charset="-122"/>
            </a:endParaRPr>
          </a:p>
        </p:txBody>
      </p:sp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3562350"/>
            <a:ext cx="6211887" cy="2238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文学化编程与</a:t>
            </a:r>
            <a:r>
              <a:rPr lang="en-US" altLang="zh-CN" dirty="0">
                <a:sym typeface="+mn-ea"/>
              </a:rPr>
              <a:t>knitr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en-US" altLang="en-US" sz="2800" dirty="0">
                <a:sym typeface="黑体" panose="02010609060101010101" pitchFamily="49" charset="-122"/>
              </a:rPr>
              <a:t>knitr = knit + R</a:t>
            </a:r>
            <a:endParaRPr lang="en-US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8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sym typeface="黑体" panose="02010609060101010101" pitchFamily="49" charset="-122"/>
              </a:rPr>
              <a:t>Markdown（</a:t>
            </a:r>
            <a:r>
              <a:rPr lang="en-US" altLang="zh-CN" sz="2800" dirty="0">
                <a:solidFill>
                  <a:srgbClr val="FF0000"/>
                </a:solidFill>
                <a:sym typeface="黑体" panose="02010609060101010101" pitchFamily="49" charset="-122"/>
              </a:rPr>
              <a:t>.Rmd</a:t>
            </a:r>
            <a:r>
              <a:rPr lang="zh-CN" altLang="en-US" sz="2800" dirty="0">
                <a:solidFill>
                  <a:srgbClr val="FF0000"/>
                </a:solidFill>
                <a:sym typeface="黑体" panose="02010609060101010101" pitchFamily="49" charset="-122"/>
              </a:rPr>
              <a:t>）</a:t>
            </a:r>
            <a:endParaRPr lang="zh-CN" altLang="en-US" sz="2800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黑体" panose="02010609060101010101" pitchFamily="49" charset="-122"/>
              </a:rPr>
              <a:t>以三个反引号和一对大括号开始R代码</a:t>
            </a:r>
            <a:endParaRPr lang="en-US" altLang="zh-CN" sz="2400" dirty="0">
              <a:solidFill>
                <a:srgbClr val="FF0000"/>
              </a:solidFill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sym typeface="黑体" panose="02010609060101010101" pitchFamily="49" charset="-122"/>
              </a:rPr>
              <a:t>以三个反引号开始正文</a:t>
            </a:r>
            <a:endParaRPr lang="en-US" altLang="zh-CN" sz="2400" dirty="0">
              <a:solidFill>
                <a:srgbClr val="FF0000"/>
              </a:solidFill>
              <a:sym typeface="黑体" panose="02010609060101010101" pitchFamily="49" charset="-122"/>
            </a:endParaRPr>
          </a:p>
        </p:txBody>
      </p:sp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150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3754438"/>
            <a:ext cx="7296150" cy="3001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文学化编程与</a:t>
            </a:r>
            <a:r>
              <a:rPr lang="en-US" altLang="zh-CN" dirty="0">
                <a:sym typeface="+mn-ea"/>
              </a:rPr>
              <a:t>knitr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800" dirty="0">
                <a:sym typeface="黑体" panose="02010609060101010101" pitchFamily="49" charset="-122"/>
              </a:rPr>
              <a:t>编辑器</a:t>
            </a:r>
            <a:endParaRPr lang="zh-CN" altLang="en-US" sz="2800" dirty="0"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r>
              <a:rPr lang="zh-CN" altLang="en-US" sz="2400" dirty="0">
                <a:sym typeface="黑体" panose="02010609060101010101" pitchFamily="49" charset="-122"/>
              </a:rPr>
              <a:t>LyX </a:t>
            </a:r>
            <a:endParaRPr lang="zh-CN" altLang="en-US" sz="2400" dirty="0">
              <a:sym typeface="黑体" panose="02010609060101010101" pitchFamily="49" charset="-122"/>
            </a:endParaRPr>
          </a:p>
          <a:p>
            <a:pPr lvl="1" indent="-255905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00000"/>
                </a:solidFill>
                <a:sym typeface="黑体" panose="02010609060101010101" pitchFamily="49" charset="-122"/>
              </a:rPr>
              <a:t>RStudio</a:t>
            </a:r>
            <a:endParaRPr lang="zh-CN" altLang="en-US" sz="2400" b="1" dirty="0">
              <a:solidFill>
                <a:srgbClr val="C00000"/>
              </a:solidFill>
              <a:sym typeface="黑体" panose="02010609060101010101" pitchFamily="49" charset="-122"/>
            </a:endParaRPr>
          </a:p>
        </p:txBody>
      </p:sp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文学化编程与</a:t>
            </a:r>
            <a:r>
              <a:rPr lang="en-US" altLang="zh-CN" dirty="0">
                <a:sym typeface="+mn-ea"/>
              </a:rPr>
              <a:t>knitr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altLang="en-US" sz="2800" strike="noStrike" noProof="1" dirty="0">
                <a:sym typeface="黑体" panose="02010609060101010101" pitchFamily="49" charset="-122"/>
              </a:rPr>
              <a:t>安装</a:t>
            </a:r>
            <a:r>
              <a:rPr lang="en-US" altLang="zh-CN" sz="2800" strike="noStrike" noProof="1" dirty="0">
                <a:sym typeface="黑体" panose="02010609060101010101" pitchFamily="49" charset="-122"/>
              </a:rPr>
              <a:t>knitr</a:t>
            </a:r>
            <a:r>
              <a:rPr lang="zh-CN" altLang="en-US" sz="2800" strike="noStrike" noProof="1" dirty="0">
                <a:sym typeface="黑体" panose="02010609060101010101" pitchFamily="49" charset="-122"/>
              </a:rPr>
              <a:t>、</a:t>
            </a:r>
            <a:r>
              <a:rPr lang="en-US" altLang="zh-CN" sz="2800" strike="noStrike" noProof="1" dirty="0">
                <a:sym typeface="黑体" panose="02010609060101010101" pitchFamily="49" charset="-122"/>
              </a:rPr>
              <a:t>rmarkdown</a:t>
            </a:r>
            <a:r>
              <a:rPr lang="zh-CN" altLang="en-US" sz="2800" strike="noStrike" noProof="1" dirty="0">
                <a:sym typeface="黑体" panose="02010609060101010101" pitchFamily="49" charset="-122"/>
              </a:rPr>
              <a:t>包</a:t>
            </a:r>
            <a:endParaRPr lang="zh-CN" altLang="en-US" sz="2800" strike="noStrike" noProof="1" dirty="0">
              <a:sym typeface="黑体" panose="02010609060101010101" pitchFamily="49" charset="-122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trike="noStrike" noProof="1" dirty="0">
                <a:sym typeface="黑体" panose="02010609060101010101" pitchFamily="49" charset="-122"/>
              </a:rPr>
              <a:t>install.package("rmarkdown")</a:t>
            </a:r>
            <a:endParaRPr lang="zh-CN" altLang="en-US" strike="noStrike" noProof="1" dirty="0">
              <a:sym typeface="黑体" panose="02010609060101010101" pitchFamily="49" charset="-122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b="1" strike="noStrike" noProof="1" dirty="0">
              <a:solidFill>
                <a:srgbClr val="C00000"/>
              </a:solidFill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r>
              <a:rPr lang="zh-CN" altLang="en-US" sz="2800" strike="noStrike" noProof="1" dirty="0">
                <a:sym typeface="黑体" panose="02010609060101010101" pitchFamily="49" charset="-122"/>
              </a:rPr>
              <a:t>创建R-Markdown文档</a:t>
            </a:r>
            <a:endParaRPr lang="zh-CN" altLang="en-US" sz="2800" strike="noStrike" noProof="1" dirty="0">
              <a:sym typeface="黑体" panose="02010609060101010101" pitchFamily="49" charset="-122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strike="noStrike" noProof="1" dirty="0">
                <a:sym typeface="黑体" panose="02010609060101010101" pitchFamily="49" charset="-122"/>
              </a:rPr>
              <a:t>点击File -&gt; New File -&gt; R Markdown</a:t>
            </a:r>
            <a:endParaRPr lang="zh-CN" altLang="en-US" strike="noStrike" noProof="1" dirty="0">
              <a:sym typeface="黑体" panose="02010609060101010101" pitchFamily="49" charset="-122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trike="noStrike" noProof="1" dirty="0"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r>
              <a:rPr lang="zh-CN" altLang="en-US" sz="2800" strike="noStrike" noProof="1" dirty="0">
                <a:sym typeface="黑体" panose="02010609060101010101" pitchFamily="49" charset="-122"/>
              </a:rPr>
              <a:t>在文档中嵌入R代码块</a:t>
            </a:r>
            <a:endParaRPr lang="zh-CN" altLang="en-US" sz="2800" strike="noStrike" noProof="1" dirty="0"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黑体" panose="02010609060101010101" pitchFamily="49" charset="-122"/>
            </a:endParaRPr>
          </a:p>
          <a:p>
            <a:pPr indent="-255270" eaLnBrk="1" fontAlgn="base" hangingPunct="1">
              <a:lnSpc>
                <a:spcPct val="90000"/>
              </a:lnSpc>
            </a:pPr>
            <a:endParaRPr lang="zh-CN" altLang="en-US" sz="2800" strike="noStrike" noProof="1" dirty="0">
              <a:sym typeface="黑体" panose="02010609060101010101" pitchFamily="49" charset="-122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sz="2400" strike="noStrike" noProof="1" dirty="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zh-CN" sz="2400" strike="noStrike" noProof="1" dirty="0">
              <a:solidFill>
                <a:schemeClr val="tx1"/>
              </a:solidFill>
              <a:sym typeface="黑体" panose="02010609060101010101" pitchFamily="49" charset="-122"/>
            </a:endParaRPr>
          </a:p>
        </p:txBody>
      </p:sp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用RStudio创建R-Markdown文档</a:t>
            </a:r>
            <a:br>
              <a:rPr lang="zh-CN" altLang="en-US" strike="noStrike" noProof="1" dirty="0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演示</Application>
  <PresentationFormat>全屏显示(4:3)</PresentationFormat>
  <Paragraphs>309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华文新魏</vt:lpstr>
      <vt:lpstr>微软雅黑</vt:lpstr>
      <vt:lpstr>黑体</vt:lpstr>
      <vt:lpstr>2_Default Design</vt:lpstr>
      <vt:lpstr>9 数据可视化</vt:lpstr>
      <vt:lpstr>用knitr动态生成报告</vt:lpstr>
      <vt:lpstr>讲授思路</vt:lpstr>
      <vt:lpstr>文学化编程与knitr</vt:lpstr>
      <vt:lpstr>文学化编程与knitr</vt:lpstr>
      <vt:lpstr>文学化编程与knitr</vt:lpstr>
      <vt:lpstr>文学化编程与knitr</vt:lpstr>
      <vt:lpstr>文学化编程与knitr</vt:lpstr>
      <vt:lpstr>用RStudio创建R-Markdown文档</vt:lpstr>
      <vt:lpstr>在Markdown中写R代码</vt:lpstr>
      <vt:lpstr>在Markdown中写R代码</vt:lpstr>
      <vt:lpstr>在Markdown中写R代码</vt:lpstr>
      <vt:lpstr>在Markdown中写R代码</vt:lpstr>
      <vt:lpstr>在Markdown中写R代码</vt:lpstr>
      <vt:lpstr>在Markdown中写R代码</vt:lpstr>
      <vt:lpstr>在Markdown中写R代码</vt:lpstr>
      <vt:lpstr>在Markdown中写R代码</vt:lpstr>
      <vt:lpstr>在Markdown中写R代码</vt:lpstr>
      <vt:lpstr>参考资料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582</cp:revision>
  <dcterms:created xsi:type="dcterms:W3CDTF">2017-01-12T09:12:00Z</dcterms:created>
  <dcterms:modified xsi:type="dcterms:W3CDTF">2017-02-04T05:11:01Z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