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855" r:id="rId5"/>
    <p:sldId id="829" r:id="rId6"/>
    <p:sldId id="510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  <p:sldId id="845" r:id="rId23"/>
    <p:sldId id="846" r:id="rId24"/>
    <p:sldId id="847" r:id="rId25"/>
    <p:sldId id="848" r:id="rId26"/>
    <p:sldId id="882" r:id="rId27"/>
    <p:sldId id="849" r:id="rId28"/>
    <p:sldId id="850" r:id="rId29"/>
    <p:sldId id="851" r:id="rId30"/>
    <p:sldId id="852" r:id="rId31"/>
    <p:sldId id="568" r:id="rId32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/>
            <a:r>
              <a:rPr lang="en-US" altLang="zh-CN" dirty="0">
                <a:sym typeface="+mn-ea"/>
              </a:rPr>
              <a:t>R_GUI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R_Commander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R_WinEdt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R_ESS+XEmacs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如果对现有的变量名称不满意，可以 用交互式的方式或者编程的方式修改它们。将年龄改成</a:t>
            </a:r>
            <a:r>
              <a:rPr lang="en-US" altLang="zh-CN" dirty="0"/>
              <a:t>age</a:t>
            </a:r>
            <a:endParaRPr lang="en-US" altLang="zh-CN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如果对现有的变量名称不满意，可以 用交互式的方式或者编程的方式修改它们。</a:t>
            </a: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任何项目中，数据都有可能由于未作答，误编码数据的缘故而不完整。</a:t>
            </a:r>
            <a:endParaRPr lang="zh-CN" altLang="en-US" dirty="0"/>
          </a:p>
          <a:p>
            <a:pPr lvl="0"/>
            <a:r>
              <a:rPr lang="en-US" altLang="zh-CN" dirty="0"/>
              <a:t>is.na()</a:t>
            </a:r>
            <a:r>
              <a:rPr lang="zh-CN" altLang="en-US" dirty="0"/>
              <a:t>作用于每个对象之上。将返回一个相同大小的对象。如果是缺失值，相对应的位置</a:t>
            </a:r>
            <a:r>
              <a:rPr lang="en-US" altLang="zh-CN" dirty="0"/>
              <a:t>TRUE,</a:t>
            </a:r>
            <a:r>
              <a:rPr lang="zh-CN" altLang="en-US" dirty="0"/>
              <a:t>否则为</a:t>
            </a:r>
            <a:r>
              <a:rPr lang="en-US" altLang="zh-CN" dirty="0"/>
              <a:t>FALSE.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注意：</a:t>
            </a:r>
            <a:r>
              <a:rPr lang="en-US" altLang="zh-CN" dirty="0"/>
              <a:t>1 </a:t>
            </a:r>
            <a:r>
              <a:rPr lang="zh-CN" altLang="en-US" dirty="0"/>
              <a:t>缺失值不能比较，所以不能通过</a:t>
            </a:r>
            <a:r>
              <a:rPr lang="en-US" altLang="zh-CN" dirty="0"/>
              <a:t>myvar==NA</a:t>
            </a:r>
            <a:r>
              <a:rPr lang="zh-CN" altLang="en-US" dirty="0"/>
              <a:t>的结果永远不会为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/>
            <a:r>
              <a:rPr lang="en-US" altLang="zh-CN" dirty="0"/>
              <a:t>2 </a:t>
            </a:r>
            <a:r>
              <a:rPr lang="zh-CN" altLang="en-US" dirty="0"/>
              <a:t>无限值或者不可能出现的值 不标记为</a:t>
            </a:r>
            <a:r>
              <a:rPr lang="en-US" altLang="zh-CN" dirty="0"/>
              <a:t>NA</a:t>
            </a:r>
            <a:endParaRPr lang="en-US" altLang="zh-CN" dirty="0"/>
          </a:p>
          <a:p>
            <a:pPr lvl="0"/>
            <a:r>
              <a:rPr lang="zh-CN" altLang="en-US" dirty="0"/>
              <a:t>正无穷或者负无穷 </a:t>
            </a:r>
            <a:r>
              <a:rPr lang="en-US" altLang="zh-CN" dirty="0"/>
              <a:t>Inf </a:t>
            </a:r>
            <a:r>
              <a:rPr lang="zh-CN" altLang="en-US" dirty="0"/>
              <a:t>和 </a:t>
            </a:r>
            <a:r>
              <a:rPr lang="en-US" altLang="zh-CN" dirty="0"/>
              <a:t>-Inf . </a:t>
            </a:r>
            <a:r>
              <a:rPr lang="zh-CN" altLang="en-US" dirty="0"/>
              <a:t>因此</a:t>
            </a:r>
            <a:r>
              <a:rPr lang="en-US" altLang="zh-CN" dirty="0"/>
              <a:t>5/0 </a:t>
            </a:r>
            <a:r>
              <a:rPr lang="zh-CN" altLang="en-US" dirty="0"/>
              <a:t>标记为</a:t>
            </a:r>
            <a:r>
              <a:rPr lang="en-US" altLang="zh-CN" dirty="0"/>
              <a:t>Inf.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不可能的值 用</a:t>
            </a:r>
            <a:r>
              <a:rPr lang="en-US" altLang="zh-CN" dirty="0"/>
              <a:t>NaN</a:t>
            </a:r>
            <a:r>
              <a:rPr lang="zh-CN" altLang="en-US" dirty="0"/>
              <a:t>标记。若要识别这些值，要用</a:t>
            </a:r>
            <a:r>
              <a:rPr lang="en-US" altLang="zh-CN" dirty="0"/>
              <a:t>is.infinite() </a:t>
            </a:r>
            <a:r>
              <a:rPr lang="zh-CN" altLang="en-US" dirty="0"/>
              <a:t>或 </a:t>
            </a:r>
            <a:r>
              <a:rPr lang="en-US" altLang="zh-CN" dirty="0"/>
              <a:t>is.nan()</a:t>
            </a:r>
            <a:r>
              <a:rPr lang="zh-CN" altLang="en-US" dirty="0"/>
              <a:t>判断。</a:t>
            </a: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使用复制语句将某些值重新编码为缺失值。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再进一步分析数据之前，以某种方式删除这些缺失值。原因是含有缺失值的算术表达式和计算结果也是缺失值。</a:t>
            </a:r>
            <a:endParaRPr lang="zh-CN" altLang="en-US" dirty="0"/>
          </a:p>
          <a:p>
            <a:pPr lvl="0"/>
            <a:r>
              <a:rPr lang="zh-CN" altLang="en-US" dirty="0"/>
              <a:t>好多函数都拥有一个</a:t>
            </a:r>
            <a:r>
              <a:rPr lang="en-US" altLang="zh-CN" dirty="0"/>
              <a:t>na.rm=TRUE</a:t>
            </a:r>
            <a:r>
              <a:rPr lang="zh-CN" altLang="en-US" dirty="0"/>
              <a:t>选项。可以在计算之前移除缺失值并使用剩余的值进行计算。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na.omit()</a:t>
            </a:r>
            <a:r>
              <a:rPr lang="zh-CN" altLang="en-US" dirty="0"/>
              <a:t>移除所有含有缺失值的观测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可以删除所有含有缺失数据的行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new&lt;-na.omit(leadership)</a:t>
            </a:r>
            <a:endParaRPr lang="en-US" altLang="zh-CN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通常 日期值以字符串的形式 输入到</a:t>
            </a:r>
            <a:r>
              <a:rPr lang="en-US" altLang="zh-CN" dirty="0"/>
              <a:t>R</a:t>
            </a:r>
            <a:r>
              <a:rPr lang="zh-CN" altLang="en-US" dirty="0"/>
              <a:t>中，然后转化为以数值形式存储的日期变量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x</a:t>
            </a:r>
            <a:r>
              <a:rPr lang="zh-CN" altLang="en-US" dirty="0"/>
              <a:t>字符型数据，</a:t>
            </a:r>
            <a:r>
              <a:rPr lang="en-US" altLang="zh-CN" dirty="0"/>
              <a:t>input_format</a:t>
            </a:r>
            <a:r>
              <a:rPr lang="zh-CN" altLang="en-US" dirty="0"/>
              <a:t>给出了用于读入日期的适当格式。</a:t>
            </a: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通常 日期值以字符串的形式 输入到</a:t>
            </a:r>
            <a:r>
              <a:rPr lang="en-US" altLang="zh-CN" dirty="0"/>
              <a:t>R</a:t>
            </a:r>
            <a:r>
              <a:rPr lang="zh-CN" altLang="en-US" dirty="0"/>
              <a:t>中，然后转化为以数值形式存储的日期变量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x</a:t>
            </a:r>
            <a:r>
              <a:rPr lang="zh-CN" altLang="en-US" dirty="0"/>
              <a:t>字符型数据，</a:t>
            </a:r>
            <a:r>
              <a:rPr lang="en-US" altLang="zh-CN" dirty="0"/>
              <a:t>input_format</a:t>
            </a:r>
            <a:r>
              <a:rPr lang="zh-CN" altLang="en-US" dirty="0"/>
              <a:t>给出了用于读入日期的适当格式。</a:t>
            </a: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-255905" eaLnBrk="1" hangingPunct="1">
              <a:lnSpc>
                <a:spcPct val="90000"/>
              </a:lnSpc>
            </a:pPr>
            <a:r>
              <a:rPr lang="en-US" altLang="zh-CN" dirty="0"/>
              <a:t>Sys.Date() </a:t>
            </a:r>
            <a:r>
              <a:rPr lang="zh-CN" altLang="en-US" dirty="0"/>
              <a:t>返回当天的日期</a:t>
            </a:r>
            <a:endParaRPr lang="zh-CN" altLang="en-US" dirty="0"/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/>
              <a:t>date() </a:t>
            </a:r>
            <a:r>
              <a:rPr lang="zh-CN" altLang="en-US" dirty="0"/>
              <a:t>返回当天的日期和时间</a:t>
            </a:r>
            <a:endParaRPr lang="zh-CN" altLang="en-US" dirty="0"/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/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/>
              <a:t>将日期转化为字符型变量</a:t>
            </a:r>
            <a:endParaRPr lang="zh-CN" altLang="en-US" dirty="0"/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/>
              <a:t>as.character(dates)</a:t>
            </a:r>
            <a:endParaRPr lang="en-US" altLang="zh-CN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查看排序后的数据集合可以获得相当多的信息。使用</a:t>
            </a:r>
            <a:r>
              <a:rPr lang="en-US" altLang="zh-CN" dirty="0"/>
              <a:t>order()</a:t>
            </a:r>
            <a:r>
              <a:rPr lang="zh-CN" altLang="en-US" dirty="0"/>
              <a:t>函数对数据框进行排序。默。认的顺序是升序，在排序变量前边加一个减号即可得到</a:t>
            </a:r>
            <a:endParaRPr lang="zh-CN" altLang="en-US" dirty="0"/>
          </a:p>
          <a:p>
            <a:pPr lvl="0"/>
            <a:r>
              <a:rPr lang="zh-CN" altLang="en-US" dirty="0"/>
              <a:t>降序的排序结果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如果数据分散在多个地方，就需要将数据合并。本节展示向数据框中添加行和列的方法</a:t>
            </a:r>
            <a:endParaRPr lang="zh-CN" altLang="en-US" dirty="0"/>
          </a:p>
          <a:p>
            <a:pPr lvl="0"/>
            <a:r>
              <a:rPr lang="zh-CN" altLang="en-US" dirty="0"/>
              <a:t>两个数据框是通过一个或多个共有的变量进行连接的（内联结）。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举例：将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按照</a:t>
            </a:r>
            <a:r>
              <a:rPr lang="en-US" altLang="zh-CN" dirty="0"/>
              <a:t>ID</a:t>
            </a:r>
            <a:r>
              <a:rPr lang="zh-CN" altLang="en-US" dirty="0"/>
              <a:t>进行合并。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cbind </a:t>
            </a:r>
            <a:r>
              <a:rPr lang="zh-CN" altLang="en-US" dirty="0"/>
              <a:t>不需要公共索引。每个对象必须拥有相同的行数，且顺序一致</a:t>
            </a: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如果数据分散在多个地方，就需要将数据合并。本节展示向数据框中添加行和列的方法</a:t>
            </a: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为了解决</a:t>
            </a:r>
            <a:r>
              <a:rPr lang="en-US" altLang="zh-CN" dirty="0"/>
              <a:t>“</a:t>
            </a:r>
            <a:r>
              <a:rPr lang="zh-CN" altLang="en-US" dirty="0"/>
              <a:t>男性和女性领导人对企业领导方式的不同</a:t>
            </a:r>
            <a:r>
              <a:rPr lang="en-US" altLang="zh-CN" dirty="0"/>
              <a:t>”</a:t>
            </a:r>
            <a:r>
              <a:rPr lang="zh-CN" altLang="en-US" dirty="0"/>
              <a:t>，我们必须要解决一些数据管理方面的问题。比如：</a:t>
            </a:r>
            <a:endParaRPr lang="zh-CN" altLang="en-US" dirty="0"/>
          </a:p>
          <a:p>
            <a:pPr lvl="0"/>
            <a:r>
              <a:rPr lang="zh-CN" altLang="en-US" dirty="0"/>
              <a:t>五个评分（</a:t>
            </a:r>
            <a:r>
              <a:rPr lang="en-US" altLang="zh-CN" dirty="0"/>
              <a:t>q1</a:t>
            </a:r>
            <a:r>
              <a:rPr lang="zh-CN" altLang="en-US" dirty="0"/>
              <a:t>到</a:t>
            </a:r>
            <a:r>
              <a:rPr lang="en-US" altLang="zh-CN" dirty="0"/>
              <a:t>q5</a:t>
            </a:r>
            <a:r>
              <a:rPr lang="zh-CN" altLang="en-US" dirty="0"/>
              <a:t>）需要组合起来，为每一位经理人生成一个平均服从程度得分。</a:t>
            </a:r>
            <a:endParaRPr lang="zh-CN" altLang="en-US" dirty="0"/>
          </a:p>
          <a:p>
            <a:pPr lvl="0"/>
            <a:r>
              <a:rPr lang="zh-CN" altLang="en-US" dirty="0"/>
              <a:t>问卷调查中，被调查者跳过了一些问题。例如四号经理人打分的上司 没有回答问题</a:t>
            </a:r>
            <a:r>
              <a:rPr lang="en-US" altLang="zh-CN" dirty="0"/>
              <a:t>4</a:t>
            </a:r>
            <a:r>
              <a:rPr lang="zh-CN" altLang="en-US" dirty="0"/>
              <a:t>和问题</a:t>
            </a:r>
            <a:r>
              <a:rPr lang="en-US" altLang="zh-CN" dirty="0"/>
              <a:t>5.</a:t>
            </a:r>
            <a:r>
              <a:rPr lang="zh-CN" altLang="en-US" dirty="0"/>
              <a:t>需要处理不完整数据的方法，同时将</a:t>
            </a:r>
            <a:r>
              <a:rPr lang="en-US" altLang="zh-CN" dirty="0"/>
              <a:t>99</a:t>
            </a:r>
            <a:r>
              <a:rPr lang="zh-CN" altLang="en-US" dirty="0"/>
              <a:t>这样的</a:t>
            </a:r>
            <a:endParaRPr lang="zh-CN" altLang="en-US" dirty="0"/>
          </a:p>
          <a:p>
            <a:pPr lvl="0"/>
            <a:r>
              <a:rPr lang="zh-CN" altLang="en-US" dirty="0"/>
              <a:t>年龄值重新编码为缺失值。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 </a:t>
            </a:r>
            <a:r>
              <a:rPr lang="zh-CN" altLang="en-US" dirty="0"/>
              <a:t>一个数据集也许有数百个变量，我们感兴趣的仅是其中的一些。为了简化问题，我们希望创建一个只包含那些感兴趣变量的数据集合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领导行为可能与年龄相关，二者存在函数关系。要检验这种观点，需要将年龄值重编码为类别型的年龄组（年轻，中年，年长）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领导行为可能随时间的额推移而发生改变。研究范围限定在某一特定时间段收集的数据上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调查：男性和女性在领导各自企业方式上不同。典型的问题如下。</a:t>
            </a:r>
            <a:endParaRPr lang="zh-CN" altLang="en-US" dirty="0"/>
          </a:p>
          <a:p>
            <a:pPr lvl="0"/>
            <a:r>
              <a:rPr lang="zh-CN" altLang="en-US" dirty="0"/>
              <a:t>处于管理岗位的男性和女性在听从上级的程度上是否有所不同</a:t>
            </a:r>
            <a:endParaRPr lang="zh-CN" altLang="en-US" dirty="0"/>
          </a:p>
          <a:p>
            <a:pPr lvl="0"/>
            <a:r>
              <a:rPr lang="zh-CN" altLang="en-US" dirty="0"/>
              <a:t>这种情况是否依赖国家的不同而不同，或者说这些性别导致的不同是否普遍存在？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解决这种问题的一个方法是，让多个经理人的上司对其服从程度打分，</a:t>
            </a:r>
            <a:endParaRPr lang="zh-CN" altLang="en-US" dirty="0"/>
          </a:p>
          <a:p>
            <a:pPr lvl="0"/>
            <a:r>
              <a:rPr lang="zh-CN" altLang="en-US" dirty="0"/>
              <a:t>着名经理人在做决定之前是否会遵循我的意见</a:t>
            </a:r>
            <a:endParaRPr lang="zh-CN" altLang="en-US" dirty="0"/>
          </a:p>
          <a:p>
            <a:pPr lvl="0"/>
            <a:r>
              <a:rPr lang="en-US" altLang="zh-CN" dirty="0"/>
              <a:t>1 </a:t>
            </a:r>
            <a:r>
              <a:rPr lang="zh-CN" altLang="en-US" dirty="0"/>
              <a:t>非常不同意</a:t>
            </a:r>
            <a:endParaRPr lang="zh-CN" altLang="en-US" dirty="0"/>
          </a:p>
          <a:p>
            <a:pPr lvl="0"/>
            <a:r>
              <a:rPr lang="en-US" altLang="zh-CN" dirty="0"/>
              <a:t>2 </a:t>
            </a:r>
            <a:r>
              <a:rPr lang="zh-CN" altLang="en-US" dirty="0"/>
              <a:t>不同意</a:t>
            </a:r>
            <a:endParaRPr lang="zh-CN" altLang="en-US" dirty="0"/>
          </a:p>
          <a:p>
            <a:pPr lvl="0"/>
            <a:r>
              <a:rPr lang="en-US" altLang="zh-CN" dirty="0"/>
              <a:t>3 </a:t>
            </a:r>
            <a:r>
              <a:rPr lang="zh-CN" altLang="en-US" dirty="0"/>
              <a:t>既不同意也不反对</a:t>
            </a:r>
            <a:endParaRPr lang="zh-CN" altLang="en-US" dirty="0"/>
          </a:p>
          <a:p>
            <a:pPr lvl="0"/>
            <a:r>
              <a:rPr lang="en-US" altLang="zh-CN" dirty="0"/>
              <a:t>4 </a:t>
            </a:r>
            <a:r>
              <a:rPr lang="zh-CN" altLang="en-US" dirty="0"/>
              <a:t>同意</a:t>
            </a:r>
            <a:endParaRPr lang="zh-CN" altLang="en-US" dirty="0"/>
          </a:p>
          <a:p>
            <a:pPr lvl="0"/>
            <a:r>
              <a:rPr lang="en-US" altLang="zh-CN" dirty="0"/>
              <a:t>5 </a:t>
            </a:r>
            <a:r>
              <a:rPr lang="zh-CN" altLang="en-US" dirty="0"/>
              <a:t>非常同意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结果数据集存放在</a:t>
            </a:r>
            <a:r>
              <a:rPr lang="en-US" altLang="zh-CN" dirty="0"/>
              <a:t>“</a:t>
            </a:r>
            <a:r>
              <a:rPr lang="zh-CN" altLang="en-US" dirty="0"/>
              <a:t>领导行为的性别差异.csv</a:t>
            </a:r>
            <a:r>
              <a:rPr lang="en-US" altLang="zh-CN" dirty="0"/>
              <a:t>”</a:t>
            </a:r>
            <a:r>
              <a:rPr lang="zh-CN" altLang="en-US" dirty="0"/>
              <a:t>。每一行数据代表某个经理人的上司对他的评价</a:t>
            </a:r>
            <a:endParaRPr lang="zh-CN" altLang="en-US" dirty="0"/>
          </a:p>
          <a:p>
            <a:pPr lvl="0"/>
            <a:endParaRPr lang="en-US" altLang="zh-CN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从一个大数据集中选择有限数量的变量来创建一个新的数据集</a:t>
            </a:r>
            <a:endParaRPr lang="zh-CN" altLang="en-US" dirty="0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随机抽样：有放回和无放回</a:t>
            </a:r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随机抽样：有放回和无放回</a:t>
            </a:r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启动</a:t>
            </a:r>
            <a:r>
              <a:rPr lang="en-US" altLang="zh-CN" dirty="0">
                <a:sym typeface="+mn-ea"/>
              </a:rPr>
              <a:t>R,</a:t>
            </a:r>
            <a:r>
              <a:rPr lang="zh-CN" altLang="en-US" dirty="0">
                <a:sym typeface="+mn-ea"/>
              </a:rPr>
              <a:t>看到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R GUI</a:t>
            </a:r>
            <a:r>
              <a:rPr lang="en-US" altLang="zh-CN" dirty="0">
                <a:sym typeface="+mn-ea"/>
              </a:rPr>
              <a:t> (graphic user’s interface)</a:t>
            </a:r>
            <a:r>
              <a:rPr lang="zh-CN" altLang="en-US" dirty="0">
                <a:sym typeface="+mn-ea"/>
              </a:rPr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dirty="0">
                <a:sym typeface="+mn-ea"/>
              </a:rPr>
              <a:t>R console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你的主要工作是在这里通过发布命令来完成的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包括数据集的建立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数据的分析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作图等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在这里你可以得到在线帮助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help.start()</a:t>
            </a:r>
            <a:r>
              <a:rPr lang="en-US" altLang="zh-CN" dirty="0">
                <a:sym typeface="+mn-ea"/>
              </a:rPr>
              <a:t>    HTML</a:t>
            </a:r>
            <a:r>
              <a:rPr lang="zh-CN" altLang="en-US" dirty="0">
                <a:sym typeface="+mn-ea"/>
              </a:rPr>
              <a:t>格式的关于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的帮助文件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help()</a:t>
            </a:r>
            <a:r>
              <a:rPr lang="en-US" altLang="zh-CN" dirty="0">
                <a:sym typeface="+mn-ea"/>
              </a:rPr>
              <a:t>            </a:t>
            </a:r>
            <a:r>
              <a:rPr lang="zh-CN" altLang="en-US" dirty="0">
                <a:sym typeface="+mn-ea"/>
              </a:rPr>
              <a:t>得到相应函数的帮助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例如</a:t>
            </a:r>
            <a:r>
              <a:rPr lang="en-US" altLang="zh-CN" dirty="0">
                <a:sym typeface="+mn-ea"/>
              </a:rPr>
              <a:t>help(plot)</a:t>
            </a:r>
            <a:endParaRPr lang="en-US" altLang="zh-CN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demo()</a:t>
            </a:r>
            <a:r>
              <a:rPr lang="en-US" altLang="zh-CN" dirty="0">
                <a:sym typeface="+mn-ea"/>
              </a:rPr>
              <a:t>          </a:t>
            </a:r>
            <a:r>
              <a:rPr lang="zh-CN" altLang="en-US" dirty="0">
                <a:sym typeface="+mn-ea"/>
              </a:rPr>
              <a:t>得到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提供的几个示例</a:t>
            </a:r>
            <a:endParaRPr lang="zh-CN" altLang="en-US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q()</a:t>
            </a:r>
            <a:r>
              <a:rPr lang="en-US" altLang="zh-CN" dirty="0">
                <a:sym typeface="+mn-ea"/>
              </a:rPr>
              <a:t>                     </a:t>
            </a:r>
            <a:r>
              <a:rPr lang="zh-CN" altLang="en-US" dirty="0">
                <a:sym typeface="+mn-ea"/>
              </a:rPr>
              <a:t>退出</a:t>
            </a:r>
            <a:r>
              <a:rPr lang="en-US" altLang="zh-CN" dirty="0">
                <a:sym typeface="+mn-ea"/>
              </a:rPr>
              <a:t>R 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同</a:t>
            </a:r>
            <a:r>
              <a:rPr lang="en-US" altLang="zh-CN" dirty="0">
                <a:sym typeface="+mn-ea"/>
              </a:rPr>
              <a:t>Matlab</a:t>
            </a:r>
            <a:r>
              <a:rPr lang="zh-CN" altLang="en-US" dirty="0">
                <a:sym typeface="+mn-ea"/>
              </a:rPr>
              <a:t>类似，用右</a:t>
            </a:r>
            <a:r>
              <a:rPr lang="en-US" altLang="zh-CN" dirty="0">
                <a:sym typeface="+mn-ea"/>
              </a:rPr>
              <a:t>shift</a:t>
            </a:r>
            <a:r>
              <a:rPr lang="zh-CN" altLang="en-US" dirty="0">
                <a:sym typeface="+mn-ea"/>
              </a:rPr>
              <a:t>键可以重现以前的命令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R</a:t>
            </a:r>
            <a:r>
              <a:rPr lang="zh-CN" altLang="en-US" dirty="0">
                <a:solidFill>
                  <a:srgbClr val="00FFFF"/>
                </a:solidFill>
                <a:sym typeface="+mn-ea"/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Source R code</a:t>
            </a:r>
            <a:r>
              <a:rPr lang="en-US" altLang="zh-CN" dirty="0">
                <a:sym typeface="+mn-ea"/>
              </a:rPr>
              <a:t>        		</a:t>
            </a:r>
            <a:r>
              <a:rPr lang="zh-CN" altLang="en-US" dirty="0">
                <a:sym typeface="+mn-ea"/>
              </a:rPr>
              <a:t>执行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*.R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Save image</a:t>
            </a:r>
            <a:r>
              <a:rPr lang="en-US" altLang="zh-CN" dirty="0"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保存工作空间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文件名为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Load image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ym typeface="+mn-ea"/>
              </a:rPr>
              <a:t>Stop current computation	</a:t>
            </a:r>
            <a:r>
              <a:rPr lang="zh-CN" altLang="en-US" dirty="0">
                <a:sym typeface="+mn-ea"/>
              </a:rPr>
              <a:t>中止当前计算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由于超时等原因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对于数据框 </a:t>
            </a:r>
            <a:r>
              <a:rPr lang="en-US" altLang="zh-CN" dirty="0"/>
              <a:t>sumx&lt;-x1+x2</a:t>
            </a:r>
            <a:r>
              <a:rPr lang="zh-CN" altLang="en-US" dirty="0"/>
              <a:t>将出现错误，因为</a:t>
            </a:r>
            <a:r>
              <a:rPr lang="en-US" altLang="zh-CN" dirty="0"/>
              <a:t>R</a:t>
            </a:r>
            <a:r>
              <a:rPr lang="zh-CN" altLang="en-US" dirty="0"/>
              <a:t>并不知道</a:t>
            </a: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x2</a:t>
            </a:r>
            <a:r>
              <a:rPr lang="zh-CN" altLang="en-US" dirty="0"/>
              <a:t>是来自数据框。</a:t>
            </a:r>
            <a:endParaRPr lang="zh-CN" altLang="en-US" dirty="0"/>
          </a:p>
          <a:p>
            <a:pPr lvl="0"/>
            <a:r>
              <a:rPr lang="zh-CN" altLang="en-US" dirty="0"/>
              <a:t>如果用</a:t>
            </a:r>
            <a:r>
              <a:rPr lang="en-US" altLang="zh-CN" dirty="0"/>
              <a:t>sum&lt;myframe$x1+myframe$x2</a:t>
            </a:r>
            <a:r>
              <a:rPr lang="zh-CN" altLang="en-US" dirty="0"/>
              <a:t>，会得到一个单独的变量。并不是我们想要得，因为我们想把两列的结果和整合到原始的数据框中。</a:t>
            </a:r>
            <a:endParaRPr lang="zh-CN" altLang="en-US" dirty="0"/>
          </a:p>
          <a:p>
            <a:pPr lvl="0"/>
            <a:r>
              <a:rPr lang="zh-CN" altLang="en-US" dirty="0"/>
              <a:t>代码提供了三种方式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函数transform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作用:为原数据框添加新的列，改变原变量列的值，通过赋值NULL删除列变量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用法: transform(‘data’,….)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data就是要修改的data,  '…..'代表你要进行的修改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e.g 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1:transform(airquality, new.col = Wind^2)  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#添加列new.col,每项的值为Wind中每项值的平方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2: transform(airquality,Wind=NULL)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 删除原数据集中的Wind列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3: transform(airquality,Wind=Month+Day)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#将原数据集中Wind列的数据改成Month列+Day列的值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## 同样的,上面的3步可以放在一起进行,即在一个括号里，依次写就好了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## 注意，transform只能用于修改data.frame类型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## airquality为R中自带的数据集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 transform可以用within函数代替，因为within还可以用在不是数据框格式的内容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里，上面的例子可以用within改写: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within(airquality,{new.col=Wind^2;rm(Wind);Wind=Wind^2})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#这里需要注意的是大括号里不同的任务要用分好";"隔开，不能用逗号，后者</a:t>
            </a: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举例来说，讲一个连续型变量修改为一组类别值</a:t>
            </a:r>
            <a:endParaRPr lang="zh-CN" altLang="en-US" dirty="0"/>
          </a:p>
          <a:p>
            <a:pPr lvl="0"/>
            <a:r>
              <a:rPr lang="zh-CN" altLang="en-US" dirty="0"/>
              <a:t>将误编码的值替换为正确值。</a:t>
            </a:r>
            <a:endParaRPr lang="zh-CN" altLang="en-US" dirty="0"/>
          </a:p>
          <a:p>
            <a:pPr lvl="0"/>
            <a:r>
              <a:rPr lang="zh-CN" altLang="en-US" dirty="0"/>
              <a:t>假设我们将经理人的连续型年龄变量</a:t>
            </a:r>
            <a:r>
              <a:rPr lang="en-US" altLang="zh-CN" dirty="0"/>
              <a:t>age</a:t>
            </a:r>
            <a:r>
              <a:rPr lang="zh-CN" altLang="en-US" dirty="0"/>
              <a:t>重新编码为类别型变量</a:t>
            </a:r>
            <a:r>
              <a:rPr lang="en-US" altLang="zh-CN" dirty="0"/>
              <a:t>agecat(young,middle,elder).</a:t>
            </a:r>
            <a:r>
              <a:rPr lang="zh-CN" altLang="en-US" dirty="0"/>
              <a:t>首先我们将</a:t>
            </a:r>
            <a:r>
              <a:rPr lang="en-US" altLang="zh-CN" dirty="0"/>
              <a:t>99</a:t>
            </a:r>
            <a:r>
              <a:rPr lang="zh-CN" altLang="en-US" dirty="0"/>
              <a:t>岁的年龄重新编码为缺失值</a:t>
            </a: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举例来说，讲一个连续型变量修改为一组类别值</a:t>
            </a:r>
            <a:endParaRPr lang="zh-CN" altLang="en-US" dirty="0"/>
          </a:p>
          <a:p>
            <a:pPr lvl="0"/>
            <a:r>
              <a:rPr lang="zh-CN" altLang="en-US" dirty="0"/>
              <a:t>将误编码的值替换为正确值。</a:t>
            </a:r>
            <a:endParaRPr lang="zh-CN" altLang="en-US" dirty="0"/>
          </a:p>
          <a:p>
            <a:pPr lvl="0"/>
            <a:r>
              <a:rPr lang="zh-CN" altLang="en-US" dirty="0"/>
              <a:t>假设我们将经理人的连续型年龄变量</a:t>
            </a:r>
            <a:r>
              <a:rPr lang="en-US" altLang="zh-CN" dirty="0"/>
              <a:t>age</a:t>
            </a:r>
            <a:r>
              <a:rPr lang="zh-CN" altLang="en-US" dirty="0"/>
              <a:t>重新编码为类别型变量</a:t>
            </a:r>
            <a:r>
              <a:rPr lang="en-US" altLang="zh-CN" dirty="0"/>
              <a:t>agecat(young,middle,elder).</a:t>
            </a:r>
            <a:r>
              <a:rPr lang="zh-CN" altLang="en-US" dirty="0"/>
              <a:t>首先我们将</a:t>
            </a:r>
            <a:r>
              <a:rPr lang="en-US" altLang="zh-CN" dirty="0"/>
              <a:t>99</a:t>
            </a:r>
            <a:r>
              <a:rPr lang="zh-CN" altLang="en-US" dirty="0"/>
              <a:t>岁的年龄重新编码为缺失值</a:t>
            </a: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举例来说，讲一个连续型变量修改为一组类别值</a:t>
            </a:r>
            <a:endParaRPr lang="zh-CN" altLang="en-US" dirty="0"/>
          </a:p>
          <a:p>
            <a:pPr lvl="0"/>
            <a:r>
              <a:rPr lang="zh-CN" altLang="en-US" dirty="0"/>
              <a:t>将误编码的值替换为正确值。</a:t>
            </a:r>
            <a:endParaRPr lang="zh-CN" altLang="en-US" dirty="0"/>
          </a:p>
          <a:p>
            <a:pPr lvl="0"/>
            <a:r>
              <a:rPr lang="zh-CN" altLang="en-US" dirty="0"/>
              <a:t>假设我们将经理人的连续型年龄变量</a:t>
            </a:r>
            <a:r>
              <a:rPr lang="en-US" altLang="zh-CN" dirty="0"/>
              <a:t>age</a:t>
            </a:r>
            <a:r>
              <a:rPr lang="zh-CN" altLang="en-US" dirty="0"/>
              <a:t>重新编码为类别型变量</a:t>
            </a:r>
            <a:r>
              <a:rPr lang="en-US" altLang="zh-CN" dirty="0"/>
              <a:t>agecat(young,middle,elder).</a:t>
            </a:r>
            <a:r>
              <a:rPr lang="zh-CN" altLang="en-US" dirty="0"/>
              <a:t>首先我们将</a:t>
            </a:r>
            <a:r>
              <a:rPr lang="en-US" altLang="zh-CN" dirty="0"/>
              <a:t>99</a:t>
            </a:r>
            <a:r>
              <a:rPr lang="zh-CN" altLang="en-US" dirty="0"/>
              <a:t>岁的年龄重新编码为缺失值</a:t>
            </a: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如果对现有的变量名称不满意，可以 用交互式的方式或者编程的方式修改它们。将年龄改成</a:t>
            </a:r>
            <a:r>
              <a:rPr lang="en-US" altLang="zh-CN" dirty="0"/>
              <a:t>age</a:t>
            </a:r>
            <a:endParaRPr lang="en-US" altLang="zh-CN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如果对现有的变量名称不满意，可以 用交互式的方式或者编程的方式修改它们。将年龄改成</a:t>
            </a:r>
            <a:r>
              <a:rPr lang="en-US" altLang="zh-CN" dirty="0"/>
              <a:t>age</a:t>
            </a:r>
            <a:endParaRPr lang="en-US" altLang="zh-CN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7 数据整理</a:t>
            </a:r>
            <a:endParaRPr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交互式的方式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dirty="0"/>
              <a:t>fix(leadership)</a:t>
            </a:r>
            <a:endParaRPr lang="en-US" altLang="zh-CN" dirty="0"/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560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2330450"/>
            <a:ext cx="7777163" cy="343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变量的重命名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764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交互式的方式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dirty="0"/>
              <a:t>fix(leadership)</a:t>
            </a:r>
            <a:endParaRPr lang="en-US" altLang="zh-CN" dirty="0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765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8" y="2120900"/>
            <a:ext cx="8062912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变量的重命名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3"/>
          <p:cNvSpPr>
            <a:spLocks noGrp="1"/>
          </p:cNvSpPr>
          <p:nvPr>
            <p:ph idx="1"/>
          </p:nvPr>
        </p:nvSpPr>
        <p:spPr>
          <a:xfrm>
            <a:off x="457200" y="1267778"/>
            <a:ext cx="8229600" cy="4525963"/>
          </a:xfrm>
        </p:spPr>
        <p:txBody>
          <a:bodyPr wrap="square" lIns="91440" tIns="45720" rIns="91440" bIns="45720" anchor="t"/>
          <a:p>
            <a:pPr marL="109855" lvl="0" indent="0" eaLnBrk="1" fontAlgn="base" hangingPunct="1">
              <a:lnSpc>
                <a:spcPct val="90000"/>
              </a:lnSpc>
              <a:buNone/>
            </a:pPr>
            <a:endParaRPr lang="zh-CN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r>
              <a:rPr dirty="0">
                <a:sym typeface="+mn-ea"/>
              </a:rPr>
              <a:t>编程的方式</a:t>
            </a:r>
            <a:endParaRPr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400" strike="noStrike" noProof="1" dirty="0"/>
              <a:t>names(leadership)[2]&lt;-”Date”</a:t>
            </a:r>
            <a:endParaRPr lang="en-US" altLang="zh-CN" sz="24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000" strike="noStrike" noProof="1" dirty="0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698750"/>
            <a:ext cx="6429375" cy="3821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变量的重命名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缺失值符号</a:t>
            </a:r>
            <a:r>
              <a:rPr lang="en-US" altLang="zh-CN" sz="2800" dirty="0"/>
              <a:t>NA</a:t>
            </a:r>
            <a:r>
              <a:rPr lang="zh-CN" altLang="en-US" sz="2800" dirty="0"/>
              <a:t>（</a:t>
            </a:r>
            <a:r>
              <a:rPr lang="en-US" altLang="zh-CN" sz="2800" dirty="0"/>
              <a:t>Not Avalabel,</a:t>
            </a:r>
            <a:r>
              <a:rPr lang="zh-CN" altLang="en-US" sz="2800" dirty="0"/>
              <a:t>不可用）</a:t>
            </a: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缺失值的观测</a:t>
            </a:r>
            <a:r>
              <a:rPr lang="en-US" altLang="zh-CN" sz="2800" dirty="0"/>
              <a:t>is.na()</a:t>
            </a:r>
            <a:endParaRPr lang="en-US" altLang="zh-CN" sz="28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示例：</a:t>
            </a:r>
            <a:endParaRPr lang="zh-CN" altLang="en-US" sz="2800" dirty="0"/>
          </a:p>
          <a:p>
            <a:pPr lvl="1" indent="-255905" eaLnBrk="1" hangingPunct="1">
              <a:lnSpc>
                <a:spcPct val="90000"/>
              </a:lnSpc>
            </a:pPr>
            <a:endParaRPr lang="zh-CN" altLang="en-US" sz="17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619375"/>
            <a:ext cx="6967538" cy="399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缺失值处理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重新编码某些值为缺失值</a:t>
            </a:r>
            <a:endParaRPr lang="zh-CN" altLang="en-US" sz="2800" dirty="0"/>
          </a:p>
          <a:p>
            <a:pPr lvl="1" indent="-255905" eaLnBrk="1" hangingPunct="1">
              <a:lnSpc>
                <a:spcPct val="90000"/>
              </a:lnSpc>
            </a:pPr>
            <a:r>
              <a:rPr lang="zh-CN" altLang="en-US" sz="2400" dirty="0"/>
              <a:t>leadership$年龄[leadership$年龄==99]&lt;-NA</a:t>
            </a:r>
            <a:endParaRPr lang="zh-CN" altLang="en-US" sz="2400" dirty="0"/>
          </a:p>
          <a:p>
            <a:pPr lvl="1" indent="-255905" eaLnBrk="1" hangingPunct="1">
              <a:lnSpc>
                <a:spcPct val="90000"/>
              </a:lnSpc>
            </a:pP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排除缺失值</a:t>
            </a:r>
            <a:endParaRPr lang="zh-CN" altLang="en-US" sz="2800" dirty="0"/>
          </a:p>
          <a:p>
            <a:pPr lvl="1" indent="-255905" eaLnBrk="1" hangingPunct="1">
              <a:lnSpc>
                <a:spcPct val="90000"/>
              </a:lnSpc>
            </a:pPr>
            <a:endParaRPr lang="zh-CN" altLang="en-US" sz="17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949325" y="3482340"/>
          <a:ext cx="6400800" cy="113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x&lt;-c(1,2,NA,4)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y&lt;-sum(x)  ?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949325" y="4819650"/>
          <a:ext cx="6400800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y&lt;-sum(x,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</a:rPr>
                        <a:t>na.rm=TRUE</a:t>
                      </a: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缺失值处理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日期转换：将字符串形式的值转换为日期格式</a:t>
            </a:r>
            <a:endParaRPr lang="zh-CN" altLang="en-US" sz="2800" dirty="0"/>
          </a:p>
          <a:p>
            <a:pPr lvl="1" indent="-255905" eaLnBrk="1" hangingPunct="1">
              <a:lnSpc>
                <a:spcPct val="90000"/>
              </a:lnSpc>
            </a:pPr>
            <a:r>
              <a:rPr lang="en-US" altLang="zh-CN" sz="2400" dirty="0"/>
              <a:t>as.Date(x,”input_format”)</a:t>
            </a:r>
            <a:endParaRPr lang="en-US" altLang="zh-CN" sz="2400" dirty="0"/>
          </a:p>
          <a:p>
            <a:pPr lvl="1" indent="-255905" eaLnBrk="1" hangingPunct="1">
              <a:lnSpc>
                <a:spcPct val="90000"/>
              </a:lnSpc>
            </a:pPr>
            <a:r>
              <a:rPr lang="zh-CN" altLang="en-US" sz="2400" dirty="0"/>
              <a:t>默认格式</a:t>
            </a:r>
            <a:r>
              <a:rPr lang="en-US" altLang="zh-CN" sz="2400" dirty="0"/>
              <a:t>:yyyy-mm-dd</a:t>
            </a: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58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2941638"/>
            <a:ext cx="7753350" cy="2646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日期值处理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150000"/>
              </a:lnSpc>
            </a:pPr>
            <a:r>
              <a:rPr lang="zh-CN" altLang="en-US" sz="2800" dirty="0"/>
              <a:t>日期转换：将字符串形式的值转换为日期格式</a:t>
            </a:r>
            <a:endParaRPr lang="zh-CN" altLang="en-US" sz="2800" dirty="0"/>
          </a:p>
          <a:p>
            <a:pPr indent="-255270" eaLnBrk="1" hangingPunct="1">
              <a:lnSpc>
                <a:spcPct val="150000"/>
              </a:lnSpc>
            </a:pPr>
            <a:r>
              <a:rPr lang="zh-CN" altLang="en-US" dirty="0"/>
              <a:t>示例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188" y="2630488"/>
            <a:ext cx="7858125" cy="2025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日期值处理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输出指定格式的日期值</a:t>
            </a:r>
            <a:endParaRPr lang="zh-CN" altLang="en-US" sz="2800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sz="2400" dirty="0"/>
              <a:t>format(x,format=”output_format”)</a:t>
            </a: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示例</a:t>
            </a: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994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051175"/>
            <a:ext cx="7724775" cy="1852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日期值处理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order()</a:t>
            </a:r>
            <a:r>
              <a:rPr lang="zh-CN" altLang="en-US" dirty="0"/>
              <a:t>函数对数据框进行排序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19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749108"/>
            <a:ext cx="6911975" cy="293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63" y="3961130"/>
            <a:ext cx="6430962" cy="2681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数据排序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向数据框中添加列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cbind()</a:t>
            </a:r>
            <a:r>
              <a:rPr lang="zh-CN" altLang="en-US" dirty="0"/>
              <a:t>：直接横向合并两个矩阵或者数据框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>
                <a:sym typeface="+mn-ea"/>
              </a:rPr>
              <a:t>merge()</a:t>
            </a:r>
            <a:r>
              <a:rPr dirty="0">
                <a:sym typeface="+mn-ea"/>
              </a:rPr>
              <a:t>：通过共有变量进行联结</a:t>
            </a:r>
            <a:endParaRPr lang="zh-CN" altLang="en-US" dirty="0"/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403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38" y="2530475"/>
            <a:ext cx="6446837" cy="413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数据合并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1010285"/>
            <a:ext cx="8336915" cy="57734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000" dirty="0"/>
              <a:t>向数据框中添加行</a:t>
            </a: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000" dirty="0"/>
              <a:t>rbind()</a:t>
            </a:r>
            <a:r>
              <a:rPr lang="zh-CN" altLang="en-US" sz="2000" dirty="0"/>
              <a:t>函数</a:t>
            </a: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60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0" y="1049338"/>
            <a:ext cx="3879850" cy="560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数据合并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选取变量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剔除变量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选取观测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随机抽样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数据集取子集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选取变量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3" y="1997075"/>
            <a:ext cx="3732212" cy="3122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419350"/>
            <a:ext cx="50038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数据集取子集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剔除变量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22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962150"/>
            <a:ext cx="6096000" cy="2754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25" y="3770313"/>
            <a:ext cx="5938838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数据集取子集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选取观测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数据集取子集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769745"/>
            <a:ext cx="7755890" cy="299720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随机抽样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sample() </a:t>
            </a:r>
            <a:r>
              <a:rPr lang="zh-CN" altLang="en-US" dirty="0"/>
              <a:t>从数据集中随机抽取一个大小为</a:t>
            </a:r>
            <a:r>
              <a:rPr lang="en-US" altLang="zh-CN" dirty="0"/>
              <a:t>3</a:t>
            </a:r>
            <a:r>
              <a:rPr lang="zh-CN" altLang="en-US" dirty="0"/>
              <a:t>的样本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397125"/>
            <a:ext cx="7810500" cy="2389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数据集取子集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3"/>
          <p:cNvSpPr>
            <a:spLocks noGrp="1"/>
          </p:cNvSpPr>
          <p:nvPr>
            <p:ph idx="1"/>
          </p:nvPr>
        </p:nvSpPr>
        <p:spPr>
          <a:xfrm>
            <a:off x="323850" y="1481138"/>
            <a:ext cx="8545513" cy="4525962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数据库中存放学生成绩数据。包含：学生名、数学成绩、英语成绩、语文成绩。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63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2376488"/>
            <a:ext cx="7265988" cy="434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练习一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3"/>
          <p:cNvSpPr>
            <a:spLocks noGrp="1"/>
          </p:cNvSpPr>
          <p:nvPr>
            <p:ph idx="1"/>
          </p:nvPr>
        </p:nvSpPr>
        <p:spPr>
          <a:xfrm>
            <a:off x="323850" y="1481138"/>
            <a:ext cx="8545513" cy="4525962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要求：</a:t>
            </a:r>
            <a:endParaRPr lang="zh-CN" altLang="en-US" sz="2800" dirty="0"/>
          </a:p>
          <a:p>
            <a:pPr lvl="1" indent="-255905" eaLnBrk="1" hangingPunct="1">
              <a:lnSpc>
                <a:spcPct val="100000"/>
              </a:lnSpc>
            </a:pPr>
            <a:r>
              <a:rPr lang="zh-CN" altLang="en-US" dirty="0"/>
              <a:t>从数据库读入学生成绩数据</a:t>
            </a:r>
            <a:endParaRPr lang="zh-CN" altLang="en-US" dirty="0"/>
          </a:p>
          <a:p>
            <a:pPr lvl="1" indent="-255905" eaLnBrk="1" hangingPunct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20%</a:t>
            </a:r>
            <a:r>
              <a:rPr lang="zh-CN" altLang="en-US" dirty="0"/>
              <a:t>的学生评定为</a:t>
            </a:r>
            <a:r>
              <a:rPr lang="en-US" altLang="zh-CN" dirty="0"/>
              <a:t>A</a:t>
            </a:r>
            <a:r>
              <a:rPr lang="zh-CN" altLang="en-US" dirty="0"/>
              <a:t>，接下来的</a:t>
            </a:r>
            <a:r>
              <a:rPr lang="en-US" altLang="zh-CN" dirty="0">
                <a:sym typeface="黑体" panose="02010609060101010101" pitchFamily="49" charset="-122"/>
              </a:rPr>
              <a:t>20%</a:t>
            </a:r>
            <a:r>
              <a:rPr lang="zh-CN" altLang="en-US" dirty="0">
                <a:sym typeface="黑体" panose="02010609060101010101" pitchFamily="49" charset="-122"/>
              </a:rPr>
              <a:t>的学生评定为</a:t>
            </a:r>
            <a:r>
              <a:rPr lang="en-US" altLang="zh-CN" dirty="0">
                <a:sym typeface="黑体" panose="02010609060101010101" pitchFamily="49" charset="-122"/>
              </a:rPr>
              <a:t>B</a:t>
            </a:r>
            <a:r>
              <a:rPr lang="zh-CN" altLang="en-US" dirty="0">
                <a:sym typeface="黑体" panose="02010609060101010101" pitchFamily="49" charset="-122"/>
              </a:rPr>
              <a:t>，以此类推（</a:t>
            </a:r>
            <a:r>
              <a:rPr lang="en-US" altLang="zh-CN" dirty="0">
                <a:sym typeface="黑体" panose="02010609060101010101" pitchFamily="49" charset="-122"/>
              </a:rPr>
              <a:t>A</a:t>
            </a:r>
            <a:r>
              <a:rPr lang="zh-CN" altLang="en-US" dirty="0">
                <a:sym typeface="黑体" panose="02010609060101010101" pitchFamily="49" charset="-122"/>
              </a:rPr>
              <a:t>、</a:t>
            </a:r>
            <a:r>
              <a:rPr lang="en-US" altLang="zh-CN" dirty="0">
                <a:sym typeface="黑体" panose="02010609060101010101" pitchFamily="49" charset="-122"/>
              </a:rPr>
              <a:t>B</a:t>
            </a:r>
            <a:r>
              <a:rPr lang="zh-CN" altLang="en-US" dirty="0">
                <a:sym typeface="黑体" panose="02010609060101010101" pitchFamily="49" charset="-122"/>
              </a:rPr>
              <a:t>、</a:t>
            </a:r>
            <a:r>
              <a:rPr lang="en-US" altLang="zh-CN" dirty="0">
                <a:sym typeface="黑体" panose="02010609060101010101" pitchFamily="49" charset="-122"/>
              </a:rPr>
              <a:t>C</a:t>
            </a:r>
            <a:r>
              <a:rPr lang="zh-CN" altLang="en-US" dirty="0">
                <a:sym typeface="黑体" panose="02010609060101010101" pitchFamily="49" charset="-122"/>
              </a:rPr>
              <a:t>、</a:t>
            </a:r>
            <a:r>
              <a:rPr lang="en-US" altLang="zh-CN" dirty="0">
                <a:sym typeface="黑体" panose="02010609060101010101" pitchFamily="49" charset="-122"/>
              </a:rPr>
              <a:t>D</a:t>
            </a:r>
            <a:r>
              <a:rPr lang="zh-CN" altLang="en-US" dirty="0">
                <a:sym typeface="黑体" panose="02010609060101010101" pitchFamily="49" charset="-122"/>
              </a:rPr>
              <a:t>、</a:t>
            </a:r>
            <a:r>
              <a:rPr lang="en-US" altLang="zh-CN" dirty="0">
                <a:sym typeface="黑体" panose="02010609060101010101" pitchFamily="49" charset="-122"/>
              </a:rPr>
              <a:t>E</a:t>
            </a:r>
            <a:r>
              <a:rPr lang="zh-CN" altLang="en-US" dirty="0">
                <a:sym typeface="黑体" panose="02010609060101010101" pitchFamily="49" charset="-122"/>
              </a:rPr>
              <a:t>）。按学生名中姓氏和名字的首字母排序。</a:t>
            </a:r>
            <a:endParaRPr lang="zh-CN" altLang="en-US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/>
          </a:p>
          <a:p>
            <a:pPr lvl="1" indent="-255905"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练习一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323850" y="1481138"/>
            <a:ext cx="8545513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/>
              <a:t>提示：</a:t>
            </a:r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三门课程成绩衡量尺度不同，组合之前要使得三门成绩具有可比性。可通过</a:t>
            </a:r>
            <a:r>
              <a:rPr lang="en-US" altLang="zh-CN" strike="noStrike" noProof="1" dirty="0"/>
              <a:t>scale()</a:t>
            </a:r>
            <a:r>
              <a:rPr lang="zh-CN" altLang="en-US" strike="noStrike" noProof="1" dirty="0"/>
              <a:t>函数将成绩实现标准化。</a:t>
            </a:r>
            <a:endParaRPr lang="zh-CN" altLang="en-US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划分成绩等级。可使用分位数</a:t>
            </a:r>
            <a:r>
              <a:rPr lang="en-US" altLang="zh-CN" strike="noStrike" noProof="1" dirty="0"/>
              <a:t>quantile()</a:t>
            </a:r>
            <a:r>
              <a:rPr lang="zh-CN" altLang="en-US" strike="noStrike" noProof="1" dirty="0"/>
              <a:t>先求各百分位数</a:t>
            </a:r>
            <a:endParaRPr lang="zh-CN" altLang="en-US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/>
              <a:t>按照姓氏和名字的首字母排序，需要先将姓氏和名字拆分。然后再排序。拆分可使用函数：</a:t>
            </a:r>
            <a:r>
              <a:rPr lang="en-US" altLang="zh-CN" strike="noStrike" noProof="1" dirty="0"/>
              <a:t>strsplit()</a:t>
            </a:r>
            <a:endParaRPr lang="en-US" altLang="zh-CN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385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385" strike="noStrike" noProof="1" dirty="0"/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练习一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3395663"/>
            <a:ext cx="7896225" cy="3275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2375"/>
            <a:ext cx="7837488" cy="199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知识回顾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创建新变量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变量的重编码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变量的重命名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缺失值处理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日期值处理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数据排序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数据合并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数据集取子集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变量名</a:t>
            </a:r>
            <a:r>
              <a:rPr lang="en-US" altLang="zh-CN" dirty="0"/>
              <a:t>&lt;-</a:t>
            </a:r>
            <a:r>
              <a:rPr lang="zh-CN" altLang="en-US" dirty="0"/>
              <a:t>表达式</a:t>
            </a:r>
            <a:endParaRPr lang="zh-CN" altLang="en-US" dirty="0"/>
          </a:p>
          <a:p>
            <a:pPr lvl="1" indent="-255905" eaLnBrk="1" hangingPunct="1">
              <a:lnSpc>
                <a:spcPct val="90000"/>
              </a:lnSpc>
            </a:pPr>
            <a:r>
              <a:rPr lang="en-US" altLang="zh-CN" dirty="0"/>
              <a:t>sumx&lt;-x1+x2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myframe$sum&lt;myframe$x1+myframe$x2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attach(myframe)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myframe$sum&lt;x1+x2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detach(myframe)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myframe&lt;-transform(myframe,sumx=x1+x2)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创建新变量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3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重编码涉及根据同一变量或其他变量现有的值创建新值得过程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zh-CN" altLang="en-US" dirty="0">
                <a:sym typeface="黑体" panose="02010609060101010101" pitchFamily="49" charset="-122"/>
              </a:rPr>
              <a:t>将经理人的连续型年龄变量</a:t>
            </a:r>
            <a:r>
              <a:rPr lang="en-US" altLang="zh-CN" dirty="0">
                <a:sym typeface="黑体" panose="02010609060101010101" pitchFamily="49" charset="-122"/>
              </a:rPr>
              <a:t>age</a:t>
            </a:r>
            <a:r>
              <a:rPr lang="zh-CN" altLang="en-US" dirty="0">
                <a:sym typeface="黑体" panose="02010609060101010101" pitchFamily="49" charset="-122"/>
              </a:rPr>
              <a:t>重新编码为类别型变量</a:t>
            </a:r>
            <a:r>
              <a:rPr lang="en-US" altLang="zh-CN" dirty="0">
                <a:sym typeface="黑体" panose="02010609060101010101" pitchFamily="49" charset="-122"/>
              </a:rPr>
              <a:t>agecat(young,middle,elder).</a:t>
            </a:r>
            <a:endParaRPr lang="en-US" altLang="zh-CN" dirty="0">
              <a:sym typeface="黑体" panose="02010609060101010101" pitchFamily="49" charset="-122"/>
            </a:endParaRPr>
          </a:p>
          <a:p>
            <a:pPr lvl="2" indent="-255905" eaLnBrk="1" hangingPunct="1">
              <a:lnSpc>
                <a:spcPct val="90000"/>
              </a:lnSpc>
            </a:pPr>
            <a:r>
              <a:rPr lang="zh-CN" altLang="en-US" dirty="0">
                <a:sym typeface="黑体" panose="02010609060101010101" pitchFamily="49" charset="-122"/>
              </a:rPr>
              <a:t>小于</a:t>
            </a:r>
            <a:r>
              <a:rPr lang="en-US" altLang="zh-CN" dirty="0">
                <a:sym typeface="黑体" panose="02010609060101010101" pitchFamily="49" charset="-122"/>
              </a:rPr>
              <a:t>40 young</a:t>
            </a:r>
            <a:endParaRPr lang="en-US" altLang="zh-CN" dirty="0">
              <a:sym typeface="黑体" panose="02010609060101010101" pitchFamily="49" charset="-122"/>
            </a:endParaRPr>
          </a:p>
          <a:p>
            <a:pPr lvl="2" indent="-255905" eaLnBrk="1" hangingPunct="1">
              <a:lnSpc>
                <a:spcPct val="90000"/>
              </a:lnSpc>
            </a:pPr>
            <a:r>
              <a:rPr lang="zh-CN" altLang="en-US" dirty="0">
                <a:sym typeface="黑体" panose="02010609060101010101" pitchFamily="49" charset="-122"/>
              </a:rPr>
              <a:t>大于</a:t>
            </a:r>
            <a:r>
              <a:rPr lang="en-US" altLang="zh-CN" dirty="0">
                <a:sym typeface="黑体" panose="02010609060101010101" pitchFamily="49" charset="-122"/>
              </a:rPr>
              <a:t>4</a:t>
            </a:r>
            <a:r>
              <a:rPr lang="en-US" altLang="zh-CN" dirty="0">
                <a:sym typeface="黑体" panose="02010609060101010101" pitchFamily="49" charset="-122"/>
              </a:rPr>
              <a:t>0 </a:t>
            </a:r>
            <a:r>
              <a:rPr lang="zh-CN" altLang="en-US" dirty="0">
                <a:sym typeface="黑体" panose="02010609060101010101" pitchFamily="49" charset="-122"/>
              </a:rPr>
              <a:t>小于</a:t>
            </a:r>
            <a:r>
              <a:rPr lang="en-US" altLang="zh-CN" dirty="0">
                <a:sym typeface="黑体" panose="02010609060101010101" pitchFamily="49" charset="-122"/>
              </a:rPr>
              <a:t>60 middle</a:t>
            </a:r>
            <a:endParaRPr lang="en-US" altLang="zh-CN" dirty="0">
              <a:sym typeface="黑体" panose="02010609060101010101" pitchFamily="49" charset="-122"/>
            </a:endParaRPr>
          </a:p>
          <a:p>
            <a:pPr lvl="2" indent="-255905" eaLnBrk="1" hangingPunct="1">
              <a:lnSpc>
                <a:spcPct val="90000"/>
              </a:lnSpc>
            </a:pPr>
            <a:r>
              <a:rPr lang="zh-CN" altLang="en-US" dirty="0">
                <a:sym typeface="黑体" panose="02010609060101010101" pitchFamily="49" charset="-122"/>
              </a:rPr>
              <a:t>大于</a:t>
            </a:r>
            <a:r>
              <a:rPr lang="en-US" altLang="zh-CN" dirty="0">
                <a:sym typeface="黑体" panose="02010609060101010101" pitchFamily="49" charset="-122"/>
              </a:rPr>
              <a:t>60 elder</a:t>
            </a:r>
            <a:endParaRPr lang="en-US" altLang="zh-CN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8" y="3135630"/>
            <a:ext cx="7896225" cy="327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变量的重编码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重编码涉及根据同一变量或其他变量现有的值创建新值得过程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zh-CN" altLang="en-US" dirty="0"/>
              <a:t>将经理人的连续型年龄变量</a:t>
            </a:r>
            <a:r>
              <a:rPr lang="en-US" altLang="zh-CN" dirty="0"/>
              <a:t>age</a:t>
            </a:r>
            <a:r>
              <a:rPr lang="zh-CN" altLang="en-US" dirty="0"/>
              <a:t>重新编码为类别型变量</a:t>
            </a:r>
            <a:r>
              <a:rPr lang="en-US" altLang="zh-CN" dirty="0"/>
              <a:t>agecat(young,middle,elder).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946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3122295"/>
            <a:ext cx="7404100" cy="3128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变量的重编码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重编码涉及根据同一变量或其他变量现有的值创建新值得过程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zh-CN" altLang="en-US" dirty="0">
                <a:sym typeface="黑体" panose="02010609060101010101" pitchFamily="49" charset="-122"/>
              </a:rPr>
              <a:t>将经理人的连续型年龄变量</a:t>
            </a:r>
            <a:r>
              <a:rPr lang="en-US" altLang="zh-CN" dirty="0">
                <a:sym typeface="黑体" panose="02010609060101010101" pitchFamily="49" charset="-122"/>
              </a:rPr>
              <a:t>age</a:t>
            </a:r>
            <a:r>
              <a:rPr lang="zh-CN" altLang="en-US" dirty="0">
                <a:sym typeface="黑体" panose="02010609060101010101" pitchFamily="49" charset="-122"/>
              </a:rPr>
              <a:t>重新编码为类别型变量</a:t>
            </a:r>
            <a:r>
              <a:rPr lang="en-US" altLang="zh-CN" dirty="0">
                <a:sym typeface="黑体" panose="02010609060101010101" pitchFamily="49" charset="-122"/>
              </a:rPr>
              <a:t>agecat(young,middle,elder).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3" y="2818130"/>
            <a:ext cx="8167687" cy="330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变量的重编码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交互式的方式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dirty="0"/>
              <a:t>fix(leadership)</a:t>
            </a:r>
            <a:endParaRPr lang="en-US" altLang="zh-CN" dirty="0"/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355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913" y="2273300"/>
            <a:ext cx="7750175" cy="294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变量的重命名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全屏显示(4:3)</PresentationFormat>
  <Paragraphs>264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华文新魏</vt:lpstr>
      <vt:lpstr>微软雅黑</vt:lpstr>
      <vt:lpstr>黑体</vt:lpstr>
      <vt:lpstr>Verdana</vt:lpstr>
      <vt:lpstr>Wingdings 2</vt:lpstr>
      <vt:lpstr>Wingdings</vt:lpstr>
      <vt:lpstr>2_Default Design</vt:lpstr>
      <vt:lpstr>7 数据整理</vt:lpstr>
      <vt:lpstr>PowerPoint 演示文稿</vt:lpstr>
      <vt:lpstr>知识回顾</vt:lpstr>
      <vt:lpstr>讲授思路</vt:lpstr>
      <vt:lpstr>创建新变量</vt:lpstr>
      <vt:lpstr>变量的重编码</vt:lpstr>
      <vt:lpstr>变量的重编码 </vt:lpstr>
      <vt:lpstr>变量的重编码 </vt:lpstr>
      <vt:lpstr>变量的重命名</vt:lpstr>
      <vt:lpstr>变量的重命名</vt:lpstr>
      <vt:lpstr>变量的重命名</vt:lpstr>
      <vt:lpstr>变量的重命名</vt:lpstr>
      <vt:lpstr>缺失值处理</vt:lpstr>
      <vt:lpstr>缺失值处理</vt:lpstr>
      <vt:lpstr>日期值处理</vt:lpstr>
      <vt:lpstr>日期值处理 </vt:lpstr>
      <vt:lpstr>日期值处理</vt:lpstr>
      <vt:lpstr>数据排序</vt:lpstr>
      <vt:lpstr>数据合并</vt:lpstr>
      <vt:lpstr>数据合并</vt:lpstr>
      <vt:lpstr>数据集取子集</vt:lpstr>
      <vt:lpstr>数据集取子集</vt:lpstr>
      <vt:lpstr>数据集取子集 </vt:lpstr>
      <vt:lpstr>数据集取子集 </vt:lpstr>
      <vt:lpstr>数据集取子集 </vt:lpstr>
      <vt:lpstr>练习一</vt:lpstr>
      <vt:lpstr>练习一</vt:lpstr>
      <vt:lpstr>练习一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463</cp:revision>
  <dcterms:created xsi:type="dcterms:W3CDTF">2017-01-12T09:12:00Z</dcterms:created>
  <dcterms:modified xsi:type="dcterms:W3CDTF">2017-03-07T02:17:44Z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