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510" r:id="rId5"/>
    <p:sldId id="796" r:id="rId6"/>
    <p:sldId id="801" r:id="rId7"/>
    <p:sldId id="834" r:id="rId8"/>
    <p:sldId id="835" r:id="rId9"/>
    <p:sldId id="836" r:id="rId10"/>
    <p:sldId id="837" r:id="rId11"/>
    <p:sldId id="838" r:id="rId12"/>
    <p:sldId id="839" r:id="rId13"/>
    <p:sldId id="840" r:id="rId14"/>
    <p:sldId id="841" r:id="rId15"/>
    <p:sldId id="843" r:id="rId16"/>
    <p:sldId id="842" r:id="rId17"/>
    <p:sldId id="812" r:id="rId18"/>
    <p:sldId id="813" r:id="rId19"/>
    <p:sldId id="814" r:id="rId20"/>
    <p:sldId id="815" r:id="rId21"/>
    <p:sldId id="816" r:id="rId22"/>
    <p:sldId id="817" r:id="rId23"/>
    <p:sldId id="818" r:id="rId24"/>
    <p:sldId id="819" r:id="rId25"/>
    <p:sldId id="820" r:id="rId26"/>
    <p:sldId id="821" r:id="rId27"/>
    <p:sldId id="823" r:id="rId28"/>
    <p:sldId id="824" r:id="rId29"/>
    <p:sldId id="825" r:id="rId30"/>
    <p:sldId id="826" r:id="rId31"/>
    <p:sldId id="827" r:id="rId32"/>
    <p:sldId id="828" r:id="rId33"/>
    <p:sldId id="829" r:id="rId34"/>
    <p:sldId id="830" r:id="rId35"/>
    <p:sldId id="831" r:id="rId36"/>
    <p:sldId id="832" r:id="rId37"/>
    <p:sldId id="833" r:id="rId38"/>
    <p:sldId id="568" r:id="rId39"/>
  </p:sldIdLst>
  <p:sldSz cx="9144000" cy="6858000" type="screen4x3"/>
  <p:notesSz cx="6794500" cy="99187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36" autoAdjust="0"/>
  </p:normalViewPr>
  <p:slideViewPr>
    <p:cSldViewPr>
      <p:cViewPr varScale="1">
        <p:scale>
          <a:sx n="68" d="100"/>
          <a:sy n="68" d="100"/>
        </p:scale>
        <p:origin x="1240" y="52"/>
      </p:cViewPr>
      <p:guideLst>
        <p:guide orient="horz" pos="211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/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Click to edit Master text styles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Second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Third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Fourth level</a:t>
            </a:r>
            <a:endParaRPr lang="zh-CN" altLang="en-US" sz="1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lang="zh-CN" altLang="en-US" sz="1200">
                <a:solidFill>
                  <a:schemeClr val="tx1"/>
                </a:solidFill>
              </a:rPr>
              <a:t>Fifth level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7CE8CE-4A2D-4C65-A833-D9B0C50D28B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pPr lvl="1" indent="0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中有若干和颜色相关的参数，可以通过下标，颜色名称，十六进制的颜色值，</a:t>
            </a:r>
            <a:r>
              <a:rPr lang="en-US" altLang="zh-CN" dirty="0">
                <a:sym typeface="+mn-ea"/>
              </a:rPr>
              <a:t>RGB</a:t>
            </a:r>
            <a:r>
              <a:rPr lang="zh-CN" altLang="en-US" dirty="0">
                <a:sym typeface="+mn-ea"/>
              </a:rPr>
              <a:t>值或者</a:t>
            </a:r>
            <a:r>
              <a:rPr lang="en-US" altLang="zh-CN" dirty="0">
                <a:sym typeface="+mn-ea"/>
              </a:rPr>
              <a:t>HSV</a:t>
            </a:r>
            <a:r>
              <a:rPr lang="zh-CN" altLang="en-US" dirty="0">
                <a:sym typeface="+mn-ea"/>
              </a:rPr>
              <a:t>值来指定颜色</a:t>
            </a:r>
            <a:endParaRPr lang="zh-CN" altLang="en-US" dirty="0"/>
          </a:p>
          <a:p>
            <a:pPr lvl="0"/>
            <a:r>
              <a:rPr lang="en-US" altLang="zh-CN" dirty="0">
                <a:sym typeface="+mn-ea"/>
              </a:rPr>
              <a:t>col=1,col=”white”,col=”#FFFFFF”,col=rgb(1,1,1)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col=hsv(0,0,1) </a:t>
            </a:r>
            <a:r>
              <a:rPr lang="zh-CN" altLang="en-US" dirty="0">
                <a:sym typeface="+mn-ea"/>
              </a:rPr>
              <a:t>都是表示白色的等价方式。</a:t>
            </a:r>
            <a:r>
              <a:rPr lang="en-US" altLang="zh-CN" dirty="0">
                <a:sym typeface="+mn-ea"/>
              </a:rPr>
              <a:t>rgb</a:t>
            </a:r>
            <a:r>
              <a:rPr lang="zh-CN" altLang="en-US" dirty="0">
                <a:sym typeface="+mn-ea"/>
              </a:rPr>
              <a:t>是基红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绿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蓝三色值生成颜色，而</a:t>
            </a:r>
            <a:r>
              <a:rPr lang="en-US" altLang="zh-CN" dirty="0">
                <a:sym typeface="+mn-ea"/>
              </a:rPr>
              <a:t>hsv()</a:t>
            </a:r>
            <a:r>
              <a:rPr lang="zh-CN" altLang="en-US" dirty="0">
                <a:sym typeface="+mn-ea"/>
              </a:rPr>
              <a:t>是基于色相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饱和度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亮度值来生成颜色的。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函数</a:t>
            </a:r>
            <a:r>
              <a:rPr lang="en-US" altLang="zh-CN" dirty="0">
                <a:sym typeface="+mn-ea"/>
              </a:rPr>
              <a:t>colors(</a:t>
            </a:r>
            <a:r>
              <a:rPr lang="zh-CN" altLang="en-US" dirty="0">
                <a:sym typeface="+mn-ea"/>
              </a:rPr>
              <a:t>）可以返回所有可用颜色的名称。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中包含用于创建连续型颜色向量的函数，包括</a:t>
            </a:r>
            <a:r>
              <a:rPr lang="en-US" altLang="zh-CN" dirty="0">
                <a:sym typeface="+mn-ea"/>
              </a:rPr>
              <a:t>rainbow(10)</a:t>
            </a:r>
            <a:r>
              <a:rPr lang="zh-CN" altLang="en-US" dirty="0">
                <a:sym typeface="+mn-ea"/>
              </a:rPr>
              <a:t>可以生成</a:t>
            </a:r>
            <a:r>
              <a:rPr lang="en-US" altLang="zh-CN" dirty="0">
                <a:sym typeface="+mn-ea"/>
              </a:rPr>
              <a:t>10</a:t>
            </a:r>
            <a:r>
              <a:rPr lang="zh-CN" altLang="en-US" dirty="0">
                <a:sym typeface="+mn-ea"/>
              </a:rPr>
              <a:t>种连续的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彩虹型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颜色。</a:t>
            </a:r>
            <a:endParaRPr lang="zh-CN" altLang="en-US" dirty="0"/>
          </a:p>
          <a:p>
            <a:pPr lvl="0"/>
            <a:endParaRPr lang="en-US" altLang="zh-CN" dirty="0">
              <a:sym typeface="宋体" panose="02010600030101010101" pitchFamily="2" charset="-122"/>
            </a:endParaRPr>
          </a:p>
          <a:p>
            <a:pPr lvl="0"/>
            <a:endParaRPr lang="zh-CN" altLang="en-US" dirty="0"/>
          </a:p>
          <a:p>
            <a:pPr lvl="0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图形参数可以用来指定字号、字体和字样。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图形参数可以用来指定字号、字体和字样。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在</a:t>
            </a:r>
            <a:r>
              <a:rPr lang="en-US" altLang="zh-CN" dirty="0">
                <a:sym typeface="+mn-ea"/>
              </a:rPr>
              <a:t>windows</a:t>
            </a:r>
            <a:r>
              <a:rPr lang="zh-CN" altLang="en-US" dirty="0">
                <a:sym typeface="+mn-ea"/>
              </a:rPr>
              <a:t>中，可以通过函数</a:t>
            </a:r>
            <a:r>
              <a:rPr lang="en-US" altLang="zh-CN" dirty="0">
                <a:sym typeface="+mn-ea"/>
              </a:rPr>
              <a:t>windowsFont()</a:t>
            </a:r>
            <a:r>
              <a:rPr lang="zh-CN" altLang="en-US" dirty="0">
                <a:sym typeface="+mn-ea"/>
              </a:rPr>
              <a:t>来创建这类映射。例如，在执行语句</a:t>
            </a:r>
            <a:endParaRPr lang="zh-CN" altLang="en-US" dirty="0"/>
          </a:p>
          <a:p>
            <a:pPr lvl="0"/>
            <a:r>
              <a:rPr lang="en-US" altLang="zh-CN" dirty="0">
                <a:sym typeface="+mn-ea"/>
              </a:rPr>
              <a:t>names(pdfFonts()) </a:t>
            </a:r>
            <a:r>
              <a:rPr lang="zh-CN" altLang="en-US" dirty="0">
                <a:sym typeface="+mn-ea"/>
              </a:rPr>
              <a:t>找出系统中那些字体是可用的</a:t>
            </a:r>
            <a:endParaRPr lang="zh-CN" altLang="en-US" dirty="0"/>
          </a:p>
          <a:p>
            <a:pPr lvl="0"/>
            <a:r>
              <a:rPr lang="en-US" altLang="zh-CN" dirty="0">
                <a:sym typeface="+mn-ea"/>
              </a:rPr>
              <a:t>pdf(file=”myplot.pdf”,famlily=”fontname”)</a:t>
            </a:r>
            <a:r>
              <a:rPr lang="zh-CN" altLang="en-US" dirty="0">
                <a:sym typeface="+mn-ea"/>
              </a:rPr>
              <a:t>来生成图形。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一英分等于十二分之一英寸</a:t>
            </a:r>
            <a:endParaRPr lang="en-US" altLang="zh-CN" dirty="0"/>
          </a:p>
          <a:p>
            <a:pPr lvl="0"/>
            <a:endParaRPr lang="zh-CN" altLang="en-US" dirty="0"/>
          </a:p>
          <a:p>
            <a:pPr lvl="0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描述 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>
                <a:sym typeface="+mn-ea"/>
              </a:rPr>
              <a:t>病人对两种药物五个剂量水平上的响应情况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  <a:p>
            <a:pPr lvl="0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描述 </a:t>
            </a:r>
            <a:r>
              <a:rPr lang="en-US" altLang="zh-CN" dirty="0"/>
              <a:t>:</a:t>
            </a:r>
            <a:r>
              <a:rPr lang="zh-CN" altLang="en-US">
                <a:sym typeface="宋体" panose="02010600030101010101" pitchFamily="2" charset="-122"/>
              </a:rPr>
              <a:t>病人对两种药物五个剂量水平上的响应情况</a:t>
            </a:r>
            <a:endParaRPr lang="en-US" altLang="zh-CN" dirty="0"/>
          </a:p>
        </p:txBody>
      </p:sp>
      <p:sp>
        <p:nvSpPr>
          <p:cNvPr id="389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描述 </a:t>
            </a:r>
            <a:r>
              <a:rPr lang="en-US" altLang="zh-CN" dirty="0"/>
              <a:t>:</a:t>
            </a:r>
            <a:r>
              <a:rPr lang="zh-CN" altLang="en-US">
                <a:sym typeface="宋体" panose="02010600030101010101" pitchFamily="2" charset="-122"/>
              </a:rPr>
              <a:t>病人对两种药物五个剂量水平上的响应情况</a:t>
            </a:r>
            <a:endParaRPr lang="en-US" altLang="zh-CN" dirty="0"/>
          </a:p>
        </p:txBody>
      </p:sp>
      <p:sp>
        <p:nvSpPr>
          <p:cNvPr id="409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描述 </a:t>
            </a:r>
            <a:r>
              <a:rPr lang="en-US" altLang="zh-CN" dirty="0"/>
              <a:t>:</a:t>
            </a:r>
            <a:r>
              <a:rPr lang="zh-CN" altLang="en-US">
                <a:sym typeface="宋体" panose="02010600030101010101" pitchFamily="2" charset="-122"/>
              </a:rPr>
              <a:t>病人对两种药物五个剂量水平上的响应情况</a:t>
            </a:r>
            <a:endParaRPr lang="zh-CN" altLang="en-US">
              <a:sym typeface="宋体" panose="02010600030101010101" pitchFamily="2" charset="-122"/>
            </a:endParaRPr>
          </a:p>
          <a:p>
            <a:pPr lvl="0"/>
            <a:endParaRPr lang="en-US" altLang="zh-CN" dirty="0"/>
          </a:p>
          <a:p>
            <a:pPr lvl="0"/>
            <a:r>
              <a:rPr lang="zh-CN" altLang="en-US" dirty="0"/>
              <a:t>图形的呈现还不完善，缺少标题纵坐标的单位也不同，限制我们直接比较两种药物</a:t>
            </a:r>
            <a:endParaRPr lang="zh-CN" altLang="en-US" dirty="0"/>
          </a:p>
        </p:txBody>
      </p:sp>
      <p:sp>
        <p:nvSpPr>
          <p:cNvPr id="430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高级绘图函数如</a:t>
            </a:r>
            <a:r>
              <a:rPr lang="en-US" altLang="zh-CN" dirty="0"/>
              <a:t>plot,hist,boxplot</a:t>
            </a:r>
            <a:r>
              <a:rPr lang="zh-CN" altLang="en-US" dirty="0"/>
              <a:t>等也允许自行设定坐标轴和文本标注选项。强调：并非所有的的函数都支持这些选项。可以通过帮助文档来查看 支持哪些参数设置。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对于已经设置默认参数的绘图函数 可以再函数中或者</a:t>
            </a:r>
            <a:r>
              <a:rPr lang="en-US" altLang="zh-CN" dirty="0"/>
              <a:t>par()</a:t>
            </a:r>
            <a:r>
              <a:rPr lang="zh-CN" altLang="en-US" dirty="0"/>
              <a:t>函数中通过</a:t>
            </a:r>
            <a:r>
              <a:rPr lang="en-US" altLang="zh-CN" dirty="0"/>
              <a:t>ann=FALSE</a:t>
            </a:r>
            <a:r>
              <a:rPr lang="zh-CN" altLang="en-US" dirty="0"/>
              <a:t>移除默认选项</a:t>
            </a:r>
            <a:endParaRPr lang="zh-CN" altLang="en-US" dirty="0"/>
          </a:p>
        </p:txBody>
      </p:sp>
      <p:sp>
        <p:nvSpPr>
          <p:cNvPr id="450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高级绘图函数如</a:t>
            </a:r>
            <a:r>
              <a:rPr lang="en-US" altLang="zh-CN" dirty="0"/>
              <a:t>plot,hist,boxplot</a:t>
            </a:r>
            <a:r>
              <a:rPr lang="zh-CN" altLang="en-US" dirty="0"/>
              <a:t>等也允许自行设定坐标轴和文本标注选项。强调：并非所有的的函数都支持这些选项。可以通过帮助文档来查看 支持哪些参数设置。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对于已经设置默认参数的绘图函数 可以再函数中或者</a:t>
            </a:r>
            <a:r>
              <a:rPr lang="en-US" altLang="zh-CN" dirty="0"/>
              <a:t>par()</a:t>
            </a:r>
            <a:r>
              <a:rPr lang="zh-CN" altLang="en-US" dirty="0"/>
              <a:t>函数中通过</a:t>
            </a:r>
            <a:r>
              <a:rPr lang="en-US" altLang="zh-CN" dirty="0"/>
              <a:t>ann=FALSE</a:t>
            </a:r>
            <a:r>
              <a:rPr lang="zh-CN" altLang="en-US" dirty="0"/>
              <a:t>移除默认选项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也可以指定其他图形参数，标题颜色，坐标轴字号大小等等。</a:t>
            </a:r>
            <a:endParaRPr lang="zh-CN" altLang="en-US" dirty="0"/>
          </a:p>
        </p:txBody>
      </p:sp>
      <p:sp>
        <p:nvSpPr>
          <p:cNvPr id="471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创建自定义坐标轴时，应当禁用高级绘图函数自动生成的坐标轴。参数</a:t>
            </a:r>
            <a:r>
              <a:rPr lang="en-US" altLang="zh-CN" dirty="0"/>
              <a:t>axes=FALSE</a:t>
            </a:r>
            <a:r>
              <a:rPr lang="zh-CN" altLang="en-US" dirty="0"/>
              <a:t>将禁用全部坐标轴 </a:t>
            </a:r>
            <a:r>
              <a:rPr lang="en-US" altLang="zh-CN" dirty="0"/>
              <a:t>xaxt=”n”,yaxt=”n”</a:t>
            </a:r>
            <a:endParaRPr lang="en-US" altLang="zh-CN" dirty="0"/>
          </a:p>
        </p:txBody>
      </p:sp>
      <p:sp>
        <p:nvSpPr>
          <p:cNvPr id="491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创建自定义坐标轴时，应当禁用高级绘图函数自动生成的坐标轴。参数</a:t>
            </a:r>
            <a:r>
              <a:rPr lang="en-US" altLang="zh-CN" dirty="0"/>
              <a:t>axes=FALSE</a:t>
            </a:r>
            <a:r>
              <a:rPr lang="zh-CN" altLang="en-US" dirty="0"/>
              <a:t>将禁用全部坐标轴 </a:t>
            </a:r>
            <a:r>
              <a:rPr lang="en-US" altLang="zh-CN" dirty="0"/>
              <a:t>xaxt=”n”,yaxt=”n”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Hmisc</a:t>
            </a:r>
            <a:r>
              <a:rPr lang="zh-CN" altLang="en-US" dirty="0"/>
              <a:t>包中的</a:t>
            </a:r>
            <a:r>
              <a:rPr lang="en-US" altLang="zh-CN" dirty="0"/>
              <a:t>minor.tick()</a:t>
            </a:r>
            <a:r>
              <a:rPr lang="zh-CN" altLang="en-US" dirty="0"/>
              <a:t>函数 创建次要刻度线。</a:t>
            </a:r>
            <a:endParaRPr lang="zh-CN" altLang="en-US" dirty="0"/>
          </a:p>
          <a:p>
            <a:pPr lvl="0"/>
            <a:r>
              <a:rPr lang="en-US" altLang="zh-CN" dirty="0"/>
              <a:t>minor.tick(nx=n,ny=n,tick.ratio=n) nx,ny</a:t>
            </a:r>
            <a:r>
              <a:rPr lang="zh-CN" altLang="en-US" dirty="0"/>
              <a:t>用于指定主刻度线之间的区间数，</a:t>
            </a:r>
            <a:r>
              <a:rPr lang="en-US" altLang="zh-CN" dirty="0"/>
              <a:t>tick.ratio</a:t>
            </a:r>
            <a:r>
              <a:rPr lang="zh-CN" altLang="en-US" dirty="0"/>
              <a:t>表示次刻度线相对于主刻度线的大小比例。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当前主刻度线可以使用</a:t>
            </a:r>
            <a:r>
              <a:rPr lang="en-US" altLang="zh-CN" dirty="0"/>
              <a:t>par(“tck”)</a:t>
            </a:r>
            <a:r>
              <a:rPr lang="zh-CN" altLang="en-US" dirty="0"/>
              <a:t>获取</a:t>
            </a:r>
            <a:endParaRPr lang="zh-CN" altLang="en-US" dirty="0"/>
          </a:p>
          <a:p>
            <a:pPr lvl="0"/>
            <a:r>
              <a:rPr lang="en-US" altLang="zh-CN" dirty="0"/>
              <a:t>minor.tick(nx=2,ny=3,tick.ratio=0.5) </a:t>
            </a:r>
            <a:r>
              <a:rPr lang="zh-CN" altLang="en-US" dirty="0"/>
              <a:t>在</a:t>
            </a:r>
            <a:r>
              <a:rPr lang="en-US" altLang="zh-CN" dirty="0"/>
              <a:t>x</a:t>
            </a:r>
            <a:r>
              <a:rPr lang="zh-CN" altLang="en-US" dirty="0"/>
              <a:t>轴添加</a:t>
            </a:r>
            <a:r>
              <a:rPr lang="en-US" altLang="zh-CN" dirty="0"/>
              <a:t>1</a:t>
            </a:r>
            <a:r>
              <a:rPr lang="zh-CN" altLang="en-US" dirty="0"/>
              <a:t>条此刻度线。</a:t>
            </a:r>
            <a:r>
              <a:rPr lang="en-US" altLang="zh-CN" dirty="0"/>
              <a:t>y</a:t>
            </a:r>
            <a:r>
              <a:rPr lang="zh-CN" altLang="en-US" dirty="0"/>
              <a:t>轴添加</a:t>
            </a:r>
            <a:r>
              <a:rPr lang="en-US" altLang="zh-CN" dirty="0"/>
              <a:t>2</a:t>
            </a:r>
            <a:r>
              <a:rPr lang="zh-CN" altLang="en-US" dirty="0"/>
              <a:t>条。次刻度线是主刻度线的一半。</a:t>
            </a:r>
            <a:endParaRPr lang="zh-CN" altLang="en-US" dirty="0"/>
          </a:p>
        </p:txBody>
      </p:sp>
      <p:sp>
        <p:nvSpPr>
          <p:cNvPr id="512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创建自定义坐标轴时，应当禁用高级绘图函数自动生成的坐标轴。参数</a:t>
            </a:r>
            <a:r>
              <a:rPr lang="en-US" altLang="zh-CN" dirty="0"/>
              <a:t>axes=FALSE</a:t>
            </a:r>
            <a:r>
              <a:rPr lang="zh-CN" altLang="en-US" dirty="0"/>
              <a:t>将禁用全部坐标轴 </a:t>
            </a:r>
            <a:r>
              <a:rPr lang="en-US" altLang="zh-CN" dirty="0"/>
              <a:t>xaxt=”n”,yaxt=”n”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Hmisc</a:t>
            </a:r>
            <a:r>
              <a:rPr lang="zh-CN" altLang="en-US" dirty="0"/>
              <a:t>包中的</a:t>
            </a:r>
            <a:r>
              <a:rPr lang="en-US" altLang="zh-CN" dirty="0"/>
              <a:t>minor.tick()</a:t>
            </a:r>
            <a:r>
              <a:rPr lang="zh-CN" altLang="en-US" dirty="0"/>
              <a:t>函数 创建次要刻度线。</a:t>
            </a:r>
            <a:endParaRPr lang="zh-CN" altLang="en-US" dirty="0"/>
          </a:p>
          <a:p>
            <a:pPr lvl="0"/>
            <a:r>
              <a:rPr lang="en-US" altLang="zh-CN" dirty="0"/>
              <a:t>minor.tick(nx=n,ny=n,tick.ratio=n) nx,ny</a:t>
            </a:r>
            <a:r>
              <a:rPr lang="zh-CN" altLang="en-US" dirty="0"/>
              <a:t>用于指定主刻度线之间的区间数，</a:t>
            </a:r>
            <a:r>
              <a:rPr lang="en-US" altLang="zh-CN" dirty="0">
                <a:sym typeface="宋体" panose="02010600030101010101" pitchFamily="2" charset="-122"/>
              </a:rPr>
              <a:t>tick.ratio</a:t>
            </a:r>
            <a:r>
              <a:rPr lang="zh-CN" altLang="en-US" dirty="0">
                <a:sym typeface="宋体" panose="02010600030101010101" pitchFamily="2" charset="-122"/>
              </a:rPr>
              <a:t>表示次刻度线相对于主刻度线的大小比例。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/>
            <a:endParaRPr lang="zh-CN" altLang="en-US" dirty="0">
              <a:sym typeface="宋体" panose="02010600030101010101" pitchFamily="2" charset="-122"/>
            </a:endParaRPr>
          </a:p>
          <a:p>
            <a:pPr lvl="0"/>
            <a:r>
              <a:rPr lang="zh-CN" altLang="en-US" dirty="0">
                <a:sym typeface="宋体" panose="02010600030101010101" pitchFamily="2" charset="-122"/>
              </a:rPr>
              <a:t>当前主刻度线可以使用</a:t>
            </a:r>
            <a:r>
              <a:rPr lang="en-US" altLang="zh-CN" dirty="0">
                <a:sym typeface="宋体" panose="02010600030101010101" pitchFamily="2" charset="-122"/>
              </a:rPr>
              <a:t>par(“tck”)</a:t>
            </a:r>
            <a:r>
              <a:rPr lang="zh-CN" altLang="en-US" dirty="0">
                <a:sym typeface="宋体" panose="02010600030101010101" pitchFamily="2" charset="-122"/>
              </a:rPr>
              <a:t>获取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/>
            <a:r>
              <a:rPr lang="en-US" altLang="zh-CN" dirty="0">
                <a:sym typeface="宋体" panose="02010600030101010101" pitchFamily="2" charset="-122"/>
              </a:rPr>
              <a:t>minor.tick(nx=2,ny=3,tick.ratio=0.5) </a:t>
            </a:r>
            <a:r>
              <a:rPr lang="zh-CN" altLang="en-US" dirty="0">
                <a:sym typeface="宋体" panose="02010600030101010101" pitchFamily="2" charset="-122"/>
              </a:rPr>
              <a:t>在</a:t>
            </a:r>
            <a:r>
              <a:rPr lang="en-US" altLang="zh-CN" dirty="0">
                <a:sym typeface="宋体" panose="02010600030101010101" pitchFamily="2" charset="-122"/>
              </a:rPr>
              <a:t>x</a:t>
            </a:r>
            <a:r>
              <a:rPr lang="zh-CN" altLang="en-US" dirty="0">
                <a:sym typeface="宋体" panose="02010600030101010101" pitchFamily="2" charset="-122"/>
              </a:rPr>
              <a:t>轴添加</a:t>
            </a:r>
            <a:r>
              <a:rPr lang="en-US" altLang="zh-CN" dirty="0">
                <a:sym typeface="宋体" panose="02010600030101010101" pitchFamily="2" charset="-122"/>
              </a:rPr>
              <a:t>1</a:t>
            </a:r>
            <a:r>
              <a:rPr lang="zh-CN" altLang="en-US" dirty="0">
                <a:sym typeface="宋体" panose="02010600030101010101" pitchFamily="2" charset="-122"/>
              </a:rPr>
              <a:t>条此刻度线。</a:t>
            </a:r>
            <a:r>
              <a:rPr lang="en-US" altLang="zh-CN" dirty="0">
                <a:sym typeface="宋体" panose="02010600030101010101" pitchFamily="2" charset="-122"/>
              </a:rPr>
              <a:t>y</a:t>
            </a:r>
            <a:r>
              <a:rPr lang="zh-CN" altLang="en-US" dirty="0">
                <a:sym typeface="宋体" panose="02010600030101010101" pitchFamily="2" charset="-122"/>
              </a:rPr>
              <a:t>轴添加</a:t>
            </a:r>
            <a:r>
              <a:rPr lang="en-US" altLang="zh-CN" dirty="0">
                <a:sym typeface="宋体" panose="02010600030101010101" pitchFamily="2" charset="-122"/>
              </a:rPr>
              <a:t>2</a:t>
            </a:r>
            <a:r>
              <a:rPr lang="zh-CN" altLang="en-US" dirty="0">
                <a:sym typeface="宋体" panose="02010600030101010101" pitchFamily="2" charset="-122"/>
              </a:rPr>
              <a:t>条。次刻度线是主刻度线的一半。</a:t>
            </a:r>
            <a:endParaRPr lang="zh-CN" altLang="en-US" dirty="0">
              <a:sym typeface="宋体" panose="02010600030101010101" pitchFamily="2" charset="-122"/>
            </a:endParaRPr>
          </a:p>
        </p:txBody>
      </p:sp>
      <p:sp>
        <p:nvSpPr>
          <p:cNvPr id="532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>
                <a:sym typeface="宋体" panose="02010600030101010101" pitchFamily="2" charset="-122"/>
              </a:rPr>
              <a:t>也可以指定其他图形参数</a:t>
            </a:r>
            <a:r>
              <a:rPr lang="en-US" altLang="zh-CN" dirty="0">
                <a:sym typeface="宋体" panose="02010600030101010101" pitchFamily="2" charset="-122"/>
              </a:rPr>
              <a:t>(</a:t>
            </a:r>
            <a:r>
              <a:rPr lang="zh-CN" altLang="en-US" dirty="0">
                <a:sym typeface="宋体" panose="02010600030101010101" pitchFamily="2" charset="-122"/>
              </a:rPr>
              <a:t>线条类型，颜色和宽度</a:t>
            </a:r>
            <a:r>
              <a:rPr lang="en-US" altLang="zh-CN" dirty="0">
                <a:sym typeface="宋体" panose="02010600030101010101" pitchFamily="2" charset="-122"/>
              </a:rPr>
              <a:t>)</a:t>
            </a:r>
            <a:r>
              <a:rPr lang="zh-CN" altLang="en-US" dirty="0">
                <a:sym typeface="宋体" panose="02010600030101010101" pitchFamily="2" charset="-122"/>
              </a:rPr>
              <a:t>。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/>
            <a:r>
              <a:rPr lang="zh-CN" altLang="en-US" dirty="0">
                <a:sym typeface="宋体" panose="02010600030101010101" pitchFamily="2" charset="-122"/>
              </a:rPr>
              <a:t>则在</a:t>
            </a:r>
            <a:r>
              <a:rPr lang="en-US" altLang="zh-CN" dirty="0">
                <a:sym typeface="宋体" panose="02010600030101010101" pitchFamily="2" charset="-122"/>
              </a:rPr>
              <a:t>x</a:t>
            </a:r>
            <a:r>
              <a:rPr lang="zh-CN" altLang="en-US" dirty="0">
                <a:sym typeface="宋体" panose="02010600030101010101" pitchFamily="2" charset="-122"/>
              </a:rPr>
              <a:t>为</a:t>
            </a:r>
            <a:r>
              <a:rPr lang="en-US" altLang="zh-CN" dirty="0">
                <a:sym typeface="宋体" panose="02010600030101010101" pitchFamily="2" charset="-122"/>
              </a:rPr>
              <a:t>20,40</a:t>
            </a:r>
            <a:r>
              <a:rPr lang="zh-CN" altLang="en-US" dirty="0">
                <a:sym typeface="宋体" panose="02010600030101010101" pitchFamily="2" charset="-122"/>
              </a:rPr>
              <a:t>位置添加 垂直的蓝色虚线。</a:t>
            </a:r>
            <a:endParaRPr lang="zh-CN" altLang="en-US" dirty="0">
              <a:sym typeface="宋体" panose="02010600030101010101" pitchFamily="2" charset="-122"/>
            </a:endParaRPr>
          </a:p>
        </p:txBody>
      </p:sp>
      <p:sp>
        <p:nvSpPr>
          <p:cNvPr id="552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>
                <a:sym typeface="宋体" panose="02010600030101010101" pitchFamily="2" charset="-122"/>
              </a:rPr>
              <a:t>当图形中包含的数据不止一组时，图例可以帮你辨别出每个图形，扇形区域或折现各代表哪一类数据。</a:t>
            </a:r>
            <a:endParaRPr lang="zh-CN" altLang="en-US" dirty="0">
              <a:sym typeface="宋体" panose="02010600030101010101" pitchFamily="2" charset="-122"/>
            </a:endParaRPr>
          </a:p>
        </p:txBody>
      </p:sp>
      <p:sp>
        <p:nvSpPr>
          <p:cNvPr id="573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>
                <a:sym typeface="宋体" panose="02010600030101010101" pitchFamily="2" charset="-122"/>
              </a:rPr>
              <a:t>lwd </a:t>
            </a:r>
            <a:r>
              <a:rPr lang="zh-CN" altLang="en-US" dirty="0">
                <a:sym typeface="宋体" panose="02010600030101010101" pitchFamily="2" charset="-122"/>
              </a:rPr>
              <a:t>连接图形的线条的宽度。</a:t>
            </a:r>
            <a:r>
              <a:rPr lang="en-US" altLang="zh-CN" dirty="0">
                <a:sym typeface="宋体" panose="02010600030101010101" pitchFamily="2" charset="-122"/>
              </a:rPr>
              <a:t>cex=1.5 </a:t>
            </a:r>
            <a:r>
              <a:rPr lang="zh-CN" altLang="en-US" dirty="0">
                <a:sym typeface="宋体" panose="02010600030101010101" pitchFamily="2" charset="-122"/>
              </a:rPr>
              <a:t>相对于图形的大小 </a:t>
            </a:r>
            <a:r>
              <a:rPr lang="en-US" altLang="zh-CN" dirty="0">
                <a:sym typeface="宋体" panose="02010600030101010101" pitchFamily="2" charset="-122"/>
              </a:rPr>
              <a:t>font.lab=2 </a:t>
            </a:r>
            <a:r>
              <a:rPr lang="zh-CN" altLang="en-US" dirty="0">
                <a:sym typeface="宋体" panose="02010600030101010101" pitchFamily="2" charset="-122"/>
              </a:rPr>
              <a:t>坐标轴的字体样式 粗体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/>
            <a:endParaRPr lang="zh-CN" altLang="en-US" dirty="0">
              <a:sym typeface="宋体" panose="02010600030101010101" pitchFamily="2" charset="-122"/>
            </a:endParaRPr>
          </a:p>
          <a:p>
            <a:pPr lvl="0"/>
            <a:r>
              <a:rPr lang="zh-CN" altLang="en-US" dirty="0">
                <a:sym typeface="宋体" panose="02010600030101010101" pitchFamily="2" charset="-122"/>
              </a:rPr>
              <a:t>绘制图形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/>
            <a:endParaRPr lang="zh-CN" altLang="en-US" dirty="0">
              <a:sym typeface="宋体" panose="02010600030101010101" pitchFamily="2" charset="-122"/>
            </a:endParaRPr>
          </a:p>
          <a:p>
            <a:pPr lvl="0"/>
            <a:r>
              <a:rPr lang="zh-CN" altLang="en-US" dirty="0">
                <a:sym typeface="宋体" panose="02010600030101010101" pitchFamily="2" charset="-122"/>
              </a:rPr>
              <a:t>添加参考线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/>
            <a:endParaRPr lang="zh-CN" altLang="en-US" dirty="0">
              <a:sym typeface="宋体" panose="02010600030101010101" pitchFamily="2" charset="-122"/>
            </a:endParaRPr>
          </a:p>
          <a:p>
            <a:pPr lvl="0"/>
            <a:r>
              <a:rPr lang="zh-CN" altLang="en-US" dirty="0">
                <a:sym typeface="宋体" panose="02010600030101010101" pitchFamily="2" charset="-122"/>
              </a:rPr>
              <a:t>添加图例</a:t>
            </a:r>
            <a:endParaRPr lang="zh-CN" altLang="en-US" dirty="0">
              <a:sym typeface="宋体" panose="02010600030101010101" pitchFamily="2" charset="-122"/>
            </a:endParaRPr>
          </a:p>
        </p:txBody>
      </p:sp>
      <p:sp>
        <p:nvSpPr>
          <p:cNvPr id="614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en-US" altLang="zh-CN" dirty="0">
                <a:sym typeface="宋体" panose="02010600030101010101" pitchFamily="2" charset="-122"/>
              </a:rPr>
              <a:t>lwd </a:t>
            </a:r>
            <a:r>
              <a:rPr lang="zh-CN" altLang="en-US" dirty="0">
                <a:sym typeface="宋体" panose="02010600030101010101" pitchFamily="2" charset="-122"/>
              </a:rPr>
              <a:t>连接图形的线条的宽度。</a:t>
            </a:r>
            <a:r>
              <a:rPr lang="en-US" altLang="zh-CN" dirty="0">
                <a:sym typeface="宋体" panose="02010600030101010101" pitchFamily="2" charset="-122"/>
              </a:rPr>
              <a:t>cex=1.5 </a:t>
            </a:r>
            <a:r>
              <a:rPr lang="zh-CN" altLang="en-US" dirty="0">
                <a:sym typeface="宋体" panose="02010600030101010101" pitchFamily="2" charset="-122"/>
              </a:rPr>
              <a:t>相对于图形的大小 </a:t>
            </a:r>
            <a:r>
              <a:rPr lang="en-US" altLang="zh-CN" dirty="0">
                <a:sym typeface="宋体" panose="02010600030101010101" pitchFamily="2" charset="-122"/>
              </a:rPr>
              <a:t>font.lab=2 </a:t>
            </a:r>
            <a:r>
              <a:rPr lang="zh-CN" altLang="en-US" dirty="0">
                <a:sym typeface="宋体" panose="02010600030101010101" pitchFamily="2" charset="-122"/>
              </a:rPr>
              <a:t>坐标轴的字体样式 粗体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/>
            <a:endParaRPr lang="zh-CN" altLang="en-US" dirty="0">
              <a:sym typeface="宋体" panose="02010600030101010101" pitchFamily="2" charset="-122"/>
            </a:endParaRPr>
          </a:p>
          <a:p>
            <a:pPr lvl="0"/>
            <a:r>
              <a:rPr lang="zh-CN" altLang="en-US" dirty="0">
                <a:sym typeface="宋体" panose="02010600030101010101" pitchFamily="2" charset="-122"/>
              </a:rPr>
              <a:t>绘制图形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/>
            <a:endParaRPr lang="zh-CN" altLang="en-US" dirty="0">
              <a:sym typeface="宋体" panose="02010600030101010101" pitchFamily="2" charset="-122"/>
            </a:endParaRPr>
          </a:p>
          <a:p>
            <a:pPr lvl="0"/>
            <a:r>
              <a:rPr lang="zh-CN" altLang="en-US" dirty="0">
                <a:sym typeface="宋体" panose="02010600030101010101" pitchFamily="2" charset="-122"/>
              </a:rPr>
              <a:t>添加参考线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/>
            <a:endParaRPr lang="zh-CN" altLang="en-US" dirty="0">
              <a:sym typeface="宋体" panose="02010600030101010101" pitchFamily="2" charset="-122"/>
            </a:endParaRPr>
          </a:p>
          <a:p>
            <a:pPr lvl="0"/>
            <a:r>
              <a:rPr lang="zh-CN" altLang="en-US" dirty="0">
                <a:sym typeface="宋体" panose="02010600030101010101" pitchFamily="2" charset="-122"/>
              </a:rPr>
              <a:t>添加图例</a:t>
            </a:r>
            <a:endParaRPr lang="zh-CN" altLang="en-US" dirty="0">
              <a:sym typeface="宋体" panose="02010600030101010101" pitchFamily="2" charset="-122"/>
            </a:endParaRPr>
          </a:p>
        </p:txBody>
      </p:sp>
      <p:sp>
        <p:nvSpPr>
          <p:cNvPr id="645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>
                <a:sym typeface="宋体" panose="02010600030101010101" pitchFamily="2" charset="-122"/>
              </a:rPr>
              <a:t>除了用来添加文本标注以外，</a:t>
            </a:r>
            <a:r>
              <a:rPr lang="en-US" altLang="zh-CN" dirty="0">
                <a:sym typeface="宋体" panose="02010600030101010101" pitchFamily="2" charset="-122"/>
              </a:rPr>
              <a:t>text()</a:t>
            </a:r>
            <a:r>
              <a:rPr lang="zh-CN" altLang="en-US" dirty="0">
                <a:sym typeface="宋体" panose="02010600030101010101" pitchFamily="2" charset="-122"/>
              </a:rPr>
              <a:t>函数也通常用来标示图形中的点。我们需要制定一系列的</a:t>
            </a:r>
            <a:r>
              <a:rPr lang="en-US" altLang="zh-CN" dirty="0">
                <a:sym typeface="宋体" panose="02010600030101010101" pitchFamily="2" charset="-122"/>
              </a:rPr>
              <a:t>x,y</a:t>
            </a:r>
            <a:r>
              <a:rPr lang="zh-CN" altLang="en-US" dirty="0">
                <a:sym typeface="宋体" panose="02010600030101010101" pitchFamily="2" charset="-122"/>
              </a:rPr>
              <a:t>坐标，同时以向量的形式制定要放置的文本。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/>
            <a:r>
              <a:rPr lang="en-US" altLang="zh-CN" dirty="0">
                <a:sym typeface="宋体" panose="02010600030101010101" pitchFamily="2" charset="-122"/>
              </a:rPr>
              <a:t>text(wt,mpg,row.names(mtcars),cex=0.6,pos=4,col=“red”)</a:t>
            </a:r>
            <a:endParaRPr lang="en-US" altLang="zh-CN" dirty="0">
              <a:sym typeface="宋体" panose="02010600030101010101" pitchFamily="2" charset="-122"/>
            </a:endParaRPr>
          </a:p>
        </p:txBody>
      </p:sp>
      <p:sp>
        <p:nvSpPr>
          <p:cNvPr id="665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indent="-255905" eaLnBrk="1" hangingPunct="1">
              <a:lnSpc>
                <a:spcPct val="90000"/>
              </a:lnSpc>
            </a:pPr>
            <a:r>
              <a:rPr lang="en-US" altLang="zh-CN" dirty="0"/>
              <a:t>par(mfrow=c(nrows,ncols)) </a:t>
            </a:r>
            <a:r>
              <a:rPr lang="zh-CN" altLang="en-US" dirty="0"/>
              <a:t>创建按行填充的、行数为</a:t>
            </a:r>
            <a:r>
              <a:rPr lang="en-US" altLang="zh-CN" dirty="0"/>
              <a:t>nrows,</a:t>
            </a:r>
            <a:r>
              <a:rPr lang="zh-CN" altLang="en-US" dirty="0"/>
              <a:t>列数为</a:t>
            </a:r>
            <a:r>
              <a:rPr lang="en-US" altLang="zh-CN" dirty="0"/>
              <a:t>ncols</a:t>
            </a:r>
            <a:r>
              <a:rPr lang="zh-CN" altLang="en-US" dirty="0"/>
              <a:t>的图形矩阵。</a:t>
            </a:r>
            <a:endParaRPr lang="zh-CN" altLang="en-US" dirty="0"/>
          </a:p>
          <a:p>
            <a:pPr lvl="0" indent="-255905" eaLnBrk="1" hangingPunct="1">
              <a:lnSpc>
                <a:spcPct val="90000"/>
              </a:lnSpc>
            </a:pPr>
            <a:r>
              <a:rPr lang="en-US" altLang="zh-CN" dirty="0">
                <a:sym typeface="宋体" panose="02010600030101010101" pitchFamily="2" charset="-122"/>
              </a:rPr>
              <a:t>par(mfcol=c(nrows,ncols)) </a:t>
            </a:r>
            <a:r>
              <a:rPr lang="zh-CN" altLang="en-US" dirty="0">
                <a:sym typeface="宋体" panose="02010600030101010101" pitchFamily="2" charset="-122"/>
              </a:rPr>
              <a:t>创建按列填充的、行数为</a:t>
            </a:r>
            <a:r>
              <a:rPr lang="en-US" altLang="zh-CN" dirty="0">
                <a:sym typeface="宋体" panose="02010600030101010101" pitchFamily="2" charset="-122"/>
              </a:rPr>
              <a:t>nrows,</a:t>
            </a:r>
            <a:r>
              <a:rPr lang="zh-CN" altLang="en-US" dirty="0">
                <a:sym typeface="宋体" panose="02010600030101010101" pitchFamily="2" charset="-122"/>
              </a:rPr>
              <a:t>列数为</a:t>
            </a:r>
            <a:r>
              <a:rPr lang="en-US" altLang="zh-CN" dirty="0">
                <a:sym typeface="宋体" panose="02010600030101010101" pitchFamily="2" charset="-122"/>
              </a:rPr>
              <a:t>ncols</a:t>
            </a:r>
            <a:r>
              <a:rPr lang="zh-CN" altLang="en-US" dirty="0">
                <a:sym typeface="宋体" panose="02010600030101010101" pitchFamily="2" charset="-122"/>
              </a:rPr>
              <a:t>的图形矩阵。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 indent="-255905" eaLnBrk="1" hangingPunct="1">
              <a:lnSpc>
                <a:spcPct val="90000"/>
              </a:lnSpc>
            </a:pPr>
            <a:endParaRPr lang="zh-CN" altLang="en-US" dirty="0">
              <a:sym typeface="宋体" panose="02010600030101010101" pitchFamily="2" charset="-122"/>
            </a:endParaRPr>
          </a:p>
          <a:p>
            <a:pPr lvl="0" indent="-255905" eaLnBrk="1" hangingPunct="1">
              <a:lnSpc>
                <a:spcPct val="90000"/>
              </a:lnSpc>
            </a:pPr>
            <a:r>
              <a:rPr lang="en-US" altLang="zh-CN" dirty="0">
                <a:sym typeface="宋体" panose="02010600030101010101" pitchFamily="2" charset="-122"/>
              </a:rPr>
              <a:t>mat</a:t>
            </a:r>
            <a:r>
              <a:rPr lang="zh-CN" altLang="en-US" dirty="0">
                <a:sym typeface="宋体" panose="02010600030101010101" pitchFamily="2" charset="-122"/>
              </a:rPr>
              <a:t>是一个矩阵，它指定了所有要组合的多个图形的所在位置。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 indent="-255905" eaLnBrk="1" hangingPunct="1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686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indent="-255905" eaLnBrk="1" hangingPunct="1">
              <a:lnSpc>
                <a:spcPct val="90000"/>
              </a:lnSpc>
            </a:pPr>
            <a:r>
              <a:rPr lang="en-US" altLang="zh-CN" dirty="0">
                <a:sym typeface="宋体" panose="02010600030101010101" pitchFamily="2" charset="-122"/>
              </a:rPr>
              <a:t>par(mfrow=c(nrows,ncols)) </a:t>
            </a:r>
            <a:r>
              <a:rPr lang="zh-CN" altLang="en-US" dirty="0">
                <a:sym typeface="宋体" panose="02010600030101010101" pitchFamily="2" charset="-122"/>
              </a:rPr>
              <a:t>创建按行填充的、行数为</a:t>
            </a:r>
            <a:r>
              <a:rPr lang="en-US" altLang="zh-CN" dirty="0">
                <a:sym typeface="宋体" panose="02010600030101010101" pitchFamily="2" charset="-122"/>
              </a:rPr>
              <a:t>nrows,</a:t>
            </a:r>
            <a:r>
              <a:rPr lang="zh-CN" altLang="en-US" dirty="0">
                <a:sym typeface="宋体" panose="02010600030101010101" pitchFamily="2" charset="-122"/>
              </a:rPr>
              <a:t>列数为</a:t>
            </a:r>
            <a:r>
              <a:rPr lang="en-US" altLang="zh-CN" dirty="0">
                <a:sym typeface="宋体" panose="02010600030101010101" pitchFamily="2" charset="-122"/>
              </a:rPr>
              <a:t>ncols</a:t>
            </a:r>
            <a:r>
              <a:rPr lang="zh-CN" altLang="en-US" dirty="0">
                <a:sym typeface="宋体" panose="02010600030101010101" pitchFamily="2" charset="-122"/>
              </a:rPr>
              <a:t>的图形矩阵。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 indent="-255905" eaLnBrk="1" hangingPunct="1">
              <a:lnSpc>
                <a:spcPct val="90000"/>
              </a:lnSpc>
            </a:pPr>
            <a:r>
              <a:rPr lang="en-US" altLang="zh-CN" dirty="0">
                <a:sym typeface="宋体" panose="02010600030101010101" pitchFamily="2" charset="-122"/>
              </a:rPr>
              <a:t>par(mfcol=c(nrows,ncols)) </a:t>
            </a:r>
            <a:r>
              <a:rPr lang="zh-CN" altLang="en-US" dirty="0">
                <a:sym typeface="宋体" panose="02010600030101010101" pitchFamily="2" charset="-122"/>
              </a:rPr>
              <a:t>创建按列填充的、行数为</a:t>
            </a:r>
            <a:r>
              <a:rPr lang="en-US" altLang="zh-CN" dirty="0">
                <a:sym typeface="宋体" panose="02010600030101010101" pitchFamily="2" charset="-122"/>
              </a:rPr>
              <a:t>nrows,</a:t>
            </a:r>
            <a:r>
              <a:rPr lang="zh-CN" altLang="en-US" dirty="0">
                <a:sym typeface="宋体" panose="02010600030101010101" pitchFamily="2" charset="-122"/>
              </a:rPr>
              <a:t>列数为</a:t>
            </a:r>
            <a:r>
              <a:rPr lang="en-US" altLang="zh-CN" dirty="0">
                <a:sym typeface="宋体" panose="02010600030101010101" pitchFamily="2" charset="-122"/>
              </a:rPr>
              <a:t>ncols</a:t>
            </a:r>
            <a:r>
              <a:rPr lang="zh-CN" altLang="en-US" dirty="0">
                <a:sym typeface="宋体" panose="02010600030101010101" pitchFamily="2" charset="-122"/>
              </a:rPr>
              <a:t>的图形矩阵。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 indent="-255905" eaLnBrk="1" hangingPunct="1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706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indent="-255905" eaLnBrk="1" hangingPunct="1">
              <a:lnSpc>
                <a:spcPct val="90000"/>
              </a:lnSpc>
            </a:pPr>
            <a:r>
              <a:rPr lang="en-US" altLang="zh-CN" dirty="0">
                <a:sym typeface="宋体" panose="02010600030101010101" pitchFamily="2" charset="-122"/>
              </a:rPr>
              <a:t>par(mfrow=c(nrows,ncols)) </a:t>
            </a:r>
            <a:r>
              <a:rPr lang="zh-CN" altLang="en-US" dirty="0">
                <a:sym typeface="宋体" panose="02010600030101010101" pitchFamily="2" charset="-122"/>
              </a:rPr>
              <a:t>创建按行填充的、行数为</a:t>
            </a:r>
            <a:r>
              <a:rPr lang="en-US" altLang="zh-CN" dirty="0">
                <a:sym typeface="宋体" panose="02010600030101010101" pitchFamily="2" charset="-122"/>
              </a:rPr>
              <a:t>nrows,</a:t>
            </a:r>
            <a:r>
              <a:rPr lang="zh-CN" altLang="en-US" dirty="0">
                <a:sym typeface="宋体" panose="02010600030101010101" pitchFamily="2" charset="-122"/>
              </a:rPr>
              <a:t>列数为</a:t>
            </a:r>
            <a:r>
              <a:rPr lang="en-US" altLang="zh-CN" dirty="0">
                <a:sym typeface="宋体" panose="02010600030101010101" pitchFamily="2" charset="-122"/>
              </a:rPr>
              <a:t>ncols</a:t>
            </a:r>
            <a:r>
              <a:rPr lang="zh-CN" altLang="en-US" dirty="0">
                <a:sym typeface="宋体" panose="02010600030101010101" pitchFamily="2" charset="-122"/>
              </a:rPr>
              <a:t>的图形矩阵。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 indent="-255905" eaLnBrk="1" hangingPunct="1">
              <a:lnSpc>
                <a:spcPct val="90000"/>
              </a:lnSpc>
            </a:pPr>
            <a:r>
              <a:rPr lang="en-US" altLang="zh-CN" dirty="0">
                <a:sym typeface="宋体" panose="02010600030101010101" pitchFamily="2" charset="-122"/>
              </a:rPr>
              <a:t>par(mfcol=c(nrows,ncols)) </a:t>
            </a:r>
            <a:r>
              <a:rPr lang="zh-CN" altLang="en-US" dirty="0">
                <a:sym typeface="宋体" panose="02010600030101010101" pitchFamily="2" charset="-122"/>
              </a:rPr>
              <a:t>创建按列填充的、行数为</a:t>
            </a:r>
            <a:r>
              <a:rPr lang="en-US" altLang="zh-CN" dirty="0">
                <a:sym typeface="宋体" panose="02010600030101010101" pitchFamily="2" charset="-122"/>
              </a:rPr>
              <a:t>nrows,</a:t>
            </a:r>
            <a:r>
              <a:rPr lang="zh-CN" altLang="en-US" dirty="0">
                <a:sym typeface="宋体" panose="02010600030101010101" pitchFamily="2" charset="-122"/>
              </a:rPr>
              <a:t>列数为</a:t>
            </a:r>
            <a:r>
              <a:rPr lang="en-US" altLang="zh-CN" dirty="0">
                <a:sym typeface="宋体" panose="02010600030101010101" pitchFamily="2" charset="-122"/>
              </a:rPr>
              <a:t>ncols</a:t>
            </a:r>
            <a:r>
              <a:rPr lang="zh-CN" altLang="en-US" dirty="0">
                <a:sym typeface="宋体" panose="02010600030101010101" pitchFamily="2" charset="-122"/>
              </a:rPr>
              <a:t>的图形矩阵。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 indent="-255905" eaLnBrk="1" hangingPunct="1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727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indent="-255905" eaLnBrk="1" hangingPunct="1">
              <a:lnSpc>
                <a:spcPct val="90000"/>
              </a:lnSpc>
            </a:pPr>
            <a:r>
              <a:rPr lang="en-US" altLang="zh-CN" dirty="0">
                <a:sym typeface="宋体" panose="02010600030101010101" pitchFamily="2" charset="-122"/>
              </a:rPr>
              <a:t>par(mfrow=c(nrows,ncols)) </a:t>
            </a:r>
            <a:r>
              <a:rPr lang="zh-CN" altLang="en-US" dirty="0">
                <a:sym typeface="宋体" panose="02010600030101010101" pitchFamily="2" charset="-122"/>
              </a:rPr>
              <a:t>创建按行填充的、行数为</a:t>
            </a:r>
            <a:r>
              <a:rPr lang="en-US" altLang="zh-CN" dirty="0">
                <a:sym typeface="宋体" panose="02010600030101010101" pitchFamily="2" charset="-122"/>
              </a:rPr>
              <a:t>nrows,</a:t>
            </a:r>
            <a:r>
              <a:rPr lang="zh-CN" altLang="en-US" dirty="0">
                <a:sym typeface="宋体" panose="02010600030101010101" pitchFamily="2" charset="-122"/>
              </a:rPr>
              <a:t>列数为</a:t>
            </a:r>
            <a:r>
              <a:rPr lang="en-US" altLang="zh-CN" dirty="0">
                <a:sym typeface="宋体" panose="02010600030101010101" pitchFamily="2" charset="-122"/>
              </a:rPr>
              <a:t>ncols</a:t>
            </a:r>
            <a:r>
              <a:rPr lang="zh-CN" altLang="en-US" dirty="0">
                <a:sym typeface="宋体" panose="02010600030101010101" pitchFamily="2" charset="-122"/>
              </a:rPr>
              <a:t>的图形矩阵。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 indent="-255905" eaLnBrk="1" hangingPunct="1">
              <a:lnSpc>
                <a:spcPct val="90000"/>
              </a:lnSpc>
            </a:pPr>
            <a:r>
              <a:rPr lang="en-US" altLang="zh-CN" dirty="0">
                <a:sym typeface="宋体" panose="02010600030101010101" pitchFamily="2" charset="-122"/>
              </a:rPr>
              <a:t>par(mfcol=c(nrows,ncols)) </a:t>
            </a:r>
            <a:r>
              <a:rPr lang="zh-CN" altLang="en-US" dirty="0">
                <a:sym typeface="宋体" panose="02010600030101010101" pitchFamily="2" charset="-122"/>
              </a:rPr>
              <a:t>创建按列填充的、行数为</a:t>
            </a:r>
            <a:r>
              <a:rPr lang="en-US" altLang="zh-CN" dirty="0">
                <a:sym typeface="宋体" panose="02010600030101010101" pitchFamily="2" charset="-122"/>
              </a:rPr>
              <a:t>nrows,</a:t>
            </a:r>
            <a:r>
              <a:rPr lang="zh-CN" altLang="en-US" dirty="0">
                <a:sym typeface="宋体" panose="02010600030101010101" pitchFamily="2" charset="-122"/>
              </a:rPr>
              <a:t>列数为</a:t>
            </a:r>
            <a:r>
              <a:rPr lang="en-US" altLang="zh-CN" dirty="0">
                <a:sym typeface="宋体" panose="02010600030101010101" pitchFamily="2" charset="-122"/>
              </a:rPr>
              <a:t>ncols</a:t>
            </a:r>
            <a:r>
              <a:rPr lang="zh-CN" altLang="en-US" dirty="0">
                <a:sym typeface="宋体" panose="02010600030101010101" pitchFamily="2" charset="-122"/>
              </a:rPr>
              <a:t>的图形矩阵。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 indent="-255905" eaLnBrk="1" hangingPunct="1">
              <a:lnSpc>
                <a:spcPct val="90000"/>
              </a:lnSpc>
            </a:pPr>
            <a:endParaRPr lang="zh-CN" altLang="en-US" dirty="0">
              <a:sym typeface="宋体" panose="02010600030101010101" pitchFamily="2" charset="-122"/>
            </a:endParaRPr>
          </a:p>
          <a:p>
            <a:pPr lvl="0" indent="-255905" eaLnBrk="1" hangingPunct="1">
              <a:lnSpc>
                <a:spcPct val="90000"/>
              </a:lnSpc>
            </a:pPr>
            <a:r>
              <a:rPr lang="en-US" altLang="zh-CN" dirty="0">
                <a:sym typeface="宋体" panose="02010600030101010101" pitchFamily="2" charset="-122"/>
              </a:rPr>
              <a:t>mat</a:t>
            </a:r>
            <a:r>
              <a:rPr lang="zh-CN" altLang="en-US" dirty="0">
                <a:sym typeface="宋体" panose="02010600030101010101" pitchFamily="2" charset="-122"/>
              </a:rPr>
              <a:t>是一个矩阵，它指定了所有要组合的多个图形的所在位置。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 indent="-255905" eaLnBrk="1" hangingPunct="1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747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indent="-255905" eaLnBrk="1" hangingPunct="1">
              <a:lnSpc>
                <a:spcPct val="90000"/>
              </a:lnSpc>
            </a:pPr>
            <a:r>
              <a:rPr lang="en-US" altLang="zh-CN" dirty="0">
                <a:sym typeface="宋体" panose="02010600030101010101" pitchFamily="2" charset="-122"/>
              </a:rPr>
              <a:t>par(mfrow=c(nrows,ncols)) </a:t>
            </a:r>
            <a:r>
              <a:rPr lang="zh-CN" altLang="en-US" dirty="0">
                <a:sym typeface="宋体" panose="02010600030101010101" pitchFamily="2" charset="-122"/>
              </a:rPr>
              <a:t>创建按行填充的、行数为</a:t>
            </a:r>
            <a:r>
              <a:rPr lang="en-US" altLang="zh-CN" dirty="0">
                <a:sym typeface="宋体" panose="02010600030101010101" pitchFamily="2" charset="-122"/>
              </a:rPr>
              <a:t>nrows,</a:t>
            </a:r>
            <a:r>
              <a:rPr lang="zh-CN" altLang="en-US" dirty="0">
                <a:sym typeface="宋体" panose="02010600030101010101" pitchFamily="2" charset="-122"/>
              </a:rPr>
              <a:t>列数为</a:t>
            </a:r>
            <a:r>
              <a:rPr lang="en-US" altLang="zh-CN" dirty="0">
                <a:sym typeface="宋体" panose="02010600030101010101" pitchFamily="2" charset="-122"/>
              </a:rPr>
              <a:t>ncols</a:t>
            </a:r>
            <a:r>
              <a:rPr lang="zh-CN" altLang="en-US" dirty="0">
                <a:sym typeface="宋体" panose="02010600030101010101" pitchFamily="2" charset="-122"/>
              </a:rPr>
              <a:t>的图形矩阵。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 indent="-255905" eaLnBrk="1" hangingPunct="1">
              <a:lnSpc>
                <a:spcPct val="90000"/>
              </a:lnSpc>
            </a:pPr>
            <a:r>
              <a:rPr lang="en-US" altLang="zh-CN" dirty="0">
                <a:sym typeface="宋体" panose="02010600030101010101" pitchFamily="2" charset="-122"/>
              </a:rPr>
              <a:t>par(mfcol=c(nrows,ncols)) </a:t>
            </a:r>
            <a:r>
              <a:rPr lang="zh-CN" altLang="en-US" dirty="0">
                <a:sym typeface="宋体" panose="02010600030101010101" pitchFamily="2" charset="-122"/>
              </a:rPr>
              <a:t>创建按列填充的、行数为</a:t>
            </a:r>
            <a:r>
              <a:rPr lang="en-US" altLang="zh-CN" dirty="0">
                <a:sym typeface="宋体" panose="02010600030101010101" pitchFamily="2" charset="-122"/>
              </a:rPr>
              <a:t>nrows,</a:t>
            </a:r>
            <a:r>
              <a:rPr lang="zh-CN" altLang="en-US" dirty="0">
                <a:sym typeface="宋体" panose="02010600030101010101" pitchFamily="2" charset="-122"/>
              </a:rPr>
              <a:t>列数为</a:t>
            </a:r>
            <a:r>
              <a:rPr lang="en-US" altLang="zh-CN" dirty="0">
                <a:sym typeface="宋体" panose="02010600030101010101" pitchFamily="2" charset="-122"/>
              </a:rPr>
              <a:t>ncols</a:t>
            </a:r>
            <a:r>
              <a:rPr lang="zh-CN" altLang="en-US" dirty="0">
                <a:sym typeface="宋体" panose="02010600030101010101" pitchFamily="2" charset="-122"/>
              </a:rPr>
              <a:t>的图形矩阵。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 indent="-255905" eaLnBrk="1" hangingPunct="1">
              <a:lnSpc>
                <a:spcPct val="90000"/>
              </a:lnSpc>
            </a:pPr>
            <a:endParaRPr lang="zh-CN" altLang="en-US" dirty="0">
              <a:sym typeface="宋体" panose="02010600030101010101" pitchFamily="2" charset="-122"/>
            </a:endParaRPr>
          </a:p>
          <a:p>
            <a:pPr lvl="0" indent="-255905" eaLnBrk="1" hangingPunct="1">
              <a:lnSpc>
                <a:spcPct val="90000"/>
              </a:lnSpc>
            </a:pPr>
            <a:r>
              <a:rPr lang="zh-CN" altLang="en-US" dirty="0">
                <a:sym typeface="宋体" panose="02010600030101010101" pitchFamily="2" charset="-122"/>
              </a:rPr>
              <a:t>为了更精确的控制每幅图形的大小，可以有选择地在</a:t>
            </a:r>
            <a:r>
              <a:rPr lang="en-US" altLang="zh-CN" dirty="0">
                <a:sym typeface="宋体" panose="02010600030101010101" pitchFamily="2" charset="-122"/>
              </a:rPr>
              <a:t>layout()</a:t>
            </a:r>
            <a:r>
              <a:rPr lang="zh-CN" altLang="en-US" dirty="0">
                <a:sym typeface="宋体" panose="02010600030101010101" pitchFamily="2" charset="-122"/>
              </a:rPr>
              <a:t>函数中使用</a:t>
            </a:r>
            <a:r>
              <a:rPr lang="en-US" altLang="zh-CN" dirty="0">
                <a:sym typeface="宋体" panose="02010600030101010101" pitchFamily="2" charset="-122"/>
              </a:rPr>
              <a:t>widths=</a:t>
            </a:r>
            <a:r>
              <a:rPr lang="zh-CN" altLang="en-US" dirty="0">
                <a:sym typeface="宋体" panose="02010600030101010101" pitchFamily="2" charset="-122"/>
              </a:rPr>
              <a:t>和</a:t>
            </a:r>
            <a:r>
              <a:rPr lang="en-US" altLang="zh-CN" dirty="0">
                <a:sym typeface="宋体" panose="02010600030101010101" pitchFamily="2" charset="-122"/>
              </a:rPr>
              <a:t>Heights=</a:t>
            </a:r>
            <a:r>
              <a:rPr lang="zh-CN" altLang="en-US" dirty="0">
                <a:sym typeface="宋体" panose="02010600030101010101" pitchFamily="2" charset="-122"/>
              </a:rPr>
              <a:t>两个参数。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 indent="-255905" eaLnBrk="1" hangingPunct="1">
              <a:lnSpc>
                <a:spcPct val="90000"/>
              </a:lnSpc>
            </a:pPr>
            <a:r>
              <a:rPr lang="en-US" altLang="zh-CN" dirty="0">
                <a:sym typeface="宋体" panose="02010600030101010101" pitchFamily="2" charset="-122"/>
              </a:rPr>
              <a:t>widths=</a:t>
            </a:r>
            <a:r>
              <a:rPr lang="zh-CN" altLang="en-US" dirty="0">
                <a:sym typeface="宋体" panose="02010600030101010101" pitchFamily="2" charset="-122"/>
              </a:rPr>
              <a:t>各列宽度值组成的一个向量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 indent="-255905" eaLnBrk="1" hangingPunct="1">
              <a:lnSpc>
                <a:spcPct val="90000"/>
              </a:lnSpc>
            </a:pPr>
            <a:r>
              <a:rPr lang="en-US" altLang="zh-CN" dirty="0">
                <a:sym typeface="宋体" panose="02010600030101010101" pitchFamily="2" charset="-122"/>
              </a:rPr>
              <a:t>heights=</a:t>
            </a:r>
            <a:r>
              <a:rPr lang="zh-CN" altLang="en-US" dirty="0">
                <a:sym typeface="宋体" panose="02010600030101010101" pitchFamily="2" charset="-122"/>
              </a:rPr>
              <a:t>各行高度值组成的一个向量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 indent="-255905" eaLnBrk="1" hangingPunct="1">
              <a:lnSpc>
                <a:spcPct val="90000"/>
              </a:lnSpc>
            </a:pPr>
            <a:endParaRPr lang="zh-CN" altLang="en-US" dirty="0">
              <a:sym typeface="宋体" panose="02010600030101010101" pitchFamily="2" charset="-122"/>
            </a:endParaRPr>
          </a:p>
          <a:p>
            <a:pPr lvl="0" indent="-255905" eaLnBrk="1" hangingPunct="1">
              <a:lnSpc>
                <a:spcPct val="90000"/>
              </a:lnSpc>
            </a:pPr>
            <a:endParaRPr lang="zh-CN" altLang="en-US" dirty="0">
              <a:sym typeface="宋体" panose="02010600030101010101" pitchFamily="2" charset="-122"/>
            </a:endParaRPr>
          </a:p>
          <a:p>
            <a:pPr lvl="0" indent="-255905" eaLnBrk="1" hangingPunct="1">
              <a:lnSpc>
                <a:spcPct val="90000"/>
              </a:lnSpc>
            </a:pPr>
            <a:r>
              <a:rPr lang="zh-CN" altLang="en-US" dirty="0">
                <a:sym typeface="宋体" panose="02010600030101010101" pitchFamily="2" charset="-122"/>
              </a:rPr>
              <a:t>&gt; opar&lt;-par(no.readonly=TRUE)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 indent="-255905" eaLnBrk="1" hangingPunct="1">
              <a:lnSpc>
                <a:spcPct val="90000"/>
              </a:lnSpc>
            </a:pPr>
            <a:r>
              <a:rPr lang="en-US" altLang="zh-CN" dirty="0">
                <a:sym typeface="宋体" panose="02010600030101010101" pitchFamily="2" charset="-122"/>
              </a:rPr>
              <a:t>lay</a:t>
            </a:r>
            <a:r>
              <a:rPr lang="zh-CN" altLang="en-US" dirty="0">
                <a:sym typeface="宋体" panose="02010600030101010101" pitchFamily="2" charset="-122"/>
              </a:rPr>
              <a:t>out(matrix(c(1,1,2,3),2,2,byrow = TRUE),widths=c(3,1),heights=c(1:2))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 indent="-255905" eaLnBrk="1" hangingPunct="1">
              <a:lnSpc>
                <a:spcPct val="90000"/>
              </a:lnSpc>
            </a:pPr>
            <a:r>
              <a:rPr lang="zh-CN" altLang="en-US" dirty="0">
                <a:sym typeface="宋体" panose="02010600030101010101" pitchFamily="2" charset="-122"/>
              </a:rPr>
              <a:t>&gt; plot(dose,drugA)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 indent="-255905" eaLnBrk="1" hangingPunct="1">
              <a:lnSpc>
                <a:spcPct val="90000"/>
              </a:lnSpc>
            </a:pPr>
            <a:r>
              <a:rPr lang="zh-CN" altLang="en-US" dirty="0">
                <a:sym typeface="宋体" panose="02010600030101010101" pitchFamily="2" charset="-122"/>
              </a:rPr>
              <a:t>&gt; plot(dose,drugB)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 indent="-255905" eaLnBrk="1" hangingPunct="1">
              <a:lnSpc>
                <a:spcPct val="90000"/>
              </a:lnSpc>
            </a:pPr>
            <a:r>
              <a:rPr lang="zh-CN" altLang="en-US" dirty="0">
                <a:sym typeface="宋体" panose="02010600030101010101" pitchFamily="2" charset="-122"/>
              </a:rPr>
              <a:t>&gt; plot(dose,drugB)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 indent="-255905" eaLnBrk="1" hangingPunct="1">
              <a:lnSpc>
                <a:spcPct val="90000"/>
              </a:lnSpc>
            </a:pPr>
            <a:r>
              <a:rPr lang="zh-CN" altLang="en-US" dirty="0">
                <a:sym typeface="宋体" panose="02010600030101010101" pitchFamily="2" charset="-122"/>
              </a:rPr>
              <a:t>&gt; par(opar)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 indent="-255905" eaLnBrk="1" hangingPunct="1">
              <a:lnSpc>
                <a:spcPct val="90000"/>
              </a:lnSpc>
            </a:pPr>
            <a:r>
              <a:rPr lang="zh-CN" altLang="en-US" dirty="0">
                <a:sym typeface="宋体" panose="02010600030101010101" pitchFamily="2" charset="-122"/>
              </a:rPr>
              <a:t>&gt; 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 indent="-255905" eaLnBrk="1" hangingPunct="1">
              <a:lnSpc>
                <a:spcPct val="90000"/>
              </a:lnSpc>
            </a:pPr>
            <a:endParaRPr lang="zh-CN" altLang="en-US" dirty="0">
              <a:sym typeface="宋体" panose="02010600030101010101" pitchFamily="2" charset="-122"/>
            </a:endParaRPr>
          </a:p>
          <a:p>
            <a:pPr lvl="0" indent="-255905" eaLnBrk="1" hangingPunct="1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768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可以通过代码或者图形用户界面来保存图形。</a:t>
            </a:r>
            <a:endParaRPr lang="zh-CN" altLang="en-US" dirty="0"/>
          </a:p>
          <a:p>
            <a:pPr lvl="0"/>
            <a:r>
              <a:rPr lang="zh-CN" altLang="en-US" dirty="0"/>
              <a:t>将绘图语句放在开启图形设备语句与关闭图形设备语句之间。</a:t>
            </a:r>
            <a:endParaRPr lang="zh-CN" altLang="en-US" dirty="0"/>
          </a:p>
          <a:p>
            <a:pPr lvl="0"/>
            <a:r>
              <a:rPr lang="zh-CN" altLang="en-US" dirty="0"/>
              <a:t>会把图形保存在，当前工作目录中名字为</a:t>
            </a:r>
            <a:r>
              <a:rPr lang="en-US" altLang="zh-CN" dirty="0"/>
              <a:t>test1.pdf</a:t>
            </a:r>
            <a:r>
              <a:rPr lang="zh-CN" altLang="en-US" dirty="0"/>
              <a:t>的文件中。创建目标图图形设备也可以是</a:t>
            </a:r>
            <a:r>
              <a:rPr lang="en-US" altLang="zh-CN" dirty="0"/>
              <a:t>png,bmp,jpeg</a:t>
            </a:r>
            <a:r>
              <a:rPr lang="zh-CN" altLang="en-US" dirty="0"/>
              <a:t>等</a:t>
            </a:r>
            <a:endParaRPr lang="zh-CN" altLang="en-US" dirty="0"/>
          </a:p>
          <a:p>
            <a:pPr lvl="0"/>
            <a:endParaRPr lang="en-US" altLang="zh-CN" dirty="0"/>
          </a:p>
        </p:txBody>
      </p:sp>
      <p:sp>
        <p:nvSpPr>
          <p:cNvPr id="788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可以通过代码或者图形用户界面来保存图形。</a:t>
            </a:r>
            <a:endParaRPr lang="zh-CN" altLang="en-US" dirty="0"/>
          </a:p>
          <a:p>
            <a:pPr lvl="0"/>
            <a:r>
              <a:rPr lang="zh-CN" altLang="en-US" dirty="0"/>
              <a:t>在 图形窗口选择</a:t>
            </a:r>
            <a:r>
              <a:rPr lang="en-US" altLang="zh-CN" dirty="0"/>
              <a:t>“</a:t>
            </a:r>
            <a:r>
              <a:rPr lang="zh-CN" altLang="en-US" dirty="0"/>
              <a:t>文件</a:t>
            </a:r>
            <a:r>
              <a:rPr lang="en-US" altLang="zh-CN" dirty="0"/>
              <a:t>”--</a:t>
            </a:r>
            <a:r>
              <a:rPr lang="zh-CN" altLang="en-US" dirty="0"/>
              <a:t>》</a:t>
            </a:r>
            <a:r>
              <a:rPr lang="en-US" altLang="zh-CN" dirty="0"/>
              <a:t>“</a:t>
            </a:r>
            <a:r>
              <a:rPr lang="zh-CN" altLang="en-US" dirty="0"/>
              <a:t>另存为</a:t>
            </a:r>
            <a:r>
              <a:rPr lang="en-US" altLang="zh-CN" dirty="0"/>
              <a:t>”</a:t>
            </a:r>
            <a:endParaRPr lang="en-US" altLang="zh-CN" dirty="0"/>
          </a:p>
          <a:p>
            <a:pPr lvl="0"/>
            <a:r>
              <a:rPr lang="zh-CN" altLang="en-US" dirty="0"/>
              <a:t>通过执行</a:t>
            </a:r>
            <a:r>
              <a:rPr lang="en-US" altLang="zh-CN" dirty="0"/>
              <a:t>plot</a:t>
            </a:r>
            <a:r>
              <a:rPr lang="zh-CN" altLang="en-US" dirty="0"/>
              <a:t>或者 </a:t>
            </a:r>
            <a:r>
              <a:rPr lang="en-US" altLang="zh-CN" dirty="0"/>
              <a:t>hist()(</a:t>
            </a:r>
            <a:r>
              <a:rPr lang="zh-CN" altLang="en-US" dirty="0"/>
              <a:t>绘制直方图</a:t>
            </a:r>
            <a:r>
              <a:rPr lang="en-US" altLang="zh-CN" dirty="0"/>
              <a:t>)</a:t>
            </a:r>
            <a:r>
              <a:rPr lang="zh-CN" altLang="en-US" dirty="0"/>
              <a:t>这样的绘图指令来创建一副新图形时，通常会覆盖先前的图形。如何才能创建多个图形并随时查看每一个呢？</a:t>
            </a:r>
            <a:endParaRPr lang="zh-CN" altLang="en-US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dev.new()</a:t>
            </a:r>
            <a:r>
              <a:rPr lang="zh-CN" altLang="en-US" dirty="0"/>
              <a:t>打开一个新的图形窗口</a:t>
            </a:r>
            <a:endParaRPr lang="zh-CN" altLang="en-US" dirty="0"/>
          </a:p>
        </p:txBody>
      </p:sp>
      <p:sp>
        <p:nvSpPr>
          <p:cNvPr id="808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55887" y="4264586"/>
            <a:ext cx="5247093" cy="3489206"/>
          </a:xfrm>
          <a:prstGeom prst="rect">
            <a:avLst/>
          </a:prstGeom>
        </p:spPr>
        <p:txBody>
          <a:bodyPr/>
          <a:p>
            <a:pPr lvl="0"/>
            <a:endParaRPr lang="en-US" altLang="zh-CN" dirty="0"/>
          </a:p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我们可以通过修图形参数的选项来自定义一副图形的多个特征：字体、颜色、坐标轴、标签。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但是，</a:t>
            </a:r>
            <a:r>
              <a:rPr lang="en-US" altLang="zh-CN" dirty="0">
                <a:sym typeface="+mn-ea"/>
              </a:rPr>
              <a:t>S</a:t>
            </a:r>
            <a:r>
              <a:rPr lang="zh-CN" altLang="en-US" dirty="0">
                <a:sym typeface="+mn-ea"/>
              </a:rPr>
              <a:t>提供了一系列所谓图形参数，通过使用图形参数可以修改图形显示的所有各方面的设置。图形参数包括关于线型、颜色、图形排列、文本对齐方式等各种设置。每个图形参数有一个名字，比如</a:t>
            </a:r>
            <a:r>
              <a:rPr lang="en-US" altLang="zh-CN" dirty="0">
                <a:sym typeface="+mn-ea"/>
              </a:rPr>
              <a:t>col</a:t>
            </a:r>
            <a:r>
              <a:rPr lang="zh-CN" altLang="en-US" dirty="0">
                <a:sym typeface="+mn-ea"/>
              </a:rPr>
              <a:t>代表颜色，取一个值，比如</a:t>
            </a:r>
            <a:r>
              <a:rPr lang="en-US" altLang="zh-CN" dirty="0">
                <a:sym typeface="+mn-ea"/>
              </a:rPr>
              <a:t>col="red"</a:t>
            </a:r>
            <a:r>
              <a:rPr lang="zh-CN" altLang="en-US" dirty="0">
                <a:sym typeface="+mn-ea"/>
              </a:rPr>
              <a:t>是红色。每个图形设备有一套单独的图形参数。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修改参数两种方式：一种通过函数</a:t>
            </a:r>
            <a:r>
              <a:rPr lang="en-US" altLang="zh-CN" dirty="0">
                <a:sym typeface="+mn-ea"/>
              </a:rPr>
              <a:t>par()</a:t>
            </a:r>
            <a:r>
              <a:rPr lang="zh-CN" altLang="en-US" dirty="0">
                <a:sym typeface="+mn-ea"/>
              </a:rPr>
              <a:t>来指定这些选项。以这种方式设置的值，除非被再次修改，否则将会在会话结束前一直有效。不加参数的执行</a:t>
            </a:r>
            <a:r>
              <a:rPr lang="en-US" altLang="zh-CN" dirty="0">
                <a:sym typeface="+mn-ea"/>
              </a:rPr>
              <a:t>par()</a:t>
            </a:r>
            <a:r>
              <a:rPr lang="zh-CN" altLang="en-US" dirty="0">
                <a:sym typeface="+mn-ea"/>
              </a:rPr>
              <a:t>。将生成一个含有当前图形参数设置的列表。添加参数</a:t>
            </a:r>
            <a:r>
              <a:rPr lang="en-US" altLang="zh-CN" dirty="0">
                <a:sym typeface="+mn-ea"/>
              </a:rPr>
              <a:t>no.readonly=TRUE</a:t>
            </a:r>
            <a:r>
              <a:rPr lang="zh-CN" altLang="en-US" dirty="0">
                <a:sym typeface="+mn-ea"/>
              </a:rPr>
              <a:t>可以生成一个可以修改的当前图新参数列表。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第二种方法是为高级绘图函数直接提供</a:t>
            </a:r>
            <a:r>
              <a:rPr lang="en-US" altLang="zh-CN" dirty="0">
                <a:sym typeface="宋体" panose="02010600030101010101" pitchFamily="2" charset="-122"/>
              </a:rPr>
              <a:t>optionname=value</a:t>
            </a:r>
            <a:r>
              <a:rPr lang="zh-CN" altLang="en-US" dirty="0">
                <a:sym typeface="宋体" panose="02010600030101010101" pitchFamily="2" charset="-122"/>
              </a:rPr>
              <a:t>的键值对。这种情况下，指定的选项仅对这幅图形本身有效。</a:t>
            </a:r>
            <a:endParaRPr lang="zh-CN" altLang="en-US" dirty="0">
              <a:sym typeface="宋体" panose="02010600030101010101" pitchFamily="2" charset="-122"/>
            </a:endParaRPr>
          </a:p>
          <a:p>
            <a:pPr lvl="0"/>
            <a:endParaRPr lang="zh-CN" altLang="en-US" dirty="0">
              <a:sym typeface="宋体" panose="02010600030101010101" pitchFamily="2" charset="-122"/>
            </a:endParaRPr>
          </a:p>
          <a:p>
            <a:pPr lvl="0"/>
            <a:r>
              <a:rPr lang="zh-CN" altLang="en-US" dirty="0">
                <a:sym typeface="宋体" panose="02010600030101010101" pitchFamily="2" charset="-122"/>
              </a:rPr>
              <a:t>修改点的符号，用三角形 替代默认的圆形。虚线代替实线</a:t>
            </a:r>
            <a:endParaRPr lang="en-US" altLang="zh-CN" dirty="0">
              <a:sym typeface="宋体" panose="02010600030101010101" pitchFamily="2" charset="-122"/>
            </a:endParaRPr>
          </a:p>
          <a:p>
            <a:pPr lvl="0"/>
            <a:endParaRPr lang="zh-CN" altLang="en-US" dirty="0"/>
          </a:p>
          <a:p>
            <a:pPr lvl="0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通过上图，我们发现，可以通过设定参数来指定绘图时使用的符号和线条类型。相关参数如表所示。</a:t>
            </a:r>
            <a:endParaRPr lang="zh-CN" altLang="en-US" dirty="0"/>
          </a:p>
          <a:p>
            <a:pPr lvl="0"/>
            <a:endParaRPr lang="en-US" altLang="zh-CN" dirty="0">
              <a:sym typeface="宋体" panose="02010600030101010101" pitchFamily="2" charset="-122"/>
            </a:endParaRPr>
          </a:p>
          <a:p>
            <a:pPr lvl="0"/>
            <a:endParaRPr lang="zh-CN" altLang="en-US" dirty="0"/>
          </a:p>
          <a:p>
            <a:pPr lvl="0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参数</a:t>
            </a:r>
            <a:r>
              <a:rPr lang="en-US" altLang="zh-CN" dirty="0">
                <a:sym typeface="+mn-ea"/>
              </a:rPr>
              <a:t>pch</a:t>
            </a:r>
            <a:r>
              <a:rPr lang="zh-CN" altLang="en-US" dirty="0">
                <a:sym typeface="+mn-ea"/>
              </a:rPr>
              <a:t>可指定的绘图符号。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对于符号</a:t>
            </a:r>
            <a:r>
              <a:rPr lang="en-US" altLang="zh-CN" dirty="0">
                <a:sym typeface="+mn-ea"/>
              </a:rPr>
              <a:t>21~25 </a:t>
            </a:r>
            <a:r>
              <a:rPr lang="zh-CN" altLang="en-US" dirty="0">
                <a:sym typeface="+mn-ea"/>
              </a:rPr>
              <a:t>可以指定边界颜色</a:t>
            </a:r>
            <a:r>
              <a:rPr lang="en-US" altLang="zh-CN" dirty="0">
                <a:sym typeface="+mn-ea"/>
              </a:rPr>
              <a:t>(col=)</a:t>
            </a:r>
            <a:r>
              <a:rPr lang="zh-CN" altLang="en-US" dirty="0">
                <a:sym typeface="+mn-ea"/>
              </a:rPr>
              <a:t>和填充色</a:t>
            </a:r>
            <a:r>
              <a:rPr lang="en-US" altLang="zh-CN" dirty="0">
                <a:sym typeface="+mn-ea"/>
              </a:rPr>
              <a:t>(bg=)</a:t>
            </a:r>
            <a:endParaRPr lang="en-US" altLang="zh-CN" dirty="0"/>
          </a:p>
          <a:p>
            <a:pPr lvl="0"/>
            <a:endParaRPr lang="en-US" altLang="zh-CN" dirty="0">
              <a:sym typeface="宋体" panose="02010600030101010101" pitchFamily="2" charset="-122"/>
            </a:endParaRPr>
          </a:p>
          <a:p>
            <a:pPr lvl="0"/>
            <a:endParaRPr lang="zh-CN" altLang="en-US" dirty="0"/>
          </a:p>
          <a:p>
            <a:pPr lvl="0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endParaRPr lang="en-US" altLang="zh-CN" dirty="0">
              <a:sym typeface="宋体" panose="02010600030101010101" pitchFamily="2" charset="-122"/>
            </a:endParaRPr>
          </a:p>
          <a:p>
            <a:pPr lvl="0"/>
            <a:endParaRPr lang="zh-CN" altLang="en-US" dirty="0"/>
          </a:p>
          <a:p>
            <a:pPr lvl="0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接下来，我们讨论颜色</a:t>
            </a:r>
            <a:endParaRPr lang="zh-CN" altLang="en-US" dirty="0"/>
          </a:p>
          <a:p>
            <a:pPr lvl="0"/>
            <a:endParaRPr lang="en-US" altLang="zh-CN" dirty="0">
              <a:sym typeface="宋体" panose="02010600030101010101" pitchFamily="2" charset="-122"/>
            </a:endParaRPr>
          </a:p>
          <a:p>
            <a:pPr lvl="0"/>
            <a:endParaRPr lang="zh-CN" altLang="en-US" dirty="0"/>
          </a:p>
          <a:p>
            <a:pPr lvl="0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A5002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854B013B-AE0A-4F7E-A978-F67603522124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5</a:t>
            </a:r>
            <a:r>
              <a:rPr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 绘图</a:t>
            </a:r>
            <a:endParaRPr b="1">
              <a:solidFill>
                <a:srgbClr val="A5002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100" name="副标题 2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孙丽萍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1275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dirty="0">
                <a:sym typeface="+mn-ea"/>
              </a:rPr>
              <a:t>图形参数</a:t>
            </a:r>
            <a:r>
              <a:rPr lang="en-US" altLang="zh-CN" dirty="0">
                <a:sym typeface="+mn-ea"/>
              </a:rPr>
              <a:t>-</a:t>
            </a:r>
            <a:r>
              <a:rPr dirty="0">
                <a:sym typeface="+mn-ea"/>
              </a:rPr>
              <a:t>颜色</a:t>
            </a:r>
            <a:br>
              <a:rPr kumimoji="0" lang="zh-CN" altLang="en-US" b="1" i="0" u="none" strike="noStrike" kern="1200" cap="none" spc="0" normalizeH="0" baseline="0" noProof="1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</a:br>
            <a:b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255270" eaLnBrk="1" hangingPunct="1"/>
            <a:r>
              <a:rPr dirty="0">
                <a:sym typeface="+mn-ea"/>
              </a:rPr>
              <a:t>用于指定颜色的参数</a:t>
            </a:r>
            <a:endParaRPr lang="zh-CN" altLang="en-US" dirty="0"/>
          </a:p>
          <a:p>
            <a:pPr indent="-255270" eaLnBrk="1" hangingPunct="1"/>
            <a:endParaRPr lang="zh-CN" altLang="en-US" sz="2800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endParaRPr lang="zh-CN" altLang="en-US" sz="2800" strike="noStrike" noProof="1" dirty="0"/>
          </a:p>
          <a:p>
            <a:pPr indent="-255270" eaLnBrk="1" fontAlgn="base" hangingPunct="1">
              <a:lnSpc>
                <a:spcPct val="90000"/>
              </a:lnSpc>
            </a:pPr>
            <a:endParaRPr lang="en-US" altLang="zh-CN" sz="2800" strike="noStrike" noProof="1" dirty="0"/>
          </a:p>
          <a:p>
            <a:pPr indent="-255270" eaLnBrk="1" hangingPunct="1"/>
            <a:endParaRPr lang="en-US" altLang="zh-CN"/>
          </a:p>
          <a:p>
            <a:pPr indent="-255270" eaLnBrk="1" hangingPunct="1"/>
            <a:endParaRPr dirty="0">
              <a:sym typeface="+mn-ea"/>
            </a:endParaRPr>
          </a:p>
          <a:p>
            <a:pPr lvl="1" indent="-255270" eaLnBrk="1" hangingPunct="1"/>
            <a:endParaRPr lang="zh-CN" altLang="en-US" dirty="0"/>
          </a:p>
          <a:p>
            <a:pPr indent="-255270" eaLnBrk="1" hangingPunct="1"/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65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" y="2227263"/>
            <a:ext cx="8829675" cy="36369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dirty="0">
                <a:sym typeface="+mn-ea"/>
              </a:rPr>
              <a:t>图形参数</a:t>
            </a:r>
            <a:r>
              <a:rPr lang="en-US" altLang="zh-CN" dirty="0">
                <a:sym typeface="+mn-ea"/>
              </a:rPr>
              <a:t>-</a:t>
            </a:r>
            <a:r>
              <a:rPr dirty="0">
                <a:sym typeface="+mn-ea"/>
              </a:rPr>
              <a:t>文本属性</a:t>
            </a:r>
            <a:br>
              <a:rPr kumimoji="0" lang="zh-CN" altLang="en-US" b="1" i="0" u="none" strike="noStrike" kern="1200" cap="none" spc="0" normalizeH="0" baseline="0" noProof="1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</a:br>
            <a:b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255270" eaLnBrk="1" hangingPunct="1"/>
            <a:r>
              <a:rPr dirty="0">
                <a:sym typeface="+mn-ea"/>
              </a:rPr>
              <a:t>用于指定文本大小的参数</a:t>
            </a:r>
            <a:endParaRPr lang="zh-CN" altLang="en-US" dirty="0"/>
          </a:p>
          <a:p>
            <a:pPr indent="-255270" eaLnBrk="1" hangingPunct="1"/>
            <a:endParaRPr lang="zh-CN" altLang="en-US" sz="2800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endParaRPr lang="zh-CN" altLang="en-US" sz="2800" strike="noStrike" noProof="1" dirty="0"/>
          </a:p>
          <a:p>
            <a:pPr indent="-255270" eaLnBrk="1" fontAlgn="base" hangingPunct="1">
              <a:lnSpc>
                <a:spcPct val="90000"/>
              </a:lnSpc>
            </a:pPr>
            <a:endParaRPr lang="en-US" altLang="zh-CN" sz="2800" strike="noStrike" noProof="1" dirty="0"/>
          </a:p>
          <a:p>
            <a:pPr indent="-255270" eaLnBrk="1" hangingPunct="1"/>
            <a:endParaRPr lang="en-US" altLang="zh-CN"/>
          </a:p>
          <a:p>
            <a:pPr indent="-255270" eaLnBrk="1" hangingPunct="1"/>
            <a:endParaRPr dirty="0">
              <a:sym typeface="+mn-ea"/>
            </a:endParaRPr>
          </a:p>
          <a:p>
            <a:pPr lvl="1" indent="-255270" eaLnBrk="1" hangingPunct="1"/>
            <a:endParaRPr lang="zh-CN" altLang="en-US" dirty="0"/>
          </a:p>
          <a:p>
            <a:pPr indent="-255270" eaLnBrk="1" hangingPunct="1"/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70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663" y="2001838"/>
            <a:ext cx="7446962" cy="1038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0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3143250"/>
            <a:ext cx="7427912" cy="838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dirty="0">
                <a:sym typeface="+mn-ea"/>
              </a:rPr>
              <a:t>图形参数</a:t>
            </a:r>
            <a:r>
              <a:rPr lang="en-US" altLang="zh-CN" dirty="0">
                <a:sym typeface="+mn-ea"/>
              </a:rPr>
              <a:t>-</a:t>
            </a:r>
            <a:r>
              <a:rPr dirty="0">
                <a:sym typeface="+mn-ea"/>
              </a:rPr>
              <a:t>文本属性</a:t>
            </a:r>
            <a:br>
              <a:rPr kumimoji="0" lang="zh-CN" altLang="en-US" b="1" i="0" u="none" strike="noStrike" kern="1200" cap="none" spc="0" normalizeH="0" baseline="0" noProof="1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</a:br>
            <a:b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255270" eaLnBrk="1" hangingPunct="1"/>
            <a:r>
              <a:rPr dirty="0">
                <a:sym typeface="+mn-ea"/>
              </a:rPr>
              <a:t>用于指定字体族、字号和字样的参数</a:t>
            </a:r>
            <a:endParaRPr lang="zh-CN" altLang="en-US" dirty="0"/>
          </a:p>
          <a:p>
            <a:pPr indent="-255270" eaLnBrk="1" hangingPunct="1"/>
            <a:endParaRPr lang="zh-CN" altLang="en-US" sz="2800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endParaRPr lang="zh-CN" altLang="en-US" sz="2800" strike="noStrike" noProof="1" dirty="0"/>
          </a:p>
          <a:p>
            <a:pPr indent="-255270" eaLnBrk="1" fontAlgn="base" hangingPunct="1">
              <a:lnSpc>
                <a:spcPct val="90000"/>
              </a:lnSpc>
            </a:pPr>
            <a:endParaRPr lang="en-US" altLang="zh-CN" sz="2800" strike="noStrike" noProof="1" dirty="0"/>
          </a:p>
          <a:p>
            <a:pPr indent="-255270" eaLnBrk="1" hangingPunct="1"/>
            <a:endParaRPr lang="en-US" altLang="zh-CN"/>
          </a:p>
          <a:p>
            <a:pPr indent="-255270" eaLnBrk="1" hangingPunct="1"/>
            <a:endParaRPr dirty="0">
              <a:sym typeface="+mn-ea"/>
            </a:endParaRPr>
          </a:p>
          <a:p>
            <a:pPr lvl="1" indent="-255270" eaLnBrk="1" hangingPunct="1"/>
            <a:endParaRPr lang="zh-CN" altLang="en-US" dirty="0"/>
          </a:p>
          <a:p>
            <a:pPr indent="-255270" eaLnBrk="1" hangingPunct="1"/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748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88" y="2239963"/>
            <a:ext cx="8999537" cy="31448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dirty="0">
                <a:sym typeface="+mn-ea"/>
              </a:rPr>
              <a:t>图形参数</a:t>
            </a:r>
            <a:r>
              <a:rPr lang="en-US" altLang="zh-CN" dirty="0">
                <a:sym typeface="+mn-ea"/>
              </a:rPr>
              <a:t>-</a:t>
            </a:r>
            <a:r>
              <a:rPr dirty="0">
                <a:sym typeface="+mn-ea"/>
              </a:rPr>
              <a:t>图形尺寸与边界尺寸</a:t>
            </a:r>
            <a:br>
              <a:rPr kumimoji="0" lang="zh-CN" altLang="en-US" b="1" i="0" u="none" strike="noStrike" kern="1200" cap="none" spc="0" normalizeH="0" baseline="0" noProof="1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</a:br>
            <a:br>
              <a:rPr kumimoji="0" lang="zh-CN" altLang="en-US" b="1" i="0" u="none" strike="noStrike" kern="1200" cap="none" spc="0" normalizeH="0" baseline="0" noProof="1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</a:br>
            <a:b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255270" eaLnBrk="1" hangingPunct="1"/>
            <a:r>
              <a:rPr dirty="0">
                <a:sym typeface="+mn-ea"/>
              </a:rPr>
              <a:t>用于控制图形尺寸和边界大小的参数</a:t>
            </a:r>
            <a:endParaRPr lang="zh-CN" altLang="en-US" sz="2800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endParaRPr lang="zh-CN" altLang="en-US" sz="2800" strike="noStrike" noProof="1" dirty="0"/>
          </a:p>
          <a:p>
            <a:pPr indent="-255270" eaLnBrk="1" fontAlgn="base" hangingPunct="1">
              <a:lnSpc>
                <a:spcPct val="90000"/>
              </a:lnSpc>
            </a:pPr>
            <a:endParaRPr lang="en-US" altLang="zh-CN" sz="2800" strike="noStrike" noProof="1" dirty="0"/>
          </a:p>
          <a:p>
            <a:pPr indent="-255270" eaLnBrk="1" hangingPunct="1"/>
            <a:endParaRPr lang="en-US" altLang="zh-CN"/>
          </a:p>
          <a:p>
            <a:pPr indent="-255270" eaLnBrk="1" hangingPunct="1"/>
            <a:endParaRPr dirty="0">
              <a:sym typeface="+mn-ea"/>
            </a:endParaRPr>
          </a:p>
          <a:p>
            <a:pPr lvl="1" indent="-255270" eaLnBrk="1" hangingPunct="1"/>
            <a:endParaRPr lang="zh-CN" altLang="en-US" dirty="0"/>
          </a:p>
          <a:p>
            <a:pPr indent="-255270" eaLnBrk="1" hangingPunct="1"/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75" y="2292350"/>
            <a:ext cx="8604250" cy="2905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dirty="0">
                <a:sym typeface="+mn-ea"/>
              </a:rPr>
              <a:t>图形参数</a:t>
            </a:r>
            <a:r>
              <a:rPr lang="en-US" altLang="zh-CN" dirty="0">
                <a:sym typeface="+mn-ea"/>
              </a:rPr>
              <a:t>-</a:t>
            </a:r>
            <a:r>
              <a:rPr dirty="0">
                <a:sym typeface="+mn-ea"/>
              </a:rPr>
              <a:t>练习</a:t>
            </a:r>
            <a:br>
              <a:rPr kumimoji="0" lang="zh-CN" altLang="en-US" b="1" i="0" u="none" strike="noStrike" kern="1200" cap="none" spc="0" normalizeH="0" baseline="0" noProof="1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</a:br>
            <a:br>
              <a:rPr kumimoji="0" lang="zh-CN" altLang="en-US" b="1" i="0" u="none" strike="noStrike" kern="1200" cap="none" spc="0" normalizeH="0" baseline="0" noProof="1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</a:br>
            <a:br>
              <a:rPr kumimoji="0" lang="zh-CN" altLang="en-US" b="1" i="0" u="none" strike="noStrike" kern="1200" cap="none" spc="0" normalizeH="0" baseline="0" noProof="1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</a:br>
            <a:b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255270" eaLnBrk="1" hangingPunct="1"/>
            <a:r>
              <a:rPr dirty="0">
                <a:sym typeface="+mn-ea"/>
              </a:rPr>
              <a:t>数据</a:t>
            </a:r>
            <a:endParaRPr lang="zh-CN" altLang="en-US" sz="2800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endParaRPr lang="zh-CN" altLang="en-US" sz="2800" strike="noStrike" noProof="1" dirty="0"/>
          </a:p>
          <a:p>
            <a:pPr indent="-255270" eaLnBrk="1" fontAlgn="base" hangingPunct="1">
              <a:lnSpc>
                <a:spcPct val="90000"/>
              </a:lnSpc>
            </a:pPr>
            <a:endParaRPr lang="en-US" altLang="zh-CN" sz="2800" strike="noStrike" noProof="1" dirty="0"/>
          </a:p>
          <a:p>
            <a:pPr indent="-255270" eaLnBrk="1" hangingPunct="1"/>
            <a:endParaRPr lang="en-US" altLang="zh-CN"/>
          </a:p>
          <a:p>
            <a:pPr indent="-255270" eaLnBrk="1" hangingPunct="1"/>
            <a:endParaRPr dirty="0">
              <a:sym typeface="+mn-ea"/>
            </a:endParaRPr>
          </a:p>
          <a:p>
            <a:pPr lvl="1" indent="-255270" eaLnBrk="1" hangingPunct="1"/>
            <a:endParaRPr lang="zh-CN" altLang="en-US" dirty="0"/>
          </a:p>
          <a:p>
            <a:pPr indent="-255270" eaLnBrk="1" hangingPunct="1"/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84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025" y="2651125"/>
            <a:ext cx="8686800" cy="3135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3"/>
          </a:xfrm>
        </p:spPr>
        <p:txBody>
          <a:bodyPr wrap="square" lIns="91440" tIns="45720" rIns="91440" bIns="45720" anchor="t"/>
          <a:p>
            <a:pPr indent="-255270" eaLnBrk="1" fontAlgn="base" hangingPunct="1">
              <a:lnSpc>
                <a:spcPct val="90000"/>
              </a:lnSpc>
            </a:pPr>
            <a:r>
              <a:rPr lang="zh-CN" altLang="en-US" sz="2800" strike="noStrike" noProof="1" dirty="0">
                <a:sym typeface="+mn-ea"/>
              </a:rPr>
              <a:t>要求：</a:t>
            </a:r>
            <a:endParaRPr lang="zh-CN" altLang="en-US" sz="2800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zh-CN" altLang="en-US" sz="2385" strike="noStrike" noProof="1" dirty="0">
                <a:sym typeface="+mn-ea"/>
              </a:rPr>
              <a:t>以向量形式输入数据</a:t>
            </a:r>
            <a:endParaRPr lang="zh-CN" altLang="en-US" sz="2385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zh-CN" altLang="en-US" sz="2385" strike="noStrike" noProof="1" dirty="0">
                <a:sym typeface="+mn-ea"/>
              </a:rPr>
              <a:t>保存当前图形参数</a:t>
            </a:r>
            <a:endParaRPr lang="zh-CN" altLang="en-US" sz="2385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zh-CN" altLang="en-US" sz="2385" strike="noStrike" noProof="1" dirty="0">
                <a:sym typeface="+mn-ea"/>
              </a:rPr>
              <a:t>设置图形大小为</a:t>
            </a:r>
            <a:r>
              <a:rPr lang="en-US" altLang="zh-CN" sz="2385" strike="noStrike" noProof="1" dirty="0">
                <a:sym typeface="+mn-ea"/>
              </a:rPr>
              <a:t>2</a:t>
            </a:r>
            <a:r>
              <a:rPr lang="zh-CN" altLang="en-US" sz="2385" strike="noStrike" noProof="1" dirty="0">
                <a:sym typeface="+mn-ea"/>
              </a:rPr>
              <a:t>英寸宽、</a:t>
            </a:r>
            <a:r>
              <a:rPr lang="en-US" altLang="zh-CN" sz="2385" strike="noStrike" noProof="1" dirty="0">
                <a:sym typeface="+mn-ea"/>
              </a:rPr>
              <a:t>3</a:t>
            </a:r>
            <a:r>
              <a:rPr lang="zh-CN" altLang="en-US" sz="2385" strike="noStrike" noProof="1" dirty="0">
                <a:sym typeface="+mn-ea"/>
              </a:rPr>
              <a:t>英寸高。</a:t>
            </a:r>
            <a:endParaRPr lang="zh-CN" altLang="en-US" sz="2385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zh-CN" altLang="en-US" sz="2385" strike="noStrike" noProof="1" dirty="0">
                <a:sym typeface="+mn-ea"/>
              </a:rPr>
              <a:t>线条宽度为默认宽度两倍，符号为默认大小</a:t>
            </a:r>
            <a:r>
              <a:rPr lang="en-US" altLang="zh-CN" sz="2385" strike="noStrike" noProof="1" dirty="0">
                <a:sym typeface="+mn-ea"/>
              </a:rPr>
              <a:t>1.5</a:t>
            </a:r>
            <a:r>
              <a:rPr lang="zh-CN" altLang="en-US" sz="2385" strike="noStrike" noProof="1" dirty="0">
                <a:sym typeface="+mn-ea"/>
              </a:rPr>
              <a:t>倍</a:t>
            </a:r>
            <a:endParaRPr lang="zh-CN" altLang="en-US" sz="2385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zh-CN" altLang="en-US" sz="2385" strike="noStrike" noProof="1" dirty="0">
                <a:sym typeface="+mn-ea"/>
              </a:rPr>
              <a:t>坐标轴刻度文本为斜体、缩小为默认值得</a:t>
            </a:r>
            <a:r>
              <a:rPr lang="en-US" altLang="zh-CN" sz="2385" strike="noStrike" noProof="1" dirty="0">
                <a:sym typeface="+mn-ea"/>
              </a:rPr>
              <a:t>75%</a:t>
            </a:r>
            <a:endParaRPr lang="en-US" altLang="zh-CN" sz="2385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zh-CN" altLang="en-US" sz="2385" strike="noStrike" noProof="1" dirty="0">
                <a:sym typeface="+mn-ea"/>
              </a:rPr>
              <a:t>红色实心圆圈和虚线 创建 病人对药物</a:t>
            </a:r>
            <a:r>
              <a:rPr lang="en-US" altLang="zh-CN" sz="2385" strike="noStrike" noProof="1" dirty="0">
                <a:sym typeface="+mn-ea"/>
              </a:rPr>
              <a:t>A</a:t>
            </a:r>
            <a:r>
              <a:rPr lang="zh-CN" altLang="en-US" sz="2385" strike="noStrike" noProof="1" dirty="0">
                <a:sym typeface="+mn-ea"/>
              </a:rPr>
              <a:t>在</a:t>
            </a:r>
            <a:r>
              <a:rPr lang="en-US" altLang="zh-CN" sz="2385" strike="noStrike" noProof="1" dirty="0">
                <a:sym typeface="+mn-ea"/>
              </a:rPr>
              <a:t>5</a:t>
            </a:r>
            <a:r>
              <a:rPr lang="zh-CN" altLang="en-US" sz="2385" strike="noStrike" noProof="1" dirty="0">
                <a:sym typeface="+mn-ea"/>
              </a:rPr>
              <a:t>种剂量的反应 的散点图</a:t>
            </a:r>
            <a:r>
              <a:rPr lang="en-US" altLang="zh-CN" sz="2385" strike="noStrike" noProof="1" dirty="0">
                <a:sym typeface="+mn-ea"/>
              </a:rPr>
              <a:t>(plot)</a:t>
            </a:r>
            <a:endParaRPr lang="en-US" altLang="zh-CN" sz="2385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zh-CN" altLang="en-US" sz="2385" strike="noStrike" noProof="1" dirty="0">
                <a:sym typeface="+mn-ea"/>
              </a:rPr>
              <a:t>绿色填充的菱形加蓝色边框和蓝色虚线 创建 病人对药物</a:t>
            </a:r>
            <a:r>
              <a:rPr lang="en-US" altLang="zh-CN" sz="2385" strike="noStrike" noProof="1" dirty="0">
                <a:sym typeface="+mn-ea"/>
              </a:rPr>
              <a:t>B</a:t>
            </a:r>
            <a:r>
              <a:rPr lang="zh-CN" altLang="en-US" sz="2385" strike="noStrike" noProof="1" dirty="0">
                <a:sym typeface="+mn-ea"/>
              </a:rPr>
              <a:t>在</a:t>
            </a:r>
            <a:r>
              <a:rPr lang="en-US" altLang="zh-CN" sz="2385" strike="noStrike" noProof="1" dirty="0">
                <a:sym typeface="+mn-ea"/>
              </a:rPr>
              <a:t>5</a:t>
            </a:r>
            <a:r>
              <a:rPr lang="zh-CN" altLang="en-US" sz="2385" strike="noStrike" noProof="1" dirty="0">
                <a:sym typeface="+mn-ea"/>
              </a:rPr>
              <a:t>种剂量的反应 的散点图</a:t>
            </a:r>
            <a:r>
              <a:rPr lang="en-US" altLang="zh-CN" sz="2385" strike="noStrike" noProof="1" dirty="0">
                <a:sym typeface="+mn-ea"/>
              </a:rPr>
              <a:t>(plot)</a:t>
            </a:r>
            <a:endParaRPr lang="en-US" altLang="zh-CN" sz="2385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zh-CN" altLang="en-US" sz="2385" strike="noStrike" noProof="1" dirty="0">
                <a:sym typeface="+mn-ea"/>
              </a:rPr>
              <a:t>最后 还原图形参数设置</a:t>
            </a:r>
            <a:endParaRPr lang="zh-CN" altLang="en-US" sz="2385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endParaRPr lang="en-US" altLang="zh-CN" sz="2385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endParaRPr lang="en-US" altLang="zh-CN" sz="2385" strike="noStrike" noProof="1" dirty="0">
              <a:sym typeface="+mn-ea"/>
            </a:endParaRPr>
          </a:p>
          <a:p>
            <a:pPr marL="109855" indent="0" eaLnBrk="1" fontAlgn="base" hangingPunct="1">
              <a:lnSpc>
                <a:spcPct val="90000"/>
              </a:lnSpc>
              <a:buNone/>
            </a:pPr>
            <a:endParaRPr lang="zh-CN" sz="2800" strike="noStrike" noProof="1" dirty="0"/>
          </a:p>
          <a:p>
            <a:pPr indent="-255270" eaLnBrk="1" fontAlgn="base" hangingPunct="1">
              <a:lnSpc>
                <a:spcPct val="90000"/>
              </a:lnSpc>
            </a:pPr>
            <a:endParaRPr lang="zh-CN" sz="2400" strike="noStrike" noProof="1" dirty="0"/>
          </a:p>
          <a:p>
            <a:pPr indent="-255270" eaLnBrk="1" fontAlgn="base" hangingPunct="1">
              <a:lnSpc>
                <a:spcPct val="90000"/>
              </a:lnSpc>
            </a:pPr>
            <a:endParaRPr lang="en-US" altLang="zh-CN" sz="2000" strike="noStrike" noProof="1" dirty="0"/>
          </a:p>
        </p:txBody>
      </p:sp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dirty="0">
                <a:sym typeface="+mn-ea"/>
              </a:rPr>
              <a:t>图形参数</a:t>
            </a:r>
            <a:r>
              <a:rPr lang="en-US" altLang="zh-CN" dirty="0">
                <a:sym typeface="+mn-ea"/>
              </a:rPr>
              <a:t>-</a:t>
            </a:r>
            <a:r>
              <a:rPr dirty="0">
                <a:sym typeface="+mn-ea"/>
              </a:rPr>
              <a:t>练习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7409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3"/>
          </a:xfrm>
        </p:spPr>
        <p:txBody>
          <a:bodyPr wrap="square" lIns="91440" tIns="45720" rIns="91440" bIns="45720" anchor="t"/>
          <a:p>
            <a:pPr indent="-255270" eaLnBrk="1" fontAlgn="base" hangingPunct="1">
              <a:lnSpc>
                <a:spcPct val="90000"/>
              </a:lnSpc>
            </a:pPr>
            <a:endParaRPr lang="zh-CN" altLang="en-US" sz="2385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endParaRPr lang="en-US" altLang="zh-CN" sz="2385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endParaRPr lang="en-US" altLang="zh-CN" sz="2385" strike="noStrike" noProof="1" dirty="0">
              <a:sym typeface="+mn-ea"/>
            </a:endParaRPr>
          </a:p>
          <a:p>
            <a:pPr marL="109855" indent="0" eaLnBrk="1" fontAlgn="base" hangingPunct="1">
              <a:lnSpc>
                <a:spcPct val="90000"/>
              </a:lnSpc>
              <a:buNone/>
            </a:pPr>
            <a:endParaRPr lang="zh-CN" sz="2800" strike="noStrike" noProof="1" dirty="0"/>
          </a:p>
          <a:p>
            <a:pPr indent="-255270" eaLnBrk="1" fontAlgn="base" hangingPunct="1">
              <a:lnSpc>
                <a:spcPct val="90000"/>
              </a:lnSpc>
            </a:pPr>
            <a:endParaRPr lang="zh-CN" sz="2400" strike="noStrike" noProof="1" dirty="0"/>
          </a:p>
          <a:p>
            <a:pPr indent="-255270" eaLnBrk="1" fontAlgn="base" hangingPunct="1">
              <a:lnSpc>
                <a:spcPct val="90000"/>
              </a:lnSpc>
            </a:pPr>
            <a:endParaRPr lang="en-US" altLang="zh-CN" sz="2000" strike="noStrike" noProof="1" dirty="0"/>
          </a:p>
        </p:txBody>
      </p:sp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457200" y="1417638"/>
          <a:ext cx="8474075" cy="417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4710"/>
              </a:tblGrid>
              <a:tr h="4176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/>
                        <a:t>&gt; dose&lt;-c(20,30,40,45,60)</a:t>
                      </a:r>
                      <a:endParaRPr lang="en-US" altLang="zh-CN" sz="2000"/>
                    </a:p>
                    <a:p>
                      <a:pPr>
                        <a:buNone/>
                      </a:pPr>
                      <a:r>
                        <a:rPr lang="en-US" altLang="zh-CN" sz="2000"/>
                        <a:t>&gt;drugA&lt;-c(16,20,27,40,60)</a:t>
                      </a:r>
                      <a:endParaRPr lang="en-US" altLang="zh-CN" sz="2000"/>
                    </a:p>
                    <a:p>
                      <a:pPr>
                        <a:buNone/>
                      </a:pPr>
                      <a:r>
                        <a:rPr lang="en-US" altLang="zh-CN" sz="2000"/>
                        <a:t>&gt;</a:t>
                      </a:r>
                      <a:r>
                        <a:rPr lang="zh-CN" altLang="en-US" sz="2000"/>
                        <a:t>drugB&lt;-c(15,18,25,31,40)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&gt; p&lt;-par(no.readonly=TRUE)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&gt; par(pin=c(2,3))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&gt; par(lwd=2,cex=1.5)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&gt; par(cex.axis=0.75,font.axis=3)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&gt; plot(dose,drugA,type="b",pch=19,lty=2,col="red")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&gt; plot(dose,drugA,type="b",pch=23,lty=6,col="blue",bg="green")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&gt; plot(dose,drugB,type="b",pch=23,lty=6,col="blue",bg="green")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&gt; par(p)</a:t>
                      </a:r>
                      <a:endParaRPr lang="zh-CN" altLang="en-US" sz="2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pPr algn="l"/>
            <a:r>
              <a:rPr dirty="0">
                <a:sym typeface="+mn-ea"/>
              </a:rPr>
              <a:t>图形参数</a:t>
            </a:r>
            <a:r>
              <a:rPr lang="en-US" altLang="zh-CN" dirty="0">
                <a:sym typeface="+mn-ea"/>
              </a:rPr>
              <a:t>-</a:t>
            </a:r>
            <a:r>
              <a:rPr dirty="0">
                <a:sym typeface="+mn-ea"/>
              </a:rPr>
              <a:t>代码</a:t>
            </a:r>
            <a:endParaRPr dirty="0">
              <a:sym typeface="+mn-ea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3"/>
          </a:xfrm>
        </p:spPr>
        <p:txBody>
          <a:bodyPr wrap="square" lIns="91440" tIns="45720" rIns="91440" bIns="45720" anchor="t"/>
          <a:p>
            <a:pPr indent="-255270" eaLnBrk="1" fontAlgn="base" hangingPunct="1">
              <a:lnSpc>
                <a:spcPct val="90000"/>
              </a:lnSpc>
            </a:pPr>
            <a:endParaRPr lang="zh-CN" altLang="en-US" sz="2385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endParaRPr lang="en-US" altLang="zh-CN" sz="2385" strike="noStrike" noProof="1" dirty="0">
              <a:sym typeface="+mn-ea"/>
            </a:endParaRPr>
          </a:p>
          <a:p>
            <a:pPr lvl="1" indent="-255270" eaLnBrk="1" fontAlgn="base" hangingPunct="1">
              <a:lnSpc>
                <a:spcPct val="90000"/>
              </a:lnSpc>
            </a:pPr>
            <a:endParaRPr lang="en-US" altLang="zh-CN" sz="2385" strike="noStrike" noProof="1" dirty="0">
              <a:sym typeface="+mn-ea"/>
            </a:endParaRPr>
          </a:p>
          <a:p>
            <a:pPr marL="109855" indent="0" eaLnBrk="1" fontAlgn="base" hangingPunct="1">
              <a:lnSpc>
                <a:spcPct val="90000"/>
              </a:lnSpc>
              <a:buNone/>
            </a:pPr>
            <a:endParaRPr lang="zh-CN" sz="2800" strike="noStrike" noProof="1" dirty="0"/>
          </a:p>
          <a:p>
            <a:pPr indent="-255270" eaLnBrk="1" fontAlgn="base" hangingPunct="1">
              <a:lnSpc>
                <a:spcPct val="90000"/>
              </a:lnSpc>
            </a:pPr>
            <a:endParaRPr lang="zh-CN" sz="2400" strike="noStrike" noProof="1" dirty="0"/>
          </a:p>
          <a:p>
            <a:pPr indent="-255270" eaLnBrk="1" fontAlgn="base" hangingPunct="1">
              <a:lnSpc>
                <a:spcPct val="90000"/>
              </a:lnSpc>
            </a:pPr>
            <a:endParaRPr lang="en-US" altLang="zh-CN" sz="2000" strike="noStrike" noProof="1" dirty="0"/>
          </a:p>
        </p:txBody>
      </p:sp>
      <p:sp>
        <p:nvSpPr>
          <p:cNvPr id="4198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4198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" y="1104900"/>
            <a:ext cx="4629150" cy="464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9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50" y="1768475"/>
            <a:ext cx="3398838" cy="3951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dirty="0">
                <a:sym typeface="+mn-ea"/>
              </a:rPr>
              <a:t>图形参数</a:t>
            </a:r>
            <a:r>
              <a:rPr lang="en-US" altLang="zh-CN" dirty="0">
                <a:sym typeface="+mn-ea"/>
              </a:rPr>
              <a:t>-</a:t>
            </a:r>
            <a:r>
              <a:rPr dirty="0">
                <a:sym typeface="+mn-ea"/>
              </a:rPr>
              <a:t>练习</a:t>
            </a:r>
            <a:b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150000"/>
              </a:lnSpc>
            </a:pPr>
            <a:r>
              <a:rPr lang="zh-CN" altLang="en-US" sz="2800" dirty="0"/>
              <a:t>使用</a:t>
            </a:r>
            <a:r>
              <a:rPr lang="en-US" altLang="zh-CN" sz="2800" dirty="0"/>
              <a:t>title()</a:t>
            </a:r>
            <a:r>
              <a:rPr lang="zh-CN" altLang="en-US" sz="2800" dirty="0"/>
              <a:t>函数添加标题和坐标轴标签</a:t>
            </a:r>
            <a:endParaRPr lang="zh-CN" altLang="en-US" sz="2800" dirty="0"/>
          </a:p>
          <a:p>
            <a:pPr indent="-255270" eaLnBrk="1" hangingPunct="1">
              <a:lnSpc>
                <a:spcPct val="150000"/>
              </a:lnSpc>
            </a:pPr>
            <a:r>
              <a:rPr lang="en-US" altLang="zh-CN" sz="2800" dirty="0"/>
              <a:t>title(main="main title", sub="subtitle", xlab="x-axis label", ylab="y-axis lable")</a:t>
            </a:r>
            <a:endParaRPr lang="en-US" altLang="zh-CN" sz="2800" dirty="0"/>
          </a:p>
        </p:txBody>
      </p:sp>
      <p:sp>
        <p:nvSpPr>
          <p:cNvPr id="4403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pPr algn="l"/>
            <a:r>
              <a:rPr dirty="0">
                <a:sym typeface="+mn-ea"/>
              </a:rPr>
              <a:t>添加文本、自定义坐标轴和图例</a:t>
            </a:r>
            <a:b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graphicFrame>
        <p:nvGraphicFramePr>
          <p:cNvPr id="3" name="内容占位符 2"/>
          <p:cNvGraphicFramePr/>
          <p:nvPr>
            <p:ph idx="1"/>
          </p:nvPr>
        </p:nvGraphicFramePr>
        <p:xfrm>
          <a:off x="149225" y="1481138"/>
          <a:ext cx="8983663" cy="1606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3345"/>
              </a:tblGrid>
              <a:tr h="12274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&gt; plot(dose,drugB,type="b",pch=23,lty=6,col="blue",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bg="green",ann=FALSE)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&gt; title(main="main title",sub="subtitle",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tx1"/>
                          </a:solidFill>
                        </a:rPr>
                        <a:t>xlab="x-axis label",ylab="y-axis lable")</a:t>
                      </a:r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7133" y="1378585"/>
            <a:ext cx="5286375" cy="52371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pPr algn="l"/>
            <a:r>
              <a:rPr dirty="0">
                <a:sym typeface="+mn-ea"/>
              </a:rPr>
              <a:t>添加文本、自定义坐标轴和图例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讲授思路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255270" eaLnBrk="1" hangingPunct="1"/>
            <a:r>
              <a:rPr dirty="0">
                <a:sym typeface="+mn-ea"/>
              </a:rPr>
              <a:t>图形参数设置</a:t>
            </a:r>
            <a:endParaRPr lang="zh-CN" altLang="en-US" dirty="0"/>
          </a:p>
          <a:p>
            <a:pPr indent="-255270" eaLnBrk="1" hangingPunct="1"/>
            <a:r>
              <a:rPr dirty="0">
                <a:sym typeface="+mn-ea"/>
              </a:rPr>
              <a:t>添加文本、自定义坐标轴和图例</a:t>
            </a:r>
            <a:endParaRPr lang="zh-CN" altLang="en-US" dirty="0"/>
          </a:p>
          <a:p>
            <a:pPr indent="-255270" eaLnBrk="1" hangingPunct="1"/>
            <a:r>
              <a:rPr dirty="0">
                <a:sym typeface="+mn-ea"/>
              </a:rPr>
              <a:t>图形组合</a:t>
            </a:r>
            <a:endParaRPr lang="zh-CN" altLang="en-US" dirty="0"/>
          </a:p>
          <a:p>
            <a:pPr indent="-255270" eaLnBrk="1" hangingPunct="1"/>
            <a:r>
              <a:rPr dirty="0">
                <a:sym typeface="+mn-ea"/>
              </a:rPr>
              <a:t>图形的创建和保存</a:t>
            </a:r>
            <a:endParaRPr lang="zh-CN" altLang="en-US" dirty="0"/>
          </a:p>
          <a:p>
            <a:pPr indent="-255270" eaLnBrk="1" hangingPunct="1"/>
            <a:endParaRPr lang="zh-CN" altLang="en-US" dirty="0"/>
          </a:p>
          <a:p>
            <a:pPr indent="-255270" eaLnBrk="1" hangingPunct="1"/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axis()</a:t>
            </a:r>
            <a:r>
              <a:rPr lang="zh-CN" altLang="en-US" dirty="0"/>
              <a:t>函数创建自定义的坐标轴</a:t>
            </a:r>
            <a:endParaRPr lang="zh-CN" altLang="en-US" dirty="0"/>
          </a:p>
          <a:p>
            <a:pPr indent="-255270" eaLnBrk="1" hangingPunct="1">
              <a:lnSpc>
                <a:spcPct val="90000"/>
              </a:lnSpc>
            </a:pPr>
            <a:r>
              <a:rPr lang="en-US" altLang="zh-CN" dirty="0"/>
              <a:t>axis(side,at=,labels=,pos=,lty=,col=,...)</a:t>
            </a:r>
            <a:endParaRPr lang="en-US" altLang="zh-CN" dirty="0"/>
          </a:p>
          <a:p>
            <a:pPr lvl="1" indent="-255270" eaLnBrk="1" hangingPunct="1">
              <a:lnSpc>
                <a:spcPct val="90000"/>
              </a:lnSpc>
            </a:pPr>
            <a:r>
              <a:rPr lang="zh-CN" altLang="en-US" dirty="0"/>
              <a:t>参数</a:t>
            </a:r>
            <a:r>
              <a:rPr lang="en-US" altLang="zh-CN" dirty="0"/>
              <a:t>axes=FALSE</a:t>
            </a:r>
            <a:r>
              <a:rPr lang="zh-CN" altLang="en-US" dirty="0"/>
              <a:t>将禁用全部坐标轴</a:t>
            </a:r>
            <a:endParaRPr lang="zh-CN" altLang="en-US" dirty="0"/>
          </a:p>
          <a:p>
            <a:pPr lvl="1" indent="-255270" eaLnBrk="1" hangingPunct="1">
              <a:lnSpc>
                <a:spcPct val="90000"/>
              </a:lnSpc>
            </a:pPr>
            <a:r>
              <a:rPr lang="en-US" altLang="zh-CN" dirty="0"/>
              <a:t>xaxt=”n”</a:t>
            </a:r>
            <a:r>
              <a:rPr lang="zh-CN" altLang="en-US" dirty="0"/>
              <a:t>禁用</a:t>
            </a:r>
            <a:r>
              <a:rPr lang="en-US" altLang="zh-CN" dirty="0"/>
              <a:t>x</a:t>
            </a:r>
            <a:r>
              <a:rPr lang="zh-CN" altLang="en-US" dirty="0"/>
              <a:t>轴坐标</a:t>
            </a:r>
            <a:endParaRPr lang="zh-CN" altLang="en-US" dirty="0"/>
          </a:p>
          <a:p>
            <a:pPr lvl="1" indent="-255270" eaLnBrk="1" hangingPunct="1">
              <a:lnSpc>
                <a:spcPct val="90000"/>
              </a:lnSpc>
            </a:pPr>
            <a:r>
              <a:rPr lang="en-US" altLang="zh-CN" dirty="0"/>
              <a:t>yaxt=”n”</a:t>
            </a:r>
            <a:r>
              <a:rPr lang="zh-CN" altLang="en-US" dirty="0"/>
              <a:t>禁用</a:t>
            </a:r>
            <a:r>
              <a:rPr lang="en-US" altLang="zh-CN" dirty="0"/>
              <a:t>y</a:t>
            </a:r>
            <a:r>
              <a:rPr lang="zh-CN" altLang="en-US" dirty="0"/>
              <a:t>轴坐标</a:t>
            </a:r>
            <a:endParaRPr lang="zh-CN" altLang="en-US" dirty="0"/>
          </a:p>
          <a:p>
            <a:pPr indent="-255270" eaLnBrk="1" hangingPunct="1">
              <a:lnSpc>
                <a:spcPct val="90000"/>
              </a:lnSpc>
            </a:pPr>
            <a:endParaRPr lang="en-US" altLang="zh-CN" sz="2400" dirty="0"/>
          </a:p>
          <a:p>
            <a:pPr indent="-255270" eaLnBrk="1" hangingPunct="1">
              <a:lnSpc>
                <a:spcPct val="90000"/>
              </a:lnSpc>
            </a:pPr>
            <a:endParaRPr lang="en-US" altLang="zh-CN" sz="2400" dirty="0"/>
          </a:p>
          <a:p>
            <a:pPr indent="-255270" eaLnBrk="1" hangingPunct="1">
              <a:lnSpc>
                <a:spcPct val="90000"/>
              </a:lnSpc>
            </a:pPr>
            <a:endParaRPr lang="en-US" altLang="zh-CN" sz="2000" dirty="0"/>
          </a:p>
        </p:txBody>
      </p:sp>
      <p:sp>
        <p:nvSpPr>
          <p:cNvPr id="4813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dirty="0">
                <a:sym typeface="+mn-ea"/>
              </a:rPr>
              <a:t>添加文本、自定义坐标轴和图例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5017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" y="1417638"/>
            <a:ext cx="8756650" cy="15446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100" y="2133600"/>
            <a:ext cx="4672013" cy="4524375"/>
          </a:xfrm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dirty="0">
                <a:sym typeface="+mn-ea"/>
              </a:rPr>
              <a:t>添加文本、自定义坐标轴和图例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52227" name="内容占位符 3"/>
          <p:cNvSpPr>
            <a:spLocks noGrp="1"/>
          </p:cNvSpPr>
          <p:nvPr>
            <p:ph idx="1"/>
          </p:nvPr>
        </p:nvSpPr>
        <p:spPr/>
        <p:txBody>
          <a:bodyPr anchor="t"/>
          <a:p>
            <a:pPr indent="-255270"/>
            <a:endParaRPr lang="en-US" altLang="zh-CN"/>
          </a:p>
        </p:txBody>
      </p:sp>
      <p:pic>
        <p:nvPicPr>
          <p:cNvPr id="52228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300" y="1260475"/>
            <a:ext cx="5659438" cy="5513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dirty="0">
                <a:sym typeface="+mn-ea"/>
              </a:rPr>
              <a:t>添加文本、自定义坐标轴和图例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54275" name="内容占位符 3"/>
          <p:cNvSpPr>
            <a:spLocks noGrp="1"/>
          </p:cNvSpPr>
          <p:nvPr>
            <p:ph idx="1"/>
          </p:nvPr>
        </p:nvSpPr>
        <p:spPr/>
        <p:txBody>
          <a:bodyPr anchor="t"/>
          <a:p>
            <a:pPr indent="-255270"/>
            <a:r>
              <a:rPr lang="zh-CN" altLang="en-US"/>
              <a:t>函数</a:t>
            </a:r>
            <a:r>
              <a:rPr lang="en-US" altLang="zh-CN"/>
              <a:t>abline() </a:t>
            </a:r>
            <a:r>
              <a:rPr lang="zh-CN" altLang="en-US"/>
              <a:t>为图形添加参考线</a:t>
            </a:r>
            <a:endParaRPr lang="zh-CN" altLang="en-US"/>
          </a:p>
          <a:p>
            <a:pPr indent="-255270"/>
            <a:r>
              <a:rPr lang="en-US" altLang="zh-CN"/>
              <a:t>abline(h=yvalues,v=xvalues)</a:t>
            </a:r>
            <a:endParaRPr lang="en-US" altLang="zh-CN"/>
          </a:p>
          <a:p>
            <a:pPr lvl="1"/>
            <a:r>
              <a:rPr lang="en-US" altLang="zh-CN"/>
              <a:t>abline(v=seq(20,40),lty=2,col=”blue”)</a:t>
            </a:r>
            <a:endParaRPr lang="en-US" altLang="zh-CN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dirty="0">
                <a:sym typeface="+mn-ea"/>
              </a:rPr>
              <a:t>添加文本、自定义坐标轴和图例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56323" name="内容占位符 3"/>
          <p:cNvSpPr>
            <a:spLocks noGrp="1"/>
          </p:cNvSpPr>
          <p:nvPr>
            <p:ph idx="1"/>
          </p:nvPr>
        </p:nvSpPr>
        <p:spPr/>
        <p:txBody>
          <a:bodyPr anchor="t"/>
          <a:p>
            <a:pPr indent="-255270"/>
            <a:r>
              <a:rPr lang="zh-CN" altLang="en-US"/>
              <a:t>使用</a:t>
            </a:r>
            <a:r>
              <a:rPr lang="en-US" altLang="zh-CN"/>
              <a:t>legend()</a:t>
            </a:r>
            <a:r>
              <a:rPr lang="zh-CN" altLang="en-US"/>
              <a:t>函数添加图例</a:t>
            </a:r>
            <a:endParaRPr lang="zh-CN" altLang="en-US"/>
          </a:p>
          <a:p>
            <a:pPr indent="-255270"/>
            <a:r>
              <a:rPr lang="en-US" altLang="zh-CN"/>
              <a:t>legend(location,title,legend,...)</a:t>
            </a:r>
            <a:endParaRPr lang="en-US" altLang="zh-CN"/>
          </a:p>
        </p:txBody>
      </p:sp>
      <p:pic>
        <p:nvPicPr>
          <p:cNvPr id="5632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25" y="2746375"/>
            <a:ext cx="8997950" cy="34909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dirty="0">
                <a:sym typeface="+mn-ea"/>
              </a:rPr>
              <a:t>添加文本、自定义坐标轴和图例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60419" name="内容占位符 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3550" y="1273175"/>
            <a:ext cx="5394325" cy="5500688"/>
          </a:xfrm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dirty="0">
                <a:sym typeface="+mn-ea"/>
              </a:rPr>
              <a:t>添加文本、自定义坐标轴和图例</a:t>
            </a:r>
            <a:r>
              <a:rPr lang="en-US" altLang="zh-CN" dirty="0">
                <a:sym typeface="+mn-ea"/>
              </a:rPr>
              <a:t>-</a:t>
            </a:r>
            <a:r>
              <a:rPr dirty="0">
                <a:sym typeface="+mn-ea"/>
              </a:rPr>
              <a:t>练习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 rtlCol="0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p>
            <a:pPr algn="l" fontAlgn="base"/>
            <a:r>
              <a:rPr lang="zh-CN" altLang="en-US" strike="noStrike" noProof="1"/>
              <a:t>代码</a:t>
            </a:r>
            <a:endParaRPr lang="zh-CN" altLang="en-US" strike="noStrike" noProof="1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457200" y="1417638"/>
          <a:ext cx="8229600" cy="4097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&gt; opar&lt;-par(no.readonly=TRUE)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&gt; par(lwd=2,cex=1.5,font.lab=2)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plot(dose,drugA,type="b",pch=15,lty=1,col="red",ylim=c(0,60),main="Drug A vs. Drug B",xlab="Drug Dosage",ylab="Drug Response")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&gt; lines(dose,drugB,type="b",pch=17,lty=2,col="blue")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&gt; abline(h=c(30),lwd=1.5,lty=2,col="gray")</a:t>
                      </a:r>
                      <a:endParaRPr lang="zh-CN" altLang="en-US" sz="2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&gt; legend("topleft",inset=.05,title="Drug Type",c("A","B"),lty=c(1,2),pch=c(15,17),col=c("red","blue"))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&gt; par(opar)</a:t>
                      </a: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ll dir="r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indent="-255270"/>
            <a:r>
              <a:rPr lang="zh-CN" altLang="en-US"/>
              <a:t>使用函数</a:t>
            </a:r>
            <a:r>
              <a:rPr lang="en-US" altLang="zh-CN"/>
              <a:t>text()</a:t>
            </a:r>
            <a:r>
              <a:rPr lang="zh-CN" altLang="en-US"/>
              <a:t>和</a:t>
            </a:r>
            <a:r>
              <a:rPr lang="en-US" altLang="zh-CN"/>
              <a:t>mtext()</a:t>
            </a:r>
            <a:r>
              <a:rPr lang="zh-CN" altLang="en-US"/>
              <a:t>将文本添加到图形上。</a:t>
            </a:r>
            <a:endParaRPr lang="zh-CN" altLang="en-US"/>
          </a:p>
          <a:p>
            <a:pPr indent="-255270"/>
            <a:r>
              <a:rPr lang="en-US" altLang="zh-CN"/>
              <a:t>text(location,”text to place”,pos,...)</a:t>
            </a:r>
            <a:endParaRPr lang="en-US" altLang="zh-CN"/>
          </a:p>
          <a:p>
            <a:pPr indent="-255270"/>
            <a:r>
              <a:rPr lang="en-US" altLang="zh-CN"/>
              <a:t>mtext(“text to place”,side,line=n,...)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13" y="3203575"/>
            <a:ext cx="9101137" cy="2676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dirty="0">
                <a:sym typeface="+mn-ea"/>
              </a:rPr>
              <a:t>添加文本、自定义坐标轴和图例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6553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9325" y="2546350"/>
            <a:ext cx="5029200" cy="422751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" name="内容占位符 4"/>
          <p:cNvGraphicFramePr/>
          <p:nvPr>
            <p:ph idx="1"/>
          </p:nvPr>
        </p:nvGraphicFramePr>
        <p:xfrm>
          <a:off x="457200" y="1481138"/>
          <a:ext cx="8229600" cy="9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&gt; plot(dose,drugA,type="b",pch=15,lty=1,col="red", ylim=c(0,60), xlab="Drug Dosage", ylab="Drug Response")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&gt; text(locator(1),"添加标注",pos=1)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dirty="0">
                <a:sym typeface="+mn-ea"/>
              </a:rPr>
              <a:t>添加文本、自定义坐标轴和图例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sz="2400" dirty="0"/>
              <a:t>使用函数</a:t>
            </a:r>
            <a:r>
              <a:rPr lang="en-US" altLang="zh-CN" sz="2400" dirty="0"/>
              <a:t>par()</a:t>
            </a:r>
            <a:r>
              <a:rPr lang="zh-CN" altLang="en-US" sz="2400" dirty="0"/>
              <a:t>或</a:t>
            </a:r>
            <a:r>
              <a:rPr lang="en-US" altLang="zh-CN" sz="2400" dirty="0"/>
              <a:t>layout()</a:t>
            </a:r>
            <a:r>
              <a:rPr lang="zh-CN" altLang="en-US" sz="2400" dirty="0"/>
              <a:t>组合多幅图形为一幅总括图</a:t>
            </a:r>
            <a:endParaRPr lang="zh-CN" altLang="en-US" sz="2400" dirty="0"/>
          </a:p>
          <a:p>
            <a:pPr indent="-255270" eaLnBrk="1" hangingPunct="1">
              <a:lnSpc>
                <a:spcPct val="90000"/>
              </a:lnSpc>
            </a:pPr>
            <a:endParaRPr lang="en-US" altLang="zh-CN" sz="2400" dirty="0"/>
          </a:p>
          <a:p>
            <a:pPr indent="-255270" eaLnBrk="1" hangingPunct="1">
              <a:lnSpc>
                <a:spcPct val="90000"/>
              </a:lnSpc>
            </a:pPr>
            <a:r>
              <a:rPr lang="en-US" altLang="zh-CN" sz="2400" dirty="0"/>
              <a:t>par(mfrow=c(nrows,ncols)) </a:t>
            </a:r>
            <a:endParaRPr lang="en-US" altLang="zh-CN" sz="2400" dirty="0"/>
          </a:p>
          <a:p>
            <a:pPr indent="-255270" eaLnBrk="1" hangingPunct="1">
              <a:lnSpc>
                <a:spcPct val="90000"/>
              </a:lnSpc>
            </a:pPr>
            <a:r>
              <a:rPr lang="en-US" altLang="zh-CN" sz="2400" dirty="0"/>
              <a:t>par(mfcol=c(nrows,ncols)) </a:t>
            </a:r>
            <a:endParaRPr lang="en-US" altLang="zh-CN" sz="2400" dirty="0"/>
          </a:p>
          <a:p>
            <a:pPr indent="-255270" eaLnBrk="1" hangingPunct="1">
              <a:lnSpc>
                <a:spcPct val="90000"/>
              </a:lnSpc>
            </a:pPr>
            <a:endParaRPr lang="en-US" altLang="zh-CN" sz="2400" dirty="0"/>
          </a:p>
          <a:p>
            <a:pPr indent="-255270" eaLnBrk="1" hangingPunct="1">
              <a:lnSpc>
                <a:spcPct val="90000"/>
              </a:lnSpc>
            </a:pPr>
            <a:endParaRPr lang="en-US" altLang="zh-CN" sz="2400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400" dirty="0"/>
          </a:p>
        </p:txBody>
      </p:sp>
      <p:sp>
        <p:nvSpPr>
          <p:cNvPr id="6758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dirty="0">
                <a:sym typeface="+mn-ea"/>
              </a:rPr>
              <a:t>添加文本、自定义坐标轴和图例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dirty="0">
                <a:sym typeface="+mn-ea"/>
              </a:rPr>
              <a:t>引入</a:t>
            </a: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255270" eaLnBrk="1" hangingPunct="1"/>
            <a:r>
              <a:rPr>
                <a:sym typeface="+mn-ea"/>
              </a:rPr>
              <a:t>以下数据描述了病人对两种药物五个剂量水平上的响应情况。</a:t>
            </a:r>
            <a:endParaRPr lang="zh-CN" altLang="en-US"/>
          </a:p>
          <a:p>
            <a:pPr indent="-255270" eaLnBrk="1" hangingPunct="1"/>
            <a:endParaRPr dirty="0">
              <a:sym typeface="+mn-ea"/>
            </a:endParaRPr>
          </a:p>
          <a:p>
            <a:pPr lvl="1" indent="-255270" eaLnBrk="1" hangingPunct="1"/>
            <a:endParaRPr lang="zh-CN" altLang="en-US" dirty="0"/>
          </a:p>
          <a:p>
            <a:pPr indent="-255270" eaLnBrk="1" hangingPunct="1"/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025" y="2651125"/>
            <a:ext cx="8686800" cy="3135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69635" name="内容占位符 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9563" y="1806575"/>
            <a:ext cx="8704262" cy="3575050"/>
          </a:xfrm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dirty="0">
                <a:sym typeface="+mn-ea"/>
              </a:rPr>
              <a:t>添加文本、自定义坐标轴和图例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endParaRPr lang="zh-CN" altLang="en-US" sz="2400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400" dirty="0"/>
          </a:p>
        </p:txBody>
      </p:sp>
      <p:sp>
        <p:nvSpPr>
          <p:cNvPr id="7168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7168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4025" y="444500"/>
            <a:ext cx="6102350" cy="6329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图形组合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zh-CN" altLang="en-US" sz="2400" dirty="0"/>
              <a:t>使用函数</a:t>
            </a:r>
            <a:r>
              <a:rPr lang="en-US" altLang="zh-CN" sz="2400" dirty="0"/>
              <a:t>par()</a:t>
            </a:r>
            <a:r>
              <a:rPr lang="zh-CN" altLang="en-US" sz="2400" dirty="0"/>
              <a:t>或</a:t>
            </a:r>
            <a:r>
              <a:rPr lang="en-US" altLang="zh-CN" sz="2400" dirty="0"/>
              <a:t>layout()</a:t>
            </a:r>
            <a:r>
              <a:rPr lang="zh-CN" altLang="en-US" sz="2400" dirty="0"/>
              <a:t>组合多幅图形为一幅总括图</a:t>
            </a:r>
            <a:endParaRPr lang="zh-CN" altLang="en-US" sz="2400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4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r>
              <a:rPr lang="en-US" altLang="zh-CN" sz="2400" dirty="0"/>
              <a:t>layout(mat)</a:t>
            </a:r>
            <a:endParaRPr lang="en-US" altLang="zh-CN" sz="24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en-US" altLang="zh-CN" sz="24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en-US" altLang="zh-CN" sz="2400" dirty="0">
              <a:sym typeface="黑体" panose="02010609060101010101" pitchFamily="49" charset="-122"/>
            </a:endParaRPr>
          </a:p>
          <a:p>
            <a:pPr indent="-255270" eaLnBrk="1" hangingPunct="1">
              <a:lnSpc>
                <a:spcPct val="90000"/>
              </a:lnSpc>
            </a:pPr>
            <a:endParaRPr lang="zh-CN" altLang="en-US" sz="2400" dirty="0"/>
          </a:p>
        </p:txBody>
      </p:sp>
      <p:sp>
        <p:nvSpPr>
          <p:cNvPr id="7373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7373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836863"/>
            <a:ext cx="8493125" cy="2924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图形组合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p>
            <a:pPr indent="-255270" eaLnBrk="1" hangingPunct="1">
              <a:lnSpc>
                <a:spcPct val="90000"/>
              </a:lnSpc>
            </a:pPr>
            <a:r>
              <a:rPr lang="en-US" altLang="zh-CN" sz="2400" dirty="0">
                <a:sym typeface="黑体" panose="02010609060101010101" pitchFamily="49" charset="-122"/>
              </a:rPr>
              <a:t> </a:t>
            </a:r>
            <a:endParaRPr lang="zh-CN" altLang="en-US" sz="2400" dirty="0"/>
          </a:p>
          <a:p>
            <a:pPr indent="-255270" eaLnBrk="1" hangingPunct="1">
              <a:lnSpc>
                <a:spcPct val="90000"/>
              </a:lnSpc>
            </a:pPr>
            <a:endParaRPr lang="zh-CN" altLang="en-US" sz="2400" dirty="0"/>
          </a:p>
        </p:txBody>
      </p:sp>
      <p:sp>
        <p:nvSpPr>
          <p:cNvPr id="7577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pic>
        <p:nvPicPr>
          <p:cNvPr id="7578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7375" y="660400"/>
            <a:ext cx="5995988" cy="6167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图形组合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77827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indent="-255270"/>
            <a:r>
              <a:rPr lang="zh-CN" altLang="en-US"/>
              <a:t>通过代码方式保存</a:t>
            </a:r>
            <a:endParaRPr lang="zh-CN" altLang="en-US"/>
          </a:p>
        </p:txBody>
      </p:sp>
      <p:pic>
        <p:nvPicPr>
          <p:cNvPr id="77828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138" y="2352675"/>
            <a:ext cx="8094662" cy="191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1270000"/>
            <a:ext cx="6219825" cy="55038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pPr algn="l"/>
            <a:r>
              <a:rPr lang="zh-CN" altLang="en-US"/>
              <a:t>图形的创建和保存</a:t>
            </a: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47113" y="6408738"/>
            <a:ext cx="366712" cy="365125"/>
          </a:xfrm>
          <a:noFill/>
          <a:ln>
            <a:noFill/>
          </a:ln>
        </p:spPr>
        <p:txBody>
          <a:bodyPr anchor="b"/>
          <a:p>
            <a:pPr indent="0" algn="r">
              <a:buClrTx/>
            </a:pPr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 indent="-255270"/>
            <a:r>
              <a:rPr lang="zh-CN" altLang="en-US"/>
              <a:t>使用图形用户界面保存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075" y="1417638"/>
            <a:ext cx="7943850" cy="4962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pPr algn="l"/>
            <a:r>
              <a:rPr>
                <a:sym typeface="+mn-ea"/>
              </a:rPr>
              <a:t>图形的创建和保存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935596" y="3212976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 smtClean="0">
                <a:solidFill>
                  <a:srgbClr val="C00000"/>
                </a:solidFill>
                <a:ea typeface="宋体" panose="02010600030101010101" pitchFamily="2" charset="-122"/>
              </a:rPr>
              <a:t>Thank You</a:t>
            </a:r>
            <a:endParaRPr lang="zh-CN" altLang="en-US" sz="5400" b="1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dirty="0">
                <a:sym typeface="+mn-ea"/>
              </a:rPr>
              <a:t>引入</a:t>
            </a: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255270" eaLnBrk="1" hangingPunct="1"/>
            <a:endParaRPr lang="zh-CN" altLang="en-US"/>
          </a:p>
          <a:p>
            <a:pPr indent="-255270" eaLnBrk="1" hangingPunct="1"/>
            <a:endParaRPr dirty="0">
              <a:sym typeface="+mn-ea"/>
            </a:endParaRPr>
          </a:p>
          <a:p>
            <a:pPr lvl="1" indent="-255270" eaLnBrk="1" hangingPunct="1"/>
            <a:endParaRPr lang="zh-CN" altLang="en-US" dirty="0"/>
          </a:p>
          <a:p>
            <a:pPr indent="-255270" eaLnBrk="1" hangingPunct="1"/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3" name="内容占位符 3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" y="1905000"/>
            <a:ext cx="8874125" cy="42211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dirty="0">
                <a:sym typeface="+mn-ea"/>
              </a:rPr>
              <a:t>图形参数</a:t>
            </a:r>
            <a:b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255270" eaLnBrk="1" hangingPunct="1"/>
            <a:r>
              <a:rPr sz="2800" dirty="0">
                <a:sym typeface="+mn-ea"/>
              </a:rPr>
              <a:t>通过函数</a:t>
            </a:r>
            <a:r>
              <a:rPr lang="en-US" altLang="zh-CN" sz="2800" dirty="0">
                <a:sym typeface="+mn-ea"/>
              </a:rPr>
              <a:t>par</a:t>
            </a:r>
            <a:r>
              <a:rPr sz="2800" dirty="0">
                <a:sym typeface="+mn-ea"/>
              </a:rPr>
              <a:t>（）来指定参数选项</a:t>
            </a:r>
            <a:endParaRPr lang="zh-CN" altLang="en-US" sz="2800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en-US" altLang="zh-CN" sz="2800" dirty="0">
                <a:sym typeface="+mn-ea"/>
              </a:rPr>
              <a:t>par(optionname=value,optionname=value,...)</a:t>
            </a:r>
            <a:endParaRPr lang="en-US" altLang="zh-CN" sz="2800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endParaRPr lang="en-US" altLang="zh-CN" sz="2800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endParaRPr lang="en-US" altLang="zh-CN" sz="2800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endParaRPr lang="en-US" altLang="zh-CN" sz="2800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endParaRPr lang="en-US" altLang="zh-CN" sz="2800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endParaRPr lang="en-US" altLang="zh-CN" sz="2800" strike="noStrike" noProof="1" dirty="0"/>
          </a:p>
          <a:p>
            <a:pPr indent="-255270" eaLnBrk="1" fontAlgn="base" hangingPunct="1">
              <a:lnSpc>
                <a:spcPct val="90000"/>
              </a:lnSpc>
            </a:pPr>
            <a:r>
              <a:rPr sz="2800" dirty="0">
                <a:sym typeface="+mn-ea"/>
              </a:rPr>
              <a:t>在高级绘图函数中直接提供参数选项</a:t>
            </a:r>
            <a:endParaRPr lang="zh-CN" altLang="en-US" sz="2800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r>
              <a:rPr lang="en-US" altLang="zh-CN" sz="2800" dirty="0">
                <a:sym typeface="+mn-ea"/>
              </a:rPr>
              <a:t>plot(dose,drugA,type=”b”,pch=17,lty=2)</a:t>
            </a:r>
            <a:endParaRPr lang="en-US" altLang="zh-CN" sz="2800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endParaRPr lang="zh-CN" altLang="en-US" sz="2800" strike="noStrike" noProof="1" dirty="0"/>
          </a:p>
          <a:p>
            <a:pPr indent="-255270" eaLnBrk="1" fontAlgn="base" hangingPunct="1">
              <a:lnSpc>
                <a:spcPct val="90000"/>
              </a:lnSpc>
            </a:pPr>
            <a:endParaRPr lang="en-US" altLang="zh-CN" sz="2800" strike="noStrike" noProof="1" dirty="0"/>
          </a:p>
          <a:p>
            <a:pPr indent="-255270" eaLnBrk="1" hangingPunct="1"/>
            <a:endParaRPr lang="en-US" altLang="zh-CN"/>
          </a:p>
          <a:p>
            <a:pPr indent="-255270" eaLnBrk="1" hangingPunct="1"/>
            <a:endParaRPr dirty="0">
              <a:sym typeface="+mn-ea"/>
            </a:endParaRPr>
          </a:p>
          <a:p>
            <a:pPr lvl="1" indent="-255270" eaLnBrk="1" hangingPunct="1"/>
            <a:endParaRPr lang="zh-CN" altLang="en-US" dirty="0"/>
          </a:p>
          <a:p>
            <a:pPr indent="-255270" eaLnBrk="1" hangingPunct="1"/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159193" y="2649855"/>
          <a:ext cx="6400800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165"/>
              </a:tblGrid>
              <a:tr h="12274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 p&lt;-par(no.readonly=TRUE)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C00000"/>
                          </a:solidFill>
                        </a:rPr>
                        <a:t> par(pch=17，</a:t>
                      </a:r>
                      <a:r>
                        <a:rPr lang="en-US" altLang="zh-CN">
                          <a:solidFill>
                            <a:srgbClr val="C00000"/>
                          </a:solidFill>
                        </a:rPr>
                        <a:t>lty=2</a:t>
                      </a:r>
                      <a:r>
                        <a:rPr lang="zh-CN" altLang="en-US">
                          <a:solidFill>
                            <a:srgbClr val="C00000"/>
                          </a:solidFill>
                        </a:rPr>
                        <a:t>)</a:t>
                      </a:r>
                      <a:endParaRPr lang="zh-CN" altLang="en-US">
                        <a:solidFill>
                          <a:srgbClr val="C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 plot(dose,drugA,type="b")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 par(p)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1715" y="1160463"/>
            <a:ext cx="5410200" cy="5534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234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dirty="0">
                <a:sym typeface="+mn-ea"/>
              </a:rPr>
              <a:t>图形参数</a:t>
            </a:r>
            <a:r>
              <a:rPr lang="en-US" altLang="zh-CN" dirty="0">
                <a:sym typeface="+mn-ea"/>
              </a:rPr>
              <a:t>-</a:t>
            </a:r>
            <a:r>
              <a:rPr dirty="0">
                <a:sym typeface="+mn-ea"/>
              </a:rPr>
              <a:t>符号和线条</a:t>
            </a:r>
            <a:br>
              <a:rPr kumimoji="0" lang="zh-CN" altLang="en-US" b="1" i="0" u="none" strike="noStrike" kern="1200" cap="none" spc="0" normalizeH="0" baseline="0" noProof="1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</a:br>
            <a:b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255270" eaLnBrk="1" hangingPunct="1"/>
            <a:r>
              <a:rPr dirty="0">
                <a:sym typeface="+mn-ea"/>
              </a:rPr>
              <a:t>指定符号和线条的参数</a:t>
            </a:r>
            <a:endParaRPr lang="zh-CN" altLang="en-US" dirty="0"/>
          </a:p>
          <a:p>
            <a:pPr indent="-255270" eaLnBrk="1" hangingPunct="1"/>
            <a:endParaRPr lang="zh-CN" altLang="en-US" sz="2800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endParaRPr lang="zh-CN" altLang="en-US" sz="2800" strike="noStrike" noProof="1" dirty="0"/>
          </a:p>
          <a:p>
            <a:pPr indent="-255270" eaLnBrk="1" fontAlgn="base" hangingPunct="1">
              <a:lnSpc>
                <a:spcPct val="90000"/>
              </a:lnSpc>
            </a:pPr>
            <a:endParaRPr lang="en-US" altLang="zh-CN" sz="2800" strike="noStrike" noProof="1" dirty="0"/>
          </a:p>
          <a:p>
            <a:pPr indent="-255270" eaLnBrk="1" hangingPunct="1"/>
            <a:endParaRPr lang="en-US" altLang="zh-CN"/>
          </a:p>
          <a:p>
            <a:pPr indent="-255270" eaLnBrk="1" hangingPunct="1"/>
            <a:endParaRPr dirty="0">
              <a:sym typeface="+mn-ea"/>
            </a:endParaRPr>
          </a:p>
          <a:p>
            <a:pPr lvl="1" indent="-255270" eaLnBrk="1" hangingPunct="1"/>
            <a:endParaRPr lang="zh-CN" altLang="en-US" dirty="0"/>
          </a:p>
          <a:p>
            <a:pPr indent="-255270" eaLnBrk="1" hangingPunct="1"/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6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898" y="2302828"/>
            <a:ext cx="8751887" cy="26812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2347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dirty="0">
                <a:sym typeface="+mn-ea"/>
              </a:rPr>
              <a:t>图形参数</a:t>
            </a:r>
            <a:r>
              <a:rPr lang="en-US" altLang="zh-CN" dirty="0">
                <a:sym typeface="+mn-ea"/>
              </a:rPr>
              <a:t>-</a:t>
            </a:r>
            <a:r>
              <a:rPr dirty="0">
                <a:sym typeface="+mn-ea"/>
              </a:rPr>
              <a:t>符号和线条</a:t>
            </a:r>
            <a:br>
              <a:rPr kumimoji="0" lang="zh-CN" altLang="en-US" b="1" i="0" u="none" strike="noStrike" kern="1200" cap="none" spc="0" normalizeH="0" baseline="0" noProof="1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</a:br>
            <a:b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255270" eaLnBrk="1" hangingPunct="1"/>
            <a:r>
              <a:rPr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pch=value</a:t>
            </a:r>
            <a:r>
              <a:rPr dirty="0">
                <a:sym typeface="+mn-ea"/>
              </a:rPr>
              <a:t>指定绘制点时候使用的符号，可能取值如图所示。</a:t>
            </a:r>
            <a:endParaRPr lang="zh-CN" altLang="en-US" dirty="0"/>
          </a:p>
          <a:p>
            <a:pPr indent="-255270" eaLnBrk="1" hangingPunct="1"/>
            <a:endParaRPr lang="zh-CN" altLang="en-US" sz="2800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endParaRPr lang="zh-CN" altLang="en-US" sz="2800" strike="noStrike" noProof="1" dirty="0"/>
          </a:p>
          <a:p>
            <a:pPr indent="-255270" eaLnBrk="1" fontAlgn="base" hangingPunct="1">
              <a:lnSpc>
                <a:spcPct val="90000"/>
              </a:lnSpc>
            </a:pPr>
            <a:endParaRPr lang="en-US" altLang="zh-CN" sz="2800" strike="noStrike" noProof="1" dirty="0"/>
          </a:p>
          <a:p>
            <a:pPr indent="-255270" eaLnBrk="1" hangingPunct="1"/>
            <a:endParaRPr lang="en-US" altLang="zh-CN"/>
          </a:p>
          <a:p>
            <a:pPr indent="-255270" eaLnBrk="1" hangingPunct="1"/>
            <a:endParaRPr dirty="0">
              <a:sym typeface="+mn-ea"/>
            </a:endParaRPr>
          </a:p>
          <a:p>
            <a:pPr lvl="1" indent="-255270" eaLnBrk="1" hangingPunct="1"/>
            <a:endParaRPr lang="zh-CN" altLang="en-US" dirty="0"/>
          </a:p>
          <a:p>
            <a:pPr indent="-255270" eaLnBrk="1" hangingPunct="1"/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2400" y="2349500"/>
            <a:ext cx="4778375" cy="44243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234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dirty="0">
                <a:sym typeface="+mn-ea"/>
              </a:rPr>
              <a:t>图形参数</a:t>
            </a:r>
            <a:r>
              <a:rPr lang="en-US" altLang="zh-CN" dirty="0">
                <a:sym typeface="+mn-ea"/>
              </a:rPr>
              <a:t>-</a:t>
            </a:r>
            <a:r>
              <a:rPr dirty="0">
                <a:sym typeface="+mn-ea"/>
              </a:rPr>
              <a:t>符号和线条</a:t>
            </a:r>
            <a:br>
              <a:rPr kumimoji="0" lang="zh-CN" altLang="en-US" b="1" i="0" u="none" strike="noStrike" kern="1200" cap="none" spc="0" normalizeH="0" baseline="0" noProof="1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</a:br>
            <a:b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255270" eaLnBrk="1" hangingPunct="1"/>
            <a:r>
              <a:rPr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lty=value</a:t>
            </a:r>
            <a:r>
              <a:rPr dirty="0">
                <a:sym typeface="+mn-ea"/>
              </a:rPr>
              <a:t>指定线条类型，可能取值如图所示。</a:t>
            </a:r>
            <a:endParaRPr lang="zh-CN" altLang="en-US" dirty="0"/>
          </a:p>
          <a:p>
            <a:pPr indent="-255270" eaLnBrk="1" hangingPunct="1"/>
            <a:endParaRPr lang="zh-CN" altLang="en-US" sz="2800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endParaRPr lang="zh-CN" altLang="en-US" sz="2800" strike="noStrike" noProof="1" dirty="0"/>
          </a:p>
          <a:p>
            <a:pPr indent="-255270" eaLnBrk="1" fontAlgn="base" hangingPunct="1">
              <a:lnSpc>
                <a:spcPct val="90000"/>
              </a:lnSpc>
            </a:pPr>
            <a:endParaRPr lang="en-US" altLang="zh-CN" sz="2800" strike="noStrike" noProof="1" dirty="0"/>
          </a:p>
          <a:p>
            <a:pPr indent="-255270" eaLnBrk="1" hangingPunct="1"/>
            <a:endParaRPr lang="en-US" altLang="zh-CN"/>
          </a:p>
          <a:p>
            <a:pPr indent="-255270" eaLnBrk="1" hangingPunct="1"/>
            <a:endParaRPr dirty="0">
              <a:sym typeface="+mn-ea"/>
            </a:endParaRPr>
          </a:p>
          <a:p>
            <a:pPr lvl="1" indent="-255270" eaLnBrk="1" hangingPunct="1"/>
            <a:endParaRPr lang="zh-CN" altLang="en-US" dirty="0"/>
          </a:p>
          <a:p>
            <a:pPr indent="-255270" eaLnBrk="1" hangingPunct="1"/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913" y="2047875"/>
            <a:ext cx="6448425" cy="4657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234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dirty="0">
                <a:sym typeface="+mn-ea"/>
              </a:rPr>
              <a:t>图形参数</a:t>
            </a:r>
            <a:r>
              <a:rPr lang="en-US" altLang="zh-CN" dirty="0">
                <a:sym typeface="+mn-ea"/>
              </a:rPr>
              <a:t>-</a:t>
            </a:r>
            <a:r>
              <a:rPr dirty="0">
                <a:sym typeface="+mn-ea"/>
              </a:rPr>
              <a:t>符号和线条</a:t>
            </a:r>
            <a:br>
              <a:rPr kumimoji="0" lang="zh-CN" altLang="en-US" b="1" i="0" u="none" strike="noStrike" kern="1200" cap="none" spc="0" normalizeH="0" baseline="0" noProof="1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</a:br>
            <a:b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-255270" eaLnBrk="1" hangingPunct="1"/>
            <a:r>
              <a:rPr dirty="0">
                <a:sym typeface="+mn-ea"/>
              </a:rPr>
              <a:t>示例</a:t>
            </a:r>
            <a:endParaRPr lang="zh-CN" altLang="en-US" dirty="0"/>
          </a:p>
          <a:p>
            <a:pPr indent="-255270" eaLnBrk="1" hangingPunct="1"/>
            <a:endParaRPr lang="zh-CN" altLang="en-US" sz="2800" strike="noStrike" noProof="1" dirty="0"/>
          </a:p>
          <a:p>
            <a:pPr lvl="1" indent="-255270" eaLnBrk="1" fontAlgn="base" hangingPunct="1">
              <a:lnSpc>
                <a:spcPct val="90000"/>
              </a:lnSpc>
            </a:pPr>
            <a:endParaRPr lang="zh-CN" altLang="en-US" sz="2800" strike="noStrike" noProof="1" dirty="0"/>
          </a:p>
          <a:p>
            <a:pPr indent="-255270" eaLnBrk="1" fontAlgn="base" hangingPunct="1">
              <a:lnSpc>
                <a:spcPct val="90000"/>
              </a:lnSpc>
            </a:pPr>
            <a:endParaRPr lang="en-US" altLang="zh-CN" sz="2800" strike="noStrike" noProof="1" dirty="0"/>
          </a:p>
          <a:p>
            <a:pPr indent="-255270" eaLnBrk="1" hangingPunct="1"/>
            <a:endParaRPr lang="en-US" altLang="zh-CN"/>
          </a:p>
          <a:p>
            <a:pPr indent="-255270" eaLnBrk="1" hangingPunct="1"/>
            <a:endParaRPr dirty="0">
              <a:sym typeface="+mn-ea"/>
            </a:endParaRPr>
          </a:p>
          <a:p>
            <a:pPr lvl="1" indent="-255270" eaLnBrk="1" hangingPunct="1"/>
            <a:endParaRPr lang="zh-CN" altLang="en-US" dirty="0"/>
          </a:p>
          <a:p>
            <a:pPr indent="-255270" eaLnBrk="1" hangingPunct="1"/>
            <a:endParaRPr lang="zh-CN" altLang="en-US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60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188" y="2162175"/>
            <a:ext cx="8783637" cy="20716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725" y="3008313"/>
            <a:ext cx="4991100" cy="3619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234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2588</Words>
  <Application>WPS 演示</Application>
  <PresentationFormat>全屏显示(4:3)</PresentationFormat>
  <Paragraphs>371</Paragraphs>
  <Slides>36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Arial</vt:lpstr>
      <vt:lpstr>宋体</vt:lpstr>
      <vt:lpstr>Wingdings</vt:lpstr>
      <vt:lpstr>华文新魏</vt:lpstr>
      <vt:lpstr>微软雅黑</vt:lpstr>
      <vt:lpstr>黑体</vt:lpstr>
      <vt:lpstr>Arial Unicode MS</vt:lpstr>
      <vt:lpstr>2_Default Design</vt:lpstr>
      <vt:lpstr>5 绘图</vt:lpstr>
      <vt:lpstr>讲授思路</vt:lpstr>
      <vt:lpstr>引入  </vt:lpstr>
      <vt:lpstr>引入  </vt:lpstr>
      <vt:lpstr>图形参数   </vt:lpstr>
      <vt:lpstr>图形参数-符号和线条    </vt:lpstr>
      <vt:lpstr>图形参数-符号和线条    </vt:lpstr>
      <vt:lpstr>图形参数-符号和线条    </vt:lpstr>
      <vt:lpstr>图形参数-符号和线条    </vt:lpstr>
      <vt:lpstr>图形参数-颜色    </vt:lpstr>
      <vt:lpstr>图形参数-文本属性    </vt:lpstr>
      <vt:lpstr>图形参数-文本属性    </vt:lpstr>
      <vt:lpstr>图形参数-图形尺寸与边界尺寸     </vt:lpstr>
      <vt:lpstr>图形参数-练习      </vt:lpstr>
      <vt:lpstr>图形参数-练习</vt:lpstr>
      <vt:lpstr>图形参数-代码</vt:lpstr>
      <vt:lpstr>图形参数-练习 </vt:lpstr>
      <vt:lpstr>添加文本、自定义坐标轴和图例 </vt:lpstr>
      <vt:lpstr>添加文本、自定义坐标轴和图例</vt:lpstr>
      <vt:lpstr>添加文本、自定义坐标轴和图例</vt:lpstr>
      <vt:lpstr>添加文本、自定义坐标轴和图例</vt:lpstr>
      <vt:lpstr>添加文本、自定义坐标轴和图例</vt:lpstr>
      <vt:lpstr>添加文本、自定义坐标轴和图例</vt:lpstr>
      <vt:lpstr>添加文本、自定义坐标轴和图例 </vt:lpstr>
      <vt:lpstr>添加文本、自定义坐标轴和图例-练习 </vt:lpstr>
      <vt:lpstr>代码</vt:lpstr>
      <vt:lpstr>添加文本、自定义坐标轴和图例 </vt:lpstr>
      <vt:lpstr>添加文本、自定义坐标轴和图例 </vt:lpstr>
      <vt:lpstr>添加文本、自定义坐标轴和图例 </vt:lpstr>
      <vt:lpstr>添加文本、自定义坐标轴和图例 </vt:lpstr>
      <vt:lpstr>图形组合</vt:lpstr>
      <vt:lpstr>图形组合 </vt:lpstr>
      <vt:lpstr>图形组合 </vt:lpstr>
      <vt:lpstr>图形的创建和保存</vt:lpstr>
      <vt:lpstr>图形的创建和保存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课程简介 </dc:title>
  <dc:creator/>
  <cp:lastModifiedBy>lenovo</cp:lastModifiedBy>
  <cp:revision>396</cp:revision>
  <dcterms:created xsi:type="dcterms:W3CDTF">2017-01-12T09:12:00Z</dcterms:created>
  <dcterms:modified xsi:type="dcterms:W3CDTF">2017-03-02T03:28:38Z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