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510" r:id="rId4"/>
    <p:sldId id="743" r:id="rId6"/>
    <p:sldId id="744" r:id="rId7"/>
    <p:sldId id="745" r:id="rId8"/>
    <p:sldId id="746" r:id="rId9"/>
    <p:sldId id="748" r:id="rId10"/>
    <p:sldId id="747" r:id="rId11"/>
    <p:sldId id="736" r:id="rId12"/>
    <p:sldId id="759" r:id="rId13"/>
    <p:sldId id="749" r:id="rId14"/>
    <p:sldId id="760" r:id="rId15"/>
    <p:sldId id="767" r:id="rId16"/>
    <p:sldId id="773" r:id="rId17"/>
    <p:sldId id="774" r:id="rId18"/>
    <p:sldId id="772" r:id="rId19"/>
    <p:sldId id="768" r:id="rId20"/>
    <p:sldId id="769" r:id="rId21"/>
    <p:sldId id="742" r:id="rId22"/>
    <p:sldId id="568" r:id="rId23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r>
              <a:rPr lang="zh-CN" altLang="en-US" dirty="0">
                <a:sym typeface="+mn-ea"/>
              </a:rPr>
              <a:t>用的循环主要有</a:t>
            </a:r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循环，</a:t>
            </a:r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循环，</a:t>
            </a:r>
            <a:r>
              <a:rPr lang="en-US" altLang="zh-CN" dirty="0">
                <a:sym typeface="+mn-ea"/>
              </a:rPr>
              <a:t>repeat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0"/>
            <a:r>
              <a:rPr lang="zh-CN" altLang="en-US" dirty="0">
                <a:sym typeface="+mn-ea"/>
              </a:rPr>
              <a:t>其中 </a:t>
            </a:r>
            <a:r>
              <a:rPr lang="en-US" altLang="zh-CN" dirty="0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是循环变量，每次循环时候从</a:t>
            </a:r>
            <a:r>
              <a:rPr lang="en-US" altLang="zh-CN" dirty="0">
                <a:sym typeface="+mn-ea"/>
              </a:rPr>
              <a:t>expr1</a:t>
            </a:r>
            <a:r>
              <a:rPr lang="zh-CN" altLang="en-US" dirty="0">
                <a:sym typeface="+mn-ea"/>
              </a:rPr>
              <a:t>中获取值，</a:t>
            </a:r>
            <a:r>
              <a:rPr lang="en-US" altLang="zh-CN" dirty="0">
                <a:sym typeface="+mn-ea"/>
              </a:rPr>
              <a:t>expr1</a:t>
            </a:r>
            <a:r>
              <a:rPr lang="zh-CN" altLang="en-US" dirty="0">
                <a:sym typeface="+mn-ea"/>
              </a:rPr>
              <a:t>是个向量表达式，通常是个序列。当</a:t>
            </a:r>
            <a:r>
              <a:rPr lang="en-US" altLang="zh-CN" dirty="0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的值包含在</a:t>
            </a:r>
            <a:r>
              <a:rPr lang="en-US" altLang="zh-CN" dirty="0">
                <a:sym typeface="+mn-ea"/>
              </a:rPr>
              <a:t>expr1</a:t>
            </a:r>
            <a:r>
              <a:rPr lang="zh-CN" altLang="en-US" dirty="0">
                <a:sym typeface="+mn-ea"/>
              </a:rPr>
              <a:t>中时，执行</a:t>
            </a:r>
            <a:r>
              <a:rPr lang="en-US" altLang="zh-CN" dirty="0">
                <a:sym typeface="+mn-ea"/>
              </a:rPr>
              <a:t>expr2</a:t>
            </a:r>
            <a:r>
              <a:rPr lang="zh-CN" altLang="en-US" dirty="0">
                <a:sym typeface="+mn-ea"/>
              </a:rPr>
              <a:t>的语句，否则循环将终止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循环过程中，如果每次输出结果的话，可以使用</a:t>
            </a:r>
            <a:r>
              <a:rPr lang="en-US" altLang="zh-CN" dirty="0">
                <a:sym typeface="+mn-ea"/>
              </a:rPr>
              <a:t>cat()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print()</a:t>
            </a:r>
            <a:r>
              <a:rPr lang="zh-CN" altLang="en-US" dirty="0">
                <a:sym typeface="+mn-ea"/>
              </a:rPr>
              <a:t>函数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656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>
                <a:sym typeface="+mn-ea"/>
              </a:rPr>
              <a:t>考试成绩的线性回归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/>
              <a:t> </a:t>
            </a:r>
            <a:endParaRPr lang="zh-CN" altLang="en-US"/>
          </a:p>
          <a:p>
            <a:pPr lvl="0"/>
            <a:r>
              <a:rPr lang="zh-CN" altLang="en-US"/>
              <a:t>期末考试成绩预测值</a:t>
            </a:r>
            <a:r>
              <a:rPr lang="en-US" altLang="zh-CN"/>
              <a:t>=k+b*</a:t>
            </a:r>
            <a:r>
              <a:rPr lang="zh-CN" altLang="en-US"/>
              <a:t>其中考试成绩   </a:t>
            </a:r>
            <a:r>
              <a:rPr lang="en-US" altLang="zh-CN"/>
              <a:t>(K:</a:t>
            </a:r>
            <a:r>
              <a:rPr lang="zh-CN" altLang="en-US"/>
              <a:t>贝塔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贝塔</a:t>
            </a:r>
            <a:r>
              <a:rPr lang="en-US" altLang="zh-CN"/>
              <a:t>1)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/>
              <a:t>用已经有的数据对，拟合出一条直线。拟合过程是用经典的最小二乘法来完成。</a:t>
            </a:r>
            <a:endParaRPr lang="zh-CN" altLang="en-US"/>
          </a:p>
          <a:p>
            <a:pPr lvl="0"/>
            <a:r>
              <a:rPr lang="zh-CN" altLang="en-US"/>
              <a:t>myframe</a:t>
            </a:r>
            <a:endParaRPr lang="zh-CN" altLang="en-US"/>
          </a:p>
          <a:p>
            <a:pPr lvl="0"/>
            <a:r>
              <a:rPr lang="zh-CN" altLang="en-US"/>
              <a:t>  exam1 exam2</a:t>
            </a:r>
            <a:endParaRPr lang="zh-CN" altLang="en-US"/>
          </a:p>
          <a:p>
            <a:pPr lvl="0"/>
            <a:r>
              <a:rPr lang="zh-CN" altLang="en-US"/>
              <a:t>1    85    80</a:t>
            </a:r>
            <a:endParaRPr lang="zh-CN" altLang="en-US"/>
          </a:p>
          <a:p>
            <a:pPr lvl="0"/>
            <a:r>
              <a:rPr lang="zh-CN" altLang="en-US"/>
              <a:t>2    80    90</a:t>
            </a:r>
            <a:endParaRPr lang="zh-CN" altLang="en-US"/>
          </a:p>
          <a:p>
            <a:pPr lvl="0"/>
            <a:r>
              <a:rPr lang="zh-CN" altLang="en-US"/>
              <a:t>3    79    75</a:t>
            </a:r>
            <a:endParaRPr lang="zh-CN" altLang="en-US"/>
          </a:p>
          <a:p>
            <a:pPr lvl="0"/>
            <a:r>
              <a:rPr lang="zh-CN" altLang="en-US"/>
              <a:t>4    20    25</a:t>
            </a:r>
            <a:endParaRPr lang="zh-CN" altLang="en-US"/>
          </a:p>
          <a:p>
            <a:pPr lvl="0"/>
            <a:r>
              <a:rPr lang="zh-CN" altLang="en-US"/>
              <a:t>5    33    30</a:t>
            </a:r>
            <a:endParaRPr lang="zh-CN" altLang="en-US"/>
          </a:p>
          <a:p>
            <a:pPr lvl="0"/>
            <a:r>
              <a:rPr lang="zh-CN" altLang="en-US"/>
              <a:t>6    45    55</a:t>
            </a:r>
            <a:endParaRPr lang="zh-CN" altLang="en-US"/>
          </a:p>
          <a:p>
            <a:pPr lvl="0"/>
            <a:r>
              <a:rPr lang="zh-CN" altLang="en-US"/>
              <a:t>7    67    69</a:t>
            </a:r>
            <a:endParaRPr lang="zh-CN" altLang="en-US"/>
          </a:p>
          <a:p>
            <a:pPr lvl="0"/>
            <a:r>
              <a:rPr lang="zh-CN" altLang="en-US"/>
              <a:t>8    55    58</a:t>
            </a:r>
            <a:endParaRPr lang="zh-CN" altLang="en-US"/>
          </a:p>
          <a:p>
            <a:pPr lvl="0"/>
            <a:r>
              <a:rPr lang="zh-CN" altLang="en-US"/>
              <a:t>&gt; examlm&lt;-lm(myfram</a:t>
            </a:r>
            <a:r>
              <a:rPr lang="en-US" altLang="zh-CN"/>
              <a:t>e</a:t>
            </a:r>
            <a:r>
              <a:rPr lang="zh-CN" altLang="en-US"/>
              <a:t>[,2]~myfram[,1])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&gt; plot(myframe)</a:t>
            </a:r>
            <a:endParaRPr lang="zh-CN" altLang="en-US"/>
          </a:p>
          <a:p>
            <a:pPr lvl="0"/>
            <a:r>
              <a:rPr lang="zh-CN" altLang="en-US"/>
              <a:t>&gt; abline(examlm)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0"/>
            <a:r>
              <a:rPr lang="zh-CN" altLang="en-US" dirty="0">
                <a:sym typeface="+mn-ea"/>
              </a:rPr>
              <a:t>其中，</a:t>
            </a:r>
            <a:r>
              <a:rPr lang="en-US" altLang="zh-CN" dirty="0">
                <a:sym typeface="+mn-ea"/>
              </a:rPr>
              <a:t>cond</a:t>
            </a:r>
            <a:r>
              <a:rPr lang="zh-CN" altLang="en-US" dirty="0">
                <a:sym typeface="+mn-ea"/>
              </a:rPr>
              <a:t>为判断条件，</a:t>
            </a:r>
            <a:r>
              <a:rPr lang="en-US" altLang="zh-CN" dirty="0">
                <a:sym typeface="+mn-ea"/>
              </a:rPr>
              <a:t>expr</a:t>
            </a:r>
            <a:r>
              <a:rPr lang="zh-CN" altLang="en-US" dirty="0">
                <a:sym typeface="+mn-ea"/>
              </a:rPr>
              <a:t>为一个或一组表达式。</a:t>
            </a:r>
            <a:endParaRPr lang="zh-CN" altLang="en-US" dirty="0"/>
          </a:p>
          <a:p>
            <a:pPr lvl="0"/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0"/>
            <a:r>
              <a:rPr lang="en-US" altLang="zh-CN" dirty="0">
                <a:sym typeface="+mn-ea"/>
              </a:rPr>
              <a:t>repeat </a:t>
            </a:r>
            <a:r>
              <a:rPr lang="zh-CN" altLang="en-US" dirty="0">
                <a:sym typeface="+mn-ea"/>
              </a:rPr>
              <a:t>是无限循环，并且会在达到循环条件后，使用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语句直接跳出循环</a:t>
            </a:r>
            <a:endParaRPr lang="zh-CN" altLang="en-US" dirty="0"/>
          </a:p>
          <a:p>
            <a:pPr lvl="0"/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686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+mn-ea"/>
              </a:rPr>
              <a:t>游程：在一个由</a:t>
            </a:r>
            <a:r>
              <a:rPr lang="en-US" altLang="zh-CN" dirty="0">
                <a:sym typeface="+mn-ea"/>
              </a:rPr>
              <a:t>0 1 </a:t>
            </a:r>
            <a:r>
              <a:rPr lang="zh-CN" altLang="en-US" dirty="0">
                <a:sym typeface="+mn-ea"/>
              </a:rPr>
              <a:t>组成的序列中，一个由连续的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组成的串称为游程</a:t>
            </a:r>
            <a:endParaRPr lang="zh-CN" altLang="en-US"/>
          </a:p>
          <a:p>
            <a:pPr lvl="0"/>
            <a:r>
              <a:rPr lang="zh-CN" altLang="en-US"/>
              <a:t>&gt; x&lt;-c(1,0,0,1,1,1,0,1,1)</a:t>
            </a:r>
            <a:endParaRPr lang="zh-CN" altLang="en-US"/>
          </a:p>
          <a:p>
            <a:pPr lvl="0"/>
            <a:r>
              <a:rPr lang="zh-CN" altLang="en-US"/>
              <a:t>&gt; n&lt;-length(x)</a:t>
            </a:r>
            <a:endParaRPr lang="zh-CN" altLang="en-US"/>
          </a:p>
          <a:p>
            <a:pPr lvl="0"/>
            <a:r>
              <a:rPr lang="zh-CN" altLang="en-US"/>
              <a:t>&gt; loc&lt;-NULL</a:t>
            </a:r>
            <a:endParaRPr lang="zh-CN" altLang="en-US"/>
          </a:p>
          <a:p>
            <a:pPr lvl="0"/>
            <a:r>
              <a:rPr lang="zh-CN" altLang="en-US"/>
              <a:t>&gt; for(i in 1:(n-3+1)){</a:t>
            </a:r>
            <a:endParaRPr lang="zh-CN" altLang="en-US"/>
          </a:p>
          <a:p>
            <a:pPr lvl="0"/>
            <a:r>
              <a:rPr lang="zh-CN" altLang="en-US"/>
              <a:t>+ if(all(x[i:(i+3-1)]==1)){</a:t>
            </a:r>
            <a:endParaRPr lang="zh-CN" altLang="en-US"/>
          </a:p>
          <a:p>
            <a:pPr lvl="0"/>
            <a:r>
              <a:rPr lang="zh-CN" altLang="en-US"/>
              <a:t>+ loc&lt;-c(loc,i)</a:t>
            </a:r>
            <a:endParaRPr lang="zh-CN" altLang="en-US"/>
          </a:p>
          <a:p>
            <a:pPr lvl="0"/>
            <a:r>
              <a:rPr lang="zh-CN" altLang="en-US"/>
              <a:t>+ }</a:t>
            </a:r>
            <a:endParaRPr lang="zh-CN" altLang="en-US"/>
          </a:p>
          <a:p>
            <a:pPr lvl="0"/>
            <a:r>
              <a:rPr lang="zh-CN" altLang="en-US"/>
              <a:t>+ }</a:t>
            </a:r>
            <a:endParaRPr lang="zh-CN" altLang="en-US"/>
          </a:p>
          <a:p>
            <a:pPr lvl="0"/>
            <a:r>
              <a:rPr lang="zh-CN" altLang="en-US"/>
              <a:t>&gt; loc</a:t>
            </a:r>
            <a:endParaRPr lang="zh-CN" altLang="en-US"/>
          </a:p>
          <a:p>
            <a:pPr lvl="0"/>
            <a:r>
              <a:rPr lang="zh-CN" altLang="en-US"/>
              <a:t>[1] 4</a:t>
            </a:r>
            <a:endParaRPr lang="zh-CN" altLang="en-US"/>
          </a:p>
          <a:p>
            <a:pPr lvl="0"/>
            <a:r>
              <a:rPr lang="zh-CN" altLang="en-US"/>
              <a:t>&gt;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r>
              <a:rPr lang="zh-CN" altLang="en-US" dirty="0">
                <a:sym typeface="+mn-ea"/>
              </a:rPr>
              <a:t>根据条件去执行程序的一部分或者另一部分是经常用到的。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r>
              <a:rPr lang="zh-CN" altLang="en-US" dirty="0">
                <a:sym typeface="+mn-ea"/>
              </a:rPr>
              <a:t>根据条件去执行程序的一部分或者另一部分是经常用到的。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x &lt;- c("what","is","truth")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if("Truth" %in% x){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print("Truth is found")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} else {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print("Truth is not found")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}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r>
              <a:rPr lang="en-US" altLang="zh-CN" dirty="0">
                <a:sym typeface="+mn-ea"/>
              </a:rPr>
              <a:t>else </a:t>
            </a:r>
            <a:r>
              <a:rPr lang="zh-CN" altLang="en-US" dirty="0">
                <a:sym typeface="+mn-ea"/>
              </a:rPr>
              <a:t>不能独立一行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r>
              <a:rPr lang="en-US" altLang="zh-CN" dirty="0">
                <a:sym typeface="+mn-ea"/>
              </a:rPr>
              <a:t>else </a:t>
            </a:r>
            <a:r>
              <a:rPr lang="zh-CN" altLang="en-US" dirty="0">
                <a:sym typeface="+mn-ea"/>
              </a:rPr>
              <a:t>不能独立一行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r>
              <a:rPr lang="en-US" altLang="zh-CN" dirty="0">
                <a:sym typeface="+mn-ea"/>
              </a:rPr>
              <a:t>else </a:t>
            </a:r>
            <a:r>
              <a:rPr lang="zh-CN" altLang="en-US" dirty="0">
                <a:sym typeface="+mn-ea"/>
              </a:rPr>
              <a:t>不能独立一行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7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diff ,sign</a:t>
            </a:r>
            <a:r>
              <a:rPr lang="zh-CN" altLang="en-US"/>
              <a:t>两个函数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&gt; x&lt;-c(3,11,13,3,6,0,2,13,15,8,50)</a:t>
            </a:r>
            <a:endParaRPr lang="zh-CN" altLang="en-US"/>
          </a:p>
          <a:p>
            <a:pPr lvl="0"/>
            <a:r>
              <a:rPr lang="zh-CN" altLang="en-US"/>
              <a:t>&gt; y&lt;-c(5,3,6,23,7,10,12,13,5,4,0)</a:t>
            </a:r>
            <a:endParaRPr lang="zh-CN" altLang="en-US"/>
          </a:p>
          <a:p>
            <a:pPr lvl="0"/>
            <a:r>
              <a:rPr lang="zh-CN" altLang="en-US"/>
              <a:t>&gt; </a:t>
            </a:r>
            <a:endParaRPr lang="zh-CN" altLang="en-US"/>
          </a:p>
          <a:p>
            <a:pPr lvl="0"/>
            <a:r>
              <a:rPr lang="zh-CN" altLang="en-US"/>
              <a:t>&gt; vx&lt;-x[-1]-x[-length(x)]</a:t>
            </a:r>
            <a:endParaRPr lang="zh-CN" altLang="en-US"/>
          </a:p>
          <a:p>
            <a:pPr lvl="0"/>
            <a:r>
              <a:rPr lang="zh-CN" altLang="en-US"/>
              <a:t>&gt; vy&lt;-y[-1]-y[-length(y)]</a:t>
            </a:r>
            <a:endParaRPr lang="zh-CN" altLang="en-US"/>
          </a:p>
          <a:p>
            <a:pPr lvl="0"/>
            <a:r>
              <a:rPr lang="zh-CN" altLang="en-US"/>
              <a:t>&gt; ifelse(vx&gt;0,1,-1)</a:t>
            </a:r>
            <a:endParaRPr lang="zh-CN" altLang="en-US"/>
          </a:p>
          <a:p>
            <a:pPr lvl="0"/>
            <a:r>
              <a:rPr lang="zh-CN" altLang="en-US"/>
              <a:t> [1]  1  1 -1  1 -1  1  1  1 -1  1</a:t>
            </a:r>
            <a:endParaRPr lang="zh-CN" altLang="en-US"/>
          </a:p>
          <a:p>
            <a:pPr lvl="0"/>
            <a:r>
              <a:rPr lang="zh-CN" altLang="en-US"/>
              <a:t>&gt; vy&lt;-ifelse(vy&gt;0,1,-1)</a:t>
            </a:r>
            <a:endParaRPr lang="zh-CN" altLang="en-US"/>
          </a:p>
          <a:p>
            <a:pPr lvl="0"/>
            <a:r>
              <a:rPr lang="zh-CN" altLang="en-US"/>
              <a:t>&gt; vx&lt;-ifelse(vx&gt;0,1,-1)</a:t>
            </a:r>
            <a:endParaRPr lang="zh-CN" altLang="en-US"/>
          </a:p>
          <a:p>
            <a:pPr lvl="0"/>
            <a:r>
              <a:rPr lang="zh-CN" altLang="en-US"/>
              <a:t>&gt; mean(vx==vy)</a:t>
            </a:r>
            <a:endParaRPr lang="zh-CN" altLang="en-US"/>
          </a:p>
          <a:p>
            <a:pPr lvl="0"/>
            <a:r>
              <a:rPr lang="zh-CN" altLang="en-US"/>
              <a:t>[1] 0.4</a:t>
            </a:r>
            <a:endParaRPr lang="zh-CN" altLang="en-US"/>
          </a:p>
          <a:p>
            <a:pPr lvl="0"/>
            <a:r>
              <a:rPr lang="zh-CN" altLang="en-US"/>
              <a:t>&gt; 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7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>
                <a:sym typeface="+mn-ea"/>
              </a:rPr>
              <a:t>expression</a:t>
            </a:r>
            <a:r>
              <a:rPr lang="zh-CN" altLang="en-US" dirty="0">
                <a:sym typeface="+mn-ea"/>
              </a:rPr>
              <a:t>为表达式，</a:t>
            </a:r>
            <a:r>
              <a:rPr lang="en-US" altLang="zh-CN" dirty="0">
                <a:sym typeface="+mn-ea"/>
              </a:rPr>
              <a:t>list</a:t>
            </a:r>
            <a:r>
              <a:rPr lang="zh-CN" altLang="en-US" dirty="0">
                <a:sym typeface="+mn-ea"/>
              </a:rPr>
              <a:t>为列表</a:t>
            </a:r>
            <a:endParaRPr lang="zh-CN" altLang="en-US" dirty="0">
              <a:sym typeface="+mn-ea"/>
            </a:endParaRPr>
          </a:p>
          <a:p>
            <a:pPr lvl="0"/>
            <a:endParaRPr lang="zh-CN" altLang="en-US"/>
          </a:p>
          <a:p>
            <a:pPr lvl="0"/>
            <a:r>
              <a:rPr lang="en-US" altLang="zh-CN"/>
              <a:t>2</a:t>
            </a:r>
            <a:r>
              <a:rPr lang="zh-CN" altLang="en-US"/>
              <a:t>代表执行第二个分支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以下规则适用于switch语句：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如果表达式的值不是字符串它会被强制转换为整数。</a:t>
            </a:r>
            <a:endParaRPr lang="zh-CN" altLang="en-US"/>
          </a:p>
          <a:p>
            <a:pPr lvl="0"/>
            <a:r>
              <a:rPr lang="zh-CN" altLang="en-US"/>
              <a:t>switch内可以有任意数量case语句。每一种 case 后跟的值是用来进行比较，最后还有一个冒号。</a:t>
            </a:r>
            <a:endParaRPr lang="zh-CN" altLang="en-US"/>
          </a:p>
          <a:p>
            <a:pPr lvl="0"/>
            <a:r>
              <a:rPr lang="zh-CN" altLang="en-US"/>
              <a:t>如果整数的值是1和 nargs()-1（参数的最大数目），则条件中 case 的相应元素并将结果返回。</a:t>
            </a:r>
            <a:endParaRPr lang="zh-CN" altLang="en-US"/>
          </a:p>
          <a:p>
            <a:pPr lvl="0"/>
            <a:r>
              <a:rPr lang="zh-CN" altLang="en-US"/>
              <a:t>如果表达式的计算结果为字符串，那么字符串匹配（精确地）元素的名称。</a:t>
            </a:r>
            <a:endParaRPr lang="zh-CN" altLang="en-US"/>
          </a:p>
          <a:p>
            <a:pPr lvl="0"/>
            <a:r>
              <a:rPr lang="zh-CN" altLang="en-US"/>
              <a:t>如果有多个匹配，则返回第一匹配元素。</a:t>
            </a:r>
            <a:endParaRPr lang="zh-CN" altLang="en-US"/>
          </a:p>
          <a:p>
            <a:pPr lvl="0"/>
            <a:r>
              <a:rPr lang="zh-CN" altLang="en-US"/>
              <a:t>没有默认参数可用。</a:t>
            </a:r>
            <a:endParaRPr lang="zh-CN" altLang="en-US"/>
          </a:p>
          <a:p>
            <a:pPr lvl="0"/>
            <a:r>
              <a:rPr lang="zh-CN" altLang="en-US"/>
              <a:t>在没有匹配的情况下，有一个未命名的元素...值被返回。（如果有多于一个这样的参数，则返回一个错误。）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第3章-1 程序控制语句</a:t>
            </a:r>
            <a:endParaRPr b="1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>
                <a:sym typeface="+mn-ea"/>
              </a:rPr>
              <a:t>语法：</a:t>
            </a:r>
            <a:endParaRPr>
              <a:sym typeface="+mn-ea"/>
            </a:endParaRPr>
          </a:p>
          <a:p>
            <a:pPr lvl="1" indent="-255270"/>
            <a:r>
              <a:rPr noProof="0" dirty="0">
                <a:ln>
                  <a:noFill/>
                </a:ln>
                <a:effectLst/>
                <a:uLnTx/>
                <a:uFillTx/>
                <a:latin typeface="+mn-ea"/>
              </a:rPr>
              <a:t>switch(expression, case1, case2, case3....)</a:t>
            </a:r>
            <a:endParaRPr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indent="-255270"/>
            <a:endParaRPr lang="zh-CN" altLang="en-US"/>
          </a:p>
          <a:p>
            <a:pPr indent="-255270"/>
            <a:r>
              <a:rPr>
                <a:sym typeface="+mn-ea"/>
              </a:rPr>
              <a:t>示例:</a:t>
            </a:r>
            <a:endParaRPr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47750" y="3555365"/>
          <a:ext cx="7383463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3780"/>
              </a:tblGrid>
              <a:tr h="2326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switch(2,mean(1:10),1:5,1:10)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[1] 1 2 3 4 5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y&lt;-"fruit"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switch(y,fruit="apple",vegetable="vro")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[1] "apple"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switch</a:t>
            </a:r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dirty="0">
                <a:sym typeface="+mn-ea"/>
              </a:rPr>
              <a:t>分支语句</a:t>
            </a:r>
            <a:endParaRPr dirty="0"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dirty="0">
                <a:sym typeface="+mn-ea"/>
              </a:rPr>
              <a:t>循环语句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kern="1200" noProof="0" dirty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sym typeface="+mn-ea"/>
              </a:rPr>
              <a:t>循环语句</a:t>
            </a: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for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循环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while</a:t>
            </a:r>
            <a:r>
              <a:rPr sz="28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循环</a:t>
            </a:r>
            <a:endParaRPr sz="28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repeat</a:t>
            </a:r>
            <a:r>
              <a:rPr sz="28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循环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kern="120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sym typeface="+mn-ea"/>
              </a:rPr>
              <a:t>for循环</a:t>
            </a: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b="1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使用格式：</a:t>
            </a:r>
            <a:endParaRPr lang="en-US" altLang="zh-CN" sz="2800" b="1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/>
            <a:r>
              <a:rPr lang="en-US" altLang="zh-CN" sz="24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for(name in expr1) { expr2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r>
              <a:rPr b="1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示例：</a:t>
            </a:r>
            <a:endParaRPr sz="2800" b="1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143000" y="3536950"/>
          <a:ext cx="6400800" cy="211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21164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n &lt;- c(2,4,8)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for(i in n ){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  x &lt;- sqrt(i)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  cat("sqrt(",i,"):",x,"\n")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}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问题描述：已知某班级有</a:t>
            </a:r>
            <a:r>
              <a:rPr lang="en-US" altLang="zh-CN"/>
              <a:t>1</a:t>
            </a:r>
            <a:r>
              <a:rPr lang="en-US" altLang="zh-CN"/>
              <a:t>0</a:t>
            </a:r>
            <a:r>
              <a:t>名学生。针对</a:t>
            </a:r>
            <a:r>
              <a:rPr>
                <a:sym typeface="+mn-ea"/>
              </a:rPr>
              <a:t>数学课程</a:t>
            </a:r>
            <a:r>
              <a:t>现，知道期中、和期末成绩。实现以下功能：</a:t>
            </a:r>
          </a:p>
          <a:p>
            <a:pPr lvl="1" indent="-255270"/>
            <a:r>
              <a:rPr lang="zh-CN" altLang="en-US"/>
              <a:t>数据框存放学生的期中考试，期末考试成绩</a:t>
            </a:r>
            <a:endParaRPr lang="zh-CN" altLang="en-US"/>
          </a:p>
          <a:p>
            <a:pPr lvl="1" indent="-255270"/>
            <a:r>
              <a:rPr lang="zh-CN" altLang="en-US"/>
              <a:t>将学生的成绩通过点图展现出来</a:t>
            </a:r>
            <a:endParaRPr lang="zh-CN" altLang="en-US"/>
          </a:p>
          <a:p>
            <a:pPr lvl="1" indent="-255270"/>
            <a:r>
              <a:rPr lang="zh-CN" altLang="en-US"/>
              <a:t>画出拟合直线</a:t>
            </a:r>
            <a:endParaRPr lang="zh-CN" altLang="en-US"/>
          </a:p>
          <a:p>
            <a:pPr indent="-255270"/>
            <a:r>
              <a:rPr lang="zh-CN" altLang="en-US"/>
              <a:t>已知数据如下</a:t>
            </a:r>
            <a:endParaRPr lang="zh-CN" altLang="en-US"/>
          </a:p>
          <a:p>
            <a:pPr lvl="1" indent="-255905"/>
            <a:r>
              <a:rPr lang="zh-CN" altLang="en-US"/>
              <a:t> 期中成绩：</a:t>
            </a:r>
            <a:r>
              <a:rPr lang="en-US" altLang="zh-CN"/>
              <a:t>35,35,55,56,78,12,80,90,75,45...</a:t>
            </a:r>
            <a:endParaRPr lang="en-US" altLang="zh-CN"/>
          </a:p>
          <a:p>
            <a:pPr lvl="1" indent="-255905"/>
            <a:r>
              <a:rPr lang="zh-CN" altLang="en-US"/>
              <a:t> 期末成绩：</a:t>
            </a:r>
            <a:r>
              <a:rPr lang="en-US" altLang="zh-CN"/>
              <a:t>36,37,58,58,80,15,85,85,78,50...</a:t>
            </a:r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练习二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假设，我们正在研究儿童的生理发育问题，并收集了</a:t>
            </a:r>
            <a:r>
              <a:rPr lang="en-US" altLang="zh-CN" sz="2800" dirty="0"/>
              <a:t>10</a:t>
            </a:r>
            <a:r>
              <a:rPr lang="zh-CN" altLang="en-US" sz="2800" dirty="0"/>
              <a:t>名儿童出生后一年内的月龄和体重数据（表</a:t>
            </a:r>
            <a:r>
              <a:rPr lang="en-US" altLang="zh-CN" sz="2800" dirty="0"/>
              <a:t>1-1</a:t>
            </a:r>
            <a:r>
              <a:rPr lang="zh-CN" altLang="en-US" sz="2800" dirty="0"/>
              <a:t>）。分析体重的分布及体重和月龄的关系。</a:t>
            </a:r>
            <a:endParaRPr lang="en-US" altLang="zh-CN" sz="2800" dirty="0"/>
          </a:p>
          <a:p>
            <a:pPr lvl="1" indent="-255270"/>
            <a:r>
              <a:rPr sz="2800">
                <a:sym typeface="+mn-ea"/>
              </a:rPr>
              <a:t>数据框存放学生的期中考试，期末考试成绩</a:t>
            </a:r>
            <a:endParaRPr lang="zh-CN" altLang="en-US" sz="2800"/>
          </a:p>
          <a:p>
            <a:pPr lvl="1" indent="-255270"/>
            <a:r>
              <a:rPr sz="2800">
                <a:sym typeface="+mn-ea"/>
              </a:rPr>
              <a:t>将学生的成绩通过点图展现出来</a:t>
            </a:r>
            <a:endParaRPr lang="zh-CN" altLang="en-US" sz="2800"/>
          </a:p>
          <a:p>
            <a:pPr lvl="1" indent="-255270"/>
            <a:r>
              <a:rPr sz="2800">
                <a:sym typeface="+mn-ea"/>
              </a:rPr>
              <a:t>画出拟合直线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5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4123055"/>
            <a:ext cx="8027670" cy="26511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练习二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get(“m”) :</a:t>
            </a:r>
            <a:endParaRPr lang="en-US" altLang="zh-CN"/>
          </a:p>
          <a:p>
            <a:pPr lvl="1"/>
            <a:r>
              <a:rPr lang="en-US" altLang="zh-CN"/>
              <a:t>m </a:t>
            </a:r>
            <a:r>
              <a:t>代表对象的名字</a:t>
            </a:r>
          </a:p>
          <a:p>
            <a:pPr lvl="1"/>
            <a:r>
              <a:t>返回</a:t>
            </a:r>
            <a:r>
              <a:rPr lang="en-US" altLang="zh-CN"/>
              <a:t>m</a:t>
            </a:r>
            <a:r>
              <a:t>所代表的对象的内容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kern="120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sym typeface="+mn-ea"/>
              </a:rPr>
              <a:t>while</a:t>
            </a:r>
            <a:r>
              <a:rPr kern="120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sym typeface="+mn-ea"/>
              </a:rPr>
              <a:t>循环</a:t>
            </a: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b="1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使用格式：</a:t>
            </a:r>
            <a:endParaRPr lang="en-US" altLang="zh-CN" sz="2800" b="1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/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while(cond){expr}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r>
              <a:rPr b="1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示例：</a:t>
            </a:r>
            <a:endParaRPr sz="2800" b="1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143000" y="3536950"/>
          <a:ext cx="6400800" cy="211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2116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x&lt;-c(1,1)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i&lt;-3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while(i &lt;= 10){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 x[i] = x[i-1] + x[i-2]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  i&lt;-i+1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}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kern="1200" noProof="0" dirty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sym typeface="+mn-ea"/>
              </a:rPr>
              <a:t>repeat-break循环</a:t>
            </a: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b="1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使用格式：</a:t>
            </a:r>
            <a:endParaRPr lang="en-US" altLang="zh-CN" sz="2800" b="1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/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repeat expr </a:t>
            </a:r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 </a:t>
            </a:r>
            <a:endParaRPr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/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repeat{if(cond) {break}}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r>
              <a:rPr b="1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示例：</a:t>
            </a:r>
            <a:endParaRPr sz="2800" b="1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4140835" y="2451100"/>
          <a:ext cx="478917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170"/>
              </a:tblGrid>
              <a:tr h="4480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&gt; repeat{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if(i&gt;length(score)) {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break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}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if(score[i]&lt;60){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result[i]&lt;-"不及格"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}else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{result[i]&lt;-"及格"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}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i&lt;-i+1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+ }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&gt; result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 dirty="0"/>
              <a:t>对于向量（</a:t>
            </a:r>
            <a:r>
              <a:rPr lang="en-US" altLang="zh-CN" dirty="0"/>
              <a:t>1,0,0,1,1,1,0,1,1</a:t>
            </a:r>
            <a:r>
              <a:rPr lang="zh-CN" altLang="en-US" dirty="0"/>
              <a:t>），找到长度为</a:t>
            </a:r>
            <a:r>
              <a:rPr lang="en-US" altLang="zh-CN" dirty="0"/>
              <a:t>3</a:t>
            </a:r>
            <a:r>
              <a:rPr lang="zh-CN" altLang="en-US" dirty="0"/>
              <a:t>的游程</a:t>
            </a:r>
            <a:r>
              <a:rPr lang="en-US" altLang="zh-CN" dirty="0"/>
              <a:t>(</a:t>
            </a:r>
            <a:r>
              <a:rPr dirty="0"/>
              <a:t>连续为</a:t>
            </a:r>
            <a:r>
              <a:rPr lang="en-US" altLang="zh-CN" dirty="0"/>
              <a:t>1</a:t>
            </a:r>
            <a:r>
              <a:rPr dirty="0"/>
              <a:t>的串</a:t>
            </a:r>
            <a:r>
              <a:rPr lang="en-US" altLang="zh-CN" dirty="0"/>
              <a:t>)</a:t>
            </a:r>
            <a:r>
              <a:rPr lang="zh-CN" altLang="en-US" dirty="0"/>
              <a:t>所在的位置</a:t>
            </a:r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作业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dirty="0">
                <a:sym typeface="+mn-ea"/>
              </a:rPr>
              <a:t>分支语句</a:t>
            </a:r>
            <a:endParaRPr dirty="0"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dirty="0">
                <a:sym typeface="+mn-ea"/>
              </a:rPr>
              <a:t>循环语句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通过程序，求解一元二次方程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ax*x + b*x +c=0</a:t>
            </a:r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的实根。</a:t>
            </a:r>
            <a:endParaRPr lang="zh-CN" altLang="en-US"/>
          </a:p>
        </p:txBody>
      </p:sp>
      <p:graphicFrame>
        <p:nvGraphicFramePr>
          <p:cNvPr id="13316" name="表格 13315"/>
          <p:cNvGraphicFramePr/>
          <p:nvPr/>
        </p:nvGraphicFramePr>
        <p:xfrm>
          <a:off x="1107758" y="2646363"/>
          <a:ext cx="6348412" cy="2336800"/>
        </p:xfrm>
        <a:graphic>
          <a:graphicData uri="http://schemas.openxmlformats.org/drawingml/2006/table">
            <a:tbl>
              <a:tblPr/>
              <a:tblGrid>
                <a:gridCol w="6348413"/>
              </a:tblGrid>
              <a:tr h="2336800">
                <a:tc>
                  <a:txBody>
                    <a:bodyPr/>
                    <a:p>
                      <a:pPr lvl="0" indent="0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rPr>
                        <a:t>&gt; #input 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ea typeface="黑体" panose="02010609060101010101" pitchFamily="49" charset="-122"/>
                      </a:endParaRPr>
                    </a:p>
                    <a:p>
                      <a:pPr lvl="0" indent="0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rPr>
                        <a:t>&gt; a&lt;-2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ea typeface="黑体" panose="02010609060101010101" pitchFamily="49" charset="-122"/>
                      </a:endParaRPr>
                    </a:p>
                    <a:p>
                      <a:pPr lvl="0" indent="0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rPr>
                        <a:t>&gt; b&lt;-4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ea typeface="黑体" panose="02010609060101010101" pitchFamily="49" charset="-122"/>
                      </a:endParaRPr>
                    </a:p>
                    <a:p>
                      <a:pPr lvl="0" indent="0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rPr>
                        <a:t>&gt; c&lt;-1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ea typeface="黑体" panose="02010609060101010101" pitchFamily="49" charset="-122"/>
                      </a:endParaRPr>
                    </a:p>
                    <a:p>
                      <a:pPr lvl="0" indent="0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rPr>
                        <a:t>&gt; root1 &lt;-(-b+sqrt(b^2-4*a*c))/(2*a)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ea typeface="黑体" panose="02010609060101010101" pitchFamily="49" charset="-122"/>
                      </a:endParaRPr>
                    </a:p>
                    <a:p>
                      <a:pPr lvl="0" indent="0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rPr>
                        <a:t>&gt; root2 &lt;-(-b-sqrt(b^2-4*a*c))/(2*a)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分支语句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if-else</a:t>
            </a:r>
            <a:endParaRPr lang="en-US" altLang="zh-CN"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ifelse</a:t>
            </a:r>
            <a:endParaRPr lang="en-US" altLang="zh-CN"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switch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if-else</a:t>
            </a: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语法：</a:t>
            </a:r>
            <a:endParaRPr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endParaRPr lang="en-US" altLang="zh-CN"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928370" y="1997710"/>
          <a:ext cx="678370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/>
              </a:tblGrid>
              <a:tr h="1805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if(boolean_expression) {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   // statement(s) will execute if the boolean       expression is true.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} else {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  // statement(s) will execute if the boolean expression is false.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if-else</a:t>
            </a: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示例</a:t>
            </a:r>
            <a:endParaRPr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endParaRPr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773430" y="1820545"/>
          <a:ext cx="6783705" cy="180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/>
              </a:tblGrid>
              <a:tr h="1805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grade &lt;- c("A","B","C")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if(is.character(grade))  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{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   grade &lt;- as.factor(grade)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773430" y="3840480"/>
          <a:ext cx="6783705" cy="180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/>
              </a:tblGrid>
              <a:tr h="1805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grade&lt;-c("A","B","C")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if(is.character(grade)){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 grade&lt;-as.factor(grade) 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} else {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 print("already is factor")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}  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if-else</a:t>
            </a: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示例</a:t>
            </a:r>
            <a:endParaRPr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endParaRPr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773430" y="1820545"/>
          <a:ext cx="6783705" cy="180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/>
              </a:tblGrid>
              <a:tr h="1805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x&lt;-c("what","is","truth")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if("Truth" %in% x){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 print("Truth is found")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} else {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  print("Truth is not found")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ifelse</a:t>
            </a: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语法：</a:t>
            </a:r>
            <a:endParaRPr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lvl="1"/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ifelse</a:t>
            </a:r>
            <a:r>
              <a:rPr lang="en-US" altLang="zh-CN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(cond,statement1,statement2)</a:t>
            </a:r>
            <a:endParaRPr lang="zh-CN" altLang="en-US"/>
          </a:p>
          <a:p>
            <a:endParaRPr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示例：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67740" y="3321050"/>
          <a:ext cx="7208838" cy="306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520"/>
              </a:tblGrid>
              <a:tr h="1304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score &lt;- c(4.0)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ifelse(score &lt; 5,print("failed"),print("passed"))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[1] "failed"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[1] "failed"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result &lt;- ifelse(score &lt;5 ,"failed","passed")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result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[1] "failed"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>
                <a:sym typeface="+mn-ea"/>
              </a:rPr>
              <a:t>收集（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00-18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00</a:t>
            </a:r>
            <a:r>
              <a:rPr>
                <a:sym typeface="+mn-ea"/>
              </a:rPr>
              <a:t>）每小时的气温和气压测量值，共</a:t>
            </a:r>
            <a:r>
              <a:rPr lang="en-US" altLang="zh-CN">
                <a:sym typeface="+mn-ea"/>
              </a:rPr>
              <a:t>11</a:t>
            </a:r>
            <a:r>
              <a:rPr>
                <a:sym typeface="+mn-ea"/>
              </a:rPr>
              <a:t>组观测数据，假定气温升高同时气压降低的次数占总观测值的比例超过</a:t>
            </a:r>
            <a:r>
              <a:rPr lang="en-US" altLang="zh-CN">
                <a:sym typeface="+mn-ea"/>
              </a:rPr>
              <a:t>0.5</a:t>
            </a:r>
            <a:r>
              <a:rPr>
                <a:sym typeface="+mn-ea"/>
              </a:rPr>
              <a:t>，则认为明天可能下雨。</a:t>
            </a:r>
            <a:endParaRPr>
              <a:sym typeface="+mn-ea"/>
            </a:endParaRPr>
          </a:p>
          <a:p>
            <a:pPr lvl="1" indent="-255270"/>
            <a:r>
              <a:rPr lang="zh-CN" altLang="en-US"/>
              <a:t>向量</a:t>
            </a:r>
            <a:r>
              <a:rPr lang="en-US" altLang="zh-CN"/>
              <a:t>x,y</a:t>
            </a:r>
            <a:r>
              <a:rPr lang="zh-CN" altLang="en-US"/>
              <a:t>分别表示每小时收集的气温和气压测量值，统计</a:t>
            </a:r>
            <a:r>
              <a:rPr lang="en-US" altLang="zh-CN"/>
              <a:t>x</a:t>
            </a:r>
            <a:r>
              <a:rPr lang="zh-CN" altLang="en-US"/>
              <a:t>上升同时</a:t>
            </a:r>
            <a:r>
              <a:rPr lang="en-US" altLang="zh-CN"/>
              <a:t>y</a:t>
            </a:r>
            <a:r>
              <a:rPr lang="zh-CN" altLang="en-US"/>
              <a:t>下降次数占总观测数的比例</a:t>
            </a:r>
            <a:endParaRPr lang="zh-CN" altLang="en-US"/>
          </a:p>
          <a:p>
            <a:pPr lvl="1" indent="-255270"/>
            <a:r>
              <a:rPr lang="zh-CN" altLang="en-US"/>
              <a:t>观测值：气温 x&lt;-c(3,11,13,3,6,0,2,13,15,8,</a:t>
            </a:r>
            <a:r>
              <a:rPr lang="en-US" altLang="zh-CN"/>
              <a:t>3</a:t>
            </a:r>
            <a:r>
              <a:rPr lang="zh-CN" altLang="en-US"/>
              <a:t>5)</a:t>
            </a:r>
            <a:endParaRPr lang="zh-CN" altLang="en-US"/>
          </a:p>
          <a:p>
            <a:pPr lvl="1" indent="-255270"/>
            <a:r>
              <a:rPr lang="zh-CN" altLang="en-US"/>
              <a:t>观测值：气压 y&lt;-c(5,3,6,23,7,10,12,13,5,4,0)</a:t>
            </a:r>
            <a:endParaRPr lang="zh-CN" altLang="en-US"/>
          </a:p>
          <a:p>
            <a:pPr indent="-255270"/>
            <a:endParaRPr lang="zh-CN" altLang="en-US"/>
          </a:p>
          <a:p>
            <a:pPr indent="-255270"/>
            <a:r>
              <a:rPr lang="zh-CN" altLang="en-US"/>
              <a:t>比例？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 rtlCol="0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p>
            <a:pPr algn="l" fontAlgn="base"/>
            <a:r>
              <a:rPr lang="zh-CN" altLang="en-US" strike="noStrike" noProof="1"/>
              <a:t>练习一：</a:t>
            </a:r>
            <a:r>
              <a:rPr>
                <a:sym typeface="+mn-ea"/>
              </a:rPr>
              <a:t>预测明天是否下雨？</a:t>
            </a:r>
            <a:br>
              <a:rPr lang="zh-CN" altLang="en-US"/>
            </a:br>
            <a:endParaRPr lang="zh-CN" altLang="en-US" strike="noStrike" noProof="1"/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WPS 演示</Application>
  <PresentationFormat>全屏显示(4:3)</PresentationFormat>
  <Paragraphs>210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华文新魏</vt:lpstr>
      <vt:lpstr>微软雅黑</vt:lpstr>
      <vt:lpstr>Lucida Sans Unicode</vt:lpstr>
      <vt:lpstr>黑体</vt:lpstr>
      <vt:lpstr>2_Default Design</vt:lpstr>
      <vt:lpstr>第3章-1 程序控制语句</vt:lpstr>
      <vt:lpstr>讲授思路</vt:lpstr>
      <vt:lpstr>引入</vt:lpstr>
      <vt:lpstr>分支语句</vt:lpstr>
      <vt:lpstr>if-else </vt:lpstr>
      <vt:lpstr>if-else </vt:lpstr>
      <vt:lpstr>if-else </vt:lpstr>
      <vt:lpstr>ifelse  </vt:lpstr>
      <vt:lpstr>练习一：预测明天是否下雨？ </vt:lpstr>
      <vt:lpstr>switch</vt:lpstr>
      <vt:lpstr>讲授思路</vt:lpstr>
      <vt:lpstr>循环语句 </vt:lpstr>
      <vt:lpstr>for循环  </vt:lpstr>
      <vt:lpstr>练习：通过期中成绩预测期末成绩</vt:lpstr>
      <vt:lpstr>练习二：示例</vt:lpstr>
      <vt:lpstr>PowerPoint 演示文稿</vt:lpstr>
      <vt:lpstr>while循环  </vt:lpstr>
      <vt:lpstr>repeat-break循环  </vt:lpstr>
      <vt:lpstr>练习二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296</cp:revision>
  <dcterms:created xsi:type="dcterms:W3CDTF">2017-01-12T09:12:00Z</dcterms:created>
  <dcterms:modified xsi:type="dcterms:W3CDTF">2017-02-24T09:26:12Z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