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510" r:id="rId4"/>
    <p:sldId id="749" r:id="rId6"/>
    <p:sldId id="779" r:id="rId7"/>
    <p:sldId id="786" r:id="rId8"/>
    <p:sldId id="792" r:id="rId9"/>
    <p:sldId id="788" r:id="rId10"/>
    <p:sldId id="789" r:id="rId11"/>
    <p:sldId id="777" r:id="rId12"/>
    <p:sldId id="568" r:id="rId13"/>
  </p:sldIdLst>
  <p:sldSz cx="9144000" cy="6858000" type="screen4x3"/>
  <p:notesSz cx="6794500" cy="99187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36" autoAdjust="0"/>
  </p:normalViewPr>
  <p:slideViewPr>
    <p:cSldViewPr>
      <p:cViewPr varScale="1">
        <p:scale>
          <a:sx n="68" d="100"/>
          <a:sy n="68" d="100"/>
        </p:scale>
        <p:origin x="1240" y="52"/>
      </p:cViewPr>
      <p:guideLst>
        <p:guide orient="horz" pos="211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/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Click to edit Master text styles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Second level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Third level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Fourth level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Fifth level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7CE8CE-4A2D-4C65-A833-D9B0C50D28B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54B013B-AE0A-4F7E-A978-F6760352212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54B013B-AE0A-4F7E-A978-F6760352212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54B013B-AE0A-4F7E-A978-F6760352212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zh-CN" dirty="0">
                <a:sym typeface="+mn-ea"/>
              </a:rPr>
              <a:t>R</a:t>
            </a:r>
            <a:r>
              <a:rPr lang="zh-CN" altLang="en-US" dirty="0">
                <a:sym typeface="+mn-ea"/>
              </a:rPr>
              <a:t>中最大的优点就是 可以自行添加函数</a:t>
            </a:r>
            <a:endParaRPr lang="zh-CN" altLang="en-US" dirty="0"/>
          </a:p>
          <a:p>
            <a:pPr lvl="0"/>
            <a:r>
              <a:rPr lang="en-US" altLang="zh-CN" dirty="0">
                <a:sym typeface="+mn-ea"/>
              </a:rPr>
              <a:t>function()</a:t>
            </a:r>
            <a:r>
              <a:rPr lang="zh-CN" altLang="en-US" dirty="0">
                <a:sym typeface="+mn-ea"/>
              </a:rPr>
              <a:t>是一个内置的</a:t>
            </a:r>
            <a:r>
              <a:rPr lang="en-US" altLang="zh-CN" dirty="0">
                <a:sym typeface="+mn-ea"/>
              </a:rPr>
              <a:t>R</a:t>
            </a:r>
            <a:r>
              <a:rPr lang="zh-CN" altLang="en-US" dirty="0">
                <a:sym typeface="+mn-ea"/>
              </a:rPr>
              <a:t>函数，功能就是创建函数。有两个参数，第一个参数 是形式参数列表，第二个参数是函数的主体。   其实</a:t>
            </a:r>
            <a:r>
              <a:rPr lang="en-US" altLang="zh-CN" dirty="0">
                <a:sym typeface="+mn-ea"/>
              </a:rPr>
              <a:t>{</a:t>
            </a:r>
            <a:r>
              <a:rPr lang="zh-CN" altLang="en-US" dirty="0">
                <a:sym typeface="+mn-ea"/>
              </a:rPr>
              <a:t>也是函数，它的功能是吧几条语句组成一个单元</a:t>
            </a:r>
            <a:endParaRPr lang="zh-CN" altLang="en-US" dirty="0"/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54B013B-AE0A-4F7E-A978-F6760352212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幻灯片图像占位符 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4578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&gt; fu&lt;-function(v){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+ v&lt;-v[-1]-v[-length(v)]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+ return(ifelse(v&gt;0,1,-1))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+ }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&gt; corr&lt;-function(x,y){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+ u1&lt;-fu(x)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+ u2&lt;-fu(y)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+ return(mean(u1 == u2))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+ }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&gt; corr(x,y)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[1] 0.4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&gt; 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6866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>
                <a:sym typeface="+mn-ea"/>
              </a:rPr>
              <a:t>游程：在一个由</a:t>
            </a:r>
            <a:r>
              <a:rPr lang="en-US" altLang="zh-CN" dirty="0">
                <a:sym typeface="+mn-ea"/>
              </a:rPr>
              <a:t>0 1 </a:t>
            </a:r>
            <a:r>
              <a:rPr lang="zh-CN" altLang="en-US" dirty="0">
                <a:sym typeface="+mn-ea"/>
              </a:rPr>
              <a:t>组成的序列中，一个由连续的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或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组成的串称为游程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r&lt;-c(1,0,0,1,1,1,0,1,1)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&gt; findruns&lt;-function(x,k){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+ n&lt;-length(x)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+ runs&lt;-NULL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+ for(i in 1:(n-k+1)){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+ if(all(x[i:(i+k-1)]==1))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+ runs&lt;-c(runs,i)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+ }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+ return(runs)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+ }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&gt; findruns(r,3)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[1] 4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&gt; findruns(r,2)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[1] 4 5 8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&gt; 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幻灯片图像占位符 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4578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/>
              <a:t>过半数规则，如果最近的</a:t>
            </a:r>
            <a:r>
              <a:rPr lang="en-US" altLang="zh-CN"/>
              <a:t>k</a:t>
            </a:r>
            <a:r>
              <a:rPr lang="zh-CN" altLang="en-US"/>
              <a:t>天里，</a:t>
            </a:r>
            <a:r>
              <a:rPr lang="en-US" altLang="zh-CN"/>
              <a:t>1</a:t>
            </a:r>
            <a:r>
              <a:rPr lang="zh-CN" altLang="en-US"/>
              <a:t>的数量大于</a:t>
            </a:r>
            <a:r>
              <a:rPr lang="en-US" altLang="zh-CN"/>
              <a:t>k/2 </a:t>
            </a:r>
            <a:r>
              <a:rPr lang="zh-CN" altLang="en-US"/>
              <a:t>预测下一个值为</a:t>
            </a:r>
            <a:r>
              <a:rPr lang="en-US" altLang="zh-CN"/>
              <a:t>1</a:t>
            </a:r>
            <a:r>
              <a:rPr lang="zh-CN" altLang="en-US"/>
              <a:t>，否则下一个值为</a:t>
            </a:r>
            <a:r>
              <a:rPr lang="en-US" altLang="zh-CN"/>
              <a:t>0</a:t>
            </a:r>
            <a:r>
              <a:rPr lang="zh-CN" altLang="en-US"/>
              <a:t> 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preda&lt;-function(x,k){</a:t>
            </a:r>
            <a:endParaRPr lang="zh-CN" altLang="en-US"/>
          </a:p>
          <a:p>
            <a:pPr lvl="0"/>
            <a:r>
              <a:rPr lang="zh-CN" altLang="en-US"/>
              <a:t>+ n&lt;-length(x)</a:t>
            </a:r>
            <a:endParaRPr lang="zh-CN" altLang="en-US"/>
          </a:p>
          <a:p>
            <a:pPr lvl="0"/>
            <a:r>
              <a:rPr lang="zh-CN" altLang="en-US"/>
              <a:t>+ k2&lt;-k/2</a:t>
            </a:r>
            <a:endParaRPr lang="zh-CN" altLang="en-US"/>
          </a:p>
          <a:p>
            <a:pPr lvl="0"/>
            <a:r>
              <a:rPr lang="zh-CN" altLang="en-US"/>
              <a:t>+ pred&lt;-vector(length=n-k)</a:t>
            </a:r>
            <a:endParaRPr lang="zh-CN" altLang="en-US"/>
          </a:p>
          <a:p>
            <a:pPr lvl="0"/>
            <a:r>
              <a:rPr lang="zh-CN" altLang="en-US"/>
              <a:t>+ for(i in 1:(n-k)){</a:t>
            </a:r>
            <a:endParaRPr lang="zh-CN" altLang="en-US"/>
          </a:p>
          <a:p>
            <a:pPr lvl="0"/>
            <a:r>
              <a:rPr lang="zh-CN" altLang="en-US"/>
              <a:t>+ if(sum(x[i:(i+(k-1))])&gt;=k2) pred[i]&lt;-1 </a:t>
            </a:r>
            <a:endParaRPr lang="zh-CN" altLang="en-US"/>
          </a:p>
          <a:p>
            <a:pPr lvl="0"/>
            <a:r>
              <a:rPr lang="zh-CN" altLang="en-US"/>
              <a:t>+ else pred[i]&lt;-0</a:t>
            </a:r>
            <a:endParaRPr lang="zh-CN" altLang="en-US"/>
          </a:p>
          <a:p>
            <a:pPr lvl="0"/>
            <a:r>
              <a:rPr lang="zh-CN" altLang="en-US"/>
              <a:t>+ }</a:t>
            </a:r>
            <a:endParaRPr lang="zh-CN" altLang="en-US"/>
          </a:p>
          <a:p>
            <a:pPr lvl="0"/>
            <a:r>
              <a:rPr lang="zh-CN" altLang="en-US"/>
              <a:t>+ return(mean(abs(pred-x[(k+1):n])))</a:t>
            </a:r>
            <a:endParaRPr lang="zh-CN" altLang="en-US"/>
          </a:p>
          <a:p>
            <a:pPr lvl="0"/>
            <a:r>
              <a:rPr lang="zh-CN" altLang="en-US"/>
              <a:t>+ }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&gt; prednum&lt;-function(x){</a:t>
            </a:r>
            <a:endParaRPr lang="zh-CN" altLang="en-US"/>
          </a:p>
          <a:p>
            <a:pPr lvl="0"/>
            <a:r>
              <a:rPr lang="zh-CN" altLang="en-US"/>
              <a:t>+    prednum&lt;-NULL</a:t>
            </a:r>
            <a:endParaRPr lang="zh-CN" altLang="en-US"/>
          </a:p>
          <a:p>
            <a:pPr lvl="0"/>
            <a:r>
              <a:rPr lang="zh-CN" altLang="en-US"/>
              <a:t>+    for(i in (1:(length(x)-1))){</a:t>
            </a:r>
            <a:endParaRPr lang="zh-CN" altLang="en-US"/>
          </a:p>
          <a:p>
            <a:pPr lvl="0"/>
            <a:r>
              <a:rPr lang="zh-CN" altLang="en-US"/>
              <a:t>+    temp&lt;-preda(x,i)</a:t>
            </a:r>
            <a:endParaRPr lang="zh-CN" altLang="en-US"/>
          </a:p>
          <a:p>
            <a:pPr lvl="0"/>
            <a:r>
              <a:rPr lang="zh-CN" altLang="en-US"/>
              <a:t>+    prednum&lt;-c(prednum,temp)</a:t>
            </a:r>
            <a:endParaRPr lang="zh-CN" altLang="en-US"/>
          </a:p>
          <a:p>
            <a:pPr lvl="0"/>
            <a:r>
              <a:rPr lang="zh-CN" altLang="en-US"/>
              <a:t>+ }</a:t>
            </a:r>
            <a:endParaRPr lang="zh-CN" altLang="en-US"/>
          </a:p>
          <a:p>
            <a:pPr lvl="0"/>
            <a:r>
              <a:rPr lang="zh-CN" altLang="en-US"/>
              <a:t>+ return(prednum)</a:t>
            </a:r>
            <a:endParaRPr lang="zh-CN" altLang="en-US"/>
          </a:p>
          <a:p>
            <a:pPr lvl="0"/>
            <a:r>
              <a:rPr lang="zh-CN" altLang="en-US"/>
              <a:t>+ }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x&lt;-c(1,1,0,1,0,0,1,1,1,0,0,0,0,0,0,0,0,0,1,1,1,1,1,1,1,1,0,0,0,0,0,0,0,0,1)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&gt; which(prednum(x)==min(prednum(x)))</a:t>
            </a:r>
            <a:endParaRPr lang="zh-CN" altLang="en-US"/>
          </a:p>
          <a:p>
            <a:pPr lvl="0"/>
            <a:r>
              <a:rPr lang="zh-CN" altLang="en-US"/>
              <a:t>[1] 29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&gt; pre&lt;-function(x,k){</a:t>
            </a:r>
            <a:endParaRPr lang="zh-CN" altLang="en-US"/>
          </a:p>
          <a:p>
            <a:pPr lvl="0"/>
            <a:r>
              <a:rPr lang="zh-CN" altLang="en-US"/>
              <a:t>+ len&lt;-length(x)</a:t>
            </a:r>
            <a:endParaRPr lang="zh-CN" altLang="en-US"/>
          </a:p>
          <a:p>
            <a:pPr lvl="0"/>
            <a:r>
              <a:rPr lang="zh-CN" altLang="en-US"/>
              <a:t>+ total&lt;-sum(x[(len-k+1):len])</a:t>
            </a:r>
            <a:endParaRPr lang="zh-CN" altLang="en-US"/>
          </a:p>
          <a:p>
            <a:pPr lvl="0"/>
            <a:r>
              <a:rPr lang="zh-CN" altLang="en-US"/>
              <a:t>+ print(total)</a:t>
            </a:r>
            <a:endParaRPr lang="zh-CN" altLang="en-US"/>
          </a:p>
          <a:p>
            <a:pPr lvl="0"/>
            <a:r>
              <a:rPr lang="zh-CN" altLang="en-US"/>
              <a:t>+ if(total&gt;k/2) </a:t>
            </a:r>
            <a:endParaRPr lang="zh-CN" altLang="en-US"/>
          </a:p>
          <a:p>
            <a:pPr lvl="0"/>
            <a:r>
              <a:rPr lang="zh-CN" altLang="en-US"/>
              <a:t>+ res&lt;-1</a:t>
            </a:r>
            <a:endParaRPr lang="zh-CN" altLang="en-US"/>
          </a:p>
          <a:p>
            <a:pPr lvl="0"/>
            <a:r>
              <a:rPr lang="zh-CN" altLang="en-US"/>
              <a:t>+ else</a:t>
            </a:r>
            <a:endParaRPr lang="zh-CN" altLang="en-US"/>
          </a:p>
          <a:p>
            <a:pPr lvl="0"/>
            <a:r>
              <a:rPr lang="zh-CN" altLang="en-US"/>
              <a:t>+ res&lt;-0</a:t>
            </a:r>
            <a:endParaRPr lang="zh-CN" altLang="en-US"/>
          </a:p>
          <a:p>
            <a:pPr lvl="0"/>
            <a:r>
              <a:rPr lang="zh-CN" altLang="en-US"/>
              <a:t>+ return(res)</a:t>
            </a:r>
            <a:endParaRPr lang="zh-CN" altLang="en-US"/>
          </a:p>
          <a:p>
            <a:pPr lvl="0"/>
            <a:r>
              <a:rPr lang="zh-CN" altLang="en-US"/>
              <a:t>+ }</a:t>
            </a:r>
            <a:endParaRPr lang="zh-CN" altLang="en-US"/>
          </a:p>
          <a:p>
            <a:pPr lvl="0"/>
            <a:r>
              <a:rPr lang="zh-CN" altLang="en-US"/>
              <a:t>&gt; pre(x,29)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5887" y="4264586"/>
            <a:ext cx="5247093" cy="3489206"/>
          </a:xfrm>
          <a:prstGeom prst="rect">
            <a:avLst/>
          </a:prstGeom>
        </p:spPr>
        <p:txBody>
          <a:bodyPr/>
          <a:p>
            <a:pPr lvl="0"/>
            <a:endParaRPr lang="en-US" altLang="zh-CN" dirty="0"/>
          </a:p>
          <a:p>
            <a:pPr lvl="0"/>
            <a:r>
              <a:rPr lang="zh-CN" altLang="en-US" dirty="0">
                <a:sym typeface="+mn-ea"/>
              </a:rPr>
              <a:t>启动</a:t>
            </a:r>
            <a:r>
              <a:rPr lang="en-US" altLang="zh-CN" dirty="0">
                <a:sym typeface="+mn-ea"/>
              </a:rPr>
              <a:t>R,</a:t>
            </a:r>
            <a:r>
              <a:rPr lang="zh-CN" altLang="en-US" dirty="0">
                <a:sym typeface="+mn-ea"/>
              </a:rPr>
              <a:t>看到</a:t>
            </a:r>
            <a:r>
              <a:rPr lang="en-US" altLang="zh-CN" dirty="0">
                <a:solidFill>
                  <a:srgbClr val="FF0066"/>
                </a:solidFill>
                <a:sym typeface="+mn-ea"/>
              </a:rPr>
              <a:t>R GUI</a:t>
            </a:r>
            <a:r>
              <a:rPr lang="en-US" altLang="zh-CN" dirty="0">
                <a:sym typeface="+mn-ea"/>
              </a:rPr>
              <a:t> (graphic user’s interface)</a:t>
            </a:r>
            <a:r>
              <a:rPr lang="zh-CN" altLang="en-US" dirty="0">
                <a:sym typeface="+mn-ea"/>
              </a:rPr>
              <a:t>的主窗口</a:t>
            </a:r>
            <a:endParaRPr lang="en-US" altLang="zh-CN" dirty="0"/>
          </a:p>
          <a:p>
            <a:pPr lvl="0"/>
            <a:endParaRPr lang="en-US" altLang="zh-CN" dirty="0"/>
          </a:p>
          <a:p>
            <a:pPr marL="621030" lvl="1" indent="0" eaLnBrk="1" hangingPunct="1">
              <a:lnSpc>
                <a:spcPct val="90000"/>
              </a:lnSpc>
              <a:spcBef>
                <a:spcPts val="325"/>
              </a:spcBef>
              <a:buFont typeface="Verdana" panose="020B0604030504040204" pitchFamily="34" charset="0"/>
              <a:buChar char="◦"/>
            </a:pPr>
            <a:r>
              <a:rPr lang="en-US" altLang="zh-CN" dirty="0">
                <a:sym typeface="+mn-ea"/>
              </a:rPr>
              <a:t>R console</a:t>
            </a:r>
            <a:endParaRPr lang="en-US" altLang="zh-CN" dirty="0"/>
          </a:p>
          <a:p>
            <a:pPr marL="859155" lvl="2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zh-CN" altLang="en-US" dirty="0">
                <a:sym typeface="+mn-ea"/>
              </a:rPr>
              <a:t>你的主要工作是在这里通过发布命令来完成的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包括数据集的建立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数据的分析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作图等</a:t>
            </a:r>
            <a:r>
              <a:rPr lang="en-US" altLang="zh-CN" dirty="0">
                <a:sym typeface="+mn-ea"/>
              </a:rPr>
              <a:t>.</a:t>
            </a:r>
            <a:endParaRPr lang="en-US" altLang="zh-CN" dirty="0"/>
          </a:p>
          <a:p>
            <a:pPr marL="859155" lvl="2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zh-CN" altLang="en-US" dirty="0">
                <a:sym typeface="+mn-ea"/>
              </a:rPr>
              <a:t>在这里你可以得到在线帮助</a:t>
            </a:r>
            <a:endParaRPr lang="zh-CN" altLang="en-US" dirty="0"/>
          </a:p>
          <a:p>
            <a:pPr lvl="3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altLang="zh-CN" dirty="0">
                <a:solidFill>
                  <a:srgbClr val="00FFFF"/>
                </a:solidFill>
                <a:sym typeface="+mn-ea"/>
              </a:rPr>
              <a:t>help.start()</a:t>
            </a:r>
            <a:r>
              <a:rPr lang="en-US" altLang="zh-CN" dirty="0">
                <a:sym typeface="+mn-ea"/>
              </a:rPr>
              <a:t>    HTML</a:t>
            </a:r>
            <a:r>
              <a:rPr lang="zh-CN" altLang="en-US" dirty="0">
                <a:sym typeface="+mn-ea"/>
              </a:rPr>
              <a:t>格式的关于</a:t>
            </a:r>
            <a:r>
              <a:rPr lang="en-US" altLang="zh-CN" dirty="0">
                <a:sym typeface="+mn-ea"/>
              </a:rPr>
              <a:t>R</a:t>
            </a:r>
            <a:r>
              <a:rPr lang="zh-CN" altLang="en-US" dirty="0">
                <a:sym typeface="+mn-ea"/>
              </a:rPr>
              <a:t>的帮助文件</a:t>
            </a:r>
            <a:endParaRPr lang="zh-CN" altLang="en-US" dirty="0"/>
          </a:p>
          <a:p>
            <a:pPr lvl="3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altLang="zh-CN" dirty="0">
                <a:solidFill>
                  <a:srgbClr val="00FFFF"/>
                </a:solidFill>
                <a:sym typeface="+mn-ea"/>
              </a:rPr>
              <a:t>help()</a:t>
            </a:r>
            <a:r>
              <a:rPr lang="en-US" altLang="zh-CN" dirty="0">
                <a:sym typeface="+mn-ea"/>
              </a:rPr>
              <a:t>            </a:t>
            </a:r>
            <a:r>
              <a:rPr lang="zh-CN" altLang="en-US" dirty="0">
                <a:sym typeface="+mn-ea"/>
              </a:rPr>
              <a:t>得到相应函数的帮助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例如</a:t>
            </a:r>
            <a:r>
              <a:rPr lang="en-US" altLang="zh-CN" dirty="0">
                <a:sym typeface="+mn-ea"/>
              </a:rPr>
              <a:t>help(plot)</a:t>
            </a:r>
            <a:endParaRPr lang="en-US" altLang="zh-CN" dirty="0"/>
          </a:p>
          <a:p>
            <a:pPr lvl="3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altLang="zh-CN" dirty="0">
                <a:solidFill>
                  <a:srgbClr val="00FFFF"/>
                </a:solidFill>
                <a:sym typeface="+mn-ea"/>
              </a:rPr>
              <a:t>demo()</a:t>
            </a:r>
            <a:r>
              <a:rPr lang="en-US" altLang="zh-CN" dirty="0">
                <a:sym typeface="+mn-ea"/>
              </a:rPr>
              <a:t>          </a:t>
            </a:r>
            <a:r>
              <a:rPr lang="zh-CN" altLang="en-US" dirty="0">
                <a:sym typeface="+mn-ea"/>
              </a:rPr>
              <a:t>得到</a:t>
            </a:r>
            <a:r>
              <a:rPr lang="en-US" altLang="zh-CN" dirty="0">
                <a:sym typeface="+mn-ea"/>
              </a:rPr>
              <a:t>R</a:t>
            </a:r>
            <a:r>
              <a:rPr lang="zh-CN" altLang="en-US" dirty="0">
                <a:sym typeface="+mn-ea"/>
              </a:rPr>
              <a:t>提供的几个示例</a:t>
            </a:r>
            <a:endParaRPr lang="zh-CN" altLang="en-US" dirty="0"/>
          </a:p>
          <a:p>
            <a:pPr marL="859155" lvl="2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altLang="zh-CN" dirty="0">
                <a:solidFill>
                  <a:srgbClr val="00FFFF"/>
                </a:solidFill>
                <a:sym typeface="+mn-ea"/>
              </a:rPr>
              <a:t>q()</a:t>
            </a:r>
            <a:r>
              <a:rPr lang="en-US" altLang="zh-CN" dirty="0">
                <a:sym typeface="+mn-ea"/>
              </a:rPr>
              <a:t>                     </a:t>
            </a:r>
            <a:r>
              <a:rPr lang="zh-CN" altLang="en-US" dirty="0">
                <a:sym typeface="+mn-ea"/>
              </a:rPr>
              <a:t>退出</a:t>
            </a:r>
            <a:r>
              <a:rPr lang="en-US" altLang="zh-CN" dirty="0">
                <a:sym typeface="+mn-ea"/>
              </a:rPr>
              <a:t>R </a:t>
            </a:r>
            <a:endParaRPr lang="en-US" altLang="zh-CN" dirty="0"/>
          </a:p>
          <a:p>
            <a:pPr marL="859155" lvl="2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zh-CN" altLang="en-US" dirty="0">
                <a:sym typeface="+mn-ea"/>
              </a:rPr>
              <a:t>同</a:t>
            </a:r>
            <a:r>
              <a:rPr lang="en-US" altLang="zh-CN" dirty="0">
                <a:sym typeface="+mn-ea"/>
              </a:rPr>
              <a:t>Matlab</a:t>
            </a:r>
            <a:r>
              <a:rPr lang="zh-CN" altLang="en-US" dirty="0">
                <a:sym typeface="+mn-ea"/>
              </a:rPr>
              <a:t>类似，用右</a:t>
            </a:r>
            <a:r>
              <a:rPr lang="en-US" altLang="zh-CN" dirty="0">
                <a:sym typeface="+mn-ea"/>
              </a:rPr>
              <a:t>shift</a:t>
            </a:r>
            <a:r>
              <a:rPr lang="zh-CN" altLang="en-US" dirty="0">
                <a:sym typeface="+mn-ea"/>
              </a:rPr>
              <a:t>键可以重现以前的命令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FFFF"/>
                </a:solidFill>
                <a:sym typeface="+mn-ea"/>
              </a:rPr>
              <a:t>R</a:t>
            </a:r>
            <a:r>
              <a:rPr lang="zh-CN" altLang="en-US" dirty="0">
                <a:solidFill>
                  <a:srgbClr val="00FFFF"/>
                </a:solidFill>
                <a:sym typeface="+mn-ea"/>
              </a:rPr>
              <a:t>的工具条</a:t>
            </a:r>
            <a:endParaRPr lang="en-US" altLang="zh-CN" dirty="0">
              <a:solidFill>
                <a:srgbClr val="00FFFF"/>
              </a:solidFill>
            </a:endParaRPr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FFFF"/>
                </a:solidFill>
                <a:sym typeface="+mn-ea"/>
              </a:rPr>
              <a:t>Source R code</a:t>
            </a:r>
            <a:r>
              <a:rPr lang="en-US" altLang="zh-CN" dirty="0">
                <a:sym typeface="+mn-ea"/>
              </a:rPr>
              <a:t>        		</a:t>
            </a:r>
            <a:r>
              <a:rPr lang="zh-CN" altLang="en-US" dirty="0">
                <a:sym typeface="+mn-ea"/>
              </a:rPr>
              <a:t>执行</a:t>
            </a:r>
            <a:r>
              <a:rPr lang="en-US" altLang="zh-CN" dirty="0">
                <a:sym typeface="+mn-ea"/>
              </a:rPr>
              <a:t>R</a:t>
            </a:r>
            <a:r>
              <a:rPr lang="zh-CN" altLang="en-US" dirty="0">
                <a:sym typeface="+mn-ea"/>
              </a:rPr>
              <a:t>文件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>
                <a:solidFill>
                  <a:srgbClr val="FF0066"/>
                </a:solidFill>
                <a:sym typeface="+mn-ea"/>
              </a:rPr>
              <a:t>*.R</a:t>
            </a:r>
            <a:r>
              <a:rPr lang="zh-CN" altLang="en-US" dirty="0">
                <a:sym typeface="+mn-ea"/>
              </a:rPr>
              <a:t>或</a:t>
            </a:r>
            <a:r>
              <a:rPr lang="zh-CN" altLang="en-US" dirty="0">
                <a:solidFill>
                  <a:srgbClr val="FF0066"/>
                </a:solidFill>
                <a:sym typeface="+mn-ea"/>
              </a:rPr>
              <a:t>*</a:t>
            </a:r>
            <a:r>
              <a:rPr lang="en-US" altLang="zh-CN" dirty="0">
                <a:solidFill>
                  <a:srgbClr val="FF0066"/>
                </a:solidFill>
                <a:sym typeface="+mn-ea"/>
              </a:rPr>
              <a:t>.r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/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FFFF"/>
                </a:solidFill>
                <a:sym typeface="+mn-ea"/>
              </a:rPr>
              <a:t>Save image</a:t>
            </a:r>
            <a:r>
              <a:rPr lang="en-US" altLang="zh-CN" dirty="0">
                <a:sym typeface="+mn-ea"/>
              </a:rPr>
              <a:t>             		</a:t>
            </a:r>
            <a:r>
              <a:rPr lang="zh-CN" altLang="en-US" dirty="0">
                <a:sym typeface="+mn-ea"/>
              </a:rPr>
              <a:t>保存工作空间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文件名为</a:t>
            </a:r>
            <a:r>
              <a:rPr lang="zh-CN" altLang="en-US" dirty="0">
                <a:solidFill>
                  <a:srgbClr val="FF0066"/>
                </a:solidFill>
                <a:sym typeface="+mn-ea"/>
              </a:rPr>
              <a:t>*</a:t>
            </a:r>
            <a:r>
              <a:rPr lang="en-US" altLang="zh-CN" dirty="0">
                <a:solidFill>
                  <a:srgbClr val="FF0066"/>
                </a:solidFill>
                <a:sym typeface="+mn-ea"/>
              </a:rPr>
              <a:t>.RData</a:t>
            </a:r>
            <a:endParaRPr lang="en-US" altLang="zh-CN" dirty="0">
              <a:solidFill>
                <a:srgbClr val="FF0066"/>
              </a:solidFill>
            </a:endParaRPr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FFFF"/>
                </a:solidFill>
                <a:sym typeface="+mn-ea"/>
              </a:rPr>
              <a:t>Load image</a:t>
            </a:r>
            <a:r>
              <a:rPr lang="en-US" altLang="zh-CN" dirty="0">
                <a:solidFill>
                  <a:srgbClr val="FF0066"/>
                </a:solidFill>
                <a:sym typeface="+mn-ea"/>
              </a:rPr>
              <a:t>             		</a:t>
            </a:r>
            <a:r>
              <a:rPr lang="zh-CN" altLang="en-US" dirty="0">
                <a:sym typeface="+mn-ea"/>
              </a:rPr>
              <a:t>打开已有的工作空间</a:t>
            </a:r>
            <a:endParaRPr lang="zh-CN" altLang="en-US" dirty="0"/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sym typeface="+mn-ea"/>
              </a:rPr>
              <a:t>Stop current computation	</a:t>
            </a:r>
            <a:r>
              <a:rPr lang="zh-CN" altLang="en-US" dirty="0">
                <a:sym typeface="+mn-ea"/>
              </a:rPr>
              <a:t>中止当前计算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由于超时等原因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/>
          </a:p>
          <a:p>
            <a:pPr lvl="0"/>
            <a:endParaRPr lang="en-US" altLang="zh-CN" dirty="0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2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1pPr>
            <a:lvl2pPr>
              <a:defRPr lang="zh-CN" altLang="en-US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2pPr>
            <a:lvl3pPr>
              <a:defRPr lang="zh-CN" altLang="en-US" sz="2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jpeg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第3章-</a:t>
            </a:r>
            <a:r>
              <a:rPr lang="en-US" altLang="zh-CN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 函数</a:t>
            </a:r>
            <a:endParaRPr b="1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100" name="副标题 2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孙丽萍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1275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935596" y="3212976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 smtClean="0">
                <a:solidFill>
                  <a:srgbClr val="C00000"/>
                </a:solidFill>
                <a:ea typeface="宋体" panose="02010600030101010101" pitchFamily="2" charset="-122"/>
              </a:rPr>
              <a:t>Thank You</a:t>
            </a:r>
            <a:endParaRPr lang="zh-CN" altLang="en-US" sz="5400" b="1" smtClean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讲授思路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-255270" eaLnBrk="1" hangingPunct="1"/>
            <a:r>
              <a:rPr dirty="0">
                <a:sym typeface="+mn-ea"/>
              </a:rPr>
              <a:t>内置函数</a:t>
            </a:r>
            <a:endParaRPr lang="zh-CN" altLang="en-US" dirty="0"/>
          </a:p>
          <a:p>
            <a:pPr indent="-255270" eaLnBrk="1" hangingPunct="1"/>
            <a:r>
              <a:rPr dirty="0">
                <a:sym typeface="+mn-ea"/>
              </a:rPr>
              <a:t>自定义函数</a:t>
            </a:r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2347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dirty="0" smtClean="0">
                <a:sym typeface="+mn-ea"/>
              </a:rPr>
              <a:t>内置函数</a:t>
            </a:r>
            <a:br>
              <a:rPr kumimoji="0" 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all()</a:t>
            </a:r>
            <a:endParaRPr lang="en-US" altLang="zh-CN" sz="2800" kern="1200" noProof="0" dirty="0">
              <a:ln>
                <a:noFill/>
              </a:ln>
              <a:effectLst/>
              <a:uLnTx/>
              <a:uFillTx/>
              <a:latin typeface="+mn-ea"/>
              <a:ea typeface="+mn-ea"/>
              <a:sym typeface="+mn-ea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any()</a:t>
            </a:r>
            <a:endParaRPr lang="en-US" altLang="zh-CN" sz="2800" kern="1200" noProof="0" dirty="0">
              <a:ln>
                <a:noFill/>
              </a:ln>
              <a:effectLst/>
              <a:uLnTx/>
              <a:uFillTx/>
              <a:latin typeface="+mn-ea"/>
              <a:ea typeface="+mn-ea"/>
              <a:sym typeface="+mn-ea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apply()</a:t>
            </a:r>
            <a:endParaRPr lang="en-US" altLang="zh-CN" sz="2800" kern="1200" noProof="0" dirty="0">
              <a:ln>
                <a:noFill/>
              </a:ln>
              <a:effectLst/>
              <a:uLnTx/>
              <a:uFillTx/>
              <a:latin typeface="+mn-ea"/>
              <a:ea typeface="+mn-ea"/>
              <a:sym typeface="+mn-ea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cbind()</a:t>
            </a:r>
            <a:endParaRPr lang="en-US" altLang="zh-CN" sz="2800" kern="1200" noProof="0" dirty="0">
              <a:ln>
                <a:noFill/>
              </a:ln>
              <a:effectLst/>
              <a:uLnTx/>
              <a:uFillTx/>
              <a:latin typeface="+mn-ea"/>
              <a:ea typeface="+mn-ea"/>
              <a:sym typeface="+mn-ea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rbind()</a:t>
            </a:r>
            <a:endParaRPr lang="en-US" altLang="zh-CN" sz="2800" kern="1200" noProof="0" dirty="0">
              <a:ln>
                <a:noFill/>
              </a:ln>
              <a:effectLst/>
              <a:uLnTx/>
              <a:uFillTx/>
              <a:latin typeface="+mn-ea"/>
              <a:ea typeface="+mn-ea"/>
              <a:sym typeface="+mn-ea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mean()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2347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dirty="0" smtClean="0">
                <a:sym typeface="+mn-ea"/>
              </a:rPr>
              <a:t>内置函数</a:t>
            </a:r>
            <a:br>
              <a:rPr kumimoji="0" 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log() </a:t>
            </a:r>
            <a:r>
              <a:rPr sz="2800"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自然对数 </a:t>
            </a:r>
            <a:endParaRPr sz="2800" kern="1200" noProof="0" dirty="0">
              <a:ln>
                <a:noFill/>
              </a:ln>
              <a:effectLst/>
              <a:uLnTx/>
              <a:uFillTx/>
              <a:latin typeface="+mn-ea"/>
              <a:ea typeface="+mn-ea"/>
              <a:sym typeface="+mn-ea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sqrt() </a:t>
            </a:r>
            <a:r>
              <a:rPr sz="2800"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平方根</a:t>
            </a:r>
            <a:endParaRPr sz="2800" kern="1200" noProof="0" dirty="0">
              <a:ln>
                <a:noFill/>
              </a:ln>
              <a:effectLst/>
              <a:uLnTx/>
              <a:uFillTx/>
              <a:latin typeface="+mn-ea"/>
              <a:ea typeface="+mn-ea"/>
              <a:sym typeface="+mn-ea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abs()</a:t>
            </a:r>
            <a:r>
              <a:rPr sz="2800"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绝对值</a:t>
            </a:r>
            <a:endParaRPr sz="2800" kern="1200" noProof="0" dirty="0">
              <a:ln>
                <a:noFill/>
              </a:ln>
              <a:effectLst/>
              <a:uLnTx/>
              <a:uFillTx/>
              <a:latin typeface="+mn-ea"/>
              <a:ea typeface="+mn-ea"/>
              <a:sym typeface="+mn-ea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sin(),cos() </a:t>
            </a:r>
            <a:r>
              <a:rPr sz="2800"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三角函数</a:t>
            </a:r>
            <a:endParaRPr sz="2800" kern="1200" noProof="0" dirty="0">
              <a:ln>
                <a:noFill/>
              </a:ln>
              <a:effectLst/>
              <a:uLnTx/>
              <a:uFillTx/>
              <a:latin typeface="+mn-ea"/>
              <a:ea typeface="+mn-ea"/>
              <a:sym typeface="+mn-ea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min(),max() </a:t>
            </a:r>
            <a:r>
              <a:rPr sz="2800"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最小、最大值</a:t>
            </a:r>
            <a:endParaRPr sz="2800" kern="1200" noProof="0" dirty="0">
              <a:ln>
                <a:noFill/>
              </a:ln>
              <a:effectLst/>
              <a:uLnTx/>
              <a:uFillTx/>
              <a:latin typeface="+mn-ea"/>
              <a:ea typeface="+mn-ea"/>
              <a:sym typeface="+mn-ea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which.min(),which.max()  </a:t>
            </a:r>
            <a:r>
              <a:rPr sz="2800"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位置索引</a:t>
            </a:r>
            <a:endParaRPr sz="2800" kern="1200" noProof="0" dirty="0">
              <a:ln>
                <a:noFill/>
              </a:ln>
              <a:effectLst/>
              <a:uLnTx/>
              <a:uFillTx/>
              <a:latin typeface="+mn-ea"/>
              <a:ea typeface="+mn-ea"/>
              <a:sym typeface="+mn-ea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sum,prod() </a:t>
            </a:r>
            <a:r>
              <a:rPr sz="2800"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求和、求积</a:t>
            </a:r>
            <a:endParaRPr sz="2800" kern="1200" noProof="0" dirty="0">
              <a:ln>
                <a:noFill/>
              </a:ln>
              <a:effectLst/>
              <a:uLnTx/>
              <a:uFillTx/>
              <a:latin typeface="+mn-ea"/>
              <a:ea typeface="+mn-ea"/>
              <a:sym typeface="+mn-ea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factorial() </a:t>
            </a:r>
            <a:r>
              <a:rPr sz="2800"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阶乘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2347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dirty="0" smtClean="0">
                <a:sym typeface="+mn-ea"/>
              </a:rPr>
              <a:t>自定义函数</a:t>
            </a:r>
            <a:br>
              <a:rPr kumimoji="0" 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sz="2800"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格式：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93065" marR="0" lvl="1" indent="0" algn="l" defTabSz="914400" rtl="0" eaLnBrk="1" fontAlgn="auto" latinLnBrk="0" hangingPunct="1">
              <a:lnSpc>
                <a:spcPct val="16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Tx/>
              <a:buFont typeface="Verdana" panose="020B0604030504040204"/>
              <a:buNone/>
              <a:defRPr/>
            </a:pPr>
            <a:r>
              <a:rPr lang="en-US" altLang="zh-CN" sz="2800"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myfunction&lt;-function(arg1,arg2,...){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93065" marR="0" lvl="1" indent="0" algn="l" defTabSz="914400" rtl="0" eaLnBrk="1" fontAlgn="auto" latinLnBrk="0" hangingPunct="1">
              <a:lnSpc>
                <a:spcPct val="16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Tx/>
              <a:buFont typeface="Verdana" panose="020B0604030504040204"/>
              <a:buNone/>
              <a:defRPr/>
            </a:pPr>
            <a:r>
              <a:rPr lang="en-US" altLang="zh-CN" sz="2800"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	statements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93065" marR="0" lvl="1" indent="0" algn="l" defTabSz="914400" rtl="0" eaLnBrk="1" fontAlgn="auto" latinLnBrk="0" hangingPunct="1">
              <a:lnSpc>
                <a:spcPct val="16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Tx/>
              <a:buFont typeface="Verdana" panose="020B0604030504040204"/>
              <a:buNone/>
              <a:defRPr/>
            </a:pPr>
            <a:r>
              <a:rPr lang="en-US" altLang="zh-CN" sz="2800"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     return(object)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93065" marR="0" lvl="1" indent="0" algn="l" defTabSz="914400" rtl="0" eaLnBrk="1" fontAlgn="auto" latinLnBrk="0" hangingPunct="1">
              <a:lnSpc>
                <a:spcPct val="16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Tx/>
              <a:buFont typeface="Verdana" panose="020B0604030504040204"/>
              <a:buNone/>
              <a:defRPr/>
            </a:pPr>
            <a:r>
              <a:rPr lang="en-US" altLang="zh-CN" sz="2800" kern="12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}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kern="1200" noProof="0" dirty="0" smtClean="0">
              <a:ln>
                <a:noFill/>
              </a:ln>
              <a:effectLst/>
              <a:uLnTx/>
              <a:uFillTx/>
              <a:latin typeface="+mn-ea"/>
              <a:ea typeface="+mn-ea"/>
              <a:sym typeface="+mn-ea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2347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dirty="0" smtClean="0">
                <a:sym typeface="+mn-ea"/>
              </a:rPr>
              <a:t>自定义函数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add &lt;- function(x,y) 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return(x+y)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add(3,5)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内容占位符 1"/>
          <p:cNvSpPr>
            <a:spLocks noGrp="1"/>
          </p:cNvSpPr>
          <p:nvPr>
            <p:ph idx="1"/>
          </p:nvPr>
        </p:nvSpPr>
        <p:spPr/>
        <p:txBody>
          <a:bodyPr anchor="t"/>
          <a:p>
            <a:pPr indent="-255270"/>
            <a:r>
              <a:rPr>
                <a:sym typeface="+mn-ea"/>
              </a:rPr>
              <a:t>收集（</a:t>
            </a:r>
            <a:r>
              <a:rPr lang="en-US" altLang="zh-CN">
                <a:sym typeface="+mn-ea"/>
              </a:rPr>
              <a:t>8</a:t>
            </a:r>
            <a:r>
              <a:rPr>
                <a:sym typeface="+mn-ea"/>
              </a:rPr>
              <a:t>：</a:t>
            </a:r>
            <a:r>
              <a:rPr lang="en-US" altLang="zh-CN">
                <a:sym typeface="+mn-ea"/>
              </a:rPr>
              <a:t>00-18</a:t>
            </a:r>
            <a:r>
              <a:rPr>
                <a:sym typeface="+mn-ea"/>
              </a:rPr>
              <a:t>：</a:t>
            </a:r>
            <a:r>
              <a:rPr lang="en-US" altLang="zh-CN">
                <a:sym typeface="+mn-ea"/>
              </a:rPr>
              <a:t>00</a:t>
            </a:r>
            <a:r>
              <a:rPr>
                <a:sym typeface="+mn-ea"/>
              </a:rPr>
              <a:t>）每小时的气温和气压测量值，共</a:t>
            </a:r>
            <a:r>
              <a:rPr lang="en-US" altLang="zh-CN">
                <a:sym typeface="+mn-ea"/>
              </a:rPr>
              <a:t>11</a:t>
            </a:r>
            <a:r>
              <a:rPr>
                <a:sym typeface="+mn-ea"/>
              </a:rPr>
              <a:t>组观测数据，假定气温升高同时气压降低的次数占总观测值的比例超过</a:t>
            </a:r>
            <a:r>
              <a:rPr lang="en-US" altLang="zh-CN">
                <a:sym typeface="+mn-ea"/>
              </a:rPr>
              <a:t>0.5</a:t>
            </a:r>
            <a:r>
              <a:rPr>
                <a:sym typeface="+mn-ea"/>
              </a:rPr>
              <a:t>，则认为明天可能下雨。</a:t>
            </a:r>
            <a:endParaRPr>
              <a:sym typeface="+mn-ea"/>
            </a:endParaRPr>
          </a:p>
          <a:p>
            <a:pPr lvl="1" indent="-255270"/>
            <a:r>
              <a:rPr lang="zh-CN" altLang="en-US"/>
              <a:t>向量</a:t>
            </a:r>
            <a:r>
              <a:rPr lang="en-US" altLang="zh-CN"/>
              <a:t>x,y</a:t>
            </a:r>
            <a:r>
              <a:rPr lang="zh-CN" altLang="en-US"/>
              <a:t>分别表示每小时收集的气温和气压测量值，统计</a:t>
            </a:r>
            <a:r>
              <a:rPr lang="en-US" altLang="zh-CN"/>
              <a:t>x</a:t>
            </a:r>
            <a:r>
              <a:rPr lang="zh-CN" altLang="en-US"/>
              <a:t>上升同时</a:t>
            </a:r>
            <a:r>
              <a:rPr lang="en-US" altLang="zh-CN"/>
              <a:t>y</a:t>
            </a:r>
            <a:r>
              <a:rPr lang="zh-CN" altLang="en-US"/>
              <a:t>下降次数占总观测数的比例</a:t>
            </a:r>
            <a:endParaRPr lang="zh-CN" altLang="en-US"/>
          </a:p>
          <a:p>
            <a:pPr lvl="1" indent="-255270"/>
            <a:r>
              <a:rPr lang="zh-CN" altLang="en-US"/>
              <a:t>观测值：气温 x&lt;-c(3,11,13,3,6,0,2,13,15,8,</a:t>
            </a:r>
            <a:r>
              <a:rPr lang="en-US" altLang="zh-CN"/>
              <a:t>3</a:t>
            </a:r>
            <a:r>
              <a:rPr lang="zh-CN" altLang="en-US"/>
              <a:t>5)</a:t>
            </a:r>
            <a:endParaRPr lang="zh-CN" altLang="en-US"/>
          </a:p>
          <a:p>
            <a:pPr lvl="1" indent="-255270"/>
            <a:r>
              <a:rPr lang="zh-CN" altLang="en-US"/>
              <a:t>观测值：气压 y&lt;-c(5,3,6,23,7,10,12,13,5,4,0)</a:t>
            </a:r>
            <a:endParaRPr lang="zh-CN" altLang="en-US"/>
          </a:p>
          <a:p>
            <a:pPr indent="-255270"/>
            <a:endParaRPr lang="zh-CN" altLang="en-US"/>
          </a:p>
          <a:p>
            <a:pPr indent="-255270"/>
            <a:r>
              <a:rPr lang="zh-CN" altLang="en-US"/>
              <a:t>比例？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 rtlCol="0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p>
            <a:pPr fontAlgn="base"/>
            <a:r>
              <a:rPr lang="zh-CN" altLang="en-US" strike="noStrike" noProof="1"/>
              <a:t>练习一：</a:t>
            </a:r>
            <a:r>
              <a:rPr>
                <a:sym typeface="+mn-ea"/>
              </a:rPr>
              <a:t>预测明天是否下雨？</a:t>
            </a:r>
            <a:br>
              <a:rPr lang="zh-CN" altLang="en-US"/>
            </a:br>
            <a:endParaRPr lang="zh-CN" altLang="en-US" strike="noStrike" noProof="1"/>
          </a:p>
        </p:txBody>
      </p:sp>
    </p:spTree>
  </p:cSld>
  <p:clrMapOvr>
    <a:masterClrMapping/>
  </p:clrMapOvr>
  <p:transition spd="slow">
    <p:pull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内容占位符 1"/>
          <p:cNvSpPr>
            <a:spLocks noGrp="1"/>
          </p:cNvSpPr>
          <p:nvPr>
            <p:ph idx="1"/>
          </p:nvPr>
        </p:nvSpPr>
        <p:spPr/>
        <p:txBody>
          <a:bodyPr anchor="t"/>
          <a:p>
            <a:pPr indent="-255270"/>
            <a:r>
              <a:rPr dirty="0">
                <a:sym typeface="+mn-ea"/>
              </a:rPr>
              <a:t>练习：对于向量（</a:t>
            </a:r>
            <a:r>
              <a:rPr lang="en-US" altLang="zh-CN" dirty="0">
                <a:sym typeface="+mn-ea"/>
              </a:rPr>
              <a:t>1,0,0,1,1,1,0,1,1</a:t>
            </a:r>
            <a:r>
              <a:rPr dirty="0">
                <a:sym typeface="+mn-ea"/>
              </a:rPr>
              <a:t>），找到长度为</a:t>
            </a:r>
            <a:r>
              <a:rPr lang="en-US" altLang="zh-CN" dirty="0">
                <a:sym typeface="+mn-ea"/>
              </a:rPr>
              <a:t>k</a:t>
            </a:r>
            <a:r>
              <a:rPr dirty="0">
                <a:sym typeface="+mn-ea"/>
              </a:rPr>
              <a:t>的游程</a:t>
            </a:r>
            <a:r>
              <a:rPr lang="en-US" altLang="zh-CN" dirty="0">
                <a:sym typeface="+mn-ea"/>
              </a:rPr>
              <a:t>(</a:t>
            </a:r>
            <a:r>
              <a:rPr dirty="0">
                <a:sym typeface="+mn-ea"/>
              </a:rPr>
              <a:t>连续为</a:t>
            </a:r>
            <a:r>
              <a:rPr lang="en-US" altLang="zh-CN" dirty="0">
                <a:sym typeface="+mn-ea"/>
              </a:rPr>
              <a:t>1</a:t>
            </a:r>
            <a:r>
              <a:rPr dirty="0">
                <a:sym typeface="+mn-ea"/>
              </a:rPr>
              <a:t>的串</a:t>
            </a:r>
            <a:r>
              <a:rPr lang="en-US" altLang="zh-CN" dirty="0">
                <a:sym typeface="+mn-ea"/>
              </a:rPr>
              <a:t>)</a:t>
            </a:r>
            <a:r>
              <a:rPr dirty="0">
                <a:sym typeface="+mn-ea"/>
              </a:rPr>
              <a:t>所在的位置</a:t>
            </a:r>
            <a:endParaRPr lang="zh-CN" altLang="en-US" dirty="0"/>
          </a:p>
          <a:p>
            <a:pPr indent="-255270"/>
            <a:endParaRPr lang="zh-CN" altLang="en-US" dirty="0"/>
          </a:p>
          <a:p>
            <a:pPr indent="-255270"/>
            <a:r>
              <a:rPr lang="en-US" altLang="zh-CN">
                <a:sym typeface="+mn-ea"/>
              </a:rPr>
              <a:t>k</a:t>
            </a:r>
            <a:r>
              <a:rPr>
                <a:sym typeface="+mn-ea"/>
              </a:rPr>
              <a:t>为 </a:t>
            </a:r>
            <a:r>
              <a:rPr lang="en-US" altLang="zh-CN">
                <a:sym typeface="+mn-ea"/>
              </a:rPr>
              <a:t>1~lenght</a:t>
            </a:r>
            <a:r>
              <a:rPr>
                <a:sym typeface="+mn-ea"/>
              </a:rPr>
              <a:t>之间任意值</a:t>
            </a:r>
            <a:endParaRPr>
              <a:sym typeface="+mn-ea"/>
            </a:endParaRPr>
          </a:p>
          <a:p>
            <a:pPr indent="-255270"/>
            <a:endParaRPr lang="zh-CN" altLang="en-US"/>
          </a:p>
          <a:p>
            <a:pPr indent="-255270"/>
            <a:r>
              <a:rPr dirty="0">
                <a:sym typeface="+mn-ea"/>
              </a:rPr>
              <a:t>游程：在一个由</a:t>
            </a:r>
            <a:r>
              <a:rPr lang="en-US" altLang="zh-CN" dirty="0">
                <a:sym typeface="+mn-ea"/>
              </a:rPr>
              <a:t>0 1 </a:t>
            </a:r>
            <a:r>
              <a:rPr dirty="0">
                <a:sym typeface="+mn-ea"/>
              </a:rPr>
              <a:t>组成的序列中，一个由连续的</a:t>
            </a:r>
            <a:r>
              <a:rPr lang="en-US" altLang="zh-CN" dirty="0">
                <a:sym typeface="+mn-ea"/>
              </a:rPr>
              <a:t>0</a:t>
            </a:r>
            <a:r>
              <a:rPr dirty="0">
                <a:sym typeface="+mn-ea"/>
              </a:rPr>
              <a:t>或</a:t>
            </a:r>
            <a:r>
              <a:rPr lang="en-US" altLang="zh-CN" dirty="0">
                <a:sym typeface="+mn-ea"/>
              </a:rPr>
              <a:t>1</a:t>
            </a:r>
            <a:r>
              <a:rPr dirty="0">
                <a:sym typeface="+mn-ea"/>
              </a:rPr>
              <a:t>组成的串称为游程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 rtlCol="0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p>
            <a:pPr fontAlgn="base"/>
            <a:r>
              <a:rPr lang="zh-CN" altLang="en-US" strike="noStrike" noProof="1"/>
              <a:t>练习二</a:t>
            </a:r>
            <a:endParaRPr lang="zh-CN" altLang="en-US" strike="noStrike" noProof="1"/>
          </a:p>
        </p:txBody>
      </p:sp>
    </p:spTree>
  </p:cSld>
  <p:clrMapOvr>
    <a:masterClrMapping/>
  </p:clrMapOvr>
  <p:transition spd="slow"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内容占位符 1"/>
          <p:cNvSpPr>
            <a:spLocks noGrp="1"/>
          </p:cNvSpPr>
          <p:nvPr>
            <p:ph idx="1"/>
          </p:nvPr>
        </p:nvSpPr>
        <p:spPr/>
        <p:txBody>
          <a:bodyPr anchor="t"/>
          <a:p>
            <a:pPr indent="-255270"/>
            <a:r>
              <a:rPr lang="zh-CN" altLang="en-US"/>
              <a:t>现有</a:t>
            </a:r>
            <a:r>
              <a:rPr lang="en-US" altLang="zh-CN"/>
              <a:t>50</a:t>
            </a:r>
            <a:r>
              <a:rPr lang="zh-CN" altLang="en-US"/>
              <a:t>天的天气数据 </a:t>
            </a:r>
            <a:r>
              <a:rPr lang="en-US" altLang="zh-CN"/>
              <a:t>data={1,1,0,1,0,0,1,1,1,0,0,0,0,0,0,0,0,0,1,1,1,1,1,1,1,1,0,0,0,0,0,0,0,0,1,0,0,0,1,1,1,0,1,0,1,0,1,1,0,1} </a:t>
            </a:r>
            <a:r>
              <a:rPr lang="zh-CN" altLang="en-US"/>
              <a:t>其中，</a:t>
            </a:r>
            <a:r>
              <a:rPr lang="en-US" altLang="zh-CN"/>
              <a:t>1</a:t>
            </a:r>
            <a:r>
              <a:rPr lang="zh-CN" altLang="en-US"/>
              <a:t>代表有雨，</a:t>
            </a:r>
            <a:r>
              <a:rPr lang="en-US" altLang="zh-CN"/>
              <a:t>0</a:t>
            </a:r>
            <a:r>
              <a:rPr lang="zh-CN" altLang="en-US"/>
              <a:t>代表没有雨，预测第</a:t>
            </a:r>
            <a:r>
              <a:rPr lang="en-US" altLang="zh-CN"/>
              <a:t>51</a:t>
            </a:r>
            <a:r>
              <a:rPr lang="zh-CN" altLang="en-US"/>
              <a:t>天是否有雨？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4"/>
            <a:ext cx="8229600" cy="1143000"/>
          </a:xfrm>
        </p:spPr>
        <p:txBody>
          <a:bodyPr rtlCol="0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p>
            <a:pPr fontAlgn="base"/>
            <a:r>
              <a:rPr lang="zh-CN" altLang="en-US" strike="noStrike" noProof="1"/>
              <a:t>练习三</a:t>
            </a:r>
            <a:endParaRPr lang="zh-CN" altLang="en-US" strike="noStrike" noProof="1"/>
          </a:p>
        </p:txBody>
      </p:sp>
    </p:spTree>
  </p:cSld>
  <p:clrMapOvr>
    <a:masterClrMapping/>
  </p:clrMapOvr>
  <p:transition spd="slow">
    <p:pull dir="ru"/>
  </p:transition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792</Words>
  <Application>WPS 演示</Application>
  <PresentationFormat>全屏显示(4:3)</PresentationFormat>
  <Paragraphs>77</Paragraphs>
  <Slides>10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华文新魏</vt:lpstr>
      <vt:lpstr>微软雅黑</vt:lpstr>
      <vt:lpstr>Verdana</vt:lpstr>
      <vt:lpstr>Verdana</vt:lpstr>
      <vt:lpstr>Wingdings 2</vt:lpstr>
      <vt:lpstr>Wingdings</vt:lpstr>
      <vt:lpstr>2_Default Design</vt:lpstr>
      <vt:lpstr>第3章-2 函数</vt:lpstr>
      <vt:lpstr>讲授思路</vt:lpstr>
      <vt:lpstr>内置函数 </vt:lpstr>
      <vt:lpstr>内置函数 </vt:lpstr>
      <vt:lpstr>自定义函数  </vt:lpstr>
      <vt:lpstr>自定义函数</vt:lpstr>
      <vt:lpstr>练习一：预测明天是否下雨？ </vt:lpstr>
      <vt:lpstr>练习二</vt:lpstr>
      <vt:lpstr>练习三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课程简介 </dc:title>
  <dc:creator/>
  <cp:lastModifiedBy>lenovo</cp:lastModifiedBy>
  <cp:revision>299</cp:revision>
  <dcterms:created xsi:type="dcterms:W3CDTF">2017-01-12T09:12:00Z</dcterms:created>
  <dcterms:modified xsi:type="dcterms:W3CDTF">2017-02-28T03:29:19Z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