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8" r:id="rId3"/>
    <p:sldId id="259" r:id="rId4"/>
    <p:sldId id="283" r:id="rId5"/>
    <p:sldId id="260" r:id="rId6"/>
    <p:sldId id="263" r:id="rId7"/>
    <p:sldId id="264" r:id="rId8"/>
    <p:sldId id="266" r:id="rId9"/>
    <p:sldId id="267" r:id="rId10"/>
    <p:sldId id="268" r:id="rId11"/>
    <p:sldId id="269" r:id="rId12"/>
    <p:sldId id="270" r:id="rId13"/>
    <p:sldId id="271" r:id="rId14"/>
    <p:sldId id="272" r:id="rId15"/>
    <p:sldId id="262" r:id="rId16"/>
    <p:sldId id="273" r:id="rId17"/>
    <p:sldId id="274" r:id="rId18"/>
    <p:sldId id="275" r:id="rId19"/>
    <p:sldId id="276" r:id="rId20"/>
    <p:sldId id="278" r:id="rId21"/>
    <p:sldId id="279" r:id="rId22"/>
    <p:sldId id="280" r:id="rId23"/>
    <p:sldId id="277" r:id="rId24"/>
    <p:sldId id="281" r:id="rId25"/>
    <p:sldId id="265" r:id="rId26"/>
    <p:sldId id="282" r:id="rId27"/>
    <p:sldId id="284" r:id="rId28"/>
    <p:sldId id="285" r:id="rId29"/>
    <p:sldId id="288" r:id="rId30"/>
    <p:sldId id="299" r:id="rId31"/>
    <p:sldId id="289" r:id="rId32"/>
    <p:sldId id="307" r:id="rId33"/>
    <p:sldId id="296" r:id="rId34"/>
    <p:sldId id="297" r:id="rId35"/>
    <p:sldId id="300" r:id="rId36"/>
    <p:sldId id="301" r:id="rId37"/>
    <p:sldId id="294" r:id="rId38"/>
    <p:sldId id="295" r:id="rId39"/>
    <p:sldId id="302" r:id="rId40"/>
    <p:sldId id="303" r:id="rId41"/>
    <p:sldId id="304" r:id="rId42"/>
    <p:sldId id="305" r:id="rId43"/>
    <p:sldId id="293" r:id="rId44"/>
    <p:sldId id="306" r:id="rId4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9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DB62FE-55B2-4DD8-8078-77F12544AAA4}" type="datetimeFigureOut">
              <a:rPr lang="zh-CN" altLang="en-US" smtClean="0"/>
              <a:t>2018/9/29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663122-6A1E-4B49-83D5-F498EC3BB7EA}" type="slidenum">
              <a:rPr lang="zh-CN" altLang="en-US" smtClean="0"/>
              <a:t>‹#›</a:t>
            </a:fld>
            <a:endParaRPr lang="zh-CN" altLang="en-US"/>
          </a:p>
        </p:txBody>
      </p:sp>
    </p:spTree>
    <p:extLst>
      <p:ext uri="{BB962C8B-B14F-4D97-AF65-F5344CB8AC3E}">
        <p14:creationId xmlns:p14="http://schemas.microsoft.com/office/powerpoint/2010/main" val="192300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C663122-6A1E-4B49-83D5-F498EC3BB7EA}" type="slidenum">
              <a:rPr lang="zh-CN" altLang="en-US" smtClean="0"/>
              <a:t>43</a:t>
            </a:fld>
            <a:endParaRPr lang="zh-CN" altLang="en-US"/>
          </a:p>
        </p:txBody>
      </p:sp>
    </p:spTree>
    <p:extLst>
      <p:ext uri="{BB962C8B-B14F-4D97-AF65-F5344CB8AC3E}">
        <p14:creationId xmlns:p14="http://schemas.microsoft.com/office/powerpoint/2010/main" val="3062457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2018/9/29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2018/9/29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2018/9/29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2018/9/29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1.tmp"/><Relationship Id="rId4" Type="http://schemas.openxmlformats.org/officeDocument/2006/relationships/image" Target="../media/image9.wmf"/></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3.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5.wmf"/><Relationship Id="rId5" Type="http://schemas.openxmlformats.org/officeDocument/2006/relationships/oleObject" Target="../embeddings/oleObject5.bin"/><Relationship Id="rId4" Type="http://schemas.openxmlformats.org/officeDocument/2006/relationships/image" Target="../media/image14.wmf"/></Relationships>
</file>

<file path=ppt/slides/_rels/slide36.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第三章 数据预处理</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2063414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a:t>缺失值的处理</a:t>
            </a:r>
          </a:p>
        </p:txBody>
      </p:sp>
      <p:sp>
        <p:nvSpPr>
          <p:cNvPr id="3" name="内容占位符 2"/>
          <p:cNvSpPr>
            <a:spLocks noGrp="1"/>
          </p:cNvSpPr>
          <p:nvPr>
            <p:ph idx="1"/>
          </p:nvPr>
        </p:nvSpPr>
        <p:spPr/>
        <p:txBody>
          <a:bodyPr>
            <a:normAutofit/>
          </a:bodyPr>
          <a:lstStyle/>
          <a:p>
            <a:pPr>
              <a:lnSpc>
                <a:spcPct val="120000"/>
              </a:lnSpc>
            </a:pPr>
            <a:r>
              <a:rPr lang="zh-CN" altLang="en-US" sz="2800" dirty="0" smtClean="0"/>
              <a:t>根据条件删除数据：</a:t>
            </a:r>
            <a:endParaRPr lang="en-US" altLang="zh-CN" sz="2800" dirty="0" smtClean="0"/>
          </a:p>
          <a:p>
            <a:pPr marL="0" indent="0">
              <a:lnSpc>
                <a:spcPct val="120000"/>
              </a:lnSpc>
              <a:buNone/>
            </a:pPr>
            <a:r>
              <a:rPr lang="zh-CN" altLang="en-US" sz="2800" dirty="0" smtClean="0"/>
              <a:t>     </a:t>
            </a:r>
            <a:r>
              <a:rPr lang="en-US" altLang="zh-CN" sz="2800" dirty="0" smtClean="0"/>
              <a:t>1.</a:t>
            </a:r>
            <a:r>
              <a:rPr lang="zh-CN" altLang="en-US" sz="2800" dirty="0" smtClean="0"/>
              <a:t>删除全为空值的行：</a:t>
            </a:r>
            <a:endParaRPr lang="en-US" altLang="zh-CN" sz="2800" dirty="0" smtClean="0"/>
          </a:p>
          <a:p>
            <a:pPr marL="0" indent="0">
              <a:lnSpc>
                <a:spcPct val="120000"/>
              </a:lnSpc>
              <a:buNone/>
            </a:pPr>
            <a:endParaRPr lang="en-US" altLang="zh-CN" sz="2800" dirty="0"/>
          </a:p>
          <a:p>
            <a:pPr marL="0" indent="0">
              <a:lnSpc>
                <a:spcPct val="120000"/>
              </a:lnSpc>
              <a:buNone/>
            </a:pPr>
            <a:endParaRPr lang="en-US" altLang="zh-CN" sz="2800" dirty="0" smtClean="0"/>
          </a:p>
          <a:p>
            <a:pPr marL="0" indent="0">
              <a:lnSpc>
                <a:spcPct val="120000"/>
              </a:lnSpc>
              <a:buNone/>
            </a:pPr>
            <a:r>
              <a:rPr lang="en-US" altLang="zh-CN" sz="2800" dirty="0"/>
              <a:t> </a:t>
            </a:r>
            <a:r>
              <a:rPr lang="en-US" altLang="zh-CN" sz="2800" dirty="0" smtClean="0"/>
              <a:t>    2.</a:t>
            </a:r>
            <a:r>
              <a:rPr lang="zh-CN" altLang="en-US" sz="2800" dirty="0" smtClean="0"/>
              <a:t>删除数据少于</a:t>
            </a:r>
            <a:r>
              <a:rPr lang="en-US" altLang="zh-CN" sz="2800" dirty="0" smtClean="0"/>
              <a:t>thresh</a:t>
            </a:r>
            <a:r>
              <a:rPr lang="zh-CN" altLang="en-US" sz="2800" dirty="0" smtClean="0"/>
              <a:t>个的行</a:t>
            </a:r>
            <a:endParaRPr lang="zh-CN" altLang="en-US" sz="28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2928867"/>
            <a:ext cx="6096851" cy="1000265"/>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003" y="4581128"/>
            <a:ext cx="6211167" cy="1066949"/>
          </a:xfrm>
          <a:prstGeom prst="rect">
            <a:avLst/>
          </a:prstGeom>
        </p:spPr>
      </p:pic>
    </p:spTree>
    <p:extLst>
      <p:ext uri="{BB962C8B-B14F-4D97-AF65-F5344CB8AC3E}">
        <p14:creationId xmlns:p14="http://schemas.microsoft.com/office/powerpoint/2010/main" val="33239870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a:t>缺失值的处理</a:t>
            </a:r>
          </a:p>
        </p:txBody>
      </p:sp>
      <p:sp>
        <p:nvSpPr>
          <p:cNvPr id="3" name="内容占位符 2"/>
          <p:cNvSpPr>
            <a:spLocks noGrp="1"/>
          </p:cNvSpPr>
          <p:nvPr>
            <p:ph idx="1"/>
          </p:nvPr>
        </p:nvSpPr>
        <p:spPr/>
        <p:txBody>
          <a:bodyPr>
            <a:normAutofit/>
          </a:bodyPr>
          <a:lstStyle/>
          <a:p>
            <a:pPr marL="0" indent="0">
              <a:buNone/>
            </a:pPr>
            <a:r>
              <a:rPr lang="en-US" altLang="zh-CN" sz="2800" dirty="0" smtClean="0"/>
              <a:t>     3.</a:t>
            </a:r>
            <a:r>
              <a:rPr lang="zh-CN" altLang="en-US" sz="2800" dirty="0" smtClean="0"/>
              <a:t>删除指定列包含缺失值的行：</a:t>
            </a:r>
            <a:endParaRPr lang="en-US" altLang="zh-CN" sz="2800" dirty="0" smtClean="0"/>
          </a:p>
          <a:p>
            <a:pPr marL="0" indent="0">
              <a:buNone/>
            </a:pPr>
            <a:endParaRPr lang="en-US" altLang="zh-CN" sz="2800" dirty="0"/>
          </a:p>
          <a:p>
            <a:pPr marL="0" indent="0">
              <a:buNone/>
            </a:pPr>
            <a:endParaRPr lang="en-US" altLang="zh-CN" sz="2800" dirty="0" smtClean="0"/>
          </a:p>
          <a:p>
            <a:pPr marL="0" indent="0">
              <a:buNone/>
            </a:pPr>
            <a:endParaRPr lang="en-US" altLang="zh-CN" sz="2800" dirty="0"/>
          </a:p>
          <a:p>
            <a:pPr marL="0" indent="0">
              <a:buNone/>
            </a:pPr>
            <a:r>
              <a:rPr lang="en-US" altLang="zh-CN" sz="2800" dirty="0" smtClean="0"/>
              <a:t>     4.</a:t>
            </a:r>
            <a:r>
              <a:rPr lang="zh-CN" altLang="en-US" sz="2800" dirty="0" smtClean="0"/>
              <a:t>删除某一列</a:t>
            </a:r>
            <a:endParaRPr lang="zh-CN" altLang="en-US" sz="28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2352524"/>
            <a:ext cx="6239746" cy="1076475"/>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599" y="4434958"/>
            <a:ext cx="4839375" cy="819264"/>
          </a:xfrm>
          <a:prstGeom prst="rect">
            <a:avLst/>
          </a:prstGeom>
        </p:spPr>
      </p:pic>
    </p:spTree>
    <p:extLst>
      <p:ext uri="{BB962C8B-B14F-4D97-AF65-F5344CB8AC3E}">
        <p14:creationId xmlns:p14="http://schemas.microsoft.com/office/powerpoint/2010/main" val="4661246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缺失值的处理</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假如有一个数据集包含</a:t>
            </a:r>
            <a:r>
              <a:rPr lang="en-US" altLang="zh-CN" sz="2800" dirty="0" smtClean="0"/>
              <a:t>10000</a:t>
            </a:r>
            <a:r>
              <a:rPr lang="zh-CN" altLang="en-US" sz="2800" dirty="0" smtClean="0"/>
              <a:t>条数据，每条数据包含</a:t>
            </a:r>
            <a:r>
              <a:rPr lang="en-US" altLang="zh-CN" sz="2800" dirty="0" smtClean="0"/>
              <a:t>10</a:t>
            </a:r>
            <a:r>
              <a:rPr lang="zh-CN" altLang="en-US" sz="2800" dirty="0" smtClean="0"/>
              <a:t>个属性，每个属性有</a:t>
            </a:r>
            <a:r>
              <a:rPr lang="en-US" altLang="zh-CN" sz="2800" dirty="0" smtClean="0"/>
              <a:t>200</a:t>
            </a:r>
            <a:r>
              <a:rPr lang="zh-CN" altLang="en-US" sz="2800" dirty="0" smtClean="0"/>
              <a:t>条数据发生了缺失，且每条数据最多只有一个属性缺失。如果把有缺失值的数据全部删掉，数据集将会损失</a:t>
            </a:r>
            <a:r>
              <a:rPr lang="en-US" altLang="zh-CN" sz="2800" dirty="0" smtClean="0"/>
              <a:t>20%</a:t>
            </a:r>
            <a:r>
              <a:rPr lang="zh-CN" altLang="en-US" sz="2800" dirty="0" smtClean="0"/>
              <a:t>，所以这时不能再轻易删除数据。</a:t>
            </a:r>
            <a:endParaRPr lang="en-US" altLang="zh-CN" sz="2800" dirty="0" smtClean="0"/>
          </a:p>
          <a:p>
            <a:pPr>
              <a:lnSpc>
                <a:spcPct val="120000"/>
              </a:lnSpc>
            </a:pPr>
            <a:r>
              <a:rPr lang="zh-CN" altLang="en-US" sz="2800" dirty="0" smtClean="0"/>
              <a:t>在这种情况下可以对这些缺失的数值利用其他数据在这个属性上已有的数值进行填补，填补的方法主要有以下几种：</a:t>
            </a:r>
            <a:endParaRPr lang="zh-CN" altLang="en-US" sz="2800" dirty="0"/>
          </a:p>
        </p:txBody>
      </p:sp>
    </p:spTree>
    <p:extLst>
      <p:ext uri="{BB962C8B-B14F-4D97-AF65-F5344CB8AC3E}">
        <p14:creationId xmlns:p14="http://schemas.microsoft.com/office/powerpoint/2010/main" val="39300260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a:t>缺失值的处理</a:t>
            </a:r>
          </a:p>
        </p:txBody>
      </p:sp>
      <p:sp>
        <p:nvSpPr>
          <p:cNvPr id="3" name="内容占位符 2"/>
          <p:cNvSpPr>
            <a:spLocks noGrp="1"/>
          </p:cNvSpPr>
          <p:nvPr>
            <p:ph idx="1"/>
          </p:nvPr>
        </p:nvSpPr>
        <p:spPr>
          <a:xfrm>
            <a:off x="457200" y="1600200"/>
            <a:ext cx="8229600" cy="4997152"/>
          </a:xfrm>
        </p:spPr>
        <p:txBody>
          <a:bodyPr>
            <a:normAutofit lnSpcReduction="10000"/>
          </a:bodyPr>
          <a:lstStyle/>
          <a:p>
            <a:pPr>
              <a:lnSpc>
                <a:spcPct val="120000"/>
              </a:lnSpc>
            </a:pPr>
            <a:r>
              <a:rPr lang="zh-CN" altLang="en-US" sz="2800" dirty="0" smtClean="0"/>
              <a:t>人工填写：比如对于缺失的、无效的性别值，可由人工根据姓名进行填写。</a:t>
            </a:r>
            <a:endParaRPr lang="en-US" altLang="zh-CN" sz="2800" dirty="0" smtClean="0"/>
          </a:p>
          <a:p>
            <a:pPr>
              <a:lnSpc>
                <a:spcPct val="120000"/>
              </a:lnSpc>
            </a:pPr>
            <a:r>
              <a:rPr lang="zh-CN" altLang="en-US" sz="2800" dirty="0" smtClean="0">
                <a:solidFill>
                  <a:srgbClr val="FF0000"/>
                </a:solidFill>
              </a:rPr>
              <a:t>均值插补</a:t>
            </a:r>
            <a:r>
              <a:rPr lang="zh-CN" altLang="en-US" sz="2800" dirty="0" smtClean="0"/>
              <a:t>：如果该属性是数值型数据，可以根据其它数据在次属性上的值求平均；如果该属性是非数值型数据，可以取其它数据在此属性上的众数取代缺失值。</a:t>
            </a:r>
            <a:endParaRPr lang="en-US" altLang="zh-CN" sz="2800" dirty="0" smtClean="0"/>
          </a:p>
          <a:p>
            <a:pPr>
              <a:lnSpc>
                <a:spcPct val="120000"/>
              </a:lnSpc>
            </a:pPr>
            <a:r>
              <a:rPr lang="zh-CN" altLang="en-US" sz="2800" dirty="0"/>
              <a:t>热</a:t>
            </a:r>
            <a:r>
              <a:rPr lang="zh-CN" altLang="en-US" sz="2800" dirty="0" smtClean="0"/>
              <a:t>卡插补：也叫就近填充，在数据集中找到与包含缺失值的数据最接近的一条或者</a:t>
            </a:r>
            <a:r>
              <a:rPr lang="en-US" altLang="zh-CN" sz="2800" dirty="0" smtClean="0"/>
              <a:t>k</a:t>
            </a:r>
            <a:r>
              <a:rPr lang="zh-CN" altLang="en-US" sz="2800" dirty="0" smtClean="0"/>
              <a:t>条数据</a:t>
            </a:r>
            <a:r>
              <a:rPr lang="en-US" altLang="zh-CN" sz="2800" dirty="0" smtClean="0"/>
              <a:t>(</a:t>
            </a:r>
            <a:r>
              <a:rPr lang="zh-CN" altLang="en-US" sz="2800" dirty="0" smtClean="0"/>
              <a:t>参考</a:t>
            </a:r>
            <a:r>
              <a:rPr lang="en-US" altLang="zh-CN" sz="2800" dirty="0" smtClean="0"/>
              <a:t>k</a:t>
            </a:r>
            <a:r>
              <a:rPr lang="zh-CN" altLang="en-US" sz="2800" dirty="0" smtClean="0"/>
              <a:t>近邻法</a:t>
            </a:r>
            <a:r>
              <a:rPr lang="en-US" altLang="zh-CN" sz="2800" dirty="0" smtClean="0"/>
              <a:t>)</a:t>
            </a:r>
            <a:r>
              <a:rPr lang="zh-CN" altLang="en-US" sz="2800" dirty="0" smtClean="0"/>
              <a:t>，以其属性</a:t>
            </a:r>
            <a:r>
              <a:rPr lang="en-US" altLang="zh-CN" sz="2800" dirty="0" smtClean="0"/>
              <a:t>(</a:t>
            </a:r>
            <a:r>
              <a:rPr lang="zh-CN" altLang="en-US" sz="2800" dirty="0" smtClean="0"/>
              <a:t>如果选择了</a:t>
            </a:r>
            <a:r>
              <a:rPr lang="en-US" altLang="zh-CN" sz="2800" dirty="0" smtClean="0"/>
              <a:t>k</a:t>
            </a:r>
            <a:r>
              <a:rPr lang="zh-CN" altLang="en-US" sz="2800" dirty="0" smtClean="0"/>
              <a:t>条数据则为均值</a:t>
            </a:r>
            <a:r>
              <a:rPr lang="en-US" altLang="zh-CN" sz="2800" dirty="0" smtClean="0"/>
              <a:t>)</a:t>
            </a:r>
            <a:r>
              <a:rPr lang="zh-CN" altLang="en-US" sz="2800" dirty="0" smtClean="0"/>
              <a:t>替代缺失值。</a:t>
            </a:r>
            <a:endParaRPr lang="zh-CN" altLang="en-US" sz="2800" dirty="0"/>
          </a:p>
        </p:txBody>
      </p:sp>
    </p:spTree>
    <p:extLst>
      <p:ext uri="{BB962C8B-B14F-4D97-AF65-F5344CB8AC3E}">
        <p14:creationId xmlns:p14="http://schemas.microsoft.com/office/powerpoint/2010/main" val="23046508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a:t>缺失值的处理</a:t>
            </a:r>
          </a:p>
        </p:txBody>
      </p:sp>
      <p:sp>
        <p:nvSpPr>
          <p:cNvPr id="3" name="内容占位符 2"/>
          <p:cNvSpPr>
            <a:spLocks noGrp="1"/>
          </p:cNvSpPr>
          <p:nvPr>
            <p:ph idx="1"/>
          </p:nvPr>
        </p:nvSpPr>
        <p:spPr/>
        <p:txBody>
          <a:bodyPr>
            <a:normAutofit/>
          </a:bodyPr>
          <a:lstStyle/>
          <a:p>
            <a:pPr>
              <a:lnSpc>
                <a:spcPct val="120000"/>
              </a:lnSpc>
            </a:pPr>
            <a:r>
              <a:rPr lang="zh-CN" altLang="en-US" sz="2800" dirty="0" smtClean="0"/>
              <a:t>使用所有可能的值填充：可使用轮盘法</a:t>
            </a:r>
            <a:r>
              <a:rPr lang="en-US" altLang="zh-CN" sz="2800" dirty="0" smtClean="0"/>
              <a:t>(</a:t>
            </a:r>
            <a:r>
              <a:rPr lang="zh-CN" altLang="en-US" sz="2800" dirty="0" smtClean="0"/>
              <a:t>仅供参考</a:t>
            </a:r>
            <a:r>
              <a:rPr lang="en-US" altLang="zh-CN" sz="2800" dirty="0" smtClean="0"/>
              <a:t>)</a:t>
            </a:r>
          </a:p>
          <a:p>
            <a:pPr>
              <a:lnSpc>
                <a:spcPct val="120000"/>
              </a:lnSpc>
            </a:pPr>
            <a:r>
              <a:rPr lang="zh-CN" altLang="en-US" sz="2800" dirty="0" smtClean="0"/>
              <a:t>回归算法：把该属性当作标签，其他属性当作属性，执行回归算法。</a:t>
            </a:r>
            <a:endParaRPr lang="en-US" altLang="zh-CN" sz="2800" dirty="0" smtClean="0"/>
          </a:p>
          <a:p>
            <a:pPr>
              <a:lnSpc>
                <a:spcPct val="120000"/>
              </a:lnSpc>
            </a:pPr>
            <a:r>
              <a:rPr lang="zh-CN" altLang="en-US" sz="2800" dirty="0" smtClean="0"/>
              <a:t>多重</a:t>
            </a:r>
            <a:r>
              <a:rPr lang="zh-CN" altLang="en-US" sz="2800" dirty="0"/>
              <a:t>替代法：用一系列可能的值来替换每一个缺失值，以反映被替换的缺失数据的不确定性。然后，</a:t>
            </a:r>
            <a:r>
              <a:rPr lang="zh-CN" altLang="en-US" sz="2800" dirty="0" smtClean="0"/>
              <a:t>用对</a:t>
            </a:r>
            <a:r>
              <a:rPr lang="zh-CN" altLang="en-US" sz="2800" dirty="0"/>
              <a:t>多次替换后产生的若干个数据集进行分析。最后，把来自于各个数据集的统计结果进行综合，得到总体参数的</a:t>
            </a:r>
            <a:r>
              <a:rPr lang="zh-CN" altLang="en-US" sz="2800" dirty="0" smtClean="0"/>
              <a:t>估计值。</a:t>
            </a:r>
            <a:endParaRPr lang="en-US" altLang="zh-CN" sz="2800" dirty="0" smtClean="0"/>
          </a:p>
        </p:txBody>
      </p:sp>
    </p:spTree>
    <p:extLst>
      <p:ext uri="{BB962C8B-B14F-4D97-AF65-F5344CB8AC3E}">
        <p14:creationId xmlns:p14="http://schemas.microsoft.com/office/powerpoint/2010/main" val="25326967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噪声数据处理</a:t>
            </a:r>
            <a:endParaRPr lang="zh-CN" altLang="en-US" sz="4000" dirty="0"/>
          </a:p>
        </p:txBody>
      </p:sp>
      <p:sp>
        <p:nvSpPr>
          <p:cNvPr id="3" name="内容占位符 2"/>
          <p:cNvSpPr>
            <a:spLocks noGrp="1"/>
          </p:cNvSpPr>
          <p:nvPr>
            <p:ph idx="1"/>
          </p:nvPr>
        </p:nvSpPr>
        <p:spPr>
          <a:xfrm>
            <a:off x="457200" y="1600200"/>
            <a:ext cx="8229600" cy="5069160"/>
          </a:xfrm>
        </p:spPr>
        <p:txBody>
          <a:bodyPr>
            <a:normAutofit/>
          </a:bodyPr>
          <a:lstStyle/>
          <a:p>
            <a:pPr>
              <a:lnSpc>
                <a:spcPct val="130000"/>
              </a:lnSpc>
            </a:pPr>
            <a:r>
              <a:rPr lang="zh-CN" altLang="en-US" sz="2800" dirty="0"/>
              <a:t>噪声数据是指数据中存在着错误或异常</a:t>
            </a:r>
            <a:r>
              <a:rPr lang="en-US" altLang="zh-CN" sz="2800" dirty="0"/>
              <a:t>(</a:t>
            </a:r>
            <a:r>
              <a:rPr lang="zh-CN" altLang="en-US" sz="2800" dirty="0"/>
              <a:t>偏离期望值</a:t>
            </a:r>
            <a:r>
              <a:rPr lang="en-US" altLang="zh-CN" sz="2800" dirty="0"/>
              <a:t>)</a:t>
            </a:r>
            <a:r>
              <a:rPr lang="zh-CN" altLang="en-US" sz="2800" dirty="0"/>
              <a:t>的数据，这些数据对数据的分析造成了干扰</a:t>
            </a:r>
            <a:r>
              <a:rPr lang="zh-CN" altLang="en-US" sz="2800" dirty="0" smtClean="0"/>
              <a:t>。</a:t>
            </a:r>
            <a:endParaRPr lang="en-US" altLang="zh-CN" sz="2800" dirty="0" smtClean="0"/>
          </a:p>
          <a:p>
            <a:pPr>
              <a:lnSpc>
                <a:spcPct val="130000"/>
              </a:lnSpc>
            </a:pPr>
            <a:r>
              <a:rPr lang="zh-CN" altLang="en-US" sz="2800" dirty="0" smtClean="0"/>
              <a:t>噪声数据可能来自于错误的数据收集方法、输入错误、传输错误、存储错误等。</a:t>
            </a:r>
            <a:endParaRPr lang="en-US" altLang="zh-CN" sz="2800" dirty="0" smtClean="0"/>
          </a:p>
          <a:p>
            <a:pPr>
              <a:lnSpc>
                <a:spcPct val="130000"/>
              </a:lnSpc>
            </a:pPr>
            <a:r>
              <a:rPr lang="zh-CN" altLang="en-US" sz="2800" dirty="0" smtClean="0"/>
              <a:t>噪声</a:t>
            </a:r>
            <a:r>
              <a:rPr lang="zh-CN" altLang="en-US" sz="2800" smtClean="0"/>
              <a:t>值在聚类</a:t>
            </a:r>
            <a:r>
              <a:rPr lang="zh-CN" altLang="en-US" sz="2800" dirty="0" smtClean="0"/>
              <a:t>时并没有多少意义，还可能使得聚类结果发生偏差，所以需要对噪声值进行处理。</a:t>
            </a:r>
            <a:endParaRPr lang="en-US" altLang="zh-CN" sz="2800" dirty="0" smtClean="0"/>
          </a:p>
          <a:p>
            <a:pPr>
              <a:lnSpc>
                <a:spcPct val="130000"/>
              </a:lnSpc>
            </a:pPr>
            <a:r>
              <a:rPr lang="zh-CN" altLang="en-US" sz="2800" dirty="0" smtClean="0"/>
              <a:t>噪声数据的处理包括直接当作无效值删掉及对其进行平滑处理等方法。</a:t>
            </a:r>
            <a:endParaRPr lang="zh-CN" altLang="en-US" sz="2800" dirty="0"/>
          </a:p>
        </p:txBody>
      </p:sp>
    </p:spTree>
    <p:extLst>
      <p:ext uri="{BB962C8B-B14F-4D97-AF65-F5344CB8AC3E}">
        <p14:creationId xmlns:p14="http://schemas.microsoft.com/office/powerpoint/2010/main" val="41820637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a:t>噪声数据处理</a:t>
            </a:r>
          </a:p>
        </p:txBody>
      </p:sp>
      <p:sp>
        <p:nvSpPr>
          <p:cNvPr id="3" name="内容占位符 2"/>
          <p:cNvSpPr>
            <a:spLocks noGrp="1"/>
          </p:cNvSpPr>
          <p:nvPr>
            <p:ph idx="1"/>
          </p:nvPr>
        </p:nvSpPr>
        <p:spPr>
          <a:xfrm>
            <a:off x="457200" y="1600200"/>
            <a:ext cx="8229600" cy="4925144"/>
          </a:xfrm>
        </p:spPr>
        <p:txBody>
          <a:bodyPr>
            <a:normAutofit lnSpcReduction="10000"/>
          </a:bodyPr>
          <a:lstStyle/>
          <a:p>
            <a:pPr>
              <a:lnSpc>
                <a:spcPct val="120000"/>
              </a:lnSpc>
            </a:pPr>
            <a:r>
              <a:rPr lang="zh-CN" altLang="en-US" sz="2800" dirty="0" smtClean="0"/>
              <a:t>处理噪声数据首先要找到噪声数据，可以首先假设数据的每个维度都服从正态分布</a:t>
            </a:r>
            <a:endParaRPr lang="en-US" altLang="zh-CN" sz="2800" dirty="0" smtClean="0"/>
          </a:p>
          <a:p>
            <a:pPr>
              <a:lnSpc>
                <a:spcPct val="120000"/>
              </a:lnSpc>
            </a:pPr>
            <a:endParaRPr lang="en-US" altLang="zh-CN" sz="2800" dirty="0"/>
          </a:p>
          <a:p>
            <a:pPr>
              <a:lnSpc>
                <a:spcPct val="120000"/>
              </a:lnSpc>
            </a:pPr>
            <a:endParaRPr lang="en-US" altLang="zh-CN" sz="2800" dirty="0" smtClean="0"/>
          </a:p>
          <a:p>
            <a:pPr>
              <a:lnSpc>
                <a:spcPct val="120000"/>
              </a:lnSpc>
            </a:pPr>
            <a:r>
              <a:rPr lang="zh-CN" altLang="en-US" sz="2800" dirty="0"/>
              <a:t>对于正态分布</a:t>
            </a:r>
            <a:r>
              <a:rPr lang="zh-CN" altLang="en-US" sz="2800" dirty="0" smtClean="0"/>
              <a:t>来说，</a:t>
            </a:r>
            <a:r>
              <a:rPr lang="en-US" altLang="zh-CN" sz="2800" dirty="0" smtClean="0"/>
              <a:t>x                                                  </a:t>
            </a:r>
            <a:r>
              <a:rPr lang="zh-CN" altLang="en-US" sz="2800" dirty="0" smtClean="0"/>
              <a:t>落在                           以                                                    外的概率小于千分之                                                    三，可以认为其为噪                                                    声数据。</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4018464940"/>
              </p:ext>
            </p:extLst>
          </p:nvPr>
        </p:nvGraphicFramePr>
        <p:xfrm>
          <a:off x="2843808" y="2636912"/>
          <a:ext cx="3648405" cy="1008112"/>
        </p:xfrm>
        <a:graphic>
          <a:graphicData uri="http://schemas.openxmlformats.org/presentationml/2006/ole">
            <mc:AlternateContent xmlns:mc="http://schemas.openxmlformats.org/markup-compatibility/2006">
              <mc:Choice xmlns:v="urn:schemas-microsoft-com:vml" Requires="v">
                <p:oleObj spid="_x0000_s2164" name="Equation" r:id="rId3" imgW="1930320" imgH="533160" progId="Equation.DSMT4">
                  <p:embed/>
                </p:oleObj>
              </mc:Choice>
              <mc:Fallback>
                <p:oleObj name="Equation" r:id="rId3" imgW="1930320" imgH="533160" progId="Equation.DSMT4">
                  <p:embed/>
                  <p:pic>
                    <p:nvPicPr>
                      <p:cNvPr id="0" name=""/>
                      <p:cNvPicPr/>
                      <p:nvPr/>
                    </p:nvPicPr>
                    <p:blipFill>
                      <a:blip r:embed="rId4"/>
                      <a:stretch>
                        <a:fillRect/>
                      </a:stretch>
                    </p:blipFill>
                    <p:spPr>
                      <a:xfrm>
                        <a:off x="2843808" y="2636912"/>
                        <a:ext cx="3648405" cy="1008112"/>
                      </a:xfrm>
                      <a:prstGeom prst="rect">
                        <a:avLst/>
                      </a:prstGeom>
                    </p:spPr>
                  </p:pic>
                </p:oleObj>
              </mc:Fallback>
            </mc:AlternateContent>
          </a:graphicData>
        </a:graphic>
      </p:graphicFrame>
      <p:pic>
        <p:nvPicPr>
          <p:cNvPr id="5" name="图片 4"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27984" y="3920345"/>
            <a:ext cx="4473313" cy="2784770"/>
          </a:xfrm>
          <a:prstGeom prst="rect">
            <a:avLst/>
          </a:prstGeom>
        </p:spPr>
      </p:pic>
      <p:graphicFrame>
        <p:nvGraphicFramePr>
          <p:cNvPr id="7" name="对象 6"/>
          <p:cNvGraphicFramePr>
            <a:graphicFrameLocks noChangeAspect="1"/>
          </p:cNvGraphicFramePr>
          <p:nvPr>
            <p:extLst>
              <p:ext uri="{D42A27DB-BD31-4B8C-83A1-F6EECF244321}">
                <p14:modId xmlns:p14="http://schemas.microsoft.com/office/powerpoint/2010/main" val="567675447"/>
              </p:ext>
            </p:extLst>
          </p:nvPr>
        </p:nvGraphicFramePr>
        <p:xfrm>
          <a:off x="1547813" y="4221163"/>
          <a:ext cx="2360612" cy="576262"/>
        </p:xfrm>
        <a:graphic>
          <a:graphicData uri="http://schemas.openxmlformats.org/presentationml/2006/ole">
            <mc:AlternateContent xmlns:mc="http://schemas.openxmlformats.org/markup-compatibility/2006">
              <mc:Choice xmlns:v="urn:schemas-microsoft-com:vml" Requires="v">
                <p:oleObj spid="_x0000_s2165" name="Equation" r:id="rId6" imgW="1041120" imgH="253800" progId="Equation.DSMT4">
                  <p:embed/>
                </p:oleObj>
              </mc:Choice>
              <mc:Fallback>
                <p:oleObj name="Equation" r:id="rId6" imgW="1041120" imgH="253800" progId="Equation.DSMT4">
                  <p:embed/>
                  <p:pic>
                    <p:nvPicPr>
                      <p:cNvPr id="0" name=""/>
                      <p:cNvPicPr/>
                      <p:nvPr/>
                    </p:nvPicPr>
                    <p:blipFill>
                      <a:blip r:embed="rId7"/>
                      <a:stretch>
                        <a:fillRect/>
                      </a:stretch>
                    </p:blipFill>
                    <p:spPr>
                      <a:xfrm>
                        <a:off x="1547813" y="4221163"/>
                        <a:ext cx="2360612" cy="576262"/>
                      </a:xfrm>
                      <a:prstGeom prst="rect">
                        <a:avLst/>
                      </a:prstGeom>
                    </p:spPr>
                  </p:pic>
                </p:oleObj>
              </mc:Fallback>
            </mc:AlternateContent>
          </a:graphicData>
        </a:graphic>
      </p:graphicFrame>
    </p:spTree>
    <p:extLst>
      <p:ext uri="{BB962C8B-B14F-4D97-AF65-F5344CB8AC3E}">
        <p14:creationId xmlns:p14="http://schemas.microsoft.com/office/powerpoint/2010/main" val="3475283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a:t>噪声数据处理</a:t>
            </a:r>
          </a:p>
        </p:txBody>
      </p:sp>
      <p:sp>
        <p:nvSpPr>
          <p:cNvPr id="3" name="内容占位符 2"/>
          <p:cNvSpPr>
            <a:spLocks noGrp="1"/>
          </p:cNvSpPr>
          <p:nvPr>
            <p:ph idx="1"/>
          </p:nvPr>
        </p:nvSpPr>
        <p:spPr>
          <a:xfrm>
            <a:off x="457200" y="1600200"/>
            <a:ext cx="8229600" cy="4925144"/>
          </a:xfrm>
        </p:spPr>
        <p:txBody>
          <a:bodyPr>
            <a:normAutofit/>
          </a:bodyPr>
          <a:lstStyle/>
          <a:p>
            <a:pPr>
              <a:lnSpc>
                <a:spcPct val="120000"/>
              </a:lnSpc>
            </a:pPr>
            <a:r>
              <a:rPr lang="zh-CN" altLang="en-US" sz="2800" dirty="0" smtClean="0"/>
              <a:t>除此之外，聚类算法中的基于密度的聚类等也可以识别噪声数据。</a:t>
            </a:r>
            <a:endParaRPr lang="en-US" altLang="zh-CN" sz="2800" dirty="0" smtClean="0"/>
          </a:p>
          <a:p>
            <a:pPr>
              <a:lnSpc>
                <a:spcPct val="120000"/>
              </a:lnSpc>
            </a:pPr>
            <a:endParaRPr lang="en-US" altLang="zh-CN" sz="2800" dirty="0"/>
          </a:p>
          <a:p>
            <a:pPr>
              <a:lnSpc>
                <a:spcPct val="120000"/>
              </a:lnSpc>
            </a:pPr>
            <a:endParaRPr lang="en-US" altLang="zh-CN" sz="2800" dirty="0" smtClean="0"/>
          </a:p>
          <a:p>
            <a:pPr>
              <a:lnSpc>
                <a:spcPct val="120000"/>
              </a:lnSpc>
            </a:pPr>
            <a:endParaRPr lang="en-US" altLang="zh-CN" sz="2800" dirty="0"/>
          </a:p>
          <a:p>
            <a:pPr>
              <a:lnSpc>
                <a:spcPct val="120000"/>
              </a:lnSpc>
            </a:pPr>
            <a:endParaRPr lang="en-US" altLang="zh-CN" sz="2800" dirty="0" smtClean="0"/>
          </a:p>
          <a:p>
            <a:pPr>
              <a:lnSpc>
                <a:spcPct val="120000"/>
              </a:lnSpc>
            </a:pPr>
            <a:r>
              <a:rPr lang="zh-CN" altLang="en-US" sz="2800" dirty="0" smtClean="0"/>
              <a:t>当然，最重要的是根据实际情况确定如何识别噪声数据</a:t>
            </a:r>
            <a:r>
              <a:rPr lang="zh-CN" altLang="en-US" sz="2800" dirty="0"/>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7459" y="2420888"/>
            <a:ext cx="4067398" cy="2783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49549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a:t>噪声数据处理</a:t>
            </a:r>
          </a:p>
        </p:txBody>
      </p:sp>
      <p:sp>
        <p:nvSpPr>
          <p:cNvPr id="3" name="内容占位符 2"/>
          <p:cNvSpPr>
            <a:spLocks noGrp="1"/>
          </p:cNvSpPr>
          <p:nvPr>
            <p:ph idx="1"/>
          </p:nvPr>
        </p:nvSpPr>
        <p:spPr/>
        <p:txBody>
          <a:bodyPr>
            <a:normAutofit/>
          </a:bodyPr>
          <a:lstStyle/>
          <a:p>
            <a:pPr>
              <a:lnSpc>
                <a:spcPct val="120000"/>
              </a:lnSpc>
            </a:pPr>
            <a:r>
              <a:rPr lang="zh-CN" altLang="en-US" sz="2800" dirty="0" smtClean="0"/>
              <a:t>在找到哪些数据是噪声数据后，除了直接将这些数据当作无效值删除掉之外，常用</a:t>
            </a:r>
            <a:r>
              <a:rPr lang="zh-CN" altLang="en-US" sz="2800" dirty="0"/>
              <a:t>分箱、回归、计算机检查和人工检查结合等方法“光滑”数据，去掉数据中的</a:t>
            </a:r>
            <a:r>
              <a:rPr lang="zh-CN" altLang="en-US" sz="2800" dirty="0" smtClean="0"/>
              <a:t>噪声。</a:t>
            </a:r>
            <a:endParaRPr lang="zh-CN" altLang="en-US" sz="2800" dirty="0"/>
          </a:p>
        </p:txBody>
      </p:sp>
    </p:spTree>
    <p:extLst>
      <p:ext uri="{BB962C8B-B14F-4D97-AF65-F5344CB8AC3E}">
        <p14:creationId xmlns:p14="http://schemas.microsoft.com/office/powerpoint/2010/main" val="19403263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a:t>噪声数据处理</a:t>
            </a:r>
          </a:p>
        </p:txBody>
      </p:sp>
      <p:sp>
        <p:nvSpPr>
          <p:cNvPr id="3" name="内容占位符 2"/>
          <p:cNvSpPr>
            <a:spLocks noGrp="1"/>
          </p:cNvSpPr>
          <p:nvPr>
            <p:ph idx="1"/>
          </p:nvPr>
        </p:nvSpPr>
        <p:spPr/>
        <p:txBody>
          <a:bodyPr>
            <a:normAutofit/>
          </a:bodyPr>
          <a:lstStyle/>
          <a:p>
            <a:r>
              <a:rPr lang="zh-CN" altLang="en-US" sz="2800" dirty="0"/>
              <a:t>分箱方法是通过对数据进行排序，利用数据“近邻”来光滑有序数据值的一种局部光滑方法。分箱方法主要有四种：等宽分箱、等深分箱、最小熵法和用户自定义区间法</a:t>
            </a:r>
            <a:r>
              <a:rPr lang="zh-CN" altLang="en-US" sz="2800" dirty="0" smtClean="0"/>
              <a:t>。分完箱后，</a:t>
            </a:r>
            <a:r>
              <a:rPr lang="zh-CN" altLang="en-US" sz="2800" dirty="0"/>
              <a:t>可以使用箱均值、箱中位数或箱边界等进行光滑。箱均值光滑、</a:t>
            </a:r>
            <a:r>
              <a:rPr lang="zh-CN" altLang="en-US" sz="2800" dirty="0" smtClean="0"/>
              <a:t>箱中值光滑</a:t>
            </a:r>
            <a:r>
              <a:rPr lang="zh-CN" altLang="en-US" sz="2800" dirty="0"/>
              <a:t>分别为对于每个“箱”，使用其均值</a:t>
            </a:r>
            <a:r>
              <a:rPr lang="zh-CN" altLang="en-US" sz="2800" dirty="0" smtClean="0"/>
              <a:t>或中值来</a:t>
            </a:r>
            <a:r>
              <a:rPr lang="zh-CN" altLang="en-US" sz="2800" dirty="0"/>
              <a:t>代替箱中的值；而箱边界光滑则是指将给定箱中的最大值和最小值被视为箱边界，箱中每一个值都被替换为最近边界。一般而言，宽度越大，光滑效果越明显</a:t>
            </a:r>
            <a:r>
              <a:rPr lang="zh-CN" altLang="en-US" sz="2800" dirty="0" smtClean="0"/>
              <a:t>。</a:t>
            </a:r>
            <a:endParaRPr lang="en-US" altLang="zh-CN" sz="2800" dirty="0" smtClean="0"/>
          </a:p>
        </p:txBody>
      </p:sp>
    </p:spTree>
    <p:extLst>
      <p:ext uri="{BB962C8B-B14F-4D97-AF65-F5344CB8AC3E}">
        <p14:creationId xmlns:p14="http://schemas.microsoft.com/office/powerpoint/2010/main" val="27132980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为什么要进行数据预处理</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600" dirty="0" smtClean="0"/>
              <a:t>现实中的数据由于各种各样的原因，总会存在噪声、偏斜分布、缺失值、维数过高等问题，没有高质量的数据，再好的算法也无法得到令人满意的结果，即使算法得到的结果与数据拟合的很好也可能由于数据中的错误而使得结果的泛化能力很差。比如图中的离群点如果不能进行合适的处理就用</a:t>
            </a:r>
            <a:r>
              <a:rPr lang="en-US" altLang="zh-CN" sz="2600" dirty="0" smtClean="0"/>
              <a:t>k-means</a:t>
            </a:r>
            <a:r>
              <a:rPr lang="zh-CN" altLang="en-US" sz="2600" dirty="0" smtClean="0"/>
              <a:t>算法进行聚类，结果会有很大的偏差。</a:t>
            </a:r>
            <a:endParaRPr lang="zh-CN" altLang="en-US" sz="2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4509119"/>
            <a:ext cx="3168352" cy="2374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99819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a:t>噪声数据处理</a:t>
            </a:r>
          </a:p>
        </p:txBody>
      </p:sp>
      <p:sp>
        <p:nvSpPr>
          <p:cNvPr id="3" name="内容占位符 2"/>
          <p:cNvSpPr>
            <a:spLocks noGrp="1"/>
          </p:cNvSpPr>
          <p:nvPr>
            <p:ph idx="1"/>
          </p:nvPr>
        </p:nvSpPr>
        <p:spPr/>
        <p:txBody>
          <a:bodyPr>
            <a:normAutofit lnSpcReduction="10000"/>
          </a:bodyPr>
          <a:lstStyle/>
          <a:p>
            <a:pPr>
              <a:lnSpc>
                <a:spcPct val="120000"/>
              </a:lnSpc>
            </a:pPr>
            <a:r>
              <a:rPr lang="zh-CN" altLang="en-US" sz="2800" dirty="0" smtClean="0"/>
              <a:t>分箱方法主要有四种：等宽分箱、等深分箱、最小熵法和用户自定义区间法。</a:t>
            </a:r>
            <a:endParaRPr lang="en-US" altLang="zh-CN" sz="2800" dirty="0" smtClean="0"/>
          </a:p>
          <a:p>
            <a:pPr>
              <a:lnSpc>
                <a:spcPct val="120000"/>
              </a:lnSpc>
            </a:pPr>
            <a:r>
              <a:rPr lang="zh-CN" altLang="en-US" sz="2800" dirty="0"/>
              <a:t>等宽分</a:t>
            </a:r>
            <a:r>
              <a:rPr lang="zh-CN" altLang="en-US" sz="2800" dirty="0" smtClean="0"/>
              <a:t>箱：每个箱子的取值范围一致，箱子未必是连续的。</a:t>
            </a:r>
            <a:endParaRPr lang="en-US" altLang="zh-CN" sz="2800" dirty="0" smtClean="0"/>
          </a:p>
          <a:p>
            <a:pPr>
              <a:lnSpc>
                <a:spcPct val="120000"/>
              </a:lnSpc>
            </a:pPr>
            <a:r>
              <a:rPr lang="zh-CN" altLang="en-US" sz="2800" dirty="0"/>
              <a:t>等深分</a:t>
            </a:r>
            <a:r>
              <a:rPr lang="zh-CN" altLang="en-US" sz="2800" dirty="0" smtClean="0"/>
              <a:t>箱：每个箱子包含相同数目的样本数据。</a:t>
            </a:r>
            <a:endParaRPr lang="en-US" altLang="zh-CN" sz="2800" dirty="0" smtClean="0"/>
          </a:p>
          <a:p>
            <a:pPr>
              <a:lnSpc>
                <a:spcPct val="120000"/>
              </a:lnSpc>
            </a:pPr>
            <a:r>
              <a:rPr lang="zh-CN" altLang="en-US" sz="2800" dirty="0"/>
              <a:t>最小熵</a:t>
            </a:r>
            <a:r>
              <a:rPr lang="zh-CN" altLang="en-US" sz="2800" dirty="0" smtClean="0"/>
              <a:t>法：参考决策树算法。</a:t>
            </a:r>
            <a:endParaRPr lang="en-US" altLang="zh-CN" sz="2800" dirty="0" smtClean="0"/>
          </a:p>
          <a:p>
            <a:pPr>
              <a:lnSpc>
                <a:spcPct val="120000"/>
              </a:lnSpc>
            </a:pPr>
            <a:r>
              <a:rPr lang="zh-CN" altLang="en-US" sz="2800" dirty="0"/>
              <a:t>用户自定义</a:t>
            </a:r>
            <a:r>
              <a:rPr lang="zh-CN" altLang="en-US" sz="2800" dirty="0" smtClean="0"/>
              <a:t>区间：根据数据集的实际情况，自行确定每个箱子的宽或深。</a:t>
            </a:r>
            <a:endParaRPr lang="zh-CN" altLang="en-US" sz="2800" dirty="0"/>
          </a:p>
        </p:txBody>
      </p:sp>
    </p:spTree>
    <p:extLst>
      <p:ext uri="{BB962C8B-B14F-4D97-AF65-F5344CB8AC3E}">
        <p14:creationId xmlns:p14="http://schemas.microsoft.com/office/powerpoint/2010/main" val="22485987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例 </a:t>
            </a:r>
            <a:r>
              <a:rPr lang="en-US" altLang="zh-CN" sz="4000" dirty="0" smtClean="0"/>
              <a:t>1 </a:t>
            </a:r>
            <a:r>
              <a:rPr lang="zh-CN" altLang="en-US" sz="4000" dirty="0" smtClean="0"/>
              <a:t>分箱方法</a:t>
            </a:r>
            <a:endParaRPr lang="zh-CN" altLang="en-US" sz="4000" dirty="0"/>
          </a:p>
        </p:txBody>
      </p:sp>
      <p:sp>
        <p:nvSpPr>
          <p:cNvPr id="3" name="内容占位符 2"/>
          <p:cNvSpPr>
            <a:spLocks noGrp="1"/>
          </p:cNvSpPr>
          <p:nvPr>
            <p:ph idx="1"/>
          </p:nvPr>
        </p:nvSpPr>
        <p:spPr/>
        <p:txBody>
          <a:bodyPr>
            <a:normAutofit lnSpcReduction="10000"/>
          </a:bodyPr>
          <a:lstStyle/>
          <a:p>
            <a:pPr>
              <a:lnSpc>
                <a:spcPct val="120000"/>
              </a:lnSpc>
            </a:pPr>
            <a:r>
              <a:rPr lang="zh-CN" altLang="en-US" sz="2800" dirty="0"/>
              <a:t>客户收入</a:t>
            </a:r>
            <a:r>
              <a:rPr lang="zh-CN" altLang="en-US" sz="2800" dirty="0" smtClean="0"/>
              <a:t>属性排序</a:t>
            </a:r>
            <a:r>
              <a:rPr lang="zh-CN" altLang="en-US" sz="2800" dirty="0"/>
              <a:t>后的值（人民币元）：</a:t>
            </a:r>
            <a:r>
              <a:rPr lang="en-US" altLang="zh-CN" sz="2800" dirty="0" smtClean="0"/>
              <a:t>800, 1000,1200,1500,1500,1800,2000,2300,2500,2800, 3000,3500,4000,4500,4800,5000</a:t>
            </a:r>
            <a:r>
              <a:rPr lang="zh-CN" altLang="en-US" sz="2800" dirty="0" smtClean="0"/>
              <a:t>。</a:t>
            </a:r>
            <a:endParaRPr lang="en-US" altLang="zh-CN" sz="2800" dirty="0" smtClean="0"/>
          </a:p>
          <a:p>
            <a:pPr>
              <a:lnSpc>
                <a:spcPct val="120000"/>
              </a:lnSpc>
            </a:pPr>
            <a:r>
              <a:rPr lang="zh-CN" altLang="en-US" sz="2800" dirty="0"/>
              <a:t>等宽分</a:t>
            </a:r>
            <a:r>
              <a:rPr lang="zh-CN" altLang="en-US" sz="2800" dirty="0" smtClean="0"/>
              <a:t>箱</a:t>
            </a:r>
            <a:r>
              <a:rPr lang="en-US" altLang="zh-CN" sz="2800" dirty="0" smtClean="0"/>
              <a:t>(</a:t>
            </a:r>
            <a:r>
              <a:rPr lang="zh-CN" altLang="en-US" sz="2800" dirty="0" smtClean="0"/>
              <a:t>宽度为</a:t>
            </a:r>
            <a:r>
              <a:rPr lang="en-US" altLang="zh-CN" sz="2800" dirty="0" smtClean="0"/>
              <a:t>1000):</a:t>
            </a:r>
          </a:p>
          <a:p>
            <a:pPr marL="0" indent="0">
              <a:lnSpc>
                <a:spcPct val="120000"/>
              </a:lnSpc>
              <a:buNone/>
            </a:pPr>
            <a:r>
              <a:rPr lang="en-US" altLang="zh-CN" sz="2800" dirty="0"/>
              <a:t> </a:t>
            </a:r>
            <a:r>
              <a:rPr lang="en-US" altLang="zh-CN" sz="2800" dirty="0" smtClean="0"/>
              <a:t>    </a:t>
            </a:r>
            <a:r>
              <a:rPr lang="zh-CN" altLang="en-US" sz="2800" dirty="0" smtClean="0"/>
              <a:t>箱子</a:t>
            </a:r>
            <a:r>
              <a:rPr lang="en-US" altLang="zh-CN" sz="2800" dirty="0" smtClean="0"/>
              <a:t>1</a:t>
            </a:r>
            <a:r>
              <a:rPr lang="zh-CN" altLang="en-US" sz="2800" dirty="0" smtClean="0"/>
              <a:t>：</a:t>
            </a:r>
            <a:r>
              <a:rPr lang="en-US" altLang="zh-CN" sz="2800" dirty="0" smtClean="0"/>
              <a:t>800,1000</a:t>
            </a:r>
            <a:r>
              <a:rPr lang="en-US" altLang="zh-CN" sz="2800" dirty="0"/>
              <a:t>, </a:t>
            </a:r>
            <a:r>
              <a:rPr lang="en-US" altLang="zh-CN" sz="2800" dirty="0" smtClean="0"/>
              <a:t>1200,1500,1500,1800</a:t>
            </a:r>
          </a:p>
          <a:p>
            <a:pPr marL="0" indent="0">
              <a:lnSpc>
                <a:spcPct val="120000"/>
              </a:lnSpc>
              <a:buNone/>
            </a:pPr>
            <a:r>
              <a:rPr lang="en-US" altLang="zh-CN" sz="2800" dirty="0"/>
              <a:t> </a:t>
            </a:r>
            <a:r>
              <a:rPr lang="en-US" altLang="zh-CN" sz="2800" dirty="0" smtClean="0"/>
              <a:t>    </a:t>
            </a:r>
            <a:r>
              <a:rPr lang="zh-CN" altLang="en-US" sz="2800" dirty="0" smtClean="0"/>
              <a:t>箱子</a:t>
            </a:r>
            <a:r>
              <a:rPr lang="en-US" altLang="zh-CN" sz="2800" dirty="0" smtClean="0"/>
              <a:t>2</a:t>
            </a:r>
            <a:r>
              <a:rPr lang="zh-CN" altLang="en-US" sz="2800" dirty="0" smtClean="0"/>
              <a:t>：</a:t>
            </a:r>
            <a:r>
              <a:rPr lang="en-US" altLang="zh-CN" sz="2800" dirty="0"/>
              <a:t>2000,2300,2500,2800, </a:t>
            </a:r>
            <a:r>
              <a:rPr lang="en-US" altLang="zh-CN" sz="2800" dirty="0" smtClean="0"/>
              <a:t>3000</a:t>
            </a:r>
          </a:p>
          <a:p>
            <a:pPr marL="0" indent="0">
              <a:lnSpc>
                <a:spcPct val="120000"/>
              </a:lnSpc>
              <a:buNone/>
            </a:pPr>
            <a:r>
              <a:rPr lang="en-US" altLang="zh-CN" sz="2800" dirty="0"/>
              <a:t> </a:t>
            </a:r>
            <a:r>
              <a:rPr lang="en-US" altLang="zh-CN" sz="2800" dirty="0" smtClean="0"/>
              <a:t>    </a:t>
            </a:r>
            <a:r>
              <a:rPr lang="zh-CN" altLang="en-US" sz="2800" dirty="0" smtClean="0"/>
              <a:t>箱子</a:t>
            </a:r>
            <a:r>
              <a:rPr lang="en-US" altLang="zh-CN" sz="2800" dirty="0" smtClean="0"/>
              <a:t>3</a:t>
            </a:r>
            <a:r>
              <a:rPr lang="zh-CN" altLang="en-US" sz="2800" dirty="0" smtClean="0"/>
              <a:t>：</a:t>
            </a:r>
            <a:r>
              <a:rPr lang="en-US" altLang="zh-CN" sz="2800" dirty="0" smtClean="0"/>
              <a:t>3500,4000,4500</a:t>
            </a:r>
          </a:p>
          <a:p>
            <a:pPr marL="0" indent="0">
              <a:lnSpc>
                <a:spcPct val="120000"/>
              </a:lnSpc>
              <a:buNone/>
            </a:pPr>
            <a:r>
              <a:rPr lang="en-US" altLang="zh-CN" sz="2800" dirty="0" smtClean="0"/>
              <a:t>     </a:t>
            </a:r>
            <a:r>
              <a:rPr lang="zh-CN" altLang="en-US" sz="2800" dirty="0" smtClean="0"/>
              <a:t>箱子</a:t>
            </a:r>
            <a:r>
              <a:rPr lang="en-US" altLang="zh-CN" sz="2800" dirty="0" smtClean="0"/>
              <a:t>4</a:t>
            </a:r>
            <a:r>
              <a:rPr lang="zh-CN" altLang="en-US" sz="2800" dirty="0" smtClean="0"/>
              <a:t>：</a:t>
            </a:r>
            <a:r>
              <a:rPr lang="en-US" altLang="zh-CN" sz="2800" dirty="0"/>
              <a:t>4800,5000</a:t>
            </a:r>
            <a:endParaRPr lang="zh-CN" altLang="en-US" sz="2800" dirty="0"/>
          </a:p>
        </p:txBody>
      </p:sp>
    </p:spTree>
    <p:extLst>
      <p:ext uri="{BB962C8B-B14F-4D97-AF65-F5344CB8AC3E}">
        <p14:creationId xmlns:p14="http://schemas.microsoft.com/office/powerpoint/2010/main" val="11533755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a:t>例 </a:t>
            </a:r>
            <a:r>
              <a:rPr lang="en-US" altLang="zh-CN" sz="4000" dirty="0"/>
              <a:t>1 </a:t>
            </a:r>
            <a:r>
              <a:rPr lang="zh-CN" altLang="en-US" sz="4000" dirty="0"/>
              <a:t>分箱方法</a:t>
            </a:r>
          </a:p>
        </p:txBody>
      </p:sp>
      <p:sp>
        <p:nvSpPr>
          <p:cNvPr id="3" name="内容占位符 2"/>
          <p:cNvSpPr>
            <a:spLocks noGrp="1"/>
          </p:cNvSpPr>
          <p:nvPr>
            <p:ph idx="1"/>
          </p:nvPr>
        </p:nvSpPr>
        <p:spPr/>
        <p:txBody>
          <a:bodyPr/>
          <a:lstStyle/>
          <a:p>
            <a:pPr>
              <a:lnSpc>
                <a:spcPct val="120000"/>
              </a:lnSpc>
            </a:pPr>
            <a:r>
              <a:rPr lang="zh-CN" altLang="en-US" sz="2800" dirty="0"/>
              <a:t>对于数值明显偏离正常值，不方便分箱的噪声点</a:t>
            </a:r>
            <a:r>
              <a:rPr lang="en-US" altLang="zh-CN" sz="2800" dirty="0"/>
              <a:t>(</a:t>
            </a:r>
            <a:r>
              <a:rPr lang="zh-CN" altLang="en-US" sz="2800" dirty="0"/>
              <a:t>比如升高</a:t>
            </a:r>
            <a:r>
              <a:rPr lang="en-US" altLang="zh-CN" sz="2800" dirty="0"/>
              <a:t>899cm)</a:t>
            </a:r>
            <a:r>
              <a:rPr lang="zh-CN" altLang="en-US" sz="2800" dirty="0"/>
              <a:t>，可以通过其他属性进行分箱</a:t>
            </a:r>
            <a:r>
              <a:rPr lang="zh-CN" altLang="en-US" sz="2800" dirty="0" smtClean="0"/>
              <a:t>。</a:t>
            </a:r>
            <a:endParaRPr lang="en-US" altLang="zh-CN" sz="2800" dirty="0" smtClean="0"/>
          </a:p>
          <a:p>
            <a:pPr>
              <a:lnSpc>
                <a:spcPct val="120000"/>
              </a:lnSpc>
            </a:pPr>
            <a:r>
              <a:rPr lang="zh-CN" altLang="en-US" dirty="0" smtClean="0">
                <a:solidFill>
                  <a:srgbClr val="FF0000"/>
                </a:solidFill>
              </a:rPr>
              <a:t>数据预处理是一个很灵活的过程，没有一个确定的方法可以在所有数据集上都能得到最好的结果，关键是要根据实际情况调整策略。</a:t>
            </a:r>
            <a:endParaRPr lang="zh-CN" altLang="en-US" dirty="0">
              <a:solidFill>
                <a:srgbClr val="FF0000"/>
              </a:solidFill>
            </a:endParaRPr>
          </a:p>
          <a:p>
            <a:endParaRPr lang="zh-CN" altLang="en-US" dirty="0"/>
          </a:p>
        </p:txBody>
      </p:sp>
    </p:spTree>
    <p:extLst>
      <p:ext uri="{BB962C8B-B14F-4D97-AF65-F5344CB8AC3E}">
        <p14:creationId xmlns:p14="http://schemas.microsoft.com/office/powerpoint/2010/main" val="27265900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a:t>噪声数据处理</a:t>
            </a:r>
          </a:p>
        </p:txBody>
      </p:sp>
      <p:sp>
        <p:nvSpPr>
          <p:cNvPr id="3" name="内容占位符 2"/>
          <p:cNvSpPr>
            <a:spLocks noGrp="1"/>
          </p:cNvSpPr>
          <p:nvPr>
            <p:ph idx="1"/>
          </p:nvPr>
        </p:nvSpPr>
        <p:spPr/>
        <p:txBody>
          <a:bodyPr>
            <a:normAutofit/>
          </a:bodyPr>
          <a:lstStyle/>
          <a:p>
            <a:pPr>
              <a:lnSpc>
                <a:spcPct val="120000"/>
              </a:lnSpc>
            </a:pPr>
            <a:r>
              <a:rPr lang="zh-CN" altLang="en-US" sz="2800" dirty="0"/>
              <a:t>回归是指通过一个函数拟合来对数据进行光滑处理。线性回归涉及找出拟合两个变量的“最佳”直线，使得一个属性可以用来预测另一个；多元线性回归是线性回归的扩充，其中涉及的属性多于两个，并且数据拟合</a:t>
            </a:r>
            <a:r>
              <a:rPr lang="zh-CN" altLang="en-US" sz="2800" dirty="0" smtClean="0"/>
              <a:t>到一</a:t>
            </a:r>
            <a:r>
              <a:rPr lang="zh-CN" altLang="en-US" sz="2800" dirty="0"/>
              <a:t>个多维曲面</a:t>
            </a:r>
            <a:r>
              <a:rPr lang="zh-CN" altLang="en-US" sz="2800" dirty="0" smtClean="0"/>
              <a:t>。如果各维度数据之间没联系或联系程度很低</a:t>
            </a:r>
            <a:r>
              <a:rPr lang="en-US" altLang="zh-CN" sz="2800" dirty="0" smtClean="0"/>
              <a:t>(</a:t>
            </a:r>
            <a:r>
              <a:rPr lang="zh-CN" altLang="en-US" sz="2800" dirty="0" smtClean="0"/>
              <a:t>比如</a:t>
            </a:r>
            <a:r>
              <a:rPr lang="en-US" altLang="zh-CN" sz="2800" dirty="0" smtClean="0"/>
              <a:t>PCA</a:t>
            </a:r>
            <a:r>
              <a:rPr lang="zh-CN" altLang="en-US" sz="2800" dirty="0" smtClean="0"/>
              <a:t>处理后的数据</a:t>
            </a:r>
            <a:r>
              <a:rPr lang="en-US" altLang="zh-CN" sz="2800" dirty="0" smtClean="0"/>
              <a:t>)</a:t>
            </a:r>
            <a:r>
              <a:rPr lang="zh-CN" altLang="en-US" sz="2800" dirty="0" smtClean="0"/>
              <a:t>，用回归方法处理噪声数据效果并不好。</a:t>
            </a:r>
            <a:endParaRPr lang="zh-CN" altLang="en-US" sz="2800" dirty="0"/>
          </a:p>
        </p:txBody>
      </p:sp>
    </p:spTree>
    <p:extLst>
      <p:ext uri="{BB962C8B-B14F-4D97-AF65-F5344CB8AC3E}">
        <p14:creationId xmlns:p14="http://schemas.microsoft.com/office/powerpoint/2010/main" val="18456949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有冲突的及不一致的数据处理</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由于数据来源多样、数据存储错误、计算错误等，数据集中可能存在有冲突的及不一致的数据，比如对身高数据的调查，比如人口统计中出现了：男</a:t>
            </a:r>
            <a:r>
              <a:rPr lang="en-US" altLang="zh-CN" sz="2800" dirty="0" smtClean="0"/>
              <a:t>102</a:t>
            </a:r>
            <a:r>
              <a:rPr lang="zh-CN" altLang="en-US" sz="2800" dirty="0" smtClean="0"/>
              <a:t>，女</a:t>
            </a:r>
            <a:r>
              <a:rPr lang="en-US" altLang="zh-CN" sz="2800" dirty="0" smtClean="0"/>
              <a:t>100</a:t>
            </a:r>
            <a:r>
              <a:rPr lang="zh-CN" altLang="en-US" sz="2800" dirty="0" smtClean="0"/>
              <a:t>，合计</a:t>
            </a:r>
            <a:r>
              <a:rPr lang="en-US" altLang="zh-CN" sz="2800" dirty="0" smtClean="0"/>
              <a:t>203</a:t>
            </a:r>
            <a:r>
              <a:rPr lang="zh-CN" altLang="en-US" sz="2800" dirty="0" smtClean="0"/>
              <a:t>。对于这些数据需要根据实际情况对其进行调整。</a:t>
            </a:r>
            <a:endParaRPr lang="en-US" altLang="zh-CN" sz="2800" dirty="0" smtClean="0"/>
          </a:p>
          <a:p>
            <a:pPr>
              <a:lnSpc>
                <a:spcPct val="120000"/>
              </a:lnSpc>
            </a:pPr>
            <a:r>
              <a:rPr lang="zh-CN" altLang="en-US" sz="2800" dirty="0"/>
              <a:t>数据</a:t>
            </a:r>
            <a:r>
              <a:rPr lang="zh-CN" altLang="en-US" sz="2800" dirty="0" smtClean="0"/>
              <a:t>冲突已不一致等问题有时也会被归入数据集成等预处理步骤中。</a:t>
            </a:r>
            <a:endParaRPr lang="zh-CN" altLang="en-US" sz="2800" dirty="0"/>
          </a:p>
        </p:txBody>
      </p:sp>
    </p:spTree>
    <p:extLst>
      <p:ext uri="{BB962C8B-B14F-4D97-AF65-F5344CB8AC3E}">
        <p14:creationId xmlns:p14="http://schemas.microsoft.com/office/powerpoint/2010/main" val="42069871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数据清洗总结</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由于各种原因，实际中使用的数据集总会出现数据不一致、不完整、有噪声等问题，为了机器学习算法能够获得更好的效果，需要对其进行清洗。</a:t>
            </a:r>
            <a:endParaRPr lang="en-US" altLang="zh-CN" sz="2800" dirty="0" smtClean="0"/>
          </a:p>
          <a:p>
            <a:pPr>
              <a:lnSpc>
                <a:spcPct val="120000"/>
              </a:lnSpc>
            </a:pPr>
            <a:r>
              <a:rPr lang="zh-CN" altLang="en-US" sz="2800" dirty="0"/>
              <a:t>数据清洗主要包括删除原始数据集中的无关数据、重复数据，处理无效值、缺失值、噪声值，处理有冲突及不一致的数据</a:t>
            </a:r>
            <a:r>
              <a:rPr lang="zh-CN" altLang="en-US" sz="2800" dirty="0" smtClean="0"/>
              <a:t>等。</a:t>
            </a:r>
            <a:endParaRPr lang="en-US" altLang="zh-CN" sz="2800" dirty="0" smtClean="0"/>
          </a:p>
          <a:p>
            <a:pPr>
              <a:lnSpc>
                <a:spcPct val="120000"/>
              </a:lnSpc>
            </a:pPr>
            <a:r>
              <a:rPr lang="zh-CN" altLang="en-US" sz="2800" dirty="0" smtClean="0"/>
              <a:t>无关数据、重复数据可直接删除。</a:t>
            </a:r>
            <a:endParaRPr lang="en-US" altLang="zh-CN" sz="2800" dirty="0" smtClean="0"/>
          </a:p>
          <a:p>
            <a:pPr>
              <a:lnSpc>
                <a:spcPct val="120000"/>
              </a:lnSpc>
            </a:pPr>
            <a:r>
              <a:rPr lang="zh-CN" altLang="en-US" sz="2800" dirty="0"/>
              <a:t>无效</a:t>
            </a:r>
            <a:r>
              <a:rPr lang="zh-CN" altLang="en-US" sz="2800" dirty="0" smtClean="0"/>
              <a:t>值、噪声值可当作缺失值进行处理。</a:t>
            </a:r>
            <a:endParaRPr lang="zh-CN" altLang="en-US" sz="2800" dirty="0"/>
          </a:p>
        </p:txBody>
      </p:sp>
    </p:spTree>
    <p:extLst>
      <p:ext uri="{BB962C8B-B14F-4D97-AF65-F5344CB8AC3E}">
        <p14:creationId xmlns:p14="http://schemas.microsoft.com/office/powerpoint/2010/main" val="9438840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a:t>数据清洗总结</a:t>
            </a:r>
          </a:p>
        </p:txBody>
      </p:sp>
      <p:sp>
        <p:nvSpPr>
          <p:cNvPr id="3" name="内容占位符 2"/>
          <p:cNvSpPr>
            <a:spLocks noGrp="1"/>
          </p:cNvSpPr>
          <p:nvPr>
            <p:ph idx="1"/>
          </p:nvPr>
        </p:nvSpPr>
        <p:spPr>
          <a:xfrm>
            <a:off x="457200" y="1600200"/>
            <a:ext cx="8229600" cy="4925144"/>
          </a:xfrm>
        </p:spPr>
        <p:txBody>
          <a:bodyPr>
            <a:normAutofit/>
          </a:bodyPr>
          <a:lstStyle/>
          <a:p>
            <a:pPr>
              <a:lnSpc>
                <a:spcPct val="120000"/>
              </a:lnSpc>
            </a:pPr>
            <a:r>
              <a:rPr lang="zh-CN" altLang="en-US" sz="2800" dirty="0" smtClean="0"/>
              <a:t>如果缺失值占总数据量的比例不高，可以直接删除，如果某一属性缺失值过高，则这个属性可以删除，如果有缺失值的数据很多，但缺失的属性比较分散，可以保留这些数据，通过均值插补等方法填补缺失值。</a:t>
            </a:r>
            <a:endParaRPr lang="en-US" altLang="zh-CN" sz="2800" dirty="0" smtClean="0"/>
          </a:p>
          <a:p>
            <a:pPr>
              <a:lnSpc>
                <a:spcPct val="120000"/>
              </a:lnSpc>
            </a:pPr>
            <a:r>
              <a:rPr lang="zh-CN" altLang="en-US" sz="2800" dirty="0"/>
              <a:t>可以</a:t>
            </a:r>
            <a:r>
              <a:rPr lang="zh-CN" altLang="en-US" sz="2800" dirty="0" smtClean="0"/>
              <a:t>中正态分布</a:t>
            </a:r>
            <a:r>
              <a:rPr lang="en-US" altLang="zh-CN" sz="2800" dirty="0" smtClean="0"/>
              <a:t>3     </a:t>
            </a:r>
            <a:r>
              <a:rPr lang="zh-CN" altLang="en-US" sz="2800" dirty="0" smtClean="0"/>
              <a:t>方法或者基于密度的聚类等方法确定哪些数据是噪声点，可以直接删除，也可以通过分箱方法等对噪声点进行平滑处理。</a:t>
            </a:r>
            <a:endParaRPr lang="en-US" altLang="zh-CN" sz="2800" dirty="0" smtClean="0"/>
          </a:p>
          <a:p>
            <a:pPr>
              <a:lnSpc>
                <a:spcPct val="120000"/>
              </a:lnSpc>
            </a:pPr>
            <a:r>
              <a:rPr lang="zh-CN" altLang="en-US" sz="2800" dirty="0" smtClean="0"/>
              <a:t>有冲突的数据需要根据实际情况灵活处置。</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377125195"/>
              </p:ext>
            </p:extLst>
          </p:nvPr>
        </p:nvGraphicFramePr>
        <p:xfrm>
          <a:off x="3491880" y="4433932"/>
          <a:ext cx="936104" cy="363220"/>
        </p:xfrm>
        <a:graphic>
          <a:graphicData uri="http://schemas.openxmlformats.org/presentationml/2006/ole">
            <mc:AlternateContent xmlns:mc="http://schemas.openxmlformats.org/markup-compatibility/2006">
              <mc:Choice xmlns:v="urn:schemas-microsoft-com:vml" Requires="v">
                <p:oleObj spid="_x0000_s4151" name="Equation" r:id="rId3" imgW="152280" imgH="139680" progId="Equation.DSMT4">
                  <p:embed/>
                </p:oleObj>
              </mc:Choice>
              <mc:Fallback>
                <p:oleObj name="Equation" r:id="rId3" imgW="152280" imgH="139680" progId="Equation.DSMT4">
                  <p:embed/>
                  <p:pic>
                    <p:nvPicPr>
                      <p:cNvPr id="0" name=""/>
                      <p:cNvPicPr/>
                      <p:nvPr/>
                    </p:nvPicPr>
                    <p:blipFill>
                      <a:blip r:embed="rId4"/>
                      <a:stretch>
                        <a:fillRect/>
                      </a:stretch>
                    </p:blipFill>
                    <p:spPr>
                      <a:xfrm>
                        <a:off x="3491880" y="4433932"/>
                        <a:ext cx="936104" cy="363220"/>
                      </a:xfrm>
                      <a:prstGeom prst="rect">
                        <a:avLst/>
                      </a:prstGeom>
                    </p:spPr>
                  </p:pic>
                </p:oleObj>
              </mc:Fallback>
            </mc:AlternateContent>
          </a:graphicData>
        </a:graphic>
      </p:graphicFrame>
    </p:spTree>
    <p:extLst>
      <p:ext uri="{BB962C8B-B14F-4D97-AF65-F5344CB8AC3E}">
        <p14:creationId xmlns:p14="http://schemas.microsoft.com/office/powerpoint/2010/main" val="13784158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数据集成</a:t>
            </a:r>
            <a:r>
              <a:rPr lang="en-US" altLang="zh-CN" dirty="0"/>
              <a:t>(data integration</a:t>
            </a:r>
            <a:r>
              <a:rPr lang="en-US" altLang="zh-CN" dirty="0" smtClean="0"/>
              <a:t>)</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0347939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数据集成</a:t>
            </a:r>
            <a:endParaRPr lang="zh-CN" altLang="en-US" sz="4000" dirty="0"/>
          </a:p>
        </p:txBody>
      </p:sp>
      <p:sp>
        <p:nvSpPr>
          <p:cNvPr id="3" name="内容占位符 2"/>
          <p:cNvSpPr>
            <a:spLocks noGrp="1"/>
          </p:cNvSpPr>
          <p:nvPr>
            <p:ph idx="1"/>
          </p:nvPr>
        </p:nvSpPr>
        <p:spPr>
          <a:xfrm>
            <a:off x="457200" y="1600200"/>
            <a:ext cx="8229600" cy="4781128"/>
          </a:xfrm>
        </p:spPr>
        <p:txBody>
          <a:bodyPr>
            <a:normAutofit fontScale="92500"/>
          </a:bodyPr>
          <a:lstStyle/>
          <a:p>
            <a:pPr>
              <a:lnSpc>
                <a:spcPct val="120000"/>
              </a:lnSpc>
            </a:pPr>
            <a:r>
              <a:rPr lang="zh-CN" altLang="en-US" sz="2800" dirty="0" smtClean="0"/>
              <a:t>机器学习需要的数据集可能会来自多个数据源，通过</a:t>
            </a:r>
            <a:r>
              <a:rPr lang="zh-CN" altLang="en-US" sz="2800" dirty="0"/>
              <a:t>综合各数据源，将拥有不同结构、不同属性的数据整合归纳在一起，就是数据集成</a:t>
            </a:r>
            <a:r>
              <a:rPr lang="zh-CN" altLang="en-US" sz="2800" dirty="0" smtClean="0"/>
              <a:t>。</a:t>
            </a:r>
            <a:endParaRPr lang="en-US" altLang="zh-CN" sz="2800" dirty="0" smtClean="0"/>
          </a:p>
          <a:p>
            <a:pPr>
              <a:lnSpc>
                <a:spcPct val="120000"/>
              </a:lnSpc>
            </a:pPr>
            <a:r>
              <a:rPr lang="zh-CN" altLang="en-US" sz="2800" dirty="0" smtClean="0"/>
              <a:t>由于</a:t>
            </a:r>
            <a:r>
              <a:rPr lang="zh-CN" altLang="en-US" sz="2800" dirty="0"/>
              <a:t>不同的数据源定义属性时命名规则不同，存入的数据格式、取值方式、单位都会有</a:t>
            </a:r>
            <a:r>
              <a:rPr lang="zh-CN" altLang="en-US" sz="2800" dirty="0" smtClean="0"/>
              <a:t>不同，获取数据时的考虑不同等原因，不同的数据源集成到一起时会出现各种问题。因此进行数据集成时需要调整属性名称、单位等，以保证数据集的整体质量。</a:t>
            </a:r>
            <a:endParaRPr lang="en-US" altLang="zh-CN" sz="2800" dirty="0" smtClean="0"/>
          </a:p>
          <a:p>
            <a:pPr>
              <a:lnSpc>
                <a:spcPct val="120000"/>
              </a:lnSpc>
            </a:pPr>
            <a:r>
              <a:rPr lang="zh-CN" altLang="en-US" sz="2800" dirty="0"/>
              <a:t>数据</a:t>
            </a:r>
            <a:r>
              <a:rPr lang="zh-CN" altLang="en-US" sz="2800" dirty="0" smtClean="0"/>
              <a:t>集成应该在数据清洗之前进行。</a:t>
            </a:r>
            <a:endParaRPr lang="zh-CN" altLang="en-US" sz="2800" dirty="0"/>
          </a:p>
          <a:p>
            <a:endParaRPr lang="zh-CN" altLang="en-US" sz="2800" dirty="0"/>
          </a:p>
        </p:txBody>
      </p:sp>
    </p:spTree>
    <p:extLst>
      <p:ext uri="{BB962C8B-B14F-4D97-AF65-F5344CB8AC3E}">
        <p14:creationId xmlns:p14="http://schemas.microsoft.com/office/powerpoint/2010/main" val="10157652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a:solidFill>
                  <a:prstClr val="black"/>
                </a:solidFill>
              </a:rPr>
              <a:t>数据集成：属性不一致问题</a:t>
            </a:r>
            <a:endParaRPr lang="zh-CN" altLang="en-US" sz="4000" dirty="0"/>
          </a:p>
        </p:txBody>
      </p:sp>
      <p:sp>
        <p:nvSpPr>
          <p:cNvPr id="3" name="内容占位符 2"/>
          <p:cNvSpPr>
            <a:spLocks noGrp="1"/>
          </p:cNvSpPr>
          <p:nvPr>
            <p:ph idx="1"/>
          </p:nvPr>
        </p:nvSpPr>
        <p:spPr>
          <a:xfrm>
            <a:off x="457200" y="1600200"/>
            <a:ext cx="8229600" cy="4421088"/>
          </a:xfrm>
        </p:spPr>
        <p:txBody>
          <a:bodyPr>
            <a:normAutofit lnSpcReduction="10000"/>
          </a:bodyPr>
          <a:lstStyle/>
          <a:p>
            <a:pPr>
              <a:lnSpc>
                <a:spcPct val="120000"/>
              </a:lnSpc>
            </a:pPr>
            <a:r>
              <a:rPr lang="zh-CN" altLang="en-US" sz="2600" dirty="0" smtClean="0"/>
              <a:t>两个数据集中表示同一个属性的数据可能</a:t>
            </a:r>
            <a:r>
              <a:rPr lang="zh-CN" altLang="en-US" sz="2600" dirty="0"/>
              <a:t>会</a:t>
            </a:r>
            <a:r>
              <a:rPr lang="zh-CN" altLang="en-US" sz="2600" dirty="0" smtClean="0"/>
              <a:t>由于用了不同的名称</a:t>
            </a:r>
            <a:r>
              <a:rPr lang="zh-CN" altLang="en-US" sz="2600" dirty="0"/>
              <a:t>等</a:t>
            </a:r>
            <a:r>
              <a:rPr lang="zh-CN" altLang="en-US" sz="2600" dirty="0" smtClean="0"/>
              <a:t>原因导致异常，主要问题包括：</a:t>
            </a:r>
            <a:endParaRPr lang="en-US" altLang="zh-CN" sz="2600" dirty="0" smtClean="0"/>
          </a:p>
          <a:p>
            <a:pPr marL="0" indent="0">
              <a:lnSpc>
                <a:spcPct val="120000"/>
              </a:lnSpc>
              <a:buNone/>
            </a:pPr>
            <a:r>
              <a:rPr lang="en-US" altLang="zh-CN" sz="2600" dirty="0"/>
              <a:t> </a:t>
            </a:r>
            <a:r>
              <a:rPr lang="en-US" altLang="zh-CN" sz="2600" dirty="0" smtClean="0"/>
              <a:t>   </a:t>
            </a:r>
            <a:r>
              <a:rPr lang="zh-CN" altLang="en-US" sz="2600" b="1" dirty="0" smtClean="0"/>
              <a:t>同名称属性意义不同</a:t>
            </a:r>
            <a:r>
              <a:rPr lang="zh-CN" altLang="en-US" sz="2600" dirty="0" smtClean="0"/>
              <a:t>：比如两个数据集中都有工资一项，但分别表示税前工资和税后工资。</a:t>
            </a:r>
            <a:endParaRPr lang="en-US" altLang="zh-CN" sz="2600" dirty="0" smtClean="0"/>
          </a:p>
          <a:p>
            <a:pPr marL="0" indent="0">
              <a:lnSpc>
                <a:spcPct val="120000"/>
              </a:lnSpc>
              <a:buNone/>
            </a:pPr>
            <a:r>
              <a:rPr lang="en-US" altLang="zh-CN" sz="2600" dirty="0"/>
              <a:t> </a:t>
            </a:r>
            <a:r>
              <a:rPr lang="en-US" altLang="zh-CN" sz="2600" dirty="0" smtClean="0"/>
              <a:t>   </a:t>
            </a:r>
            <a:r>
              <a:rPr lang="zh-CN" altLang="en-US" sz="2600" b="1" dirty="0" smtClean="0"/>
              <a:t>同意义属性名字不同</a:t>
            </a:r>
            <a:r>
              <a:rPr lang="zh-CN" altLang="en-US" sz="2600" dirty="0" smtClean="0"/>
              <a:t>：比如一个数据集用身高做</a:t>
            </a:r>
            <a:r>
              <a:rPr lang="zh-CN" altLang="en-US" sz="2600" dirty="0"/>
              <a:t>属性</a:t>
            </a:r>
            <a:r>
              <a:rPr lang="zh-CN" altLang="en-US" sz="2600" dirty="0" smtClean="0"/>
              <a:t>名，另一个用身长做属性名。</a:t>
            </a:r>
            <a:endParaRPr lang="en-US" altLang="zh-CN" sz="2600" dirty="0" smtClean="0"/>
          </a:p>
          <a:p>
            <a:pPr marL="0" indent="0">
              <a:lnSpc>
                <a:spcPct val="120000"/>
              </a:lnSpc>
              <a:buNone/>
            </a:pPr>
            <a:r>
              <a:rPr lang="en-US" altLang="zh-CN" sz="2600" dirty="0"/>
              <a:t> </a:t>
            </a:r>
            <a:r>
              <a:rPr lang="en-US" altLang="zh-CN" sz="2600" dirty="0" smtClean="0"/>
              <a:t>   </a:t>
            </a:r>
            <a:r>
              <a:rPr lang="zh-CN" altLang="en-US" sz="2600" b="1" dirty="0" smtClean="0"/>
              <a:t>属性的数据类型不同</a:t>
            </a:r>
            <a:r>
              <a:rPr lang="zh-CN" altLang="en-US" sz="2600" dirty="0" smtClean="0"/>
              <a:t>：比如同样是学号，一个数据集用的</a:t>
            </a:r>
            <a:r>
              <a:rPr lang="en-US" altLang="zh-CN" sz="2600" dirty="0" err="1" smtClean="0"/>
              <a:t>int</a:t>
            </a:r>
            <a:r>
              <a:rPr lang="zh-CN" altLang="en-US" sz="2600" dirty="0" smtClean="0"/>
              <a:t>类型数据，另一个数据集用的</a:t>
            </a:r>
            <a:r>
              <a:rPr lang="en-US" altLang="zh-CN" sz="2600" dirty="0" smtClean="0"/>
              <a:t>string</a:t>
            </a:r>
            <a:r>
              <a:rPr lang="zh-CN" altLang="en-US" sz="2600" dirty="0" smtClean="0"/>
              <a:t>类型数据。</a:t>
            </a:r>
            <a:endParaRPr lang="en-US" altLang="zh-CN" sz="2600" dirty="0" smtClean="0"/>
          </a:p>
          <a:p>
            <a:pPr marL="0" indent="0">
              <a:lnSpc>
                <a:spcPct val="120000"/>
              </a:lnSpc>
              <a:buNone/>
            </a:pPr>
            <a:r>
              <a:rPr lang="zh-CN" altLang="en-US" sz="2600" dirty="0"/>
              <a:t>单位不同</a:t>
            </a:r>
            <a:r>
              <a:rPr lang="zh-CN" altLang="en-US" sz="2600" dirty="0" smtClean="0"/>
              <a:t>：比如身高</a:t>
            </a:r>
            <a:r>
              <a:rPr lang="zh-CN" altLang="en-US" sz="2600" dirty="0"/>
              <a:t>数据一个数据集用</a:t>
            </a:r>
            <a:r>
              <a:rPr lang="en-US" altLang="zh-CN" sz="2600" dirty="0"/>
              <a:t>cm</a:t>
            </a:r>
            <a:r>
              <a:rPr lang="zh-CN" altLang="en-US" sz="2600" dirty="0"/>
              <a:t>，一个用</a:t>
            </a:r>
            <a:r>
              <a:rPr lang="en-US" altLang="zh-CN" sz="2600" dirty="0" smtClean="0"/>
              <a:t>m</a:t>
            </a:r>
            <a:r>
              <a:rPr lang="zh-CN" altLang="en-US" sz="2600" dirty="0" smtClean="0"/>
              <a:t>。</a:t>
            </a:r>
            <a:endParaRPr lang="en-US" altLang="zh-CN" sz="2600" dirty="0"/>
          </a:p>
          <a:p>
            <a:pPr marL="0" indent="0">
              <a:lnSpc>
                <a:spcPct val="120000"/>
              </a:lnSpc>
              <a:buNone/>
            </a:pPr>
            <a:endParaRPr lang="en-US" altLang="zh-CN" sz="2600" dirty="0" smtClean="0"/>
          </a:p>
        </p:txBody>
      </p:sp>
    </p:spTree>
    <p:extLst>
      <p:ext uri="{BB962C8B-B14F-4D97-AF65-F5344CB8AC3E}">
        <p14:creationId xmlns:p14="http://schemas.microsoft.com/office/powerpoint/2010/main" val="3456297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数据预处理包括哪些内容</a:t>
            </a:r>
            <a:endParaRPr lang="zh-CN" altLang="en-US" sz="4000" dirty="0"/>
          </a:p>
        </p:txBody>
      </p:sp>
      <p:sp>
        <p:nvSpPr>
          <p:cNvPr id="3" name="内容占位符 2"/>
          <p:cNvSpPr>
            <a:spLocks noGrp="1"/>
          </p:cNvSpPr>
          <p:nvPr>
            <p:ph idx="1"/>
          </p:nvPr>
        </p:nvSpPr>
        <p:spPr/>
        <p:txBody>
          <a:bodyPr>
            <a:normAutofit/>
          </a:bodyPr>
          <a:lstStyle/>
          <a:p>
            <a:r>
              <a:rPr lang="zh-CN" altLang="en-US" sz="2800" dirty="0" smtClean="0"/>
              <a:t>数据清洗</a:t>
            </a:r>
            <a:r>
              <a:rPr lang="en-US" altLang="zh-CN" sz="2800" dirty="0" smtClean="0"/>
              <a:t>(data cleaning)</a:t>
            </a:r>
          </a:p>
          <a:p>
            <a:r>
              <a:rPr lang="zh-CN" altLang="en-US" sz="2800" dirty="0"/>
              <a:t>数据</a:t>
            </a:r>
            <a:r>
              <a:rPr lang="zh-CN" altLang="en-US" sz="2800" dirty="0" smtClean="0"/>
              <a:t>集成</a:t>
            </a:r>
            <a:r>
              <a:rPr lang="en-US" altLang="zh-CN" sz="2800" dirty="0" smtClean="0"/>
              <a:t>(data integration)</a:t>
            </a:r>
          </a:p>
          <a:p>
            <a:r>
              <a:rPr lang="zh-CN" altLang="en-US" sz="2800" dirty="0"/>
              <a:t>数据</a:t>
            </a:r>
            <a:r>
              <a:rPr lang="zh-CN" altLang="en-US" sz="2800" dirty="0" smtClean="0"/>
              <a:t>转换</a:t>
            </a:r>
            <a:r>
              <a:rPr lang="en-US" altLang="zh-CN" sz="2800" dirty="0" smtClean="0"/>
              <a:t>(data transformation)</a:t>
            </a:r>
          </a:p>
          <a:p>
            <a:r>
              <a:rPr lang="zh-CN" altLang="en-US" sz="2800" dirty="0"/>
              <a:t>数据</a:t>
            </a:r>
            <a:r>
              <a:rPr lang="zh-CN" altLang="en-US" sz="2800" dirty="0" smtClean="0"/>
              <a:t>规约</a:t>
            </a:r>
            <a:r>
              <a:rPr lang="en-US" altLang="zh-CN" sz="2800" dirty="0" smtClean="0"/>
              <a:t>(data reduction)</a:t>
            </a:r>
            <a:endParaRPr lang="zh-CN" altLang="en-US" sz="2800" dirty="0"/>
          </a:p>
        </p:txBody>
      </p:sp>
    </p:spTree>
    <p:extLst>
      <p:ext uri="{BB962C8B-B14F-4D97-AF65-F5344CB8AC3E}">
        <p14:creationId xmlns:p14="http://schemas.microsoft.com/office/powerpoint/2010/main" val="42929406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dirty="0">
                <a:solidFill>
                  <a:prstClr val="black"/>
                </a:solidFill>
              </a:rPr>
              <a:t>数据集成：属性不一致问题</a:t>
            </a:r>
            <a:endParaRPr lang="zh-CN" altLang="en-US" dirty="0"/>
          </a:p>
        </p:txBody>
      </p:sp>
      <p:sp>
        <p:nvSpPr>
          <p:cNvPr id="3" name="内容占位符 2"/>
          <p:cNvSpPr>
            <a:spLocks noGrp="1"/>
          </p:cNvSpPr>
          <p:nvPr>
            <p:ph idx="1"/>
          </p:nvPr>
        </p:nvSpPr>
        <p:spPr>
          <a:xfrm>
            <a:off x="457200" y="1600200"/>
            <a:ext cx="8229600" cy="4925144"/>
          </a:xfrm>
        </p:spPr>
        <p:txBody>
          <a:bodyPr>
            <a:normAutofit fontScale="92500" lnSpcReduction="20000"/>
          </a:bodyPr>
          <a:lstStyle/>
          <a:p>
            <a:pPr marL="0" indent="0">
              <a:lnSpc>
                <a:spcPct val="130000"/>
              </a:lnSpc>
              <a:buNone/>
            </a:pPr>
            <a:r>
              <a:rPr lang="zh-CN" altLang="en-US" sz="2800" dirty="0" smtClean="0"/>
              <a:t>     </a:t>
            </a:r>
            <a:r>
              <a:rPr lang="zh-CN" altLang="en-US" sz="2800" b="1" dirty="0" smtClean="0"/>
              <a:t>存储</a:t>
            </a:r>
            <a:r>
              <a:rPr lang="zh-CN" altLang="en-US" sz="2800" b="1" dirty="0"/>
              <a:t>格式不同</a:t>
            </a:r>
            <a:r>
              <a:rPr lang="zh-CN" altLang="en-US" sz="2800" dirty="0"/>
              <a:t>：比如对于数字</a:t>
            </a:r>
            <a:r>
              <a:rPr lang="en-US" altLang="zh-CN" sz="2800" dirty="0"/>
              <a:t>10000</a:t>
            </a:r>
            <a:r>
              <a:rPr lang="zh-CN" altLang="en-US" sz="2800" dirty="0"/>
              <a:t>，一个数据集用</a:t>
            </a:r>
            <a:r>
              <a:rPr lang="en-US" altLang="zh-CN" sz="2800" dirty="0" smtClean="0"/>
              <a:t>10,000 </a:t>
            </a:r>
            <a:r>
              <a:rPr lang="zh-CN" altLang="en-US" sz="2800" dirty="0" smtClean="0"/>
              <a:t>表示</a:t>
            </a:r>
            <a:r>
              <a:rPr lang="zh-CN" altLang="en-US" sz="2800" dirty="0"/>
              <a:t>，另一个用</a:t>
            </a:r>
            <a:r>
              <a:rPr lang="en-US" altLang="zh-CN" sz="2800" dirty="0"/>
              <a:t>1×10</a:t>
            </a:r>
            <a:r>
              <a:rPr lang="en-US" altLang="zh-CN" sz="2800" baseline="30000" dirty="0"/>
              <a:t>4</a:t>
            </a:r>
            <a:r>
              <a:rPr lang="zh-CN" altLang="en-US" sz="2800" dirty="0" smtClean="0"/>
              <a:t>表示，在</a:t>
            </a:r>
            <a:r>
              <a:rPr lang="en-US" altLang="zh-CN" sz="2800" dirty="0" smtClean="0"/>
              <a:t>csv</a:t>
            </a:r>
            <a:r>
              <a:rPr lang="zh-CN" altLang="en-US" sz="2800" dirty="0" smtClean="0"/>
              <a:t>文件中逗号表示分隔，所以</a:t>
            </a:r>
            <a:r>
              <a:rPr lang="en-US" altLang="zh-CN" sz="2800" dirty="0" smtClean="0"/>
              <a:t>10,000</a:t>
            </a:r>
            <a:r>
              <a:rPr lang="zh-CN" altLang="en-US" sz="2800" dirty="0" smtClean="0"/>
              <a:t>表示两个数字。</a:t>
            </a:r>
            <a:endParaRPr lang="zh-CN" altLang="en-US" sz="2800" dirty="0"/>
          </a:p>
          <a:p>
            <a:pPr marL="0" lvl="0" indent="0">
              <a:lnSpc>
                <a:spcPct val="130000"/>
              </a:lnSpc>
              <a:buNone/>
            </a:pPr>
            <a:r>
              <a:rPr lang="zh-CN" altLang="en-US" sz="2800" b="1" dirty="0" smtClean="0">
                <a:solidFill>
                  <a:prstClr val="black"/>
                </a:solidFill>
              </a:rPr>
              <a:t>     取值</a:t>
            </a:r>
            <a:r>
              <a:rPr lang="zh-CN" altLang="en-US" sz="2800" b="1" dirty="0">
                <a:solidFill>
                  <a:prstClr val="black"/>
                </a:solidFill>
              </a:rPr>
              <a:t>范围不同</a:t>
            </a:r>
            <a:r>
              <a:rPr lang="zh-CN" altLang="en-US" sz="2800" dirty="0" smtClean="0">
                <a:solidFill>
                  <a:prstClr val="black"/>
                </a:solidFill>
              </a:rPr>
              <a:t>：比如在</a:t>
            </a:r>
            <a:r>
              <a:rPr lang="en-US" altLang="zh-CN" sz="2800" dirty="0" err="1" smtClean="0">
                <a:solidFill>
                  <a:prstClr val="black"/>
                </a:solidFill>
              </a:rPr>
              <a:t>mysql</a:t>
            </a:r>
            <a:r>
              <a:rPr lang="zh-CN" altLang="en-US" sz="2800" dirty="0" smtClean="0">
                <a:solidFill>
                  <a:prstClr val="black"/>
                </a:solidFill>
              </a:rPr>
              <a:t>数据库中有</a:t>
            </a:r>
            <a:r>
              <a:rPr lang="zh-CN" altLang="en-US" sz="2800" dirty="0">
                <a:solidFill>
                  <a:prstClr val="black"/>
                </a:solidFill>
              </a:rPr>
              <a:t>的数据集属性可以取空值，有的不</a:t>
            </a:r>
            <a:r>
              <a:rPr lang="zh-CN" altLang="en-US" sz="2800" dirty="0" smtClean="0">
                <a:solidFill>
                  <a:prstClr val="black"/>
                </a:solidFill>
              </a:rPr>
              <a:t>允许。</a:t>
            </a:r>
            <a:endParaRPr lang="en-US" altLang="zh-CN" sz="2800" dirty="0">
              <a:solidFill>
                <a:prstClr val="black"/>
              </a:solidFill>
            </a:endParaRPr>
          </a:p>
          <a:p>
            <a:pPr lvl="0">
              <a:lnSpc>
                <a:spcPct val="130000"/>
              </a:lnSpc>
            </a:pPr>
            <a:r>
              <a:rPr lang="zh-CN" altLang="en-US" sz="2800" dirty="0">
                <a:solidFill>
                  <a:prstClr val="black"/>
                </a:solidFill>
              </a:rPr>
              <a:t>为了更好的解决</a:t>
            </a:r>
            <a:r>
              <a:rPr lang="zh-CN" altLang="en-US" sz="2800" dirty="0" smtClean="0">
                <a:solidFill>
                  <a:prstClr val="black"/>
                </a:solidFill>
              </a:rPr>
              <a:t>这些问题</a:t>
            </a:r>
            <a:r>
              <a:rPr lang="zh-CN" altLang="en-US" sz="2800" dirty="0">
                <a:solidFill>
                  <a:prstClr val="black"/>
                </a:solidFill>
              </a:rPr>
              <a:t>，首先，需要在数据集成前，进行业务调研，确认每个属性的实际意义，不要被不规范的命名误导。其次，可以整理一张专门用来记录属性规则的表格，根据表格对所有的数据集进行考察与调整。</a:t>
            </a:r>
          </a:p>
          <a:p>
            <a:endParaRPr lang="zh-CN" altLang="en-US" sz="2800" dirty="0"/>
          </a:p>
        </p:txBody>
      </p:sp>
    </p:spTree>
    <p:extLst>
      <p:ext uri="{BB962C8B-B14F-4D97-AF65-F5344CB8AC3E}">
        <p14:creationId xmlns:p14="http://schemas.microsoft.com/office/powerpoint/2010/main" val="7556739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a:t>数据</a:t>
            </a:r>
            <a:r>
              <a:rPr lang="zh-CN" altLang="en-US" sz="4000" dirty="0" smtClean="0"/>
              <a:t>集成：属性</a:t>
            </a:r>
            <a:r>
              <a:rPr lang="zh-CN" altLang="en-US" sz="4000" dirty="0"/>
              <a:t>不一致问题</a:t>
            </a:r>
          </a:p>
        </p:txBody>
      </p:sp>
      <p:sp>
        <p:nvSpPr>
          <p:cNvPr id="3" name="内容占位符 2"/>
          <p:cNvSpPr>
            <a:spLocks noGrp="1"/>
          </p:cNvSpPr>
          <p:nvPr>
            <p:ph idx="1"/>
          </p:nvPr>
        </p:nvSpPr>
        <p:spPr/>
        <p:txBody>
          <a:bodyPr/>
          <a:lstStyle/>
          <a:p>
            <a:pPr marL="0" indent="0">
              <a:lnSpc>
                <a:spcPct val="120000"/>
              </a:lnSpc>
              <a:buNone/>
            </a:pPr>
            <a:r>
              <a:rPr lang="en-US" altLang="zh-CN" sz="2400" dirty="0" smtClean="0"/>
              <a:t>    </a:t>
            </a:r>
            <a:endParaRPr lang="zh-CN" altLang="en-US" sz="2400" dirty="0"/>
          </a:p>
        </p:txBody>
      </p:sp>
      <p:graphicFrame>
        <p:nvGraphicFramePr>
          <p:cNvPr id="4" name="表格 3"/>
          <p:cNvGraphicFramePr>
            <a:graphicFrameLocks noGrp="1"/>
          </p:cNvGraphicFramePr>
          <p:nvPr>
            <p:extLst>
              <p:ext uri="{D42A27DB-BD31-4B8C-83A1-F6EECF244321}">
                <p14:modId xmlns:p14="http://schemas.microsoft.com/office/powerpoint/2010/main" val="1139300349"/>
              </p:ext>
            </p:extLst>
          </p:nvPr>
        </p:nvGraphicFramePr>
        <p:xfrm>
          <a:off x="755576" y="1772816"/>
          <a:ext cx="7686854" cy="4332312"/>
        </p:xfrm>
        <a:graphic>
          <a:graphicData uri="http://schemas.openxmlformats.org/drawingml/2006/table">
            <a:tbl>
              <a:tblPr firstRow="1" bandRow="1">
                <a:tableStyleId>{5C22544A-7EE6-4342-B048-85BDC9FD1C3A}</a:tableStyleId>
              </a:tblPr>
              <a:tblGrid>
                <a:gridCol w="1098122"/>
                <a:gridCol w="1098122"/>
                <a:gridCol w="1098122"/>
                <a:gridCol w="1098122"/>
                <a:gridCol w="1098122"/>
                <a:gridCol w="1098122"/>
                <a:gridCol w="1098122"/>
              </a:tblGrid>
              <a:tr h="702078">
                <a:tc>
                  <a:txBody>
                    <a:bodyPr/>
                    <a:lstStyle/>
                    <a:p>
                      <a:pPr algn="ctr"/>
                      <a:r>
                        <a:rPr lang="zh-CN" altLang="en-US" sz="2200" dirty="0" smtClean="0"/>
                        <a:t>属性</a:t>
                      </a:r>
                      <a:r>
                        <a:rPr lang="en-US" altLang="zh-CN" sz="2200" dirty="0" smtClean="0"/>
                        <a:t>ID</a:t>
                      </a:r>
                      <a:endParaRPr lang="zh-CN" altLang="en-US" sz="2200" dirty="0"/>
                    </a:p>
                  </a:txBody>
                  <a:tcPr/>
                </a:tc>
                <a:tc>
                  <a:txBody>
                    <a:bodyPr/>
                    <a:lstStyle/>
                    <a:p>
                      <a:pPr algn="ctr"/>
                      <a:r>
                        <a:rPr lang="zh-CN" altLang="en-US" sz="2200" dirty="0" smtClean="0"/>
                        <a:t>属性名</a:t>
                      </a:r>
                      <a:endParaRPr lang="zh-CN" altLang="en-US" sz="2200" dirty="0"/>
                    </a:p>
                  </a:txBody>
                  <a:tcPr/>
                </a:tc>
                <a:tc>
                  <a:txBody>
                    <a:bodyPr/>
                    <a:lstStyle/>
                    <a:p>
                      <a:pPr algn="ctr"/>
                      <a:r>
                        <a:rPr lang="zh-CN" altLang="en-US" sz="2200" dirty="0" smtClean="0"/>
                        <a:t>备注</a:t>
                      </a:r>
                      <a:endParaRPr lang="zh-CN" altLang="en-US" sz="2200" dirty="0"/>
                    </a:p>
                  </a:txBody>
                  <a:tcPr/>
                </a:tc>
                <a:tc>
                  <a:txBody>
                    <a:bodyPr/>
                    <a:lstStyle/>
                    <a:p>
                      <a:pPr algn="ctr"/>
                      <a:r>
                        <a:rPr lang="zh-CN" altLang="en-US" sz="2200" dirty="0" smtClean="0"/>
                        <a:t>数据类型</a:t>
                      </a:r>
                      <a:endParaRPr lang="zh-CN" altLang="en-US" sz="2200" dirty="0"/>
                    </a:p>
                  </a:txBody>
                  <a:tcPr/>
                </a:tc>
                <a:tc>
                  <a:txBody>
                    <a:bodyPr/>
                    <a:lstStyle/>
                    <a:p>
                      <a:pPr algn="ctr"/>
                      <a:r>
                        <a:rPr lang="zh-CN" altLang="en-US" sz="2200" dirty="0" smtClean="0"/>
                        <a:t>是否为空</a:t>
                      </a:r>
                      <a:endParaRPr lang="zh-CN" altLang="en-US" sz="2200" dirty="0"/>
                    </a:p>
                  </a:txBody>
                  <a:tcPr/>
                </a:tc>
                <a:tc>
                  <a:txBody>
                    <a:bodyPr/>
                    <a:lstStyle/>
                    <a:p>
                      <a:pPr algn="ctr"/>
                      <a:r>
                        <a:rPr lang="zh-CN" altLang="en-US" sz="2200" dirty="0" smtClean="0"/>
                        <a:t>格式</a:t>
                      </a:r>
                      <a:endParaRPr lang="zh-CN" altLang="en-US" sz="2200" dirty="0"/>
                    </a:p>
                  </a:txBody>
                  <a:tcPr/>
                </a:tc>
                <a:tc>
                  <a:txBody>
                    <a:bodyPr/>
                    <a:lstStyle/>
                    <a:p>
                      <a:pPr algn="ctr"/>
                      <a:r>
                        <a:rPr lang="zh-CN" altLang="en-US" sz="2200" dirty="0" smtClean="0"/>
                        <a:t>单位</a:t>
                      </a:r>
                      <a:endParaRPr lang="zh-CN" altLang="en-US" sz="2200" dirty="0"/>
                    </a:p>
                  </a:txBody>
                  <a:tcPr/>
                </a:tc>
              </a:tr>
              <a:tr h="702078">
                <a:tc>
                  <a:txBody>
                    <a:bodyPr/>
                    <a:lstStyle/>
                    <a:p>
                      <a:pPr algn="ctr"/>
                      <a:r>
                        <a:rPr lang="en-US" altLang="zh-CN" sz="2200" dirty="0" smtClean="0"/>
                        <a:t>001</a:t>
                      </a:r>
                      <a:endParaRPr lang="zh-CN" altLang="en-US" sz="2200" dirty="0"/>
                    </a:p>
                  </a:txBody>
                  <a:tcPr/>
                </a:tc>
                <a:tc>
                  <a:txBody>
                    <a:bodyPr/>
                    <a:lstStyle/>
                    <a:p>
                      <a:pPr algn="ctr"/>
                      <a:r>
                        <a:rPr lang="zh-CN" altLang="en-US" sz="2200" dirty="0" smtClean="0"/>
                        <a:t>身高</a:t>
                      </a:r>
                      <a:endParaRPr lang="zh-CN" altLang="en-US" sz="2200" dirty="0"/>
                    </a:p>
                  </a:txBody>
                  <a:tcPr/>
                </a:tc>
                <a:tc>
                  <a:txBody>
                    <a:bodyPr/>
                    <a:lstStyle/>
                    <a:p>
                      <a:pPr algn="ctr"/>
                      <a:r>
                        <a:rPr lang="zh-CN" altLang="en-US" sz="2200" dirty="0" smtClean="0"/>
                        <a:t>不穿鞋</a:t>
                      </a:r>
                      <a:endParaRPr lang="zh-CN" altLang="en-US" sz="2200" dirty="0"/>
                    </a:p>
                  </a:txBody>
                  <a:tcPr/>
                </a:tc>
                <a:tc>
                  <a:txBody>
                    <a:bodyPr/>
                    <a:lstStyle/>
                    <a:p>
                      <a:pPr algn="ctr"/>
                      <a:r>
                        <a:rPr lang="en-US" altLang="zh-CN" sz="2200" dirty="0" smtClean="0"/>
                        <a:t>float</a:t>
                      </a:r>
                      <a:endParaRPr lang="zh-CN" altLang="en-US" sz="2200" dirty="0"/>
                    </a:p>
                  </a:txBody>
                  <a:tcPr/>
                </a:tc>
                <a:tc>
                  <a:txBody>
                    <a:bodyPr/>
                    <a:lstStyle/>
                    <a:p>
                      <a:pPr algn="ctr"/>
                      <a:r>
                        <a:rPr lang="en-US" altLang="zh-CN" sz="2200" dirty="0" smtClean="0"/>
                        <a:t>Not null</a:t>
                      </a:r>
                      <a:endParaRPr lang="zh-CN" altLang="en-US" sz="2200" dirty="0"/>
                    </a:p>
                  </a:txBody>
                  <a:tcPr/>
                </a:tc>
                <a:tc>
                  <a:txBody>
                    <a:bodyPr/>
                    <a:lstStyle/>
                    <a:p>
                      <a:pPr algn="ctr"/>
                      <a:r>
                        <a:rPr lang="en-US" altLang="zh-CN" sz="2200" dirty="0" smtClean="0"/>
                        <a:t>178</a:t>
                      </a:r>
                      <a:endParaRPr lang="zh-CN" altLang="en-US" sz="2200" dirty="0"/>
                    </a:p>
                  </a:txBody>
                  <a:tcPr/>
                </a:tc>
                <a:tc>
                  <a:txBody>
                    <a:bodyPr/>
                    <a:lstStyle/>
                    <a:p>
                      <a:pPr algn="ctr"/>
                      <a:r>
                        <a:rPr lang="en-US" altLang="zh-CN" sz="2200" dirty="0" smtClean="0"/>
                        <a:t>cm</a:t>
                      </a:r>
                      <a:endParaRPr lang="zh-CN" altLang="en-US" sz="2200" dirty="0"/>
                    </a:p>
                  </a:txBody>
                  <a:tcPr/>
                </a:tc>
              </a:tr>
              <a:tr h="702078">
                <a:tc>
                  <a:txBody>
                    <a:bodyPr/>
                    <a:lstStyle/>
                    <a:p>
                      <a:pPr algn="ctr"/>
                      <a:r>
                        <a:rPr lang="en-US" altLang="zh-CN" sz="2200" dirty="0" smtClean="0"/>
                        <a:t>002</a:t>
                      </a:r>
                      <a:endParaRPr lang="zh-CN" altLang="en-US" sz="2200" dirty="0"/>
                    </a:p>
                  </a:txBody>
                  <a:tcPr/>
                </a:tc>
                <a:tc>
                  <a:txBody>
                    <a:bodyPr/>
                    <a:lstStyle/>
                    <a:p>
                      <a:pPr algn="ctr"/>
                      <a:r>
                        <a:rPr lang="zh-CN" altLang="en-US" sz="2200" dirty="0" smtClean="0"/>
                        <a:t>体重</a:t>
                      </a:r>
                      <a:endParaRPr lang="zh-CN" altLang="en-US" sz="2200" dirty="0"/>
                    </a:p>
                  </a:txBody>
                  <a:tcPr/>
                </a:tc>
                <a:tc>
                  <a:txBody>
                    <a:bodyPr/>
                    <a:lstStyle/>
                    <a:p>
                      <a:pPr algn="ctr"/>
                      <a:endParaRPr lang="zh-CN" altLang="en-US" sz="2200" dirty="0"/>
                    </a:p>
                  </a:txBody>
                  <a:tcPr/>
                </a:tc>
                <a:tc>
                  <a:txBody>
                    <a:bodyPr/>
                    <a:lstStyle/>
                    <a:p>
                      <a:pPr algn="ctr"/>
                      <a:r>
                        <a:rPr lang="en-US" altLang="zh-CN" sz="2200" dirty="0" smtClean="0"/>
                        <a:t>float</a:t>
                      </a:r>
                      <a:endParaRPr lang="zh-CN" altLang="en-US" sz="2200" dirty="0"/>
                    </a:p>
                  </a:txBody>
                  <a:tcPr/>
                </a:tc>
                <a:tc>
                  <a:txBody>
                    <a:bodyPr/>
                    <a:lstStyle/>
                    <a:p>
                      <a:pPr algn="ctr"/>
                      <a:r>
                        <a:rPr lang="en-US" altLang="zh-CN" sz="2200" dirty="0" smtClean="0"/>
                        <a:t>Not null</a:t>
                      </a:r>
                      <a:endParaRPr lang="zh-CN" altLang="en-US" sz="2200" dirty="0"/>
                    </a:p>
                  </a:txBody>
                  <a:tcPr/>
                </a:tc>
                <a:tc>
                  <a:txBody>
                    <a:bodyPr/>
                    <a:lstStyle/>
                    <a:p>
                      <a:pPr algn="ctr"/>
                      <a:r>
                        <a:rPr lang="en-US" altLang="zh-CN" sz="2200" dirty="0" smtClean="0"/>
                        <a:t>80</a:t>
                      </a:r>
                      <a:endParaRPr lang="zh-CN" altLang="en-US" sz="2200" dirty="0"/>
                    </a:p>
                  </a:txBody>
                  <a:tcPr/>
                </a:tc>
                <a:tc>
                  <a:txBody>
                    <a:bodyPr/>
                    <a:lstStyle/>
                    <a:p>
                      <a:pPr algn="ctr"/>
                      <a:r>
                        <a:rPr lang="en-US" altLang="zh-CN" sz="2200" dirty="0" smtClean="0"/>
                        <a:t>kg</a:t>
                      </a:r>
                      <a:endParaRPr lang="zh-CN" altLang="en-US" sz="2200" dirty="0"/>
                    </a:p>
                  </a:txBody>
                  <a:tcPr/>
                </a:tc>
              </a:tr>
              <a:tr h="702078">
                <a:tc>
                  <a:txBody>
                    <a:bodyPr/>
                    <a:lstStyle/>
                    <a:p>
                      <a:pPr algn="ctr"/>
                      <a:r>
                        <a:rPr lang="en-US" altLang="zh-CN" sz="2200" dirty="0" smtClean="0"/>
                        <a:t>003</a:t>
                      </a:r>
                      <a:endParaRPr lang="zh-CN" altLang="en-US" sz="2200" dirty="0"/>
                    </a:p>
                  </a:txBody>
                  <a:tcPr/>
                </a:tc>
                <a:tc>
                  <a:txBody>
                    <a:bodyPr/>
                    <a:lstStyle/>
                    <a:p>
                      <a:pPr algn="ctr"/>
                      <a:r>
                        <a:rPr lang="zh-CN" altLang="en-US" sz="2200" dirty="0" smtClean="0"/>
                        <a:t>年龄</a:t>
                      </a:r>
                      <a:endParaRPr lang="zh-CN" altLang="en-US" sz="2200" dirty="0"/>
                    </a:p>
                  </a:txBody>
                  <a:tcPr/>
                </a:tc>
                <a:tc>
                  <a:txBody>
                    <a:bodyPr/>
                    <a:lstStyle/>
                    <a:p>
                      <a:pPr algn="ctr"/>
                      <a:endParaRPr lang="zh-CN" altLang="en-US" sz="2200" dirty="0"/>
                    </a:p>
                  </a:txBody>
                  <a:tcPr/>
                </a:tc>
                <a:tc>
                  <a:txBody>
                    <a:bodyPr/>
                    <a:lstStyle/>
                    <a:p>
                      <a:pPr algn="ctr"/>
                      <a:r>
                        <a:rPr lang="en-US" altLang="zh-CN" sz="2200" dirty="0" err="1" smtClean="0"/>
                        <a:t>int</a:t>
                      </a:r>
                      <a:endParaRPr lang="zh-CN" altLang="en-US" sz="2200" dirty="0"/>
                    </a:p>
                  </a:txBody>
                  <a:tcPr/>
                </a:tc>
                <a:tc>
                  <a:txBody>
                    <a:bodyPr/>
                    <a:lstStyle/>
                    <a:p>
                      <a:pPr algn="ctr"/>
                      <a:r>
                        <a:rPr lang="en-US" altLang="zh-CN" sz="2200" dirty="0" smtClean="0"/>
                        <a:t>Not null</a:t>
                      </a:r>
                      <a:endParaRPr lang="zh-CN" altLang="en-US" sz="2200" dirty="0"/>
                    </a:p>
                  </a:txBody>
                  <a:tcPr/>
                </a:tc>
                <a:tc>
                  <a:txBody>
                    <a:bodyPr/>
                    <a:lstStyle/>
                    <a:p>
                      <a:pPr algn="ctr"/>
                      <a:r>
                        <a:rPr lang="en-US" altLang="zh-CN" sz="2200" dirty="0" smtClean="0"/>
                        <a:t>12</a:t>
                      </a:r>
                      <a:endParaRPr lang="zh-CN" altLang="en-US" sz="2200" dirty="0"/>
                    </a:p>
                  </a:txBody>
                  <a:tcPr/>
                </a:tc>
                <a:tc>
                  <a:txBody>
                    <a:bodyPr/>
                    <a:lstStyle/>
                    <a:p>
                      <a:pPr algn="ctr"/>
                      <a:r>
                        <a:rPr lang="zh-CN" altLang="en-US" sz="2200" dirty="0" smtClean="0"/>
                        <a:t>周岁</a:t>
                      </a:r>
                      <a:endParaRPr lang="zh-CN" altLang="en-US" sz="2200" dirty="0"/>
                    </a:p>
                  </a:txBody>
                  <a:tcPr/>
                </a:tc>
              </a:tr>
              <a:tr h="702078">
                <a:tc>
                  <a:txBody>
                    <a:bodyPr/>
                    <a:lstStyle/>
                    <a:p>
                      <a:pPr algn="ctr"/>
                      <a:r>
                        <a:rPr lang="en-US" altLang="zh-CN" sz="2200" dirty="0" smtClean="0"/>
                        <a:t>004</a:t>
                      </a:r>
                      <a:endParaRPr lang="zh-CN" altLang="en-US" sz="2200" dirty="0"/>
                    </a:p>
                  </a:txBody>
                  <a:tcPr/>
                </a:tc>
                <a:tc>
                  <a:txBody>
                    <a:bodyPr/>
                    <a:lstStyle/>
                    <a:p>
                      <a:pPr algn="ctr"/>
                      <a:r>
                        <a:rPr lang="zh-CN" altLang="en-US" sz="2200" dirty="0" smtClean="0"/>
                        <a:t>收入</a:t>
                      </a:r>
                      <a:endParaRPr lang="zh-CN" altLang="en-US" sz="2200" dirty="0"/>
                    </a:p>
                  </a:txBody>
                  <a:tcPr/>
                </a:tc>
                <a:tc>
                  <a:txBody>
                    <a:bodyPr/>
                    <a:lstStyle/>
                    <a:p>
                      <a:pPr algn="ctr"/>
                      <a:r>
                        <a:rPr lang="zh-CN" altLang="en-US" sz="2200" dirty="0" smtClean="0"/>
                        <a:t>税前</a:t>
                      </a:r>
                      <a:endParaRPr lang="zh-CN" altLang="en-US" sz="2200" dirty="0"/>
                    </a:p>
                  </a:txBody>
                  <a:tcPr/>
                </a:tc>
                <a:tc>
                  <a:txBody>
                    <a:bodyPr/>
                    <a:lstStyle/>
                    <a:p>
                      <a:pPr algn="ctr"/>
                      <a:r>
                        <a:rPr lang="en-US" altLang="zh-CN" sz="2200" dirty="0" smtClean="0"/>
                        <a:t>float</a:t>
                      </a:r>
                      <a:endParaRPr lang="zh-CN" altLang="en-US" sz="2200" dirty="0"/>
                    </a:p>
                  </a:txBody>
                  <a:tcPr/>
                </a:tc>
                <a:tc>
                  <a:txBody>
                    <a:bodyPr/>
                    <a:lstStyle/>
                    <a:p>
                      <a:pPr algn="ctr"/>
                      <a:r>
                        <a:rPr lang="en-US" altLang="zh-CN" sz="2200" dirty="0" smtClean="0"/>
                        <a:t>Not null</a:t>
                      </a:r>
                      <a:endParaRPr lang="zh-CN" altLang="en-US" sz="2200" dirty="0"/>
                    </a:p>
                  </a:txBody>
                  <a:tcPr/>
                </a:tc>
                <a:tc>
                  <a:txBody>
                    <a:bodyPr/>
                    <a:lstStyle/>
                    <a:p>
                      <a:pPr algn="ctr"/>
                      <a:r>
                        <a:rPr lang="en-US" altLang="zh-CN" sz="2200" dirty="0" smtClean="0"/>
                        <a:t>19000</a:t>
                      </a:r>
                      <a:endParaRPr lang="zh-CN" altLang="en-US" sz="2200" dirty="0"/>
                    </a:p>
                  </a:txBody>
                  <a:tcPr/>
                </a:tc>
                <a:tc>
                  <a:txBody>
                    <a:bodyPr/>
                    <a:lstStyle/>
                    <a:p>
                      <a:pPr algn="ctr"/>
                      <a:r>
                        <a:rPr lang="zh-CN" altLang="en-US" sz="2200" dirty="0" smtClean="0"/>
                        <a:t>人民币</a:t>
                      </a:r>
                      <a:endParaRPr lang="zh-CN" altLang="en-US" sz="2200" dirty="0"/>
                    </a:p>
                  </a:txBody>
                  <a:tcPr/>
                </a:tc>
              </a:tr>
              <a:tr h="702078">
                <a:tc>
                  <a:txBody>
                    <a:bodyPr/>
                    <a:lstStyle/>
                    <a:p>
                      <a:pPr algn="ctr"/>
                      <a:r>
                        <a:rPr lang="en-US" altLang="zh-CN" sz="2200" dirty="0" smtClean="0"/>
                        <a:t>005</a:t>
                      </a:r>
                      <a:endParaRPr lang="zh-CN" altLang="en-US" sz="2200" dirty="0"/>
                    </a:p>
                  </a:txBody>
                  <a:tcPr/>
                </a:tc>
                <a:tc>
                  <a:txBody>
                    <a:bodyPr/>
                    <a:lstStyle/>
                    <a:p>
                      <a:pPr algn="ctr"/>
                      <a:r>
                        <a:rPr lang="zh-CN" altLang="en-US" sz="2200" dirty="0" smtClean="0"/>
                        <a:t>身份证号</a:t>
                      </a:r>
                      <a:endParaRPr lang="zh-CN" altLang="en-US" sz="2200" dirty="0"/>
                    </a:p>
                  </a:txBody>
                  <a:tcPr/>
                </a:tc>
                <a:tc>
                  <a:txBody>
                    <a:bodyPr/>
                    <a:lstStyle/>
                    <a:p>
                      <a:pPr algn="ctr"/>
                      <a:endParaRPr lang="zh-CN" altLang="en-US" sz="2200" dirty="0"/>
                    </a:p>
                  </a:txBody>
                  <a:tcPr/>
                </a:tc>
                <a:tc>
                  <a:txBody>
                    <a:bodyPr/>
                    <a:lstStyle/>
                    <a:p>
                      <a:pPr algn="ctr"/>
                      <a:r>
                        <a:rPr lang="en-US" altLang="zh-CN" sz="2200" dirty="0" smtClean="0"/>
                        <a:t>string</a:t>
                      </a:r>
                      <a:endParaRPr lang="zh-CN" altLang="en-US" sz="2200" dirty="0"/>
                    </a:p>
                  </a:txBody>
                  <a:tcPr/>
                </a:tc>
                <a:tc>
                  <a:txBody>
                    <a:bodyPr/>
                    <a:lstStyle/>
                    <a:p>
                      <a:pPr algn="ctr"/>
                      <a:r>
                        <a:rPr lang="en-US" altLang="zh-CN" sz="2200" dirty="0" smtClean="0"/>
                        <a:t>Not null</a:t>
                      </a:r>
                      <a:endParaRPr lang="zh-CN" altLang="en-US" sz="2200" dirty="0"/>
                    </a:p>
                  </a:txBody>
                  <a:tcPr/>
                </a:tc>
                <a:tc>
                  <a:txBody>
                    <a:bodyPr/>
                    <a:lstStyle/>
                    <a:p>
                      <a:pPr algn="ctr"/>
                      <a:r>
                        <a:rPr lang="en-US" altLang="zh-CN" sz="2200" dirty="0" smtClean="0"/>
                        <a:t>18</a:t>
                      </a:r>
                      <a:r>
                        <a:rPr lang="zh-CN" altLang="en-US" sz="2200" dirty="0" smtClean="0"/>
                        <a:t>位数字</a:t>
                      </a:r>
                      <a:endParaRPr lang="zh-CN" altLang="en-US" sz="2200" dirty="0"/>
                    </a:p>
                  </a:txBody>
                  <a:tcPr/>
                </a:tc>
                <a:tc>
                  <a:txBody>
                    <a:bodyPr/>
                    <a:lstStyle/>
                    <a:p>
                      <a:pPr algn="ctr"/>
                      <a:endParaRPr lang="zh-CN" altLang="en-US" sz="2200" dirty="0"/>
                    </a:p>
                  </a:txBody>
                  <a:tcPr/>
                </a:tc>
              </a:tr>
            </a:tbl>
          </a:graphicData>
        </a:graphic>
      </p:graphicFrame>
    </p:spTree>
    <p:extLst>
      <p:ext uri="{BB962C8B-B14F-4D97-AF65-F5344CB8AC3E}">
        <p14:creationId xmlns:p14="http://schemas.microsoft.com/office/powerpoint/2010/main" val="23963372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数据集成：属性冗余问题</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数据集成时，数据集有多个来源，不同的来源最初建立的目的也会有不同，导致数据集之间可能会存在属性冗余问题。</a:t>
            </a:r>
            <a:endParaRPr lang="en-US" altLang="zh-CN" sz="2800" dirty="0" smtClean="0"/>
          </a:p>
          <a:p>
            <a:pPr>
              <a:lnSpc>
                <a:spcPct val="120000"/>
              </a:lnSpc>
            </a:pPr>
            <a:r>
              <a:rPr lang="zh-CN" altLang="en-US" sz="2800" dirty="0" smtClean="0"/>
              <a:t>比如教育局曾经对全市中学进行过两次统计，分别统计每个学校的学生情况和教师情况，这两个数据集合并时班级数量和班主任数量就几乎可以看成相同的数据。</a:t>
            </a:r>
            <a:endParaRPr lang="zh-CN" altLang="en-US" sz="2800" dirty="0"/>
          </a:p>
        </p:txBody>
      </p:sp>
      <p:graphicFrame>
        <p:nvGraphicFramePr>
          <p:cNvPr id="4" name="表格 3"/>
          <p:cNvGraphicFramePr>
            <a:graphicFrameLocks noGrp="1"/>
          </p:cNvGraphicFramePr>
          <p:nvPr>
            <p:extLst>
              <p:ext uri="{D42A27DB-BD31-4B8C-83A1-F6EECF244321}">
                <p14:modId xmlns:p14="http://schemas.microsoft.com/office/powerpoint/2010/main" val="3527056850"/>
              </p:ext>
            </p:extLst>
          </p:nvPr>
        </p:nvGraphicFramePr>
        <p:xfrm>
          <a:off x="899592" y="5373216"/>
          <a:ext cx="3411422" cy="914400"/>
        </p:xfrm>
        <a:graphic>
          <a:graphicData uri="http://schemas.openxmlformats.org/drawingml/2006/table">
            <a:tbl>
              <a:tblPr firstRow="1" bandRow="1">
                <a:tableStyleId>{5C22544A-7EE6-4342-B048-85BDC9FD1C3A}</a:tableStyleId>
              </a:tblPr>
              <a:tblGrid>
                <a:gridCol w="1844012"/>
                <a:gridCol w="1567410"/>
              </a:tblGrid>
              <a:tr h="370840">
                <a:tc>
                  <a:txBody>
                    <a:bodyPr/>
                    <a:lstStyle/>
                    <a:p>
                      <a:r>
                        <a:rPr lang="zh-CN" altLang="en-US" sz="2400" dirty="0" smtClean="0"/>
                        <a:t>学生数量</a:t>
                      </a:r>
                      <a:endParaRPr lang="zh-CN" altLang="en-US" sz="2400" dirty="0"/>
                    </a:p>
                  </a:txBody>
                  <a:tcPr/>
                </a:tc>
                <a:tc>
                  <a:txBody>
                    <a:bodyPr/>
                    <a:lstStyle/>
                    <a:p>
                      <a:r>
                        <a:rPr lang="zh-CN" altLang="en-US" sz="2400" dirty="0" smtClean="0"/>
                        <a:t>班级数量</a:t>
                      </a:r>
                      <a:endParaRPr lang="zh-CN" altLang="en-US" sz="2400" dirty="0"/>
                    </a:p>
                  </a:txBody>
                  <a:tcPr/>
                </a:tc>
              </a:tr>
              <a:tr h="370840">
                <a:tc>
                  <a:txBody>
                    <a:bodyPr/>
                    <a:lstStyle/>
                    <a:p>
                      <a:endParaRPr lang="zh-CN" altLang="en-US" sz="2400" dirty="0"/>
                    </a:p>
                  </a:txBody>
                  <a:tcPr/>
                </a:tc>
                <a:tc>
                  <a:txBody>
                    <a:bodyPr/>
                    <a:lstStyle/>
                    <a:p>
                      <a:endParaRPr lang="zh-CN" altLang="en-US" sz="2400" dirty="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837902271"/>
              </p:ext>
            </p:extLst>
          </p:nvPr>
        </p:nvGraphicFramePr>
        <p:xfrm>
          <a:off x="4932040" y="5301208"/>
          <a:ext cx="3240360" cy="914400"/>
        </p:xfrm>
        <a:graphic>
          <a:graphicData uri="http://schemas.openxmlformats.org/drawingml/2006/table">
            <a:tbl>
              <a:tblPr firstRow="1" bandRow="1">
                <a:tableStyleId>{5C22544A-7EE6-4342-B048-85BDC9FD1C3A}</a:tableStyleId>
              </a:tblPr>
              <a:tblGrid>
                <a:gridCol w="1458162"/>
                <a:gridCol w="1782198"/>
              </a:tblGrid>
              <a:tr h="396240">
                <a:tc>
                  <a:txBody>
                    <a:bodyPr/>
                    <a:lstStyle/>
                    <a:p>
                      <a:r>
                        <a:rPr lang="zh-CN" altLang="en-US" sz="2400" dirty="0" smtClean="0"/>
                        <a:t>教师数量</a:t>
                      </a:r>
                      <a:endParaRPr lang="zh-CN" altLang="en-US" sz="2400" dirty="0"/>
                    </a:p>
                  </a:txBody>
                  <a:tcPr/>
                </a:tc>
                <a:tc>
                  <a:txBody>
                    <a:bodyPr/>
                    <a:lstStyle/>
                    <a:p>
                      <a:r>
                        <a:rPr lang="zh-CN" altLang="en-US" sz="2400" dirty="0" smtClean="0"/>
                        <a:t>班主任数量</a:t>
                      </a:r>
                      <a:endParaRPr lang="zh-CN" altLang="en-US" sz="2400" dirty="0"/>
                    </a:p>
                  </a:txBody>
                  <a:tcPr/>
                </a:tc>
              </a:tr>
              <a:tr h="370840">
                <a:tc>
                  <a:txBody>
                    <a:bodyPr/>
                    <a:lstStyle/>
                    <a:p>
                      <a:endParaRPr lang="zh-CN" altLang="en-US" sz="2400"/>
                    </a:p>
                  </a:txBody>
                  <a:tcPr/>
                </a:tc>
                <a:tc>
                  <a:txBody>
                    <a:bodyPr/>
                    <a:lstStyle/>
                    <a:p>
                      <a:endParaRPr lang="zh-CN" altLang="en-US" sz="2400" dirty="0"/>
                    </a:p>
                  </a:txBody>
                  <a:tcPr/>
                </a:tc>
              </a:tr>
            </a:tbl>
          </a:graphicData>
        </a:graphic>
      </p:graphicFrame>
    </p:spTree>
    <p:extLst>
      <p:ext uri="{BB962C8B-B14F-4D97-AF65-F5344CB8AC3E}">
        <p14:creationId xmlns:p14="http://schemas.microsoft.com/office/powerpoint/2010/main" val="20699133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sz="4000" dirty="0" smtClean="0"/>
              <a:t>确定属性之间的关联程度：卡方检验</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a:t>卡方检验是用途非常广的一种假设检验方法，它在分类资料统计推断中的应用，包括：两个率或两个构成比比较的卡方检验；多个率或多个构成比比较的卡方检验以及分类资料的相关分析等。</a:t>
            </a:r>
          </a:p>
        </p:txBody>
      </p:sp>
    </p:spTree>
    <p:extLst>
      <p:ext uri="{BB962C8B-B14F-4D97-AF65-F5344CB8AC3E}">
        <p14:creationId xmlns:p14="http://schemas.microsoft.com/office/powerpoint/2010/main" val="28504886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例 </a:t>
            </a:r>
            <a:r>
              <a:rPr lang="en-US" altLang="zh-CN" sz="4000" dirty="0" smtClean="0"/>
              <a:t>2 </a:t>
            </a:r>
            <a:r>
              <a:rPr lang="zh-CN" altLang="en-US" sz="4000" dirty="0" smtClean="0"/>
              <a:t>卡方检验</a:t>
            </a:r>
            <a:endParaRPr lang="zh-CN" altLang="en-US" sz="40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361486691"/>
              </p:ext>
            </p:extLst>
          </p:nvPr>
        </p:nvGraphicFramePr>
        <p:xfrm>
          <a:off x="13387" y="1412776"/>
          <a:ext cx="8964488" cy="2072640"/>
        </p:xfrm>
        <a:graphic>
          <a:graphicData uri="http://schemas.openxmlformats.org/drawingml/2006/table">
            <a:tbl>
              <a:tblPr firstRow="1" bandRow="1">
                <a:tableStyleId>{5C22544A-7EE6-4342-B048-85BDC9FD1C3A}</a:tableStyleId>
              </a:tblPr>
              <a:tblGrid>
                <a:gridCol w="1979712"/>
                <a:gridCol w="1728192"/>
                <a:gridCol w="2088232"/>
                <a:gridCol w="1080120"/>
                <a:gridCol w="2088232"/>
              </a:tblGrid>
              <a:tr h="370840">
                <a:tc>
                  <a:txBody>
                    <a:bodyPr/>
                    <a:lstStyle/>
                    <a:p>
                      <a:endParaRPr lang="zh-CN" altLang="en-US" sz="2800" dirty="0"/>
                    </a:p>
                  </a:txBody>
                  <a:tcPr/>
                </a:tc>
                <a:tc>
                  <a:txBody>
                    <a:bodyPr/>
                    <a:lstStyle/>
                    <a:p>
                      <a:r>
                        <a:rPr lang="zh-CN" altLang="en-US" sz="2800" dirty="0" smtClean="0"/>
                        <a:t>体重下降</a:t>
                      </a:r>
                      <a:endParaRPr lang="zh-CN" altLang="en-US" sz="2800" dirty="0"/>
                    </a:p>
                  </a:txBody>
                  <a:tcPr/>
                </a:tc>
                <a:tc>
                  <a:txBody>
                    <a:bodyPr/>
                    <a:lstStyle/>
                    <a:p>
                      <a:r>
                        <a:rPr lang="zh-CN" altLang="en-US" sz="2800" dirty="0" smtClean="0"/>
                        <a:t>体重未下降</a:t>
                      </a:r>
                      <a:endParaRPr lang="zh-CN" altLang="en-US" sz="2800" dirty="0"/>
                    </a:p>
                  </a:txBody>
                  <a:tcPr/>
                </a:tc>
                <a:tc>
                  <a:txBody>
                    <a:bodyPr/>
                    <a:lstStyle/>
                    <a:p>
                      <a:r>
                        <a:rPr lang="zh-CN" altLang="en-US" sz="2800" dirty="0" smtClean="0"/>
                        <a:t>合计</a:t>
                      </a:r>
                      <a:endParaRPr lang="zh-CN" altLang="en-US" sz="2800" dirty="0"/>
                    </a:p>
                  </a:txBody>
                  <a:tcPr/>
                </a:tc>
                <a:tc>
                  <a:txBody>
                    <a:bodyPr/>
                    <a:lstStyle/>
                    <a:p>
                      <a:r>
                        <a:rPr lang="zh-CN" altLang="en-US" sz="2800" dirty="0" smtClean="0"/>
                        <a:t>体重下降率</a:t>
                      </a:r>
                      <a:endParaRPr lang="zh-CN" altLang="en-US" sz="2800" dirty="0"/>
                    </a:p>
                  </a:txBody>
                  <a:tcPr/>
                </a:tc>
              </a:tr>
              <a:tr h="370840">
                <a:tc>
                  <a:txBody>
                    <a:bodyPr/>
                    <a:lstStyle/>
                    <a:p>
                      <a:r>
                        <a:rPr lang="zh-CN" altLang="en-US" sz="2800" dirty="0" smtClean="0"/>
                        <a:t>吃晚饭组</a:t>
                      </a:r>
                      <a:endParaRPr lang="zh-CN" altLang="en-US" sz="2800" dirty="0"/>
                    </a:p>
                  </a:txBody>
                  <a:tcPr/>
                </a:tc>
                <a:tc>
                  <a:txBody>
                    <a:bodyPr/>
                    <a:lstStyle/>
                    <a:p>
                      <a:r>
                        <a:rPr lang="en-US" altLang="zh-CN" sz="2800" dirty="0" smtClean="0"/>
                        <a:t>123</a:t>
                      </a:r>
                      <a:endParaRPr lang="zh-CN" altLang="en-US" sz="2800" dirty="0"/>
                    </a:p>
                  </a:txBody>
                  <a:tcPr/>
                </a:tc>
                <a:tc>
                  <a:txBody>
                    <a:bodyPr/>
                    <a:lstStyle/>
                    <a:p>
                      <a:r>
                        <a:rPr lang="en-US" altLang="zh-CN" sz="2800" dirty="0" smtClean="0"/>
                        <a:t>467</a:t>
                      </a:r>
                      <a:endParaRPr lang="zh-CN" altLang="en-US" sz="2800" dirty="0"/>
                    </a:p>
                  </a:txBody>
                  <a:tcPr/>
                </a:tc>
                <a:tc>
                  <a:txBody>
                    <a:bodyPr/>
                    <a:lstStyle/>
                    <a:p>
                      <a:r>
                        <a:rPr lang="en-US" altLang="zh-CN" sz="2800" dirty="0" smtClean="0"/>
                        <a:t>590</a:t>
                      </a:r>
                      <a:endParaRPr lang="zh-CN" altLang="en-US" sz="2800" dirty="0"/>
                    </a:p>
                  </a:txBody>
                  <a:tcPr/>
                </a:tc>
                <a:tc>
                  <a:txBody>
                    <a:bodyPr/>
                    <a:lstStyle/>
                    <a:p>
                      <a:r>
                        <a:rPr lang="en-US" altLang="zh-CN" sz="2800" dirty="0" smtClean="0"/>
                        <a:t>20.85%</a:t>
                      </a:r>
                      <a:endParaRPr lang="zh-CN" altLang="en-US" sz="2800" dirty="0"/>
                    </a:p>
                  </a:txBody>
                  <a:tcPr/>
                </a:tc>
              </a:tr>
              <a:tr h="370840">
                <a:tc>
                  <a:txBody>
                    <a:bodyPr/>
                    <a:lstStyle/>
                    <a:p>
                      <a:r>
                        <a:rPr lang="zh-CN" altLang="en-US" sz="2800" dirty="0" smtClean="0"/>
                        <a:t>不吃晚饭组</a:t>
                      </a:r>
                      <a:endParaRPr lang="zh-CN" altLang="en-US" sz="2800" dirty="0"/>
                    </a:p>
                  </a:txBody>
                  <a:tcPr/>
                </a:tc>
                <a:tc>
                  <a:txBody>
                    <a:bodyPr/>
                    <a:lstStyle/>
                    <a:p>
                      <a:r>
                        <a:rPr lang="en-US" altLang="zh-CN" sz="2800" dirty="0" smtClean="0"/>
                        <a:t>45</a:t>
                      </a:r>
                      <a:endParaRPr lang="zh-CN" altLang="en-US" sz="2800" dirty="0"/>
                    </a:p>
                  </a:txBody>
                  <a:tcPr/>
                </a:tc>
                <a:tc>
                  <a:txBody>
                    <a:bodyPr/>
                    <a:lstStyle/>
                    <a:p>
                      <a:r>
                        <a:rPr lang="en-US" altLang="zh-CN" sz="2800" dirty="0" smtClean="0"/>
                        <a:t>106</a:t>
                      </a:r>
                      <a:endParaRPr lang="zh-CN" altLang="en-US" sz="2800" dirty="0"/>
                    </a:p>
                  </a:txBody>
                  <a:tcPr/>
                </a:tc>
                <a:tc>
                  <a:txBody>
                    <a:bodyPr/>
                    <a:lstStyle/>
                    <a:p>
                      <a:r>
                        <a:rPr lang="en-US" altLang="zh-CN" sz="2800" dirty="0" smtClean="0"/>
                        <a:t>151</a:t>
                      </a:r>
                      <a:endParaRPr lang="zh-CN" altLang="en-US" sz="2800" dirty="0"/>
                    </a:p>
                  </a:txBody>
                  <a:tcPr/>
                </a:tc>
                <a:tc>
                  <a:txBody>
                    <a:bodyPr/>
                    <a:lstStyle/>
                    <a:p>
                      <a:r>
                        <a:rPr lang="en-US" altLang="zh-CN" sz="2800" dirty="0" smtClean="0"/>
                        <a:t>29.80%</a:t>
                      </a:r>
                      <a:endParaRPr lang="zh-CN" altLang="en-US" sz="2800" dirty="0"/>
                    </a:p>
                  </a:txBody>
                  <a:tcPr/>
                </a:tc>
              </a:tr>
              <a:tr h="370840">
                <a:tc>
                  <a:txBody>
                    <a:bodyPr/>
                    <a:lstStyle/>
                    <a:p>
                      <a:r>
                        <a:rPr lang="zh-CN" altLang="en-US" sz="2800" dirty="0" smtClean="0"/>
                        <a:t>合计</a:t>
                      </a:r>
                      <a:endParaRPr lang="zh-CN" altLang="en-US" sz="2800" dirty="0"/>
                    </a:p>
                  </a:txBody>
                  <a:tcPr/>
                </a:tc>
                <a:tc>
                  <a:txBody>
                    <a:bodyPr/>
                    <a:lstStyle/>
                    <a:p>
                      <a:r>
                        <a:rPr lang="en-US" altLang="zh-CN" sz="2800" dirty="0" smtClean="0"/>
                        <a:t>168</a:t>
                      </a:r>
                      <a:endParaRPr lang="zh-CN" altLang="en-US" sz="2800" dirty="0"/>
                    </a:p>
                  </a:txBody>
                  <a:tcPr/>
                </a:tc>
                <a:tc>
                  <a:txBody>
                    <a:bodyPr/>
                    <a:lstStyle/>
                    <a:p>
                      <a:r>
                        <a:rPr lang="en-US" altLang="zh-CN" sz="2800" dirty="0" smtClean="0"/>
                        <a:t>573</a:t>
                      </a:r>
                      <a:endParaRPr lang="zh-CN" altLang="en-US" sz="2800" dirty="0"/>
                    </a:p>
                  </a:txBody>
                  <a:tcPr/>
                </a:tc>
                <a:tc>
                  <a:txBody>
                    <a:bodyPr/>
                    <a:lstStyle/>
                    <a:p>
                      <a:r>
                        <a:rPr lang="en-US" altLang="zh-CN" sz="2800" dirty="0" smtClean="0"/>
                        <a:t>741</a:t>
                      </a:r>
                      <a:endParaRPr lang="zh-CN" altLang="en-US" sz="2800" dirty="0"/>
                    </a:p>
                  </a:txBody>
                  <a:tcPr/>
                </a:tc>
                <a:tc>
                  <a:txBody>
                    <a:bodyPr/>
                    <a:lstStyle/>
                    <a:p>
                      <a:r>
                        <a:rPr lang="en-US" altLang="zh-CN" sz="2800" dirty="0" smtClean="0"/>
                        <a:t>22.67%</a:t>
                      </a:r>
                      <a:endParaRPr lang="zh-CN" altLang="en-US" sz="2800" dirty="0"/>
                    </a:p>
                  </a:txBody>
                  <a:tcPr/>
                </a:tc>
              </a:tr>
            </a:tbl>
          </a:graphicData>
        </a:graphic>
      </p:graphicFrame>
      <p:sp>
        <p:nvSpPr>
          <p:cNvPr id="5" name="TextBox 4"/>
          <p:cNvSpPr txBox="1"/>
          <p:nvPr/>
        </p:nvSpPr>
        <p:spPr>
          <a:xfrm>
            <a:off x="611560" y="3429000"/>
            <a:ext cx="4900701" cy="1384995"/>
          </a:xfrm>
          <a:prstGeom prst="rect">
            <a:avLst/>
          </a:prstGeom>
          <a:noFill/>
        </p:spPr>
        <p:txBody>
          <a:bodyPr wrap="none" rtlCol="0">
            <a:spAutoFit/>
          </a:bodyPr>
          <a:lstStyle/>
          <a:p>
            <a:r>
              <a:rPr lang="zh-CN" altLang="en-US" sz="2800" dirty="0" smtClean="0"/>
              <a:t>建立假设检验：</a:t>
            </a:r>
            <a:endParaRPr lang="en-US" altLang="zh-CN" sz="2800" dirty="0" smtClean="0"/>
          </a:p>
          <a:p>
            <a:r>
              <a:rPr lang="en-US" altLang="zh-CN" sz="2800" dirty="0" smtClean="0"/>
              <a:t>H0</a:t>
            </a:r>
            <a:r>
              <a:rPr lang="zh-CN" altLang="en-US" sz="2800" dirty="0" smtClean="0"/>
              <a:t>：不吃晚饭对体重没有影响</a:t>
            </a:r>
            <a:endParaRPr lang="en-US" altLang="zh-CN" sz="2800" dirty="0" smtClean="0"/>
          </a:p>
          <a:p>
            <a:r>
              <a:rPr lang="en-US" altLang="zh-CN" sz="2800" dirty="0" smtClean="0"/>
              <a:t>H1</a:t>
            </a:r>
            <a:r>
              <a:rPr lang="zh-CN" altLang="en-US" sz="2800" dirty="0" smtClean="0"/>
              <a:t>：不吃晚饭对体重有影响</a:t>
            </a:r>
            <a:endParaRPr lang="zh-CN" altLang="en-US" sz="2800" dirty="0"/>
          </a:p>
        </p:txBody>
      </p:sp>
      <p:graphicFrame>
        <p:nvGraphicFramePr>
          <p:cNvPr id="6" name="内容占位符 3"/>
          <p:cNvGraphicFramePr>
            <a:graphicFrameLocks/>
          </p:cNvGraphicFramePr>
          <p:nvPr>
            <p:extLst>
              <p:ext uri="{D42A27DB-BD31-4B8C-83A1-F6EECF244321}">
                <p14:modId xmlns:p14="http://schemas.microsoft.com/office/powerpoint/2010/main" val="3831077341"/>
              </p:ext>
            </p:extLst>
          </p:nvPr>
        </p:nvGraphicFramePr>
        <p:xfrm>
          <a:off x="107504" y="4809641"/>
          <a:ext cx="6876256" cy="2072640"/>
        </p:xfrm>
        <a:graphic>
          <a:graphicData uri="http://schemas.openxmlformats.org/drawingml/2006/table">
            <a:tbl>
              <a:tblPr firstRow="1" bandRow="1">
                <a:tableStyleId>{5C22544A-7EE6-4342-B048-85BDC9FD1C3A}</a:tableStyleId>
              </a:tblPr>
              <a:tblGrid>
                <a:gridCol w="1979712"/>
                <a:gridCol w="1728192"/>
                <a:gridCol w="2088232"/>
                <a:gridCol w="1080120"/>
              </a:tblGrid>
              <a:tr h="370840">
                <a:tc>
                  <a:txBody>
                    <a:bodyPr/>
                    <a:lstStyle/>
                    <a:p>
                      <a:endParaRPr lang="zh-CN" altLang="en-US" sz="2800" dirty="0"/>
                    </a:p>
                  </a:txBody>
                  <a:tcPr/>
                </a:tc>
                <a:tc>
                  <a:txBody>
                    <a:bodyPr/>
                    <a:lstStyle/>
                    <a:p>
                      <a:r>
                        <a:rPr lang="zh-CN" altLang="en-US" sz="2800" dirty="0" smtClean="0"/>
                        <a:t>体重下降</a:t>
                      </a:r>
                      <a:endParaRPr lang="zh-CN" altLang="en-US" sz="2800" dirty="0"/>
                    </a:p>
                  </a:txBody>
                  <a:tcPr/>
                </a:tc>
                <a:tc>
                  <a:txBody>
                    <a:bodyPr/>
                    <a:lstStyle/>
                    <a:p>
                      <a:r>
                        <a:rPr lang="zh-CN" altLang="en-US" sz="2800" dirty="0" smtClean="0"/>
                        <a:t>体重未下降</a:t>
                      </a:r>
                      <a:endParaRPr lang="zh-CN" altLang="en-US" sz="2800" dirty="0"/>
                    </a:p>
                  </a:txBody>
                  <a:tcPr/>
                </a:tc>
                <a:tc>
                  <a:txBody>
                    <a:bodyPr/>
                    <a:lstStyle/>
                    <a:p>
                      <a:r>
                        <a:rPr lang="zh-CN" altLang="en-US" sz="2800" dirty="0" smtClean="0"/>
                        <a:t>合计</a:t>
                      </a:r>
                      <a:endParaRPr lang="zh-CN" altLang="en-US" sz="2800" dirty="0"/>
                    </a:p>
                  </a:txBody>
                  <a:tcPr/>
                </a:tc>
              </a:tr>
              <a:tr h="370840">
                <a:tc>
                  <a:txBody>
                    <a:bodyPr/>
                    <a:lstStyle/>
                    <a:p>
                      <a:r>
                        <a:rPr lang="zh-CN" altLang="en-US" sz="2800" dirty="0" smtClean="0"/>
                        <a:t>吃晚饭组</a:t>
                      </a:r>
                      <a:endParaRPr lang="zh-CN" altLang="en-US" sz="2800" dirty="0"/>
                    </a:p>
                  </a:txBody>
                  <a:tcPr/>
                </a:tc>
                <a:tc>
                  <a:txBody>
                    <a:bodyPr/>
                    <a:lstStyle/>
                    <a:p>
                      <a:r>
                        <a:rPr lang="en-US" altLang="zh-CN" sz="2800" dirty="0" smtClean="0"/>
                        <a:t>134</a:t>
                      </a:r>
                      <a:endParaRPr lang="zh-CN" altLang="en-US" sz="2800" dirty="0"/>
                    </a:p>
                  </a:txBody>
                  <a:tcPr/>
                </a:tc>
                <a:tc>
                  <a:txBody>
                    <a:bodyPr/>
                    <a:lstStyle/>
                    <a:p>
                      <a:r>
                        <a:rPr lang="en-US" altLang="zh-CN" sz="2800" dirty="0" smtClean="0"/>
                        <a:t>456</a:t>
                      </a:r>
                      <a:endParaRPr lang="zh-CN" altLang="en-US" sz="2800" dirty="0"/>
                    </a:p>
                  </a:txBody>
                  <a:tcPr/>
                </a:tc>
                <a:tc>
                  <a:txBody>
                    <a:bodyPr/>
                    <a:lstStyle/>
                    <a:p>
                      <a:r>
                        <a:rPr lang="en-US" altLang="zh-CN" sz="2800" dirty="0" smtClean="0"/>
                        <a:t>590</a:t>
                      </a:r>
                      <a:endParaRPr lang="zh-CN" altLang="en-US" sz="2800" dirty="0"/>
                    </a:p>
                  </a:txBody>
                  <a:tcPr/>
                </a:tc>
              </a:tr>
              <a:tr h="370840">
                <a:tc>
                  <a:txBody>
                    <a:bodyPr/>
                    <a:lstStyle/>
                    <a:p>
                      <a:r>
                        <a:rPr lang="zh-CN" altLang="en-US" sz="2800" dirty="0" smtClean="0"/>
                        <a:t>不吃晚饭组</a:t>
                      </a:r>
                      <a:endParaRPr lang="zh-CN" altLang="en-US" sz="2800" dirty="0"/>
                    </a:p>
                  </a:txBody>
                  <a:tcPr/>
                </a:tc>
                <a:tc>
                  <a:txBody>
                    <a:bodyPr/>
                    <a:lstStyle/>
                    <a:p>
                      <a:r>
                        <a:rPr lang="en-US" altLang="zh-CN" sz="2800" dirty="0" smtClean="0"/>
                        <a:t>34</a:t>
                      </a:r>
                      <a:endParaRPr lang="zh-CN" altLang="en-US" sz="2800" dirty="0"/>
                    </a:p>
                  </a:txBody>
                  <a:tcPr/>
                </a:tc>
                <a:tc>
                  <a:txBody>
                    <a:bodyPr/>
                    <a:lstStyle/>
                    <a:p>
                      <a:r>
                        <a:rPr lang="en-US" altLang="zh-CN" sz="2800" dirty="0" smtClean="0"/>
                        <a:t>117</a:t>
                      </a:r>
                      <a:endParaRPr lang="zh-CN" altLang="en-US" sz="2800" dirty="0"/>
                    </a:p>
                  </a:txBody>
                  <a:tcPr/>
                </a:tc>
                <a:tc>
                  <a:txBody>
                    <a:bodyPr/>
                    <a:lstStyle/>
                    <a:p>
                      <a:r>
                        <a:rPr lang="en-US" altLang="zh-CN" sz="2800" dirty="0" smtClean="0"/>
                        <a:t>151</a:t>
                      </a:r>
                      <a:endParaRPr lang="zh-CN" altLang="en-US" sz="2800" dirty="0"/>
                    </a:p>
                  </a:txBody>
                  <a:tcPr/>
                </a:tc>
              </a:tr>
              <a:tr h="370840">
                <a:tc>
                  <a:txBody>
                    <a:bodyPr/>
                    <a:lstStyle/>
                    <a:p>
                      <a:r>
                        <a:rPr lang="zh-CN" altLang="en-US" sz="2800" dirty="0" smtClean="0"/>
                        <a:t>合计</a:t>
                      </a:r>
                      <a:endParaRPr lang="zh-CN" altLang="en-US" sz="2800" dirty="0"/>
                    </a:p>
                  </a:txBody>
                  <a:tcPr/>
                </a:tc>
                <a:tc>
                  <a:txBody>
                    <a:bodyPr/>
                    <a:lstStyle/>
                    <a:p>
                      <a:r>
                        <a:rPr lang="en-US" altLang="zh-CN" sz="2800" dirty="0" smtClean="0"/>
                        <a:t>168</a:t>
                      </a:r>
                      <a:endParaRPr lang="zh-CN" altLang="en-US" sz="2800" dirty="0"/>
                    </a:p>
                  </a:txBody>
                  <a:tcPr/>
                </a:tc>
                <a:tc>
                  <a:txBody>
                    <a:bodyPr/>
                    <a:lstStyle/>
                    <a:p>
                      <a:r>
                        <a:rPr lang="en-US" altLang="zh-CN" sz="2800" dirty="0" smtClean="0"/>
                        <a:t>573</a:t>
                      </a:r>
                      <a:endParaRPr lang="zh-CN" altLang="en-US" sz="2800" dirty="0"/>
                    </a:p>
                  </a:txBody>
                  <a:tcPr/>
                </a:tc>
                <a:tc>
                  <a:txBody>
                    <a:bodyPr/>
                    <a:lstStyle/>
                    <a:p>
                      <a:r>
                        <a:rPr lang="en-US" altLang="zh-CN" sz="2800" dirty="0" smtClean="0"/>
                        <a:t>741</a:t>
                      </a:r>
                      <a:endParaRPr lang="zh-CN" altLang="en-US" sz="2800" dirty="0"/>
                    </a:p>
                  </a:txBody>
                  <a:tcPr/>
                </a:tc>
              </a:tr>
            </a:tbl>
          </a:graphicData>
        </a:graphic>
      </p:graphicFrame>
    </p:spTree>
    <p:extLst>
      <p:ext uri="{BB962C8B-B14F-4D97-AF65-F5344CB8AC3E}">
        <p14:creationId xmlns:p14="http://schemas.microsoft.com/office/powerpoint/2010/main" val="21627721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a:t>例 </a:t>
            </a:r>
            <a:r>
              <a:rPr lang="en-US" altLang="zh-CN" sz="4000" dirty="0"/>
              <a:t>2 </a:t>
            </a:r>
            <a:r>
              <a:rPr lang="zh-CN" altLang="en-US" sz="4000" dirty="0"/>
              <a:t>卡方检验</a:t>
            </a:r>
          </a:p>
        </p:txBody>
      </p:sp>
      <p:sp>
        <p:nvSpPr>
          <p:cNvPr id="3" name="内容占位符 2"/>
          <p:cNvSpPr>
            <a:spLocks noGrp="1"/>
          </p:cNvSpPr>
          <p:nvPr>
            <p:ph idx="1"/>
          </p:nvPr>
        </p:nvSpPr>
        <p:spPr/>
        <p:txBody>
          <a:bodyPr>
            <a:normAutofit/>
          </a:bodyPr>
          <a:lstStyle/>
          <a:p>
            <a:r>
              <a:rPr lang="zh-CN" altLang="en-US" sz="2800" dirty="0" smtClean="0"/>
              <a:t>根据卡方检验公式</a:t>
            </a:r>
            <a:endParaRPr lang="en-US" altLang="zh-CN" sz="2800" dirty="0" smtClean="0"/>
          </a:p>
          <a:p>
            <a:endParaRPr lang="en-US" altLang="zh-CN" sz="2800" dirty="0"/>
          </a:p>
          <a:p>
            <a:endParaRPr lang="en-US" altLang="zh-CN" sz="2800" dirty="0" smtClean="0"/>
          </a:p>
          <a:p>
            <a:endParaRPr lang="en-US" altLang="zh-CN" sz="2800" dirty="0"/>
          </a:p>
          <a:p>
            <a:pPr marL="0" indent="0">
              <a:buNone/>
            </a:pPr>
            <a:r>
              <a:rPr lang="zh-CN" altLang="en-US" sz="2800" dirty="0" smtClean="0"/>
              <a:t>     其中</a:t>
            </a:r>
            <a:r>
              <a:rPr lang="en-US" altLang="zh-CN" sz="2800" dirty="0" smtClean="0"/>
              <a:t>A</a:t>
            </a:r>
            <a:r>
              <a:rPr lang="zh-CN" altLang="en-US" sz="2800" dirty="0" smtClean="0"/>
              <a:t>为实际值，</a:t>
            </a:r>
            <a:r>
              <a:rPr lang="en-US" altLang="zh-CN" sz="2800" dirty="0" smtClean="0"/>
              <a:t>T</a:t>
            </a:r>
            <a:r>
              <a:rPr lang="zh-CN" altLang="en-US" sz="2800" dirty="0" smtClean="0"/>
              <a:t>为理论值</a:t>
            </a:r>
            <a:endParaRPr lang="en-US" altLang="zh-CN" sz="2800" dirty="0" smtClean="0"/>
          </a:p>
          <a:p>
            <a:pPr marL="0" indent="0">
              <a:buNone/>
            </a:pPr>
            <a:r>
              <a:rPr lang="en-US" altLang="zh-CN" sz="2800" dirty="0" smtClean="0"/>
              <a:t>     </a:t>
            </a:r>
            <a:r>
              <a:rPr lang="zh-CN" altLang="en-US" sz="2800" dirty="0" smtClean="0"/>
              <a:t>得到卡方值</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4181910500"/>
              </p:ext>
            </p:extLst>
          </p:nvPr>
        </p:nvGraphicFramePr>
        <p:xfrm>
          <a:off x="3707904" y="2204864"/>
          <a:ext cx="2592288" cy="1152128"/>
        </p:xfrm>
        <a:graphic>
          <a:graphicData uri="http://schemas.openxmlformats.org/presentationml/2006/ole">
            <mc:AlternateContent xmlns:mc="http://schemas.openxmlformats.org/markup-compatibility/2006">
              <mc:Choice xmlns:v="urn:schemas-microsoft-com:vml" Requires="v">
                <p:oleObj spid="_x0000_s7224" name="Equation" r:id="rId3" imgW="1028520" imgH="457200" progId="Equation.DSMT4">
                  <p:embed/>
                </p:oleObj>
              </mc:Choice>
              <mc:Fallback>
                <p:oleObj name="Equation" r:id="rId3" imgW="1028520" imgH="457200" progId="Equation.DSMT4">
                  <p:embed/>
                  <p:pic>
                    <p:nvPicPr>
                      <p:cNvPr id="0" name=""/>
                      <p:cNvPicPr/>
                      <p:nvPr/>
                    </p:nvPicPr>
                    <p:blipFill>
                      <a:blip r:embed="rId4"/>
                      <a:stretch>
                        <a:fillRect/>
                      </a:stretch>
                    </p:blipFill>
                    <p:spPr>
                      <a:xfrm>
                        <a:off x="3707904" y="2204864"/>
                        <a:ext cx="2592288" cy="1152128"/>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479679058"/>
              </p:ext>
            </p:extLst>
          </p:nvPr>
        </p:nvGraphicFramePr>
        <p:xfrm>
          <a:off x="827584" y="5157192"/>
          <a:ext cx="8400395" cy="1584176"/>
        </p:xfrm>
        <a:graphic>
          <a:graphicData uri="http://schemas.openxmlformats.org/presentationml/2006/ole">
            <mc:AlternateContent xmlns:mc="http://schemas.openxmlformats.org/markup-compatibility/2006">
              <mc:Choice xmlns:v="urn:schemas-microsoft-com:vml" Requires="v">
                <p:oleObj spid="_x0000_s7225" name="Equation" r:id="rId5" imgW="3365280" imgH="634680" progId="Equation.DSMT4">
                  <p:embed/>
                </p:oleObj>
              </mc:Choice>
              <mc:Fallback>
                <p:oleObj name="Equation" r:id="rId5" imgW="3365280" imgH="634680" progId="Equation.DSMT4">
                  <p:embed/>
                  <p:pic>
                    <p:nvPicPr>
                      <p:cNvPr id="0" name=""/>
                      <p:cNvPicPr/>
                      <p:nvPr/>
                    </p:nvPicPr>
                    <p:blipFill>
                      <a:blip r:embed="rId6"/>
                      <a:stretch>
                        <a:fillRect/>
                      </a:stretch>
                    </p:blipFill>
                    <p:spPr>
                      <a:xfrm>
                        <a:off x="827584" y="5157192"/>
                        <a:ext cx="8400395" cy="1584176"/>
                      </a:xfrm>
                      <a:prstGeom prst="rect">
                        <a:avLst/>
                      </a:prstGeom>
                    </p:spPr>
                  </p:pic>
                </p:oleObj>
              </mc:Fallback>
            </mc:AlternateContent>
          </a:graphicData>
        </a:graphic>
      </p:graphicFrame>
    </p:spTree>
    <p:extLst>
      <p:ext uri="{BB962C8B-B14F-4D97-AF65-F5344CB8AC3E}">
        <p14:creationId xmlns:p14="http://schemas.microsoft.com/office/powerpoint/2010/main" val="14713521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a:t>例 </a:t>
            </a:r>
            <a:r>
              <a:rPr lang="en-US" altLang="zh-CN" sz="4000" dirty="0"/>
              <a:t>2 </a:t>
            </a:r>
            <a:r>
              <a:rPr lang="zh-CN" altLang="en-US" sz="4000" dirty="0"/>
              <a:t>卡方检验</a:t>
            </a:r>
          </a:p>
        </p:txBody>
      </p:sp>
      <p:sp>
        <p:nvSpPr>
          <p:cNvPr id="3" name="内容占位符 2"/>
          <p:cNvSpPr>
            <a:spLocks noGrp="1"/>
          </p:cNvSpPr>
          <p:nvPr>
            <p:ph idx="1"/>
          </p:nvPr>
        </p:nvSpPr>
        <p:spPr/>
        <p:txBody>
          <a:bodyPr>
            <a:normAutofit/>
          </a:bodyPr>
          <a:lstStyle/>
          <a:p>
            <a:r>
              <a:rPr lang="zh-CN" altLang="en-US" sz="2800" dirty="0" smtClean="0"/>
              <a:t>该题的自由度为</a:t>
            </a:r>
            <a:r>
              <a:rPr lang="en-US" altLang="zh-CN" sz="2800" dirty="0" smtClean="0"/>
              <a:t>(</a:t>
            </a:r>
            <a:r>
              <a:rPr lang="zh-CN" altLang="en-US" sz="2800" dirty="0" smtClean="0"/>
              <a:t>行数</a:t>
            </a:r>
            <a:r>
              <a:rPr lang="en-US" altLang="zh-CN" sz="2800" dirty="0" smtClean="0"/>
              <a:t>-1)×(</a:t>
            </a:r>
            <a:r>
              <a:rPr lang="zh-CN" altLang="en-US" sz="2800" dirty="0" smtClean="0"/>
              <a:t>列数</a:t>
            </a:r>
            <a:r>
              <a:rPr lang="en-US" altLang="zh-CN" sz="2800" dirty="0" smtClean="0"/>
              <a:t>-1)=1</a:t>
            </a:r>
          </a:p>
          <a:p>
            <a:r>
              <a:rPr lang="zh-CN" altLang="en-US" sz="2800" dirty="0" smtClean="0"/>
              <a:t>查表可得</a:t>
            </a:r>
            <a:r>
              <a:rPr lang="en-US" altLang="zh-CN" sz="2800" dirty="0" smtClean="0"/>
              <a:t>H0</a:t>
            </a:r>
            <a:r>
              <a:rPr lang="zh-CN" altLang="en-US" sz="2800" dirty="0" smtClean="0"/>
              <a:t>的显著水平小于</a:t>
            </a:r>
            <a:r>
              <a:rPr lang="en-US" altLang="zh-CN" sz="2800" dirty="0" smtClean="0"/>
              <a:t>0.03</a:t>
            </a:r>
            <a:r>
              <a:rPr lang="zh-CN" altLang="en-US" sz="2800" dirty="0" smtClean="0"/>
              <a:t>，拒绝</a:t>
            </a:r>
            <a:r>
              <a:rPr lang="en-US" altLang="zh-CN" sz="2800" dirty="0" smtClean="0"/>
              <a:t>H0</a:t>
            </a:r>
            <a:r>
              <a:rPr lang="zh-CN" altLang="en-US" sz="2800" dirty="0" smtClean="0"/>
              <a:t>，说一体重与是否吃晚饭有关。</a:t>
            </a:r>
            <a:endParaRPr lang="zh-CN" altLang="en-US" sz="2800" dirty="0"/>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3140968"/>
            <a:ext cx="8209398" cy="3384376"/>
          </a:xfrm>
          <a:prstGeom prst="rect">
            <a:avLst/>
          </a:prstGeom>
        </p:spPr>
      </p:pic>
    </p:spTree>
    <p:extLst>
      <p:ext uri="{BB962C8B-B14F-4D97-AF65-F5344CB8AC3E}">
        <p14:creationId xmlns:p14="http://schemas.microsoft.com/office/powerpoint/2010/main" val="14549567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a:t>数据</a:t>
            </a:r>
            <a:r>
              <a:rPr lang="zh-CN" altLang="en-US" sz="4000" dirty="0" smtClean="0"/>
              <a:t>集成总结</a:t>
            </a:r>
            <a:endParaRPr lang="zh-CN" altLang="en-US" sz="4000" dirty="0"/>
          </a:p>
        </p:txBody>
      </p:sp>
      <p:sp>
        <p:nvSpPr>
          <p:cNvPr id="3" name="内容占位符 2"/>
          <p:cNvSpPr>
            <a:spLocks noGrp="1"/>
          </p:cNvSpPr>
          <p:nvPr>
            <p:ph idx="1"/>
          </p:nvPr>
        </p:nvSpPr>
        <p:spPr>
          <a:xfrm>
            <a:off x="457200" y="1600200"/>
            <a:ext cx="8229600" cy="4925144"/>
          </a:xfrm>
        </p:spPr>
        <p:txBody>
          <a:bodyPr>
            <a:normAutofit/>
          </a:bodyPr>
          <a:lstStyle/>
          <a:p>
            <a:pPr>
              <a:lnSpc>
                <a:spcPct val="120000"/>
              </a:lnSpc>
            </a:pPr>
            <a:r>
              <a:rPr lang="zh-CN" altLang="en-US" sz="2800" dirty="0" smtClean="0"/>
              <a:t>数据集成时可能遇到的问题主要</a:t>
            </a:r>
            <a:r>
              <a:rPr lang="zh-CN" altLang="en-US" sz="2800" dirty="0" smtClean="0"/>
              <a:t>为属性不</a:t>
            </a:r>
            <a:r>
              <a:rPr lang="zh-CN" altLang="en-US" sz="2800" dirty="0" smtClean="0"/>
              <a:t>一致</a:t>
            </a:r>
            <a:r>
              <a:rPr lang="zh-CN" altLang="en-US" sz="2800" dirty="0" smtClean="0"/>
              <a:t>问题、属性冗余问题和数据冲突问题。</a:t>
            </a:r>
            <a:endParaRPr lang="en-US" altLang="zh-CN" sz="2800" dirty="0" smtClean="0"/>
          </a:p>
          <a:p>
            <a:pPr>
              <a:lnSpc>
                <a:spcPct val="120000"/>
              </a:lnSpc>
            </a:pPr>
            <a:r>
              <a:rPr lang="zh-CN" altLang="en-US" sz="2800" dirty="0" smtClean="0"/>
              <a:t>属性不</a:t>
            </a:r>
            <a:r>
              <a:rPr lang="zh-CN" altLang="en-US" sz="2800" dirty="0"/>
              <a:t>一致</a:t>
            </a:r>
            <a:r>
              <a:rPr lang="zh-CN" altLang="en-US" sz="2800" dirty="0" smtClean="0"/>
              <a:t>问题</a:t>
            </a:r>
            <a:r>
              <a:rPr lang="zh-CN" altLang="en-US" sz="2800" dirty="0"/>
              <a:t>可以建立一张专门用来记录</a:t>
            </a:r>
            <a:r>
              <a:rPr lang="zh-CN" altLang="en-US" sz="2800" dirty="0" smtClean="0"/>
              <a:t>属性规则</a:t>
            </a:r>
            <a:r>
              <a:rPr lang="zh-CN" altLang="en-US" sz="2800" dirty="0"/>
              <a:t>的</a:t>
            </a:r>
            <a:r>
              <a:rPr lang="zh-CN" altLang="en-US" sz="2800" dirty="0" smtClean="0"/>
              <a:t>表格，根据</a:t>
            </a:r>
            <a:r>
              <a:rPr lang="zh-CN" altLang="en-US" sz="2800" dirty="0"/>
              <a:t>表格对所有的数据集进行考察与调整</a:t>
            </a:r>
            <a:r>
              <a:rPr lang="zh-CN" altLang="en-US" sz="2800" dirty="0" smtClean="0"/>
              <a:t>。属性冗余可以通过卡方检验等方法确定属性之间的关联程度。</a:t>
            </a:r>
            <a:endParaRPr lang="en-US" altLang="zh-CN" sz="2800" dirty="0" smtClean="0"/>
          </a:p>
          <a:p>
            <a:pPr>
              <a:lnSpc>
                <a:spcPct val="120000"/>
              </a:lnSpc>
            </a:pPr>
            <a:r>
              <a:rPr lang="zh-CN" altLang="en-US" sz="2800" dirty="0" smtClean="0"/>
              <a:t>数据</a:t>
            </a:r>
            <a:r>
              <a:rPr lang="zh-CN" altLang="en-US" sz="2800" dirty="0"/>
              <a:t>冲突问题需要根据实际情况灵活</a:t>
            </a:r>
            <a:r>
              <a:rPr lang="zh-CN" altLang="en-US" sz="2800" dirty="0" smtClean="0"/>
              <a:t>处置。</a:t>
            </a:r>
            <a:endParaRPr lang="zh-CN" altLang="en-US" sz="2800" dirty="0"/>
          </a:p>
        </p:txBody>
      </p:sp>
    </p:spTree>
    <p:extLst>
      <p:ext uri="{BB962C8B-B14F-4D97-AF65-F5344CB8AC3E}">
        <p14:creationId xmlns:p14="http://schemas.microsoft.com/office/powerpoint/2010/main" val="41157584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数据转换</a:t>
            </a:r>
            <a:r>
              <a:rPr lang="en-US" altLang="zh-CN" dirty="0"/>
              <a:t>(data transformation</a:t>
            </a:r>
            <a:r>
              <a:rPr lang="en-US" altLang="zh-CN" dirty="0" smtClean="0"/>
              <a:t>)</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5781494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数据转换</a:t>
            </a:r>
            <a:endParaRPr lang="zh-CN" altLang="en-US" sz="4000" dirty="0"/>
          </a:p>
        </p:txBody>
      </p:sp>
      <p:sp>
        <p:nvSpPr>
          <p:cNvPr id="3" name="内容占位符 2"/>
          <p:cNvSpPr>
            <a:spLocks noGrp="1"/>
          </p:cNvSpPr>
          <p:nvPr>
            <p:ph idx="1"/>
          </p:nvPr>
        </p:nvSpPr>
        <p:spPr/>
        <p:txBody>
          <a:bodyPr>
            <a:normAutofit fontScale="92500" lnSpcReduction="10000"/>
          </a:bodyPr>
          <a:lstStyle/>
          <a:p>
            <a:pPr>
              <a:lnSpc>
                <a:spcPct val="120000"/>
              </a:lnSpc>
            </a:pPr>
            <a:r>
              <a:rPr lang="zh-CN" altLang="en-US" sz="2800" dirty="0" smtClean="0"/>
              <a:t>现有的的数据直接使用可能不能很好的满足要求，需要进行数据转换，数据转换主要包括以下几项内容：</a:t>
            </a:r>
            <a:endParaRPr lang="en-US" altLang="zh-CN" sz="2800" dirty="0" smtClean="0"/>
          </a:p>
          <a:p>
            <a:pPr>
              <a:lnSpc>
                <a:spcPct val="120000"/>
              </a:lnSpc>
            </a:pPr>
            <a:r>
              <a:rPr lang="zh-CN" altLang="en-US" sz="2800" dirty="0"/>
              <a:t>变量</a:t>
            </a:r>
            <a:r>
              <a:rPr lang="zh-CN" altLang="en-US" sz="2800" dirty="0" smtClean="0"/>
              <a:t>派生：比如销售数据统计中，数据集中统计到的是客户的身份证号，可以从中派生出客户的年龄与籍贯。</a:t>
            </a:r>
            <a:endParaRPr lang="en-US" altLang="zh-CN" sz="2800" dirty="0" smtClean="0"/>
          </a:p>
          <a:p>
            <a:pPr>
              <a:lnSpc>
                <a:spcPct val="120000"/>
              </a:lnSpc>
            </a:pPr>
            <a:r>
              <a:rPr lang="zh-CN" altLang="en-US" sz="2800" dirty="0" smtClean="0"/>
              <a:t>变量转换：例如</a:t>
            </a:r>
            <a:r>
              <a:rPr lang="zh-CN" altLang="en-US" sz="2800" dirty="0"/>
              <a:t>为了改变变量的分布，让其</a:t>
            </a:r>
            <a:r>
              <a:rPr lang="zh-CN" altLang="en-US" sz="2800" dirty="0" smtClean="0"/>
              <a:t>近似高斯分布，</a:t>
            </a:r>
            <a:r>
              <a:rPr lang="zh-CN" altLang="en-US" sz="2800" dirty="0"/>
              <a:t>提升模型自变量的预测能力，有时我们会对变量进行直接变换，常见的手段如下</a:t>
            </a:r>
            <a:r>
              <a:rPr lang="zh-CN" altLang="en-US" sz="2800" dirty="0" smtClean="0"/>
              <a:t>：</a:t>
            </a:r>
            <a:r>
              <a:rPr lang="zh-CN" altLang="en-US" sz="2800" dirty="0" smtClean="0">
                <a:solidFill>
                  <a:srgbClr val="FF0000"/>
                </a:solidFill>
              </a:rPr>
              <a:t>核函数</a:t>
            </a:r>
            <a:r>
              <a:rPr lang="zh-CN" altLang="en-US" sz="2800" dirty="0" smtClean="0"/>
              <a:t>、取</a:t>
            </a:r>
            <a:r>
              <a:rPr lang="zh-CN" altLang="en-US" sz="2800" dirty="0"/>
              <a:t>绝对值、取对数、取倒数、取指数、开平方、开平方根</a:t>
            </a:r>
            <a:r>
              <a:rPr lang="zh-CN" altLang="en-US" sz="2800" dirty="0" smtClean="0"/>
              <a:t>等。</a:t>
            </a:r>
            <a:endParaRPr lang="zh-CN" altLang="en-US" sz="2800" dirty="0"/>
          </a:p>
        </p:txBody>
      </p:sp>
    </p:spTree>
    <p:extLst>
      <p:ext uri="{BB962C8B-B14F-4D97-AF65-F5344CB8AC3E}">
        <p14:creationId xmlns:p14="http://schemas.microsoft.com/office/powerpoint/2010/main" val="2461804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数据清洗</a:t>
            </a:r>
            <a:r>
              <a:rPr lang="en-US" altLang="zh-CN" dirty="0"/>
              <a:t>(data cleaning</a:t>
            </a:r>
            <a:r>
              <a:rPr lang="en-US" altLang="zh-CN" dirty="0" smtClean="0"/>
              <a:t>)</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6765920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a:t>数据转换</a:t>
            </a:r>
          </a:p>
        </p:txBody>
      </p:sp>
      <p:sp>
        <p:nvSpPr>
          <p:cNvPr id="3" name="内容占位符 2"/>
          <p:cNvSpPr>
            <a:spLocks noGrp="1"/>
          </p:cNvSpPr>
          <p:nvPr>
            <p:ph idx="1"/>
          </p:nvPr>
        </p:nvSpPr>
        <p:spPr/>
        <p:txBody>
          <a:bodyPr>
            <a:normAutofit/>
          </a:bodyPr>
          <a:lstStyle/>
          <a:p>
            <a:pPr>
              <a:lnSpc>
                <a:spcPct val="120000"/>
              </a:lnSpc>
            </a:pPr>
            <a:r>
              <a:rPr lang="zh-CN" altLang="en-US" sz="2800" dirty="0"/>
              <a:t>分箱</a:t>
            </a:r>
            <a:r>
              <a:rPr lang="zh-CN" altLang="en-US" sz="2800" dirty="0" smtClean="0"/>
              <a:t>转换</a:t>
            </a:r>
            <a:r>
              <a:rPr lang="en-US" altLang="zh-CN" sz="2800" dirty="0" smtClean="0"/>
              <a:t>(</a:t>
            </a:r>
            <a:r>
              <a:rPr lang="zh-CN" altLang="en-US" sz="2800" dirty="0" smtClean="0"/>
              <a:t>离散化</a:t>
            </a:r>
            <a:r>
              <a:rPr lang="en-US" altLang="zh-CN" sz="2800" dirty="0" smtClean="0"/>
              <a:t>)</a:t>
            </a:r>
            <a:r>
              <a:rPr lang="zh-CN" altLang="en-US" sz="2800" dirty="0" smtClean="0"/>
              <a:t>：分箱转换让</a:t>
            </a:r>
            <a:r>
              <a:rPr lang="zh-CN" altLang="en-US" sz="2800" dirty="0"/>
              <a:t>我们把连续变量转换为类别变量，以便开展后续分析计算</a:t>
            </a:r>
            <a:r>
              <a:rPr lang="zh-CN" altLang="en-US" sz="2800" dirty="0" smtClean="0"/>
              <a:t>工作。比如朴素贝叶斯分类中，如果</a:t>
            </a:r>
            <a:r>
              <a:rPr lang="zh-CN" altLang="en-US" sz="2800" dirty="0" smtClean="0">
                <a:solidFill>
                  <a:srgbClr val="FF0000"/>
                </a:solidFill>
              </a:rPr>
              <a:t>属性取值是连续的，则任意一点的概率将会为</a:t>
            </a:r>
            <a:r>
              <a:rPr lang="en-US" altLang="zh-CN" sz="2800" dirty="0" smtClean="0">
                <a:solidFill>
                  <a:srgbClr val="FF0000"/>
                </a:solidFill>
              </a:rPr>
              <a:t>0</a:t>
            </a:r>
            <a:r>
              <a:rPr lang="zh-CN" altLang="en-US" sz="2800" dirty="0" smtClean="0"/>
              <a:t>，必须将其转换为离散型的。</a:t>
            </a:r>
            <a:endParaRPr lang="en-US" altLang="zh-CN" sz="2800" dirty="0" smtClean="0"/>
          </a:p>
          <a:p>
            <a:pPr>
              <a:lnSpc>
                <a:spcPct val="120000"/>
              </a:lnSpc>
            </a:pPr>
            <a:r>
              <a:rPr lang="zh-CN" altLang="en-US" sz="2800" dirty="0" smtClean="0"/>
              <a:t>标准化和归一化：</a:t>
            </a:r>
            <a:r>
              <a:rPr lang="en-US" altLang="zh-CN" sz="2800" dirty="0" smtClean="0"/>
              <a:t>PCA</a:t>
            </a:r>
            <a:r>
              <a:rPr lang="zh-CN" altLang="en-US" sz="2800" dirty="0" smtClean="0"/>
              <a:t>中为了简化协方差计算，将所有的数据减去其期望，称为标准化，为了消除量纲的影响，需要进行归一化。</a:t>
            </a:r>
            <a:endParaRPr lang="zh-CN" altLang="en-US" sz="2800" dirty="0"/>
          </a:p>
        </p:txBody>
      </p:sp>
    </p:spTree>
    <p:extLst>
      <p:ext uri="{BB962C8B-B14F-4D97-AF65-F5344CB8AC3E}">
        <p14:creationId xmlns:p14="http://schemas.microsoft.com/office/powerpoint/2010/main" val="29912516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数据规约</a:t>
            </a:r>
            <a:r>
              <a:rPr lang="en-US" altLang="zh-CN" dirty="0"/>
              <a:t>(data reduction</a:t>
            </a:r>
            <a:r>
              <a:rPr lang="en-US" altLang="zh-CN" dirty="0" smtClean="0"/>
              <a:t>)</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9510856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a:t>数据规约</a:t>
            </a:r>
            <a:r>
              <a:rPr lang="en-US" altLang="zh-CN" sz="4000" dirty="0"/>
              <a:t>(data reduction</a:t>
            </a:r>
            <a:r>
              <a:rPr lang="en-US" altLang="zh-CN" sz="4000" dirty="0" smtClean="0"/>
              <a:t>)</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a:t>数据规约方法类似数据集的压缩，它</a:t>
            </a:r>
            <a:r>
              <a:rPr lang="zh-CN" altLang="en-US" sz="2800" dirty="0" smtClean="0"/>
              <a:t>通过数据</a:t>
            </a:r>
            <a:r>
              <a:rPr lang="zh-CN" altLang="en-US" sz="2800" dirty="0"/>
              <a:t>量的减少</a:t>
            </a:r>
            <a:r>
              <a:rPr lang="zh-CN" altLang="en-US" sz="2800" dirty="0" smtClean="0"/>
              <a:t>或者</a:t>
            </a:r>
            <a:r>
              <a:rPr lang="zh-CN" altLang="en-US" sz="2800" dirty="0"/>
              <a:t>维度的减少</a:t>
            </a:r>
            <a:r>
              <a:rPr lang="zh-CN" altLang="en-US" sz="2800" dirty="0" smtClean="0"/>
              <a:t>，</a:t>
            </a:r>
            <a:r>
              <a:rPr lang="zh-CN" altLang="en-US" sz="2800" dirty="0"/>
              <a:t>来达到降低数据规模的目的</a:t>
            </a:r>
            <a:r>
              <a:rPr lang="zh-CN" altLang="en-US" sz="2800" dirty="0" smtClean="0"/>
              <a:t>，方法</a:t>
            </a:r>
            <a:r>
              <a:rPr lang="zh-CN" altLang="en-US" sz="2800" dirty="0"/>
              <a:t>主要是下面两种</a:t>
            </a:r>
            <a:r>
              <a:rPr lang="zh-CN" altLang="en-US" sz="2800" dirty="0" smtClean="0"/>
              <a:t>：</a:t>
            </a:r>
            <a:endParaRPr lang="en-US" altLang="zh-CN" sz="2800" dirty="0" smtClean="0"/>
          </a:p>
          <a:p>
            <a:pPr>
              <a:lnSpc>
                <a:spcPct val="120000"/>
              </a:lnSpc>
            </a:pPr>
            <a:r>
              <a:rPr lang="zh-CN" altLang="en-US" sz="2800" dirty="0" smtClean="0"/>
              <a:t>样本规约：用</a:t>
            </a:r>
            <a:r>
              <a:rPr lang="zh-CN" altLang="en-US" sz="2800" dirty="0"/>
              <a:t>较小的数据表示形式替换原始数据。代表方法为对数线性回归、聚类、抽样等</a:t>
            </a:r>
            <a:r>
              <a:rPr lang="zh-CN" altLang="en-US" sz="2800" dirty="0" smtClean="0"/>
              <a:t>。比如聚类压缩图像就是用聚类进行数据规约，</a:t>
            </a:r>
            <a:r>
              <a:rPr lang="en-US" altLang="zh-CN" sz="2800" dirty="0" smtClean="0"/>
              <a:t>mini-batch k-means</a:t>
            </a:r>
            <a:r>
              <a:rPr lang="zh-CN" altLang="en-US" sz="2800" dirty="0" smtClean="0"/>
              <a:t>就是通过抽样的方式进行样本规约。</a:t>
            </a:r>
            <a:endParaRPr lang="en-US" altLang="zh-CN" sz="2800" dirty="0" smtClean="0"/>
          </a:p>
          <a:p>
            <a:pPr>
              <a:lnSpc>
                <a:spcPct val="120000"/>
              </a:lnSpc>
            </a:pPr>
            <a:r>
              <a:rPr lang="zh-CN" altLang="en-US" sz="2800" dirty="0"/>
              <a:t>维度</a:t>
            </a:r>
            <a:r>
              <a:rPr lang="zh-CN" altLang="en-US" sz="2800" dirty="0" smtClean="0"/>
              <a:t>规约：通过降维方法减少数据，如</a:t>
            </a:r>
            <a:r>
              <a:rPr lang="en-US" altLang="zh-CN" sz="2800" dirty="0" smtClean="0"/>
              <a:t>PCA</a:t>
            </a:r>
            <a:r>
              <a:rPr lang="zh-CN" altLang="en-US" sz="2800" dirty="0" smtClean="0"/>
              <a:t>，</a:t>
            </a:r>
            <a:r>
              <a:rPr lang="en-US" altLang="zh-CN" sz="2800" dirty="0" smtClean="0"/>
              <a:t>SVD</a:t>
            </a:r>
            <a:r>
              <a:rPr lang="zh-CN" altLang="en-US" sz="2800" dirty="0" smtClean="0"/>
              <a:t>。</a:t>
            </a:r>
            <a:endParaRPr lang="zh-CN" altLang="en-US" sz="2800" dirty="0"/>
          </a:p>
        </p:txBody>
      </p:sp>
    </p:spTree>
    <p:extLst>
      <p:ext uri="{BB962C8B-B14F-4D97-AF65-F5344CB8AC3E}">
        <p14:creationId xmlns:p14="http://schemas.microsoft.com/office/powerpoint/2010/main" val="38211246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数据预处理总结</a:t>
            </a:r>
            <a:endParaRPr lang="zh-CN" altLang="en-US" sz="4000" dirty="0"/>
          </a:p>
        </p:txBody>
      </p:sp>
      <p:sp>
        <p:nvSpPr>
          <p:cNvPr id="3" name="内容占位符 2"/>
          <p:cNvSpPr>
            <a:spLocks noGrp="1"/>
          </p:cNvSpPr>
          <p:nvPr>
            <p:ph idx="1"/>
          </p:nvPr>
        </p:nvSpPr>
        <p:spPr>
          <a:xfrm>
            <a:off x="457200" y="1600200"/>
            <a:ext cx="8229600" cy="4637112"/>
          </a:xfrm>
        </p:spPr>
        <p:txBody>
          <a:bodyPr>
            <a:normAutofit fontScale="92500"/>
          </a:bodyPr>
          <a:lstStyle/>
          <a:p>
            <a:pPr>
              <a:lnSpc>
                <a:spcPct val="120000"/>
              </a:lnSpc>
            </a:pPr>
            <a:r>
              <a:rPr lang="zh-CN" altLang="en-US" sz="2800" dirty="0"/>
              <a:t>现实中的数据由于各种各样的原因，总会存在噪声、偏斜分布、缺失值、维数过高等问题，没有高质量的数据，再好的算法也无法得到令人满意的</a:t>
            </a:r>
            <a:r>
              <a:rPr lang="zh-CN" altLang="en-US" sz="2800" dirty="0" smtClean="0"/>
              <a:t>结果，所以在拿到数据集后需要首先进行预处理。</a:t>
            </a:r>
            <a:endParaRPr lang="en-US" altLang="zh-CN" sz="2800" dirty="0" smtClean="0"/>
          </a:p>
          <a:p>
            <a:pPr>
              <a:lnSpc>
                <a:spcPct val="120000"/>
              </a:lnSpc>
            </a:pPr>
            <a:r>
              <a:rPr lang="zh-CN" altLang="en-US" sz="2800" dirty="0" smtClean="0"/>
              <a:t>数据预处理的过程主要包括：数据集成、数据清洗、数据转换和数据规约。</a:t>
            </a:r>
            <a:endParaRPr lang="en-US" altLang="zh-CN" sz="2800" dirty="0" smtClean="0"/>
          </a:p>
          <a:p>
            <a:pPr>
              <a:lnSpc>
                <a:spcPct val="120000"/>
              </a:lnSpc>
            </a:pPr>
            <a:r>
              <a:rPr lang="zh-CN" altLang="en-US" sz="2800" dirty="0" smtClean="0"/>
              <a:t>数据集成是将多个数据集合并成一个数据集的过程，主要需要处理属性不一致</a:t>
            </a:r>
            <a:r>
              <a:rPr lang="zh-CN" altLang="en-US" sz="2800" dirty="0" smtClean="0"/>
              <a:t>问题、属性冗余问题等。</a:t>
            </a:r>
            <a:endParaRPr lang="zh-CN" altLang="en-US" sz="2800" dirty="0"/>
          </a:p>
        </p:txBody>
      </p:sp>
    </p:spTree>
    <p:extLst>
      <p:ext uri="{BB962C8B-B14F-4D97-AF65-F5344CB8AC3E}">
        <p14:creationId xmlns:p14="http://schemas.microsoft.com/office/powerpoint/2010/main" val="17573529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dirty="0">
                <a:solidFill>
                  <a:prstClr val="black"/>
                </a:solidFill>
              </a:rPr>
              <a:t>数据预处理总结</a:t>
            </a:r>
            <a:endParaRPr lang="zh-CN" altLang="en-US"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数据清洗包括无效值、缺失值、噪声值等的处理</a:t>
            </a:r>
            <a:r>
              <a:rPr lang="en-US" altLang="zh-CN" sz="2800" dirty="0" smtClean="0"/>
              <a:t>.</a:t>
            </a:r>
          </a:p>
          <a:p>
            <a:pPr>
              <a:lnSpc>
                <a:spcPct val="120000"/>
              </a:lnSpc>
            </a:pPr>
            <a:r>
              <a:rPr lang="zh-CN" altLang="en-US" sz="2800" dirty="0"/>
              <a:t>数据</a:t>
            </a:r>
            <a:r>
              <a:rPr lang="zh-CN" altLang="en-US" sz="2800" smtClean="0"/>
              <a:t>转换</a:t>
            </a:r>
            <a:r>
              <a:rPr lang="zh-CN" altLang="en-US" sz="2800" smtClean="0"/>
              <a:t>包括变量</a:t>
            </a:r>
            <a:r>
              <a:rPr lang="zh-CN" altLang="en-US" sz="2800" dirty="0" smtClean="0"/>
              <a:t>派生、变量转换、离散化、标准化和归一化等。</a:t>
            </a:r>
            <a:endParaRPr lang="en-US" altLang="zh-CN" sz="2800" dirty="0" smtClean="0"/>
          </a:p>
          <a:p>
            <a:pPr>
              <a:lnSpc>
                <a:spcPct val="120000"/>
              </a:lnSpc>
            </a:pPr>
            <a:r>
              <a:rPr lang="zh-CN" altLang="en-US" sz="2800" dirty="0" smtClean="0"/>
              <a:t>数据规约包括样本规约和维度规约等。</a:t>
            </a:r>
            <a:endParaRPr lang="zh-CN" altLang="en-US" sz="2800" dirty="0"/>
          </a:p>
        </p:txBody>
      </p:sp>
    </p:spTree>
    <p:extLst>
      <p:ext uri="{BB962C8B-B14F-4D97-AF65-F5344CB8AC3E}">
        <p14:creationId xmlns:p14="http://schemas.microsoft.com/office/powerpoint/2010/main" val="496926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数据清洗</a:t>
            </a:r>
            <a:endParaRPr lang="zh-CN" altLang="en-US" sz="4000" dirty="0"/>
          </a:p>
        </p:txBody>
      </p:sp>
      <p:sp>
        <p:nvSpPr>
          <p:cNvPr id="3" name="内容占位符 2"/>
          <p:cNvSpPr>
            <a:spLocks noGrp="1"/>
          </p:cNvSpPr>
          <p:nvPr>
            <p:ph idx="1"/>
          </p:nvPr>
        </p:nvSpPr>
        <p:spPr>
          <a:xfrm>
            <a:off x="457200" y="1600200"/>
            <a:ext cx="8229600" cy="5257800"/>
          </a:xfrm>
        </p:spPr>
        <p:txBody>
          <a:bodyPr>
            <a:normAutofit fontScale="92500"/>
          </a:bodyPr>
          <a:lstStyle/>
          <a:p>
            <a:pPr>
              <a:lnSpc>
                <a:spcPct val="120000"/>
              </a:lnSpc>
            </a:pPr>
            <a:r>
              <a:rPr lang="zh-CN" altLang="en-US" sz="2800" dirty="0"/>
              <a:t>因为数据仓库中的数据是面向某一主题的数据的集合，这些</a:t>
            </a:r>
            <a:r>
              <a:rPr lang="zh-CN" altLang="en-US" sz="2800" dirty="0" smtClean="0"/>
              <a:t>数据来源的时间与空间都是不同的，</a:t>
            </a:r>
            <a:r>
              <a:rPr lang="zh-CN" altLang="en-US" sz="2800" dirty="0"/>
              <a:t>这样就避免不了有的数据</a:t>
            </a:r>
            <a:r>
              <a:rPr lang="zh-CN" altLang="en-US" sz="2800" dirty="0" smtClean="0"/>
              <a:t>是无关的、重复的或者错误数据</a:t>
            </a:r>
            <a:r>
              <a:rPr lang="en-US" altLang="zh-CN" sz="2800" dirty="0" smtClean="0"/>
              <a:t>(</a:t>
            </a:r>
            <a:r>
              <a:rPr lang="zh-CN" altLang="en-US" sz="2800" dirty="0" smtClean="0"/>
              <a:t>统计错误、记录错误、计算错误、存储错误等</a:t>
            </a:r>
            <a:r>
              <a:rPr lang="en-US" altLang="zh-CN" sz="2800" dirty="0" smtClean="0"/>
              <a:t>)</a:t>
            </a:r>
            <a:r>
              <a:rPr lang="zh-CN" altLang="en-US" sz="2800" dirty="0" smtClean="0"/>
              <a:t>、还有</a:t>
            </a:r>
            <a:r>
              <a:rPr lang="zh-CN" altLang="en-US" sz="2800" dirty="0"/>
              <a:t>的数据相互之间有冲突，这些错误的或有冲突的数据显然是我们不想要的，称为“脏数据”。我们要按照一定的规则把“脏数据”“洗掉”，这就是数据清洗</a:t>
            </a:r>
            <a:r>
              <a:rPr lang="zh-CN" altLang="en-US" sz="2800" dirty="0" smtClean="0"/>
              <a:t>。</a:t>
            </a:r>
            <a:endParaRPr lang="en-US" altLang="zh-CN" sz="2800" dirty="0" smtClean="0"/>
          </a:p>
          <a:p>
            <a:pPr>
              <a:lnSpc>
                <a:spcPct val="120000"/>
              </a:lnSpc>
            </a:pPr>
            <a:r>
              <a:rPr lang="zh-CN" altLang="en-US" sz="2800" dirty="0"/>
              <a:t>数据清洗主要是删除原始数据集中的无关数据、重复数据，</a:t>
            </a:r>
            <a:r>
              <a:rPr lang="zh-CN" altLang="en-US" sz="2800" dirty="0" smtClean="0"/>
              <a:t>处理无效值、缺失</a:t>
            </a:r>
            <a:r>
              <a:rPr lang="zh-CN" altLang="en-US" sz="2800" dirty="0"/>
              <a:t>值、噪声</a:t>
            </a:r>
            <a:r>
              <a:rPr lang="zh-CN" altLang="en-US" sz="2800" dirty="0" smtClean="0"/>
              <a:t>值，处理有冲突及不一致的数据等</a:t>
            </a:r>
            <a:r>
              <a:rPr lang="zh-CN" altLang="en-US" sz="2800" dirty="0"/>
              <a:t>。</a:t>
            </a:r>
          </a:p>
          <a:p>
            <a:pPr>
              <a:lnSpc>
                <a:spcPct val="120000"/>
              </a:lnSpc>
            </a:pPr>
            <a:endParaRPr lang="en-US" altLang="zh-CN" sz="2800" dirty="0" smtClean="0"/>
          </a:p>
        </p:txBody>
      </p:sp>
    </p:spTree>
    <p:extLst>
      <p:ext uri="{BB962C8B-B14F-4D97-AF65-F5344CB8AC3E}">
        <p14:creationId xmlns:p14="http://schemas.microsoft.com/office/powerpoint/2010/main" val="10834150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无效值的处理</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由于调查</a:t>
            </a:r>
            <a:r>
              <a:rPr lang="zh-CN" altLang="en-US" sz="2800" dirty="0"/>
              <a:t>、编码和录入</a:t>
            </a:r>
            <a:r>
              <a:rPr lang="zh-CN" altLang="en-US" sz="2800" dirty="0" smtClean="0"/>
              <a:t>误差等，在数据集中可能会出现一些与期望不符的无效值，比如进行统计时，在性别一栏出现了“</a:t>
            </a:r>
            <a:r>
              <a:rPr lang="en-US" altLang="zh-CN" sz="2800" dirty="0" err="1" smtClean="0"/>
              <a:t>asdg</a:t>
            </a:r>
            <a:r>
              <a:rPr lang="zh-CN" altLang="en-US" sz="2800" dirty="0" smtClean="0"/>
              <a:t>”等明显无效的数值，对于这些数值可以直接删掉，将其处理为缺失值。</a:t>
            </a:r>
            <a:endParaRPr lang="zh-CN" altLang="en-US" sz="2800" dirty="0"/>
          </a:p>
        </p:txBody>
      </p:sp>
    </p:spTree>
    <p:extLst>
      <p:ext uri="{BB962C8B-B14F-4D97-AF65-F5344CB8AC3E}">
        <p14:creationId xmlns:p14="http://schemas.microsoft.com/office/powerpoint/2010/main" val="28309203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a:t>缺失值的处理</a:t>
            </a:r>
          </a:p>
        </p:txBody>
      </p:sp>
      <p:sp>
        <p:nvSpPr>
          <p:cNvPr id="3" name="内容占位符 2"/>
          <p:cNvSpPr>
            <a:spLocks noGrp="1"/>
          </p:cNvSpPr>
          <p:nvPr>
            <p:ph idx="1"/>
          </p:nvPr>
        </p:nvSpPr>
        <p:spPr/>
        <p:txBody>
          <a:bodyPr>
            <a:normAutofit/>
          </a:bodyPr>
          <a:lstStyle/>
          <a:p>
            <a:pPr>
              <a:lnSpc>
                <a:spcPct val="120000"/>
              </a:lnSpc>
            </a:pPr>
            <a:r>
              <a:rPr lang="zh-CN" altLang="en-US" sz="2800" dirty="0" smtClean="0"/>
              <a:t>基于与出现无效值相同的原因，数据集中可能会出现缺失值。出现缺失值时可以通过直接删除的方法进行处理。</a:t>
            </a:r>
            <a:endParaRPr lang="en-US" altLang="zh-CN" sz="2800" dirty="0" smtClean="0"/>
          </a:p>
          <a:p>
            <a:pPr>
              <a:lnSpc>
                <a:spcPct val="120000"/>
              </a:lnSpc>
            </a:pPr>
            <a:r>
              <a:rPr lang="zh-CN" altLang="en-US" sz="2800" dirty="0" smtClean="0"/>
              <a:t>要删除样本首先确定样本中有多少缺失值</a:t>
            </a:r>
            <a:endParaRPr lang="en-US" altLang="zh-CN" sz="2800" dirty="0" smtClean="0"/>
          </a:p>
          <a:p>
            <a:pPr>
              <a:lnSpc>
                <a:spcPct val="120000"/>
              </a:lnSpc>
            </a:pPr>
            <a:r>
              <a:rPr lang="zh-CN" altLang="en-US" sz="2800" dirty="0" smtClean="0"/>
              <a:t>统计每一列中有多少缺失值</a:t>
            </a:r>
            <a:endParaRPr lang="en-US" altLang="zh-CN" sz="2800" dirty="0"/>
          </a:p>
          <a:p>
            <a:pPr>
              <a:lnSpc>
                <a:spcPct val="120000"/>
              </a:lnSpc>
            </a:pPr>
            <a:endParaRPr lang="en-US" altLang="zh-CN" sz="2800" dirty="0" smtClean="0"/>
          </a:p>
          <a:p>
            <a:pPr>
              <a:lnSpc>
                <a:spcPct val="120000"/>
              </a:lnSpc>
            </a:pPr>
            <a:endParaRPr lang="en-US" altLang="zh-CN" sz="28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4581128"/>
            <a:ext cx="6840760" cy="1732337"/>
          </a:xfrm>
          <a:prstGeom prst="rect">
            <a:avLst/>
          </a:prstGeom>
        </p:spPr>
      </p:pic>
    </p:spTree>
    <p:extLst>
      <p:ext uri="{BB962C8B-B14F-4D97-AF65-F5344CB8AC3E}">
        <p14:creationId xmlns:p14="http://schemas.microsoft.com/office/powerpoint/2010/main" val="33377123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a:t>缺失值的处理</a:t>
            </a:r>
          </a:p>
        </p:txBody>
      </p:sp>
      <p:sp>
        <p:nvSpPr>
          <p:cNvPr id="3" name="内容占位符 2"/>
          <p:cNvSpPr>
            <a:spLocks noGrp="1"/>
          </p:cNvSpPr>
          <p:nvPr>
            <p:ph idx="1"/>
          </p:nvPr>
        </p:nvSpPr>
        <p:spPr/>
        <p:txBody>
          <a:bodyPr>
            <a:normAutofit/>
          </a:bodyPr>
          <a:lstStyle/>
          <a:p>
            <a:r>
              <a:rPr lang="zh-CN" altLang="en-US" sz="2800" dirty="0"/>
              <a:t>如果数据集中包含中文，可能会导致报错，需要在打开文件时加上</a:t>
            </a:r>
            <a:r>
              <a:rPr lang="en-US" altLang="zh-CN" sz="2800" dirty="0"/>
              <a:t>encoding=‘</a:t>
            </a:r>
            <a:r>
              <a:rPr lang="zh-CN" altLang="en-US" sz="2800" dirty="0"/>
              <a:t>某种编码形式，与数据集中的中文使用的编码形式有关’</a:t>
            </a:r>
            <a:r>
              <a:rPr lang="zh-CN" altLang="en-US" sz="2800" dirty="0" smtClean="0"/>
              <a:t>。</a:t>
            </a:r>
            <a:endParaRPr lang="en-US" altLang="zh-CN" sz="2800" dirty="0" smtClean="0"/>
          </a:p>
          <a:p>
            <a:r>
              <a:rPr lang="zh-CN" altLang="en-US" sz="2800" dirty="0" smtClean="0"/>
              <a:t>统计每一行中有多少缺失值</a:t>
            </a:r>
            <a:endParaRPr lang="en-US" altLang="zh-CN" sz="2800" dirty="0" smtClean="0"/>
          </a:p>
          <a:p>
            <a:endParaRPr lang="en-US" altLang="zh-CN" sz="2800" dirty="0"/>
          </a:p>
          <a:p>
            <a:endParaRPr lang="en-US" altLang="zh-CN" sz="2800" dirty="0" smtClean="0"/>
          </a:p>
          <a:p>
            <a:endParaRPr lang="en-US" altLang="zh-CN" sz="2800" dirty="0"/>
          </a:p>
          <a:p>
            <a:r>
              <a:rPr lang="en-US" altLang="zh-CN" sz="2800" dirty="0" smtClean="0"/>
              <a:t>axis = 1</a:t>
            </a:r>
            <a:r>
              <a:rPr lang="zh-CN" altLang="en-US" sz="2800" dirty="0" smtClean="0"/>
              <a:t>表示取行，如果取</a:t>
            </a:r>
            <a:r>
              <a:rPr lang="en-US" altLang="zh-CN" sz="2800" dirty="0" smtClean="0"/>
              <a:t>0</a:t>
            </a:r>
            <a:r>
              <a:rPr lang="zh-CN" altLang="en-US" sz="2800" dirty="0" smtClean="0"/>
              <a:t>表示列，不设置参数时，默认为</a:t>
            </a:r>
            <a:r>
              <a:rPr lang="en-US" altLang="zh-CN" sz="2800" dirty="0" smtClean="0"/>
              <a:t>0</a:t>
            </a:r>
            <a:r>
              <a:rPr lang="zh-CN" altLang="en-US" sz="2800" dirty="0" smtClean="0"/>
              <a:t>。</a:t>
            </a:r>
            <a:endParaRPr lang="en-US" altLang="zh-CN" sz="2800" dirty="0" smtClean="0"/>
          </a:p>
          <a:p>
            <a:endParaRPr lang="zh-CN" altLang="en-US" sz="2800" dirty="0"/>
          </a:p>
          <a:p>
            <a:endParaRPr lang="zh-CN" altLang="en-US" sz="28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872" y="3501008"/>
            <a:ext cx="6420746" cy="1419423"/>
          </a:xfrm>
          <a:prstGeom prst="rect">
            <a:avLst/>
          </a:prstGeom>
        </p:spPr>
      </p:pic>
    </p:spTree>
    <p:extLst>
      <p:ext uri="{BB962C8B-B14F-4D97-AF65-F5344CB8AC3E}">
        <p14:creationId xmlns:p14="http://schemas.microsoft.com/office/powerpoint/2010/main" val="3583064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dirty="0">
                <a:solidFill>
                  <a:prstClr val="black"/>
                </a:solidFill>
              </a:rPr>
              <a:t>缺失值的处理</a:t>
            </a:r>
            <a:endParaRPr lang="zh-CN" altLang="en-US"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如果出现缺失值的样本不是很多，即出现缺失值的行占总行数的比例不大时，可以直接删除这些行。</a:t>
            </a:r>
            <a:endParaRPr lang="en-US" altLang="zh-CN" sz="2800" dirty="0" smtClean="0"/>
          </a:p>
          <a:p>
            <a:pPr>
              <a:lnSpc>
                <a:spcPct val="120000"/>
              </a:lnSpc>
            </a:pPr>
            <a:endParaRPr lang="en-US" altLang="zh-CN" sz="2800" dirty="0"/>
          </a:p>
          <a:p>
            <a:pPr>
              <a:lnSpc>
                <a:spcPct val="120000"/>
              </a:lnSpc>
            </a:pPr>
            <a:endParaRPr lang="en-US" altLang="zh-CN" sz="2800" dirty="0" smtClean="0"/>
          </a:p>
          <a:p>
            <a:pPr>
              <a:lnSpc>
                <a:spcPct val="120000"/>
              </a:lnSpc>
            </a:pPr>
            <a:r>
              <a:rPr lang="zh-CN" altLang="en-US" sz="2800" dirty="0" smtClean="0"/>
              <a:t>如果某一列里缺失的值很多，即某个属性缺失的值很多，这个属性就可以直接去掉。</a:t>
            </a:r>
            <a:endParaRPr lang="zh-CN" altLang="en-US" sz="2800" dirty="0"/>
          </a:p>
        </p:txBody>
      </p:sp>
      <p:pic>
        <p:nvPicPr>
          <p:cNvPr id="7" name="图片 6"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3284984"/>
            <a:ext cx="6087325" cy="1057423"/>
          </a:xfrm>
          <a:prstGeom prst="rect">
            <a:avLst/>
          </a:prstGeom>
        </p:spPr>
      </p:pic>
    </p:spTree>
    <p:extLst>
      <p:ext uri="{BB962C8B-B14F-4D97-AF65-F5344CB8AC3E}">
        <p14:creationId xmlns:p14="http://schemas.microsoft.com/office/powerpoint/2010/main" val="1750646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2713</TotalTime>
  <Words>3141</Words>
  <Application>Microsoft Office PowerPoint</Application>
  <PresentationFormat>全屏显示(4:3)</PresentationFormat>
  <Paragraphs>242</Paragraphs>
  <Slides>44</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46" baseType="lpstr">
      <vt:lpstr>Office 主题</vt:lpstr>
      <vt:lpstr>Equation</vt:lpstr>
      <vt:lpstr>第三章 数据预处理</vt:lpstr>
      <vt:lpstr>为什么要进行数据预处理</vt:lpstr>
      <vt:lpstr>数据预处理包括哪些内容</vt:lpstr>
      <vt:lpstr>数据清洗(data cleaning)</vt:lpstr>
      <vt:lpstr>数据清洗</vt:lpstr>
      <vt:lpstr>无效值的处理</vt:lpstr>
      <vt:lpstr>缺失值的处理</vt:lpstr>
      <vt:lpstr>缺失值的处理</vt:lpstr>
      <vt:lpstr>缺失值的处理</vt:lpstr>
      <vt:lpstr>缺失值的处理</vt:lpstr>
      <vt:lpstr>缺失值的处理</vt:lpstr>
      <vt:lpstr>缺失值的处理</vt:lpstr>
      <vt:lpstr>缺失值的处理</vt:lpstr>
      <vt:lpstr>缺失值的处理</vt:lpstr>
      <vt:lpstr>噪声数据处理</vt:lpstr>
      <vt:lpstr>噪声数据处理</vt:lpstr>
      <vt:lpstr>噪声数据处理</vt:lpstr>
      <vt:lpstr>噪声数据处理</vt:lpstr>
      <vt:lpstr>噪声数据处理</vt:lpstr>
      <vt:lpstr>噪声数据处理</vt:lpstr>
      <vt:lpstr>例 1 分箱方法</vt:lpstr>
      <vt:lpstr>例 1 分箱方法</vt:lpstr>
      <vt:lpstr>噪声数据处理</vt:lpstr>
      <vt:lpstr>有冲突的及不一致的数据处理</vt:lpstr>
      <vt:lpstr>数据清洗总结</vt:lpstr>
      <vt:lpstr>数据清洗总结</vt:lpstr>
      <vt:lpstr>数据集成(data integration)</vt:lpstr>
      <vt:lpstr>数据集成</vt:lpstr>
      <vt:lpstr>数据集成：属性不一致问题</vt:lpstr>
      <vt:lpstr>数据集成：属性不一致问题</vt:lpstr>
      <vt:lpstr>数据集成：属性不一致问题</vt:lpstr>
      <vt:lpstr>数据集成：属性冗余问题</vt:lpstr>
      <vt:lpstr>确定属性之间的关联程度：卡方检验</vt:lpstr>
      <vt:lpstr>例 2 卡方检验</vt:lpstr>
      <vt:lpstr>例 2 卡方检验</vt:lpstr>
      <vt:lpstr>例 2 卡方检验</vt:lpstr>
      <vt:lpstr>数据集成总结</vt:lpstr>
      <vt:lpstr>数据转换(data transformation)</vt:lpstr>
      <vt:lpstr>数据转换</vt:lpstr>
      <vt:lpstr>数据转换</vt:lpstr>
      <vt:lpstr>数据规约(data reduction)</vt:lpstr>
      <vt:lpstr>数据规约(data reduction)</vt:lpstr>
      <vt:lpstr>数据预处理总结</vt:lpstr>
      <vt:lpstr>数据预处理总结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数据预处理</dc:title>
  <dc:creator>jiecaozi</dc:creator>
  <cp:lastModifiedBy>jiecaozi</cp:lastModifiedBy>
  <cp:revision>94</cp:revision>
  <dcterms:created xsi:type="dcterms:W3CDTF">2018-09-23T01:06:07Z</dcterms:created>
  <dcterms:modified xsi:type="dcterms:W3CDTF">2018-09-28T22:24:12Z</dcterms:modified>
</cp:coreProperties>
</file>