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4" r:id="rId3"/>
    <p:sldId id="287" r:id="rId4"/>
    <p:sldId id="291" r:id="rId5"/>
    <p:sldId id="288" r:id="rId6"/>
    <p:sldId id="289" r:id="rId7"/>
    <p:sldId id="268" r:id="rId8"/>
    <p:sldId id="267" r:id="rId9"/>
    <p:sldId id="269" r:id="rId10"/>
    <p:sldId id="256" r:id="rId11"/>
    <p:sldId id="257" r:id="rId12"/>
    <p:sldId id="258" r:id="rId13"/>
    <p:sldId id="261" r:id="rId14"/>
    <p:sldId id="262" r:id="rId15"/>
    <p:sldId id="293" r:id="rId16"/>
    <p:sldId id="263" r:id="rId17"/>
    <p:sldId id="264" r:id="rId18"/>
    <p:sldId id="265" r:id="rId19"/>
    <p:sldId id="266" r:id="rId20"/>
    <p:sldId id="277" r:id="rId21"/>
    <p:sldId id="278" r:id="rId22"/>
    <p:sldId id="279" r:id="rId23"/>
    <p:sldId id="280" r:id="rId24"/>
    <p:sldId id="274" r:id="rId25"/>
    <p:sldId id="275" r:id="rId26"/>
    <p:sldId id="276" r:id="rId27"/>
    <p:sldId id="290" r:id="rId28"/>
    <p:sldId id="295" r:id="rId29"/>
    <p:sldId id="272" r:id="rId30"/>
    <p:sldId id="270" r:id="rId31"/>
    <p:sldId id="282" r:id="rId32"/>
    <p:sldId id="283" r:id="rId33"/>
    <p:sldId id="284" r:id="rId34"/>
    <p:sldId id="285" r:id="rId35"/>
    <p:sldId id="286" r:id="rId36"/>
    <p:sldId id="271" r:id="rId37"/>
    <p:sldId id="281" r:id="rId38"/>
    <p:sldId id="273" r:id="rId39"/>
    <p:sldId id="259" r:id="rId40"/>
    <p:sldId id="292"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F7B958E-B51C-C04B-A47D-1ECBC744CFA7}"/>
              </a:ext>
            </a:extLst>
          </p:cNvPr>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 xmlns:a16="http://schemas.microsoft.com/office/drawing/2014/main" id="{6990DA58-6162-654B-A01E-4D4CC16EDAE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 xmlns:a16="http://schemas.microsoft.com/office/drawing/2014/main" id="{D41359D9-FE6C-3546-A65F-6E9FDB3D7144}"/>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2018/9/20</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287B29BF-173D-6A49-A50A-314243BBB346}"/>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F59BC885-AE14-A643-80D6-BFE8FFFE4C54}"/>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728963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BF91193-8581-B742-B5C7-D64D076C749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E6828D84-622D-C04E-AB08-442F955B1A37}"/>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42AA22D3-AE8C-D64B-B262-FCBA0F7D7E24}"/>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2018/9/20</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4F987970-59C5-7E4B-A069-EB505E6A9E4D}"/>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9E896898-3DDA-E845-8567-6DF48BC77E02}"/>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515761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84D7E01-19D7-4841-845B-30F299C41A4A}"/>
              </a:ext>
            </a:extLst>
          </p:cNvPr>
          <p:cNvSpPr>
            <a:spLocks noGrp="1"/>
          </p:cNvSpPr>
          <p:nvPr>
            <p:ph type="title"/>
          </p:nvPr>
        </p:nvSpPr>
        <p:spPr>
          <a:xfrm>
            <a:off x="623887" y="1709738"/>
            <a:ext cx="78867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123C37C3-1284-E74F-AD65-B6C61E110842}"/>
              </a:ext>
            </a:extLst>
          </p:cNvPr>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67A2FD50-D3D8-1B49-BEDA-E1EE9763AB98}"/>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2018/9/20</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8F7D3E19-99BE-2E49-A1FE-431171C8C8E1}"/>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A4C7EEE0-3967-1C4B-AD82-823F3AC52052}"/>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95538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906605-1F07-7744-8E7B-6C17B3DA0EA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549974A8-AC92-124C-AD88-9A334DA0DE95}"/>
              </a:ext>
            </a:extLst>
          </p:cNvPr>
          <p:cNvSpPr>
            <a:spLocks noGrp="1"/>
          </p:cNvSpPr>
          <p:nvPr>
            <p:ph sz="half" idx="1"/>
          </p:nvPr>
        </p:nvSpPr>
        <p:spPr>
          <a:xfrm>
            <a:off x="628650" y="1825625"/>
            <a:ext cx="38862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8834EE29-B7F7-5646-B2DF-3A3D62E54E99}"/>
              </a:ext>
            </a:extLst>
          </p:cNvPr>
          <p:cNvSpPr>
            <a:spLocks noGrp="1"/>
          </p:cNvSpPr>
          <p:nvPr>
            <p:ph sz="half" idx="2"/>
          </p:nvPr>
        </p:nvSpPr>
        <p:spPr>
          <a:xfrm>
            <a:off x="4629150" y="1825625"/>
            <a:ext cx="38862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ED810DF9-847D-2D4E-8D05-BA94CF430FC2}"/>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2018/9/20</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D3277308-10C4-4740-B79B-1FD5BD0807CB}"/>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85792057-79B7-7B48-A8D3-2FCD653C94CE}"/>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04490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A99B21-78BE-B342-A390-28A655F14A95}"/>
              </a:ext>
            </a:extLst>
          </p:cNvPr>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B52D1341-74C0-CA49-8FCA-6269DC42F687}"/>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C52E404B-3D0E-0947-8AA5-68429A260FFF}"/>
              </a:ext>
            </a:extLst>
          </p:cNvPr>
          <p:cNvSpPr>
            <a:spLocks noGrp="1"/>
          </p:cNvSpPr>
          <p:nvPr>
            <p:ph sz="half" idx="2"/>
          </p:nvPr>
        </p:nvSpPr>
        <p:spPr>
          <a:xfrm>
            <a:off x="629842" y="2505075"/>
            <a:ext cx="3868340"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 xmlns:a16="http://schemas.microsoft.com/office/drawing/2014/main" id="{33D09887-7992-5A48-8BDD-6C0A87A1BB21}"/>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 xmlns:a16="http://schemas.microsoft.com/office/drawing/2014/main" id="{DE5F04EB-3D81-D848-876B-91E7ADBF98C9}"/>
              </a:ext>
            </a:extLst>
          </p:cNvPr>
          <p:cNvSpPr>
            <a:spLocks noGrp="1"/>
          </p:cNvSpPr>
          <p:nvPr>
            <p:ph sz="quarter" idx="4"/>
          </p:nvPr>
        </p:nvSpPr>
        <p:spPr>
          <a:xfrm>
            <a:off x="4629150" y="2505075"/>
            <a:ext cx="3887391"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 xmlns:a16="http://schemas.microsoft.com/office/drawing/2014/main" id="{46B5C810-456E-CC41-B3C5-90AF2B0878E0}"/>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2018/9/20</a:t>
            </a:fld>
            <a:endParaRPr kumimoji="1" lang="zh-CN" altLang="en-US">
              <a:solidFill>
                <a:prstClr val="black">
                  <a:tint val="75000"/>
                </a:prstClr>
              </a:solidFill>
            </a:endParaRPr>
          </a:p>
        </p:txBody>
      </p:sp>
      <p:sp>
        <p:nvSpPr>
          <p:cNvPr id="8" name="页脚占位符 7">
            <a:extLst>
              <a:ext uri="{FF2B5EF4-FFF2-40B4-BE49-F238E27FC236}">
                <a16:creationId xmlns="" xmlns:a16="http://schemas.microsoft.com/office/drawing/2014/main" id="{DD3C369E-73CE-9745-A545-53BBA0536715}"/>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 xmlns:a16="http://schemas.microsoft.com/office/drawing/2014/main" id="{00F9FF49-433D-7049-98CC-5FF460A75211}"/>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4184321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E3C5DFF-8A23-474C-A726-7F18A034133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 xmlns:a16="http://schemas.microsoft.com/office/drawing/2014/main" id="{059D6AF6-B276-3A40-B6AD-5744ADD2219C}"/>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2018/9/20</a:t>
            </a:fld>
            <a:endParaRPr kumimoji="1" lang="zh-CN" altLang="en-US">
              <a:solidFill>
                <a:prstClr val="black">
                  <a:tint val="75000"/>
                </a:prstClr>
              </a:solidFill>
            </a:endParaRPr>
          </a:p>
        </p:txBody>
      </p:sp>
      <p:sp>
        <p:nvSpPr>
          <p:cNvPr id="4" name="页脚占位符 3">
            <a:extLst>
              <a:ext uri="{FF2B5EF4-FFF2-40B4-BE49-F238E27FC236}">
                <a16:creationId xmlns="" xmlns:a16="http://schemas.microsoft.com/office/drawing/2014/main" id="{829D27B9-8250-F44E-8CEE-AF1A84EA773A}"/>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5" name="灯片编号占位符 4">
            <a:extLst>
              <a:ext uri="{FF2B5EF4-FFF2-40B4-BE49-F238E27FC236}">
                <a16:creationId xmlns="" xmlns:a16="http://schemas.microsoft.com/office/drawing/2014/main" id="{9C68421A-5109-4F44-A551-E6C38CA0D33D}"/>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374265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441B756C-6C8E-1949-B36B-B34195D0AC16}"/>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2018/9/20</a:t>
            </a:fld>
            <a:endParaRPr kumimoji="1" lang="zh-CN" altLang="en-US">
              <a:solidFill>
                <a:prstClr val="black">
                  <a:tint val="75000"/>
                </a:prstClr>
              </a:solidFill>
            </a:endParaRPr>
          </a:p>
        </p:txBody>
      </p:sp>
      <p:sp>
        <p:nvSpPr>
          <p:cNvPr id="3" name="页脚占位符 2">
            <a:extLst>
              <a:ext uri="{FF2B5EF4-FFF2-40B4-BE49-F238E27FC236}">
                <a16:creationId xmlns="" xmlns:a16="http://schemas.microsoft.com/office/drawing/2014/main" id="{137FB4A0-3C5A-D84F-9851-0870B8AF42E7}"/>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4" name="灯片编号占位符 3">
            <a:extLst>
              <a:ext uri="{FF2B5EF4-FFF2-40B4-BE49-F238E27FC236}">
                <a16:creationId xmlns="" xmlns:a16="http://schemas.microsoft.com/office/drawing/2014/main" id="{FED73875-D56F-D84B-9CD3-C4CE799F422F}"/>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548959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E4B6325-CA3A-8048-BB0E-DE16534BF41E}"/>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7B68A4FB-ABE0-8142-A102-C99B1EFA705E}"/>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 xmlns:a16="http://schemas.microsoft.com/office/drawing/2014/main" id="{C2F56538-0E80-264C-80E6-EFF769618D9C}"/>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6B01C985-7089-6C4D-937E-13FFE7B5E1E2}"/>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2018/9/20</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1D449404-AE4B-ED4F-A667-E587FDF9CDC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BBB385E7-5876-2647-8A93-1802BE2328A1}"/>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41872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45FE632-F7B7-BC41-BAF4-9F0787C5B866}"/>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 xmlns:a16="http://schemas.microsoft.com/office/drawing/2014/main" id="{B735CF7C-F301-9C4A-A156-44266363ABF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 xmlns:a16="http://schemas.microsoft.com/office/drawing/2014/main" id="{E2F84B2B-B957-7443-B311-53F00702449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E5AD668F-E088-5742-A6E7-D8527D614CE5}"/>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2018/9/20</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84B12874-B77F-C941-9E3B-0717828CF942}"/>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FBBA1218-5088-BB42-8EC8-9892D8024763}"/>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245835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0481547-8352-F341-B0EC-824B17F1A20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CDF4E81A-3552-C640-A027-198057EF003E}"/>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70C7AAA1-E7B6-5F42-9D53-B01933613838}"/>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2018/9/20</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34B27D1C-1349-EC4F-BA96-C82C0A770653}"/>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A599D722-3863-8046-9FC3-CE93B87BBF32}"/>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971342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94B92028-0E58-B44D-B89E-5D46EB57FE58}"/>
              </a:ext>
            </a:extLst>
          </p:cNvPr>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9CEFD033-53CA-EB43-9856-F2DFBF4DD1D8}"/>
              </a:ext>
            </a:extLst>
          </p:cNvPr>
          <p:cNvSpPr>
            <a:spLocks noGrp="1"/>
          </p:cNvSpPr>
          <p:nvPr>
            <p:ph type="body" orient="vert" idx="1"/>
          </p:nvPr>
        </p:nvSpPr>
        <p:spPr>
          <a:xfrm>
            <a:off x="628650" y="365125"/>
            <a:ext cx="5800725"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89C77EAB-3706-C84E-8D5E-179A27A93312}"/>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2018/9/20</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9712C132-DF90-B24D-9B94-98D474D1B7F5}"/>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F92B2B7B-F789-C14F-B907-45594504BF7A}"/>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62053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5E8EC580-2567-2F47-B611-587895A4507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4C3A81F4-9309-EF4D-BA41-BE292493984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0DE9A52E-80E5-404D-AD3B-E788189DEB6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C595D-2DE4-6C4E-968A-7D9DBF6FAD81}" type="datetimeFigureOut">
              <a:rPr kumimoji="1" lang="zh-CN" altLang="en-US" smtClean="0">
                <a:solidFill>
                  <a:prstClr val="black">
                    <a:tint val="75000"/>
                  </a:prstClr>
                </a:solidFill>
              </a:rPr>
              <a:pPr/>
              <a:t>2018/9/20</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C29B48D1-E8B4-384F-A78D-0325F56D627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D1B65F5A-EAB4-F34F-8FED-12EBA556A48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790102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轮廓系数更正</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800" dirty="0">
                    <a:latin typeface="Times New Roman" panose="02020603050405020304" pitchFamily="18" charset="0"/>
                    <a:cs typeface="Times New Roman" panose="02020603050405020304" pitchFamily="18" charset="0"/>
                  </a:rPr>
                  <a:t>假设已经通过</a:t>
                </a:r>
                <a:r>
                  <a:rPr lang="en-US" altLang="zh-CN" sz="2800" dirty="0">
                    <a:latin typeface="Times New Roman" panose="02020603050405020304" pitchFamily="18" charset="0"/>
                    <a:cs typeface="Times New Roman" panose="02020603050405020304" pitchFamily="18" charset="0"/>
                  </a:rPr>
                  <a:t>K-means</a:t>
                </a:r>
                <a:r>
                  <a:rPr lang="zh-CN" altLang="en-US" sz="2800" dirty="0">
                    <a:latin typeface="Times New Roman" panose="02020603050405020304" pitchFamily="18" charset="0"/>
                    <a:cs typeface="Times New Roman" panose="02020603050405020304" pitchFamily="18" charset="0"/>
                  </a:rPr>
                  <a:t>算法将某数据集分为</a:t>
                </a:r>
                <a:r>
                  <a:rPr lang="en-US" altLang="zh-CN" sz="2800"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个簇，对于数据集中的每一个点𝑖 ，有</a:t>
                </a:r>
              </a:p>
              <a:p>
                <a:r>
                  <a:rPr lang="zh-CN" altLang="en-US" sz="2800" dirty="0">
                    <a:latin typeface="Times New Roman" panose="02020603050405020304" pitchFamily="18" charset="0"/>
                    <a:cs typeface="Times New Roman" panose="02020603050405020304" pitchFamily="18" charset="0"/>
                  </a:rPr>
                  <a:t>𝑎</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𝑖</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𝑎𝑣𝑒𝑟𝑎𝑔𝑒</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点𝑖到每一个与𝑖同簇的点的距离</a:t>
                </a:r>
                <a:r>
                  <a:rPr lang="en-US" altLang="zh-CN" sz="2800" dirty="0">
                    <a:latin typeface="Times New Roman" panose="02020603050405020304" pitchFamily="18" charset="0"/>
                    <a:cs typeface="Times New Roman" panose="02020603050405020304" pitchFamily="18" charset="0"/>
                  </a:rPr>
                  <a:t>)</a:t>
                </a:r>
              </a:p>
              <a:p>
                <a:r>
                  <a:rPr lang="zh-CN" altLang="en-US" sz="2800" dirty="0">
                    <a:latin typeface="Times New Roman" panose="02020603050405020304" pitchFamily="18" charset="0"/>
                    <a:cs typeface="Times New Roman" panose="02020603050405020304" pitchFamily="18" charset="0"/>
                  </a:rPr>
                  <a:t>𝑏</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𝑖</a:t>
                </a:r>
                <a:r>
                  <a:rPr lang="en-US" altLang="zh-CN" sz="2800" dirty="0" smtClean="0">
                    <a:latin typeface="Times New Roman" panose="02020603050405020304" pitchFamily="18" charset="0"/>
                    <a:cs typeface="Times New Roman" panose="02020603050405020304" pitchFamily="18" charset="0"/>
                  </a:rPr>
                  <a:t>)=</a:t>
                </a:r>
                <a:r>
                  <a:rPr lang="en-US" altLang="zh-CN" sz="2800" dirty="0" smtClean="0">
                    <a:solidFill>
                      <a:srgbClr val="FF0000"/>
                    </a:solidFill>
                    <a:latin typeface="Times New Roman" panose="02020603050405020304" pitchFamily="18" charset="0"/>
                    <a:cs typeface="Times New Roman" panose="02020603050405020304" pitchFamily="18" charset="0"/>
                  </a:rPr>
                  <a:t>min(</a:t>
                </a:r>
                <a:r>
                  <a:rPr lang="en-US" altLang="zh-CN" sz="2800" dirty="0" err="1" smtClean="0">
                    <a:solidFill>
                      <a:srgbClr val="FF0000"/>
                    </a:solidFill>
                    <a:latin typeface="Times New Roman" panose="02020603050405020304" pitchFamily="18" charset="0"/>
                    <a:cs typeface="Times New Roman" panose="02020603050405020304" pitchFamily="18" charset="0"/>
                  </a:rPr>
                  <a:t>i</a:t>
                </a:r>
                <a:r>
                  <a:rPr lang="zh-CN" altLang="en-US" sz="2800" dirty="0">
                    <a:solidFill>
                      <a:srgbClr val="FF0000"/>
                    </a:solidFill>
                    <a:latin typeface="Times New Roman" panose="02020603050405020304" pitchFamily="18" charset="0"/>
                    <a:cs typeface="Times New Roman" panose="02020603050405020304" pitchFamily="18" charset="0"/>
                  </a:rPr>
                  <a:t>向量到所有非本身所在簇的</a:t>
                </a:r>
                <a:r>
                  <a:rPr lang="zh-CN" altLang="en-US" sz="2800" dirty="0" smtClean="0">
                    <a:solidFill>
                      <a:srgbClr val="FF0000"/>
                    </a:solidFill>
                    <a:latin typeface="Times New Roman" panose="02020603050405020304" pitchFamily="18" charset="0"/>
                    <a:cs typeface="Times New Roman" panose="02020603050405020304" pitchFamily="18" charset="0"/>
                  </a:rPr>
                  <a:t>点的平均</a:t>
                </a:r>
                <a:r>
                  <a:rPr lang="zh-CN" altLang="en-US" sz="2800" dirty="0">
                    <a:solidFill>
                      <a:srgbClr val="FF0000"/>
                    </a:solidFill>
                    <a:latin typeface="Times New Roman" panose="02020603050405020304" pitchFamily="18" charset="0"/>
                    <a:cs typeface="Times New Roman" panose="02020603050405020304" pitchFamily="18" charset="0"/>
                  </a:rPr>
                  <a:t>距离</a:t>
                </a:r>
                <a:r>
                  <a:rPr lang="en-US" altLang="zh-CN" sz="2800" dirty="0" smtClean="0">
                    <a:solidFill>
                      <a:srgbClr val="FF0000"/>
                    </a:solidFill>
                    <a:latin typeface="Times New Roman" panose="02020603050405020304" pitchFamily="18" charset="0"/>
                    <a:cs typeface="Times New Roman" panose="02020603050405020304" pitchFamily="18" charset="0"/>
                  </a:rPr>
                  <a:t>)</a:t>
                </a:r>
                <a:endParaRPr lang="en-US" altLang="zh-CN" sz="2800" dirty="0">
                  <a:solidFill>
                    <a:srgbClr val="FF0000"/>
                  </a:solidFill>
                  <a:latin typeface="Times New Roman" panose="02020603050405020304" pitchFamily="18" charset="0"/>
                  <a:cs typeface="Times New Roman" panose="02020603050405020304" pitchFamily="18" charset="0"/>
                </a:endParaRPr>
              </a:p>
              <a:p>
                <a:pPr marL="432000" lvl="0" indent="-324000" hangingPunct="0">
                  <a:spcBef>
                    <a:spcPts val="1417"/>
                  </a:spcBef>
                  <a:buSzPct val="45000"/>
                  <a:buFont typeface="Wingdings" panose="05000000000000000000" pitchFamily="2" charset="2"/>
                  <a:buChar char="l"/>
                </a:pPr>
                <a:r>
                  <a:rPr lang="zh-CN" altLang="en-US" sz="2800" dirty="0">
                    <a:solidFill>
                      <a:sysClr val="windowText" lastClr="000000"/>
                    </a:solidFill>
                    <a:highlight>
                      <a:scrgbClr r="0" g="0" b="0">
                        <a:alpha val="0"/>
                      </a:scrgbClr>
                    </a:highlight>
                    <a:latin typeface="Liberation Sans" pitchFamily="18"/>
                  </a:rPr>
                  <a:t>点</a:t>
                </a:r>
                <a14:m>
                  <m:oMath xmlns:m="http://schemas.openxmlformats.org/officeDocument/2006/math">
                    <m:r>
                      <a:rPr lang="en-US" altLang="zh-CN" sz="2800" i="1">
                        <a:solidFill>
                          <a:sysClr val="windowText" lastClr="000000"/>
                        </a:solidFill>
                        <a:highlight>
                          <a:scrgbClr r="0" g="0" b="0">
                            <a:alpha val="0"/>
                          </a:scrgbClr>
                        </a:highlight>
                        <a:latin typeface="Cambria Math"/>
                      </a:rPr>
                      <m:t>𝑖</m:t>
                    </m:r>
                  </m:oMath>
                </a14:m>
                <a:r>
                  <a:rPr lang="zh-CN" altLang="en-US" sz="2800" dirty="0">
                    <a:solidFill>
                      <a:sysClr val="windowText" lastClr="000000"/>
                    </a:solidFill>
                    <a:highlight>
                      <a:scrgbClr r="0" g="0" b="0">
                        <a:alpha val="0"/>
                      </a:scrgbClr>
                    </a:highlight>
                    <a:latin typeface="Liberation Sans" pitchFamily="18"/>
                  </a:rPr>
                  <a:t>的轮廓系数为</a:t>
                </a:r>
                <a:endParaRPr lang="en-US" altLang="zh-CN" sz="2800" dirty="0">
                  <a:solidFill>
                    <a:sysClr val="windowText" lastClr="000000"/>
                  </a:solidFill>
                  <a:highlight>
                    <a:scrgbClr r="0" g="0" b="0">
                      <a:alpha val="0"/>
                    </a:scrgbClr>
                  </a:highlight>
                  <a:latin typeface="Liberation Sans" pitchFamily="18"/>
                </a:endParaRPr>
              </a:p>
              <a:p>
                <a:pPr marL="108000" lvl="0" indent="0" hangingPunct="0">
                  <a:spcBef>
                    <a:spcPts val="1417"/>
                  </a:spcBef>
                  <a:buSzPct val="45000"/>
                  <a:buNone/>
                </a:pPr>
                <a14:m>
                  <m:oMathPara xmlns:m="http://schemas.openxmlformats.org/officeDocument/2006/math">
                    <m:oMathParaPr>
                      <m:jc m:val="centerGroup"/>
                    </m:oMathParaPr>
                    <m:oMath xmlns:m="http://schemas.openxmlformats.org/officeDocument/2006/math">
                      <m:r>
                        <a:rPr lang="en-US" altLang="zh-CN" sz="2800" i="1">
                          <a:solidFill>
                            <a:sysClr val="windowText" lastClr="000000"/>
                          </a:solidFill>
                          <a:highlight>
                            <a:scrgbClr r="0" g="0" b="0">
                              <a:alpha val="0"/>
                            </a:scrgbClr>
                          </a:highlight>
                          <a:latin typeface="Cambria Math"/>
                        </a:rPr>
                        <m:t>𝑆</m:t>
                      </m:r>
                      <m:d>
                        <m:dPr>
                          <m:ctrlPr>
                            <a:rPr lang="en-US" altLang="zh-CN" sz="2800" i="1">
                              <a:solidFill>
                                <a:sysClr val="windowText" lastClr="000000"/>
                              </a:solidFill>
                              <a:highlight>
                                <a:scrgbClr r="0" g="0" b="0">
                                  <a:alpha val="0"/>
                                </a:scrgbClr>
                              </a:highlight>
                              <a:latin typeface="Cambria Math"/>
                            </a:rPr>
                          </m:ctrlPr>
                        </m:dPr>
                        <m:e>
                          <m:r>
                            <a:rPr lang="en-US" altLang="zh-CN" sz="2800" i="1">
                              <a:solidFill>
                                <a:sysClr val="windowText" lastClr="000000"/>
                              </a:solidFill>
                              <a:highlight>
                                <a:scrgbClr r="0" g="0" b="0">
                                  <a:alpha val="0"/>
                                </a:scrgbClr>
                              </a:highlight>
                              <a:latin typeface="Cambria Math"/>
                            </a:rPr>
                            <m:t>𝑖</m:t>
                          </m:r>
                        </m:e>
                      </m:d>
                      <m:r>
                        <a:rPr lang="en-US" altLang="zh-CN" sz="2800" i="1">
                          <a:solidFill>
                            <a:sysClr val="windowText" lastClr="000000"/>
                          </a:solidFill>
                          <a:highlight>
                            <a:scrgbClr r="0" g="0" b="0">
                              <a:alpha val="0"/>
                            </a:scrgbClr>
                          </a:highlight>
                          <a:latin typeface="Cambria Math"/>
                        </a:rPr>
                        <m:t>=</m:t>
                      </m:r>
                      <m:f>
                        <m:fPr>
                          <m:ctrlPr>
                            <a:rPr lang="en-US" altLang="zh-CN" sz="2800" i="1">
                              <a:solidFill>
                                <a:sysClr val="windowText" lastClr="000000"/>
                              </a:solidFill>
                              <a:highlight>
                                <a:scrgbClr r="0" g="0" b="0">
                                  <a:alpha val="0"/>
                                </a:scrgbClr>
                              </a:highlight>
                              <a:latin typeface="Cambria Math"/>
                            </a:rPr>
                          </m:ctrlPr>
                        </m:fPr>
                        <m:num>
                          <m:r>
                            <a:rPr lang="en-US" altLang="zh-CN" sz="2800" i="1">
                              <a:solidFill>
                                <a:sysClr val="windowText" lastClr="000000"/>
                              </a:solidFill>
                              <a:highlight>
                                <a:scrgbClr r="0" g="0" b="0">
                                  <a:alpha val="0"/>
                                </a:scrgbClr>
                              </a:highlight>
                              <a:latin typeface="Cambria Math"/>
                            </a:rPr>
                            <m:t>𝑏</m:t>
                          </m:r>
                          <m:d>
                            <m:dPr>
                              <m:ctrlPr>
                                <a:rPr lang="en-US" altLang="zh-CN" sz="2800" i="1">
                                  <a:solidFill>
                                    <a:sysClr val="windowText" lastClr="000000"/>
                                  </a:solidFill>
                                  <a:highlight>
                                    <a:scrgbClr r="0" g="0" b="0">
                                      <a:alpha val="0"/>
                                    </a:scrgbClr>
                                  </a:highlight>
                                  <a:latin typeface="Cambria Math"/>
                                </a:rPr>
                              </m:ctrlPr>
                            </m:dPr>
                            <m:e>
                              <m:r>
                                <a:rPr lang="en-US" altLang="zh-CN" sz="2800" i="1">
                                  <a:solidFill>
                                    <a:sysClr val="windowText" lastClr="000000"/>
                                  </a:solidFill>
                                  <a:highlight>
                                    <a:scrgbClr r="0" g="0" b="0">
                                      <a:alpha val="0"/>
                                    </a:scrgbClr>
                                  </a:highlight>
                                  <a:latin typeface="Cambria Math"/>
                                </a:rPr>
                                <m:t>𝑖</m:t>
                              </m:r>
                            </m:e>
                          </m:d>
                          <m:r>
                            <a:rPr lang="en-US" altLang="zh-CN" sz="2800" i="1">
                              <a:solidFill>
                                <a:sysClr val="windowText" lastClr="000000"/>
                              </a:solidFill>
                              <a:highlight>
                                <a:scrgbClr r="0" g="0" b="0">
                                  <a:alpha val="0"/>
                                </a:scrgbClr>
                              </a:highlight>
                              <a:latin typeface="Cambria Math"/>
                            </a:rPr>
                            <m:t>−</m:t>
                          </m:r>
                          <m:r>
                            <a:rPr lang="en-US" altLang="zh-CN" sz="2800" i="1">
                              <a:solidFill>
                                <a:sysClr val="windowText" lastClr="000000"/>
                              </a:solidFill>
                              <a:highlight>
                                <a:scrgbClr r="0" g="0" b="0">
                                  <a:alpha val="0"/>
                                </a:scrgbClr>
                              </a:highlight>
                              <a:latin typeface="Cambria Math"/>
                            </a:rPr>
                            <m:t>𝑎</m:t>
                          </m:r>
                          <m:d>
                            <m:dPr>
                              <m:ctrlPr>
                                <a:rPr lang="en-US" altLang="zh-CN" sz="2800" i="1">
                                  <a:solidFill>
                                    <a:sysClr val="windowText" lastClr="000000"/>
                                  </a:solidFill>
                                  <a:highlight>
                                    <a:scrgbClr r="0" g="0" b="0">
                                      <a:alpha val="0"/>
                                    </a:scrgbClr>
                                  </a:highlight>
                                  <a:latin typeface="Cambria Math"/>
                                </a:rPr>
                              </m:ctrlPr>
                            </m:dPr>
                            <m:e>
                              <m:r>
                                <a:rPr lang="en-US" altLang="zh-CN" sz="2800" i="1">
                                  <a:solidFill>
                                    <a:sysClr val="windowText" lastClr="000000"/>
                                  </a:solidFill>
                                  <a:highlight>
                                    <a:scrgbClr r="0" g="0" b="0">
                                      <a:alpha val="0"/>
                                    </a:scrgbClr>
                                  </a:highlight>
                                  <a:latin typeface="Cambria Math"/>
                                </a:rPr>
                                <m:t>𝑖</m:t>
                              </m:r>
                            </m:e>
                          </m:d>
                        </m:num>
                        <m:den>
                          <m:r>
                            <a:rPr lang="en-US" altLang="zh-CN" sz="2800" i="1">
                              <a:solidFill>
                                <a:sysClr val="windowText" lastClr="000000"/>
                              </a:solidFill>
                              <a:highlight>
                                <a:scrgbClr r="0" g="0" b="0">
                                  <a:alpha val="0"/>
                                </a:scrgbClr>
                              </a:highlight>
                              <a:latin typeface="Cambria Math"/>
                            </a:rPr>
                            <m:t>𝑚𝑎𝑥</m:t>
                          </m:r>
                          <m:d>
                            <m:dPr>
                              <m:begChr m:val="{"/>
                              <m:endChr m:val="}"/>
                              <m:ctrlPr>
                                <a:rPr lang="en-US" altLang="zh-CN" sz="2800" i="1">
                                  <a:solidFill>
                                    <a:sysClr val="windowText" lastClr="000000"/>
                                  </a:solidFill>
                                  <a:highlight>
                                    <a:scrgbClr r="0" g="0" b="0">
                                      <a:alpha val="0"/>
                                    </a:scrgbClr>
                                  </a:highlight>
                                  <a:latin typeface="Cambria Math"/>
                                </a:rPr>
                              </m:ctrlPr>
                            </m:dPr>
                            <m:e>
                              <m:r>
                                <a:rPr lang="en-US" altLang="zh-CN" sz="2800" i="1">
                                  <a:solidFill>
                                    <a:sysClr val="windowText" lastClr="000000"/>
                                  </a:solidFill>
                                  <a:highlight>
                                    <a:scrgbClr r="0" g="0" b="0">
                                      <a:alpha val="0"/>
                                    </a:scrgbClr>
                                  </a:highlight>
                                  <a:latin typeface="Cambria Math"/>
                                </a:rPr>
                                <m:t>𝑎</m:t>
                              </m:r>
                              <m:d>
                                <m:dPr>
                                  <m:ctrlPr>
                                    <a:rPr lang="en-US" altLang="zh-CN" sz="2800" i="1">
                                      <a:solidFill>
                                        <a:sysClr val="windowText" lastClr="000000"/>
                                      </a:solidFill>
                                      <a:highlight>
                                        <a:scrgbClr r="0" g="0" b="0">
                                          <a:alpha val="0"/>
                                        </a:scrgbClr>
                                      </a:highlight>
                                      <a:latin typeface="Cambria Math"/>
                                    </a:rPr>
                                  </m:ctrlPr>
                                </m:dPr>
                                <m:e>
                                  <m:r>
                                    <a:rPr lang="en-US" altLang="zh-CN" sz="2800" i="1">
                                      <a:solidFill>
                                        <a:sysClr val="windowText" lastClr="000000"/>
                                      </a:solidFill>
                                      <a:highlight>
                                        <a:scrgbClr r="0" g="0" b="0">
                                          <a:alpha val="0"/>
                                        </a:scrgbClr>
                                      </a:highlight>
                                      <a:latin typeface="Cambria Math"/>
                                    </a:rPr>
                                    <m:t>𝑖</m:t>
                                  </m:r>
                                </m:e>
                              </m:d>
                              <m:r>
                                <a:rPr lang="en-US" altLang="zh-CN" sz="2800" i="1">
                                  <a:solidFill>
                                    <a:sysClr val="windowText" lastClr="000000"/>
                                  </a:solidFill>
                                  <a:highlight>
                                    <a:scrgbClr r="0" g="0" b="0">
                                      <a:alpha val="0"/>
                                    </a:scrgbClr>
                                  </a:highlight>
                                  <a:latin typeface="Cambria Math"/>
                                </a:rPr>
                                <m:t>,</m:t>
                              </m:r>
                              <m:r>
                                <a:rPr lang="en-US" altLang="zh-CN" sz="2800" i="1">
                                  <a:solidFill>
                                    <a:sysClr val="windowText" lastClr="000000"/>
                                  </a:solidFill>
                                  <a:highlight>
                                    <a:scrgbClr r="0" g="0" b="0">
                                      <a:alpha val="0"/>
                                    </a:scrgbClr>
                                  </a:highlight>
                                  <a:latin typeface="Cambria Math"/>
                                </a:rPr>
                                <m:t>𝑏</m:t>
                              </m:r>
                              <m:d>
                                <m:dPr>
                                  <m:ctrlPr>
                                    <a:rPr lang="en-US" altLang="zh-CN" sz="2800" i="1">
                                      <a:solidFill>
                                        <a:sysClr val="windowText" lastClr="000000"/>
                                      </a:solidFill>
                                      <a:highlight>
                                        <a:scrgbClr r="0" g="0" b="0">
                                          <a:alpha val="0"/>
                                        </a:scrgbClr>
                                      </a:highlight>
                                      <a:latin typeface="Cambria Math"/>
                                    </a:rPr>
                                  </m:ctrlPr>
                                </m:dPr>
                                <m:e>
                                  <m:r>
                                    <a:rPr lang="en-US" altLang="zh-CN" sz="2800" i="1">
                                      <a:solidFill>
                                        <a:sysClr val="windowText" lastClr="000000"/>
                                      </a:solidFill>
                                      <a:highlight>
                                        <a:scrgbClr r="0" g="0" b="0">
                                          <a:alpha val="0"/>
                                        </a:scrgbClr>
                                      </a:highlight>
                                      <a:latin typeface="Cambria Math"/>
                                    </a:rPr>
                                    <m:t>𝑖</m:t>
                                  </m:r>
                                </m:e>
                              </m:d>
                            </m:e>
                          </m:d>
                        </m:den>
                      </m:f>
                    </m:oMath>
                  </m:oMathPara>
                </a14:m>
                <a:endParaRPr lang="en-US" altLang="zh-CN" sz="2400" dirty="0">
                  <a:solidFill>
                    <a:sysClr val="windowText" lastClr="000000"/>
                  </a:solidFill>
                  <a:highlight>
                    <a:scrgbClr r="0" g="0" b="0">
                      <a:alpha val="0"/>
                    </a:scrgbClr>
                  </a:highlight>
                  <a:latin typeface="Liberation Sans" pitchFamily="18"/>
                </a:endParaRP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59" t="-1752" r="-34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0340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本节内容</a:t>
            </a:r>
            <a:endParaRPr lang="zh-CN" altLang="en-US" sz="4000" dirty="0"/>
          </a:p>
        </p:txBody>
      </p:sp>
      <p:sp>
        <p:nvSpPr>
          <p:cNvPr id="3" name="内容占位符 2"/>
          <p:cNvSpPr>
            <a:spLocks noGrp="1"/>
          </p:cNvSpPr>
          <p:nvPr>
            <p:ph idx="1"/>
          </p:nvPr>
        </p:nvSpPr>
        <p:spPr/>
        <p:txBody>
          <a:bodyPr>
            <a:normAutofit/>
          </a:bodyPr>
          <a:lstStyle/>
          <a:p>
            <a:pPr marL="0" indent="0">
              <a:buNone/>
            </a:pP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图像压缩概述</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图像有损压缩算法</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dirty="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图像</a:t>
            </a:r>
            <a:r>
              <a:rPr lang="zh-CN" altLang="en-US" sz="2800" dirty="0">
                <a:latin typeface="Times New Roman" panose="02020603050405020304" pitchFamily="18" charset="0"/>
                <a:cs typeface="Times New Roman" panose="02020603050405020304" pitchFamily="18" charset="0"/>
              </a:rPr>
              <a:t>无</a:t>
            </a:r>
            <a:r>
              <a:rPr lang="zh-CN" altLang="en-US" sz="2800" dirty="0" smtClean="0">
                <a:latin typeface="Times New Roman" panose="02020603050405020304" pitchFamily="18" charset="0"/>
                <a:cs typeface="Times New Roman" panose="02020603050405020304" pitchFamily="18" charset="0"/>
              </a:rPr>
              <a:t>损压缩算法</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dirty="0">
                <a:latin typeface="Times New Roman" panose="02020603050405020304" pitchFamily="18" charset="0"/>
                <a:cs typeface="Times New Roman" panose="02020603050405020304" pitchFamily="18" charset="0"/>
              </a:rPr>
              <a:t>4</a:t>
            </a:r>
            <a:r>
              <a:rPr lang="en-US" altLang="zh-CN" sz="2800" dirty="0" smtClean="0">
                <a:latin typeface="Times New Roman" panose="02020603050405020304" pitchFamily="18" charset="0"/>
                <a:cs typeface="Times New Roman" panose="02020603050405020304" pitchFamily="18" charset="0"/>
              </a:rPr>
              <a:t>.k-means</a:t>
            </a:r>
            <a:r>
              <a:rPr lang="zh-CN" altLang="en-US" sz="2800" dirty="0" smtClean="0">
                <a:latin typeface="Times New Roman" panose="02020603050405020304" pitchFamily="18" charset="0"/>
                <a:cs typeface="Times New Roman" panose="02020603050405020304" pitchFamily="18" charset="0"/>
              </a:rPr>
              <a:t>与图像压缩</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dirty="0">
                <a:latin typeface="Times New Roman" panose="02020603050405020304" pitchFamily="18" charset="0"/>
                <a:cs typeface="Times New Roman" panose="02020603050405020304" pitchFamily="18" charset="0"/>
              </a:rPr>
              <a:t>5</a:t>
            </a:r>
            <a:r>
              <a:rPr lang="en-US" altLang="zh-CN" sz="2800" dirty="0" smtClean="0">
                <a:latin typeface="Times New Roman" panose="02020603050405020304" pitchFamily="18" charset="0"/>
                <a:cs typeface="Times New Roman" panose="02020603050405020304" pitchFamily="18" charset="0"/>
              </a:rPr>
              <a:t>.k-means</a:t>
            </a:r>
            <a:r>
              <a:rPr lang="zh-CN" altLang="en-US" sz="2800" dirty="0" smtClean="0">
                <a:latin typeface="Times New Roman" panose="02020603050405020304" pitchFamily="18" charset="0"/>
                <a:cs typeface="Times New Roman" panose="02020603050405020304" pitchFamily="18" charset="0"/>
              </a:rPr>
              <a:t>处理图像</a:t>
            </a:r>
            <a:r>
              <a:rPr lang="en-US" altLang="zh-CN" sz="2800" dirty="0" smtClean="0">
                <a:latin typeface="Times New Roman" panose="02020603050405020304" pitchFamily="18" charset="0"/>
                <a:cs typeface="Times New Roman" panose="02020603050405020304" pitchFamily="18" charset="0"/>
              </a:rPr>
              <a:t>python</a:t>
            </a:r>
            <a:r>
              <a:rPr lang="zh-CN" altLang="en-US" sz="2800" dirty="0" smtClean="0">
                <a:latin typeface="Times New Roman" panose="02020603050405020304" pitchFamily="18" charset="0"/>
                <a:cs typeface="Times New Roman" panose="02020603050405020304" pitchFamily="18" charset="0"/>
              </a:rPr>
              <a:t>实现</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305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图像压缩算法概述</a:t>
            </a:r>
            <a:endParaRPr lang="zh-CN" altLang="en-US" sz="4000" dirty="0"/>
          </a:p>
        </p:txBody>
      </p:sp>
      <p:sp>
        <p:nvSpPr>
          <p:cNvPr id="3" name="内容占位符 2"/>
          <p:cNvSpPr>
            <a:spLocks noGrp="1"/>
          </p:cNvSpPr>
          <p:nvPr>
            <p:ph idx="1"/>
          </p:nvPr>
        </p:nvSpPr>
        <p:spPr>
          <a:xfrm>
            <a:off x="467544" y="1412776"/>
            <a:ext cx="8229600" cy="4525963"/>
          </a:xfrm>
        </p:spPr>
        <p:txBody>
          <a:bodyPr>
            <a:normAutofit/>
          </a:bodyPr>
          <a:lstStyle/>
          <a:p>
            <a:pPr>
              <a:lnSpc>
                <a:spcPct val="120000"/>
              </a:lnSpc>
            </a:pPr>
            <a:r>
              <a:rPr lang="zh-CN" altLang="en-US" sz="2800" dirty="0" smtClean="0"/>
              <a:t>对于一张非黑即白的图片来说，</a:t>
            </a:r>
            <a:r>
              <a:rPr lang="zh-CN" altLang="en-US" sz="2800" dirty="0"/>
              <a:t>每个像素点需要</a:t>
            </a:r>
            <a:r>
              <a:rPr lang="en-US" altLang="zh-CN" sz="2800" dirty="0"/>
              <a:t>1</a:t>
            </a:r>
            <a:r>
              <a:rPr lang="zh-CN" altLang="en-US" sz="2800" dirty="0"/>
              <a:t>个</a:t>
            </a:r>
            <a:r>
              <a:rPr lang="en-US" altLang="zh-CN" sz="2800" dirty="0"/>
              <a:t>bit</a:t>
            </a:r>
            <a:r>
              <a:rPr lang="zh-CN" altLang="en-US" sz="2800" dirty="0"/>
              <a:t>进行</a:t>
            </a:r>
            <a:r>
              <a:rPr lang="zh-CN" altLang="en-US" sz="2800" dirty="0" smtClean="0"/>
              <a:t>存储。</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r>
              <a:rPr lang="zh-CN" altLang="en-US" sz="2800" dirty="0" smtClean="0"/>
              <a:t>对于一张灰度图来说，一般每个像素点需要</a:t>
            </a:r>
            <a:r>
              <a:rPr lang="en-US" altLang="zh-CN" sz="2800" dirty="0" smtClean="0"/>
              <a:t>8</a:t>
            </a:r>
            <a:r>
              <a:rPr lang="zh-CN" altLang="en-US" sz="2800" dirty="0" smtClean="0"/>
              <a:t>个</a:t>
            </a:r>
            <a:r>
              <a:rPr lang="en-US" altLang="zh-CN" sz="2800" dirty="0" smtClean="0"/>
              <a:t>bit</a:t>
            </a:r>
            <a:r>
              <a:rPr lang="zh-CN" altLang="en-US" sz="2800" dirty="0" smtClean="0"/>
              <a:t>，即</a:t>
            </a:r>
            <a:r>
              <a:rPr lang="en-US" altLang="zh-CN" sz="2800" dirty="0" smtClean="0"/>
              <a:t>1</a:t>
            </a:r>
            <a:r>
              <a:rPr lang="zh-CN" altLang="en-US" sz="2800" dirty="0" smtClean="0"/>
              <a:t>个字节进行存储</a:t>
            </a:r>
            <a:r>
              <a:rPr lang="en-US" altLang="zh-CN" sz="2800" dirty="0" smtClean="0"/>
              <a:t>(</a:t>
            </a:r>
            <a:r>
              <a:rPr lang="zh-CN" altLang="en-US" sz="2800" dirty="0" smtClean="0"/>
              <a:t>灰度值从</a:t>
            </a:r>
            <a:r>
              <a:rPr lang="en-US" altLang="zh-CN" sz="2800" dirty="0" smtClean="0"/>
              <a:t>0</a:t>
            </a:r>
            <a:r>
              <a:rPr lang="zh-CN" altLang="en-US" sz="2800" dirty="0" smtClean="0"/>
              <a:t>到</a:t>
            </a:r>
            <a:r>
              <a:rPr lang="en-US" altLang="zh-CN" sz="2800" dirty="0" smtClean="0"/>
              <a:t>255)</a:t>
            </a:r>
            <a:r>
              <a:rPr lang="zh-CN" altLang="en-US" sz="2800" dirty="0" smtClean="0"/>
              <a:t>。</a:t>
            </a:r>
            <a:endParaRPr lang="en-US" altLang="zh-CN" sz="2800" dirty="0" smtClean="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2170801"/>
            <a:ext cx="4032448" cy="1690247"/>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4823486"/>
            <a:ext cx="3172262" cy="1984008"/>
          </a:xfrm>
          <a:prstGeom prst="rect">
            <a:avLst/>
          </a:prstGeom>
        </p:spPr>
      </p:pic>
    </p:spTree>
    <p:extLst>
      <p:ext uri="{BB962C8B-B14F-4D97-AF65-F5344CB8AC3E}">
        <p14:creationId xmlns:p14="http://schemas.microsoft.com/office/powerpoint/2010/main" val="121434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图像压缩算法概述</a:t>
            </a:r>
            <a:endParaRPr lang="zh-CN" altLang="en-US" dirty="0"/>
          </a:p>
        </p:txBody>
      </p:sp>
      <p:sp>
        <p:nvSpPr>
          <p:cNvPr id="3" name="内容占位符 2"/>
          <p:cNvSpPr>
            <a:spLocks noGrp="1"/>
          </p:cNvSpPr>
          <p:nvPr>
            <p:ph idx="1"/>
          </p:nvPr>
        </p:nvSpPr>
        <p:spPr/>
        <p:txBody>
          <a:bodyPr/>
          <a:lstStyle/>
          <a:p>
            <a:pPr lvl="0">
              <a:lnSpc>
                <a:spcPct val="120000"/>
              </a:lnSpc>
            </a:pPr>
            <a:r>
              <a:rPr lang="zh-CN" altLang="en-US" sz="2800" dirty="0" smtClean="0">
                <a:solidFill>
                  <a:prstClr val="black"/>
                </a:solidFill>
              </a:rPr>
              <a:t>红、绿、蓝称为光的三原色</a:t>
            </a:r>
            <a:r>
              <a:rPr lang="en-US" altLang="zh-CN" sz="2800" dirty="0" smtClean="0">
                <a:solidFill>
                  <a:prstClr val="black"/>
                </a:solidFill>
              </a:rPr>
              <a:t>(</a:t>
            </a:r>
            <a:r>
              <a:rPr lang="zh-CN" altLang="en-US" sz="2800" dirty="0" smtClean="0">
                <a:solidFill>
                  <a:prstClr val="black"/>
                </a:solidFill>
              </a:rPr>
              <a:t>红黄青是美术画图中的三原色，与计算机中用的三原色不同，计算机处理图像用的是光的三原色</a:t>
            </a:r>
            <a:r>
              <a:rPr lang="en-US" altLang="zh-CN" sz="2800" dirty="0" smtClean="0">
                <a:solidFill>
                  <a:prstClr val="black"/>
                </a:solidFill>
              </a:rPr>
              <a:t>RGB)</a:t>
            </a:r>
            <a:r>
              <a:rPr lang="zh-CN" altLang="en-US" sz="2800" dirty="0" smtClean="0">
                <a:solidFill>
                  <a:prstClr val="black"/>
                </a:solidFill>
              </a:rPr>
              <a:t>。</a:t>
            </a:r>
            <a:endParaRPr lang="en-US" altLang="zh-CN" sz="2800" dirty="0" smtClean="0">
              <a:solidFill>
                <a:prstClr val="black"/>
              </a:solidFill>
            </a:endParaRPr>
          </a:p>
          <a:p>
            <a:pPr lvl="0">
              <a:lnSpc>
                <a:spcPct val="120000"/>
              </a:lnSpc>
            </a:pPr>
            <a:r>
              <a:rPr lang="zh-CN" altLang="en-US" sz="2800" dirty="0" smtClean="0">
                <a:solidFill>
                  <a:prstClr val="black"/>
                </a:solidFill>
              </a:rPr>
              <a:t>对于</a:t>
            </a:r>
            <a:r>
              <a:rPr lang="zh-CN" altLang="en-US" sz="2800" dirty="0">
                <a:solidFill>
                  <a:prstClr val="black"/>
                </a:solidFill>
              </a:rPr>
              <a:t>一张三通道的彩色图像来说，每个像素点</a:t>
            </a:r>
            <a:r>
              <a:rPr lang="zh-CN" altLang="en-US" sz="2800" dirty="0" smtClean="0">
                <a:solidFill>
                  <a:prstClr val="black"/>
                </a:solidFill>
              </a:rPr>
              <a:t>需要存储红、绿、蓝三种颜色。</a:t>
            </a:r>
            <a:endParaRPr lang="zh-CN" altLang="en-US" sz="2800" dirty="0">
              <a:solidFill>
                <a:prstClr val="black"/>
              </a:solidFill>
            </a:endParaRPr>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980" y="4279973"/>
            <a:ext cx="4667901" cy="2553056"/>
          </a:xfrm>
          <a:prstGeom prst="rect">
            <a:avLst/>
          </a:prstGeom>
        </p:spPr>
      </p:pic>
    </p:spTree>
    <p:extLst>
      <p:ext uri="{BB962C8B-B14F-4D97-AF65-F5344CB8AC3E}">
        <p14:creationId xmlns:p14="http://schemas.microsoft.com/office/powerpoint/2010/main" val="72681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图像压缩算法概述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pPr>
                  <a:lnSpc>
                    <a:spcPct val="120000"/>
                  </a:lnSpc>
                </a:pPr>
                <a:r>
                  <a:rPr lang="zh-CN" altLang="en-US" sz="2800" dirty="0" smtClean="0">
                    <a:latin typeface="Times New Roman" panose="02020603050405020304" pitchFamily="18" charset="0"/>
                    <a:cs typeface="Times New Roman" panose="02020603050405020304" pitchFamily="18" charset="0"/>
                  </a:rPr>
                  <a:t>彩色图像中，每种原色的变化范围有多种形式，可以从</a:t>
                </a:r>
                <a:r>
                  <a:rPr lang="en-US" altLang="zh-CN" sz="2800" dirty="0" smtClean="0">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到</a:t>
                </a:r>
                <a:r>
                  <a:rPr lang="en-US" altLang="zh-CN" sz="2800" dirty="0" smtClean="0">
                    <a:latin typeface="Times New Roman" panose="02020603050405020304" pitchFamily="18" charset="0"/>
                    <a:cs typeface="Times New Roman" panose="02020603050405020304" pitchFamily="18" charset="0"/>
                  </a:rPr>
                  <a:t>255</a:t>
                </a:r>
                <a:r>
                  <a:rPr lang="zh-CN" altLang="en-US" sz="2800" dirty="0" smtClean="0">
                    <a:latin typeface="Times New Roman" panose="02020603050405020304" pitchFamily="18" charset="0"/>
                    <a:cs typeface="Times New Roman" panose="02020603050405020304" pitchFamily="18" charset="0"/>
                  </a:rPr>
                  <a:t>，也可以从</a:t>
                </a:r>
                <a:r>
                  <a:rPr lang="en-US" altLang="zh-CN" sz="2800" dirty="0" smtClean="0">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到</a:t>
                </a:r>
                <a:r>
                  <a:rPr lang="en-US" altLang="zh-CN" sz="2800" dirty="0" smtClean="0">
                    <a:latin typeface="Times New Roman" panose="02020603050405020304" pitchFamily="18" charset="0"/>
                    <a:cs typeface="Times New Roman" panose="02020603050405020304" pitchFamily="18" charset="0"/>
                  </a:rPr>
                  <a:t>63</a:t>
                </a:r>
                <a:r>
                  <a:rPr lang="zh-CN" altLang="en-US" sz="2800" dirty="0" smtClean="0">
                    <a:latin typeface="Times New Roman" panose="02020603050405020304" pitchFamily="18" charset="0"/>
                    <a:cs typeface="Times New Roman" panose="02020603050405020304" pitchFamily="18" charset="0"/>
                  </a:rPr>
                  <a:t>等，一般用</a:t>
                </a:r>
                <a:r>
                  <a:rPr lang="en-US" altLang="zh-CN" sz="2800" dirty="0" smtClean="0">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到</a:t>
                </a:r>
                <a:r>
                  <a:rPr lang="en-US" altLang="zh-CN" sz="2800" dirty="0" smtClean="0">
                    <a:latin typeface="Times New Roman" panose="02020603050405020304" pitchFamily="18" charset="0"/>
                    <a:cs typeface="Times New Roman" panose="02020603050405020304" pitchFamily="18" charset="0"/>
                  </a:rPr>
                  <a:t>255</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a:lnSpc>
                    <a:spcPct val="120000"/>
                  </a:lnSpc>
                </a:pPr>
                <a:r>
                  <a:rPr lang="zh-CN" altLang="en-US" sz="2800" dirty="0" smtClean="0">
                    <a:latin typeface="Times New Roman" panose="02020603050405020304" pitchFamily="18" charset="0"/>
                    <a:cs typeface="Times New Roman" panose="02020603050405020304" pitchFamily="18" charset="0"/>
                  </a:rPr>
                  <a:t>以三种原色都从</a:t>
                </a:r>
                <a:r>
                  <a:rPr lang="en-US" altLang="zh-CN" sz="2800" dirty="0" smtClean="0">
                    <a:latin typeface="Times New Roman" panose="02020603050405020304" pitchFamily="18" charset="0"/>
                    <a:cs typeface="Times New Roman" panose="02020603050405020304" pitchFamily="18" charset="0"/>
                  </a:rPr>
                  <a:t>0</a:t>
                </a:r>
                <a:r>
                  <a:rPr lang="zh-CN" altLang="en-US" sz="2800" dirty="0" smtClean="0">
                    <a:latin typeface="Times New Roman" panose="02020603050405020304" pitchFamily="18" charset="0"/>
                    <a:cs typeface="Times New Roman" panose="02020603050405020304" pitchFamily="18" charset="0"/>
                  </a:rPr>
                  <a:t>到</a:t>
                </a:r>
                <a:r>
                  <a:rPr lang="en-US" altLang="zh-CN" sz="2800" dirty="0" smtClean="0">
                    <a:latin typeface="Times New Roman" panose="02020603050405020304" pitchFamily="18" charset="0"/>
                    <a:cs typeface="Times New Roman" panose="02020603050405020304" pitchFamily="18" charset="0"/>
                  </a:rPr>
                  <a:t>255</a:t>
                </a:r>
                <a:r>
                  <a:rPr lang="zh-CN" altLang="en-US" sz="2800" dirty="0" smtClean="0">
                    <a:latin typeface="Times New Roman" panose="02020603050405020304" pitchFamily="18" charset="0"/>
                    <a:cs typeface="Times New Roman" panose="02020603050405020304" pitchFamily="18" charset="0"/>
                  </a:rPr>
                  <a:t>变化为例，则每个像素点可以有</a:t>
                </a:r>
                <a:r>
                  <a:rPr lang="en-US" altLang="zh-CN" sz="2800" dirty="0" smtClean="0">
                    <a:latin typeface="Times New Roman" panose="02020603050405020304" pitchFamily="18" charset="0"/>
                    <a:cs typeface="Times New Roman" panose="02020603050405020304" pitchFamily="18" charset="0"/>
                  </a:rPr>
                  <a:t>256</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256</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256=16777216</a:t>
                </a:r>
                <a:r>
                  <a:rPr lang="zh-CN" altLang="en-US" sz="2800" dirty="0">
                    <a:latin typeface="Times New Roman" panose="02020603050405020304" pitchFamily="18" charset="0"/>
                    <a:cs typeface="Times New Roman" panose="02020603050405020304" pitchFamily="18" charset="0"/>
                  </a:rPr>
                  <a:t>种颜色，通常也被简称为</a:t>
                </a:r>
                <a:r>
                  <a:rPr lang="en-US" altLang="zh-CN" sz="2800" dirty="0">
                    <a:latin typeface="Times New Roman" panose="02020603050405020304" pitchFamily="18" charset="0"/>
                    <a:cs typeface="Times New Roman" panose="02020603050405020304" pitchFamily="18" charset="0"/>
                  </a:rPr>
                  <a:t>1600</a:t>
                </a:r>
                <a:r>
                  <a:rPr lang="zh-CN" altLang="en-US" sz="2800" dirty="0">
                    <a:latin typeface="Times New Roman" panose="02020603050405020304" pitchFamily="18" charset="0"/>
                    <a:cs typeface="Times New Roman" panose="02020603050405020304" pitchFamily="18" charset="0"/>
                  </a:rPr>
                  <a:t>万</a:t>
                </a:r>
                <a:r>
                  <a:rPr lang="zh-CN" altLang="en-US" sz="2800" dirty="0" smtClean="0">
                    <a:latin typeface="Times New Roman" panose="02020603050405020304" pitchFamily="18" charset="0"/>
                    <a:cs typeface="Times New Roman" panose="02020603050405020304" pitchFamily="18" charset="0"/>
                  </a:rPr>
                  <a:t>色、</a:t>
                </a:r>
                <a:r>
                  <a:rPr lang="zh-CN" altLang="en-US" sz="2800" dirty="0">
                    <a:latin typeface="Times New Roman" panose="02020603050405020304" pitchFamily="18" charset="0"/>
                    <a:cs typeface="Times New Roman" panose="02020603050405020304" pitchFamily="18" charset="0"/>
                  </a:rPr>
                  <a:t>千万</a:t>
                </a:r>
                <a:r>
                  <a:rPr lang="zh-CN" altLang="en-US" sz="2800" dirty="0" smtClean="0">
                    <a:latin typeface="Times New Roman" panose="02020603050405020304" pitchFamily="18" charset="0"/>
                    <a:cs typeface="Times New Roman" panose="02020603050405020304" pitchFamily="18" charset="0"/>
                  </a:rPr>
                  <a:t>色或</a:t>
                </a:r>
                <a:r>
                  <a:rPr lang="en-US" altLang="zh-CN" sz="2800" dirty="0">
                    <a:latin typeface="Times New Roman" panose="02020603050405020304" pitchFamily="18" charset="0"/>
                    <a:cs typeface="Times New Roman" panose="02020603050405020304" pitchFamily="18" charset="0"/>
                  </a:rPr>
                  <a:t>1600</a:t>
                </a:r>
                <a:r>
                  <a:rPr lang="zh-CN" altLang="en-US" sz="2800" dirty="0">
                    <a:latin typeface="Times New Roman" panose="02020603050405020304" pitchFamily="18" charset="0"/>
                    <a:cs typeface="Times New Roman" panose="02020603050405020304" pitchFamily="18" charset="0"/>
                  </a:rPr>
                  <a:t>万真彩色</a:t>
                </a:r>
                <a:r>
                  <a:rPr lang="zh-CN" altLang="en-US" sz="28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2800" b="0" i="1" smtClean="0">
                        <a:latin typeface="Cambria Math"/>
                        <a:cs typeface="Times New Roman" panose="02020603050405020304" pitchFamily="18" charset="0"/>
                      </a:rPr>
                      <m:t>256∗256∗256=</m:t>
                    </m:r>
                    <m:sSup>
                      <m:sSupPr>
                        <m:ctrlPr>
                          <a:rPr lang="en-US" altLang="zh-CN" sz="2800" b="0" i="1" smtClean="0">
                            <a:latin typeface="Cambria Math"/>
                            <a:cs typeface="Times New Roman" panose="02020603050405020304" pitchFamily="18" charset="0"/>
                          </a:rPr>
                        </m:ctrlPr>
                      </m:sSupPr>
                      <m:e>
                        <m:r>
                          <a:rPr lang="en-US" altLang="zh-CN" sz="2800" b="0" i="1" smtClean="0">
                            <a:latin typeface="Cambria Math"/>
                            <a:cs typeface="Times New Roman" panose="02020603050405020304" pitchFamily="18" charset="0"/>
                          </a:rPr>
                          <m:t>2</m:t>
                        </m:r>
                      </m:e>
                      <m:sup>
                        <m:r>
                          <a:rPr lang="en-US" altLang="zh-CN" sz="2800" b="0" i="1" smtClean="0">
                            <a:latin typeface="Cambria Math"/>
                            <a:cs typeface="Times New Roman" panose="02020603050405020304" pitchFamily="18" charset="0"/>
                          </a:rPr>
                          <m:t>24</m:t>
                        </m:r>
                      </m:sup>
                    </m:sSup>
                  </m:oMath>
                </a14:m>
                <a:r>
                  <a:rPr lang="zh-CN" altLang="en-US" sz="2800" dirty="0" smtClean="0">
                    <a:latin typeface="Times New Roman" panose="02020603050405020304" pitchFamily="18" charset="0"/>
                    <a:cs typeface="Times New Roman" panose="02020603050405020304" pitchFamily="18" charset="0"/>
                  </a:rPr>
                  <a:t>，所以也</a:t>
                </a:r>
                <a:r>
                  <a:rPr lang="zh-CN" altLang="en-US" sz="2800" dirty="0">
                    <a:latin typeface="Times New Roman" panose="02020603050405020304" pitchFamily="18" charset="0"/>
                    <a:cs typeface="Times New Roman" panose="02020603050405020304" pitchFamily="18" charset="0"/>
                  </a:rPr>
                  <a:t>称为</a:t>
                </a:r>
                <a:r>
                  <a:rPr lang="en-US" altLang="zh-CN" sz="2800" dirty="0">
                    <a:latin typeface="Times New Roman" panose="02020603050405020304" pitchFamily="18" charset="0"/>
                    <a:cs typeface="Times New Roman" panose="02020603050405020304" pitchFamily="18" charset="0"/>
                  </a:rPr>
                  <a:t>24</a:t>
                </a:r>
                <a:r>
                  <a:rPr lang="zh-CN" altLang="en-US" sz="2800" dirty="0">
                    <a:latin typeface="Times New Roman" panose="02020603050405020304" pitchFamily="18" charset="0"/>
                    <a:cs typeface="Times New Roman" panose="02020603050405020304" pitchFamily="18" charset="0"/>
                  </a:rPr>
                  <a:t>位</a:t>
                </a:r>
                <a:r>
                  <a:rPr lang="zh-CN" altLang="en-US" sz="2800" dirty="0" smtClean="0">
                    <a:latin typeface="Times New Roman" panose="02020603050405020304" pitchFamily="18" charset="0"/>
                    <a:cs typeface="Times New Roman" panose="02020603050405020304" pitchFamily="18" charset="0"/>
                  </a:rPr>
                  <a:t>色。</a:t>
                </a:r>
                <a:endParaRPr lang="en-US" altLang="zh-CN" sz="2800" dirty="0" smtClean="0">
                  <a:latin typeface="Times New Roman" panose="02020603050405020304" pitchFamily="18" charset="0"/>
                  <a:cs typeface="Times New Roman" panose="02020603050405020304" pitchFamily="18" charset="0"/>
                </a:endParaRPr>
              </a:p>
              <a:p>
                <a:pPr>
                  <a:lnSpc>
                    <a:spcPct val="120000"/>
                  </a:lnSpc>
                </a:pPr>
                <a:r>
                  <a:rPr lang="en-US" altLang="zh-CN" sz="2800" dirty="0" smtClean="0">
                    <a:latin typeface="Times New Roman" panose="02020603050405020304" pitchFamily="18" charset="0"/>
                    <a:cs typeface="Times New Roman" panose="02020603050405020304" pitchFamily="18" charset="0"/>
                  </a:rPr>
                  <a:t>24</a:t>
                </a:r>
                <a:r>
                  <a:rPr lang="zh-CN" altLang="en-US" sz="2800" dirty="0" smtClean="0">
                    <a:latin typeface="Times New Roman" panose="02020603050405020304" pitchFamily="18" charset="0"/>
                    <a:cs typeface="Times New Roman" panose="02020603050405020304" pitchFamily="18" charset="0"/>
                  </a:rPr>
                  <a:t>位色每个像素点需要</a:t>
                </a:r>
                <a:r>
                  <a:rPr lang="en-US" altLang="zh-CN" sz="2800" dirty="0" smtClean="0">
                    <a:latin typeface="Times New Roman" panose="02020603050405020304" pitchFamily="18" charset="0"/>
                    <a:cs typeface="Times New Roman" panose="02020603050405020304" pitchFamily="18" charset="0"/>
                  </a:rPr>
                  <a:t>24</a:t>
                </a:r>
                <a:r>
                  <a:rPr lang="zh-CN" altLang="en-US" sz="2800" dirty="0" smtClean="0">
                    <a:latin typeface="Times New Roman" panose="02020603050405020304" pitchFamily="18" charset="0"/>
                    <a:cs typeface="Times New Roman" panose="02020603050405020304" pitchFamily="18" charset="0"/>
                  </a:rPr>
                  <a:t>个比特，即三个字节进行存储。一张</a:t>
                </a:r>
                <a:r>
                  <a:rPr lang="en-US" altLang="zh-CN" sz="2800" dirty="0" smtClean="0">
                    <a:latin typeface="Times New Roman" panose="02020603050405020304" pitchFamily="18" charset="0"/>
                    <a:cs typeface="Times New Roman" panose="02020603050405020304" pitchFamily="18" charset="0"/>
                  </a:rPr>
                  <a:t>1200</a:t>
                </a:r>
                <a:r>
                  <a:rPr lang="zh-CN" altLang="en-US" sz="2800" dirty="0" smtClean="0">
                    <a:latin typeface="Times New Roman" panose="02020603050405020304" pitchFamily="18" charset="0"/>
                    <a:cs typeface="Times New Roman" panose="02020603050405020304" pitchFamily="18" charset="0"/>
                  </a:rPr>
                  <a:t>万像素的图片需要大约</a:t>
                </a:r>
                <a:r>
                  <a:rPr lang="en-US" altLang="zh-CN" sz="2800" dirty="0" smtClean="0">
                    <a:latin typeface="Times New Roman" panose="02020603050405020304" pitchFamily="18" charset="0"/>
                    <a:cs typeface="Times New Roman" panose="02020603050405020304" pitchFamily="18" charset="0"/>
                  </a:rPr>
                  <a:t>36</a:t>
                </a:r>
                <a:r>
                  <a:rPr lang="zh-CN" altLang="en-US" sz="2800" dirty="0" smtClean="0">
                    <a:latin typeface="Times New Roman" panose="02020603050405020304" pitchFamily="18" charset="0"/>
                    <a:cs typeface="Times New Roman" panose="02020603050405020304" pitchFamily="18" charset="0"/>
                  </a:rPr>
                  <a:t>兆的空间。</a:t>
                </a:r>
                <a:endParaRPr lang="en-US" altLang="zh-CN" sz="2800" dirty="0" smtClean="0">
                  <a:latin typeface="Times New Roman" panose="02020603050405020304" pitchFamily="18" charset="0"/>
                  <a:cs typeface="Times New Roman" panose="02020603050405020304" pitchFamily="18" charset="0"/>
                </a:endParaRPr>
              </a:p>
              <a:p>
                <a:pPr>
                  <a:lnSpc>
                    <a:spcPct val="120000"/>
                  </a:lnSpc>
                </a:pPr>
                <a:r>
                  <a:rPr lang="zh-CN" altLang="en-US" sz="2800" dirty="0">
                    <a:latin typeface="Times New Roman" panose="02020603050405020304" pitchFamily="18" charset="0"/>
                    <a:cs typeface="Times New Roman" panose="02020603050405020304" pitchFamily="18" charset="0"/>
                  </a:rPr>
                  <a:t>大量</a:t>
                </a:r>
                <a:r>
                  <a:rPr lang="zh-CN" altLang="en-US" sz="2800" dirty="0" smtClean="0">
                    <a:latin typeface="Times New Roman" panose="02020603050405020304" pitchFamily="18" charset="0"/>
                    <a:cs typeface="Times New Roman" panose="02020603050405020304" pitchFamily="18" charset="0"/>
                  </a:rPr>
                  <a:t>的图片使得存储、传输和处理都极为困难。</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111" t="-1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5699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思考</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假设一张</a:t>
            </a:r>
            <a:r>
              <a:rPr lang="en-US" altLang="zh-CN" sz="2800" dirty="0" smtClean="0"/>
              <a:t>1200</a:t>
            </a:r>
            <a:r>
              <a:rPr lang="zh-CN" altLang="en-US" sz="2800" dirty="0" smtClean="0"/>
              <a:t>万像素的彩色三通道图像，每个像素点的颜色没有</a:t>
            </a:r>
            <a:r>
              <a:rPr lang="en-US" altLang="zh-CN" sz="2800" dirty="0" smtClean="0"/>
              <a:t>2</a:t>
            </a:r>
            <a:r>
              <a:rPr lang="en-US" altLang="zh-CN" sz="2800" baseline="30000" dirty="0" smtClean="0"/>
              <a:t>24</a:t>
            </a:r>
            <a:r>
              <a:rPr lang="zh-CN" altLang="en-US" sz="2800" dirty="0" smtClean="0"/>
              <a:t>种，只有</a:t>
            </a:r>
            <a:r>
              <a:rPr lang="en-US" altLang="zh-CN" sz="2800" dirty="0" smtClean="0"/>
              <a:t>256</a:t>
            </a:r>
            <a:r>
              <a:rPr lang="zh-CN" altLang="en-US" sz="2800" dirty="0" smtClean="0"/>
              <a:t>种，这张图片需要多少空间进行存储？</a:t>
            </a:r>
            <a:endParaRPr lang="zh-CN" altLang="en-US" sz="2800" dirty="0"/>
          </a:p>
        </p:txBody>
      </p:sp>
    </p:spTree>
    <p:extLst>
      <p:ext uri="{BB962C8B-B14F-4D97-AF65-F5344CB8AC3E}">
        <p14:creationId xmlns:p14="http://schemas.microsoft.com/office/powerpoint/2010/main" val="3192278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4000" dirty="0"/>
              <a:t>扩充</a:t>
            </a:r>
            <a:r>
              <a:rPr lang="zh-CN" altLang="en-US" sz="4000" dirty="0" smtClean="0"/>
              <a:t>阅读：把</a:t>
            </a:r>
            <a:r>
              <a:rPr lang="en-US" altLang="zh-CN" sz="4000" dirty="0" smtClean="0"/>
              <a:t>24</a:t>
            </a:r>
            <a:r>
              <a:rPr lang="zh-CN" altLang="en-US" sz="4000" dirty="0" smtClean="0"/>
              <a:t>位色图转化为灰度图</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20000"/>
                  </a:lnSpc>
                </a:pPr>
                <a:r>
                  <a:rPr lang="zh-CN" altLang="en-US" sz="2800" dirty="0" smtClean="0"/>
                  <a:t>假设原来的图片每个像素点颜色为</a:t>
                </a:r>
                <a:r>
                  <a:rPr lang="en-US" altLang="zh-CN" sz="2800" dirty="0" smtClean="0"/>
                  <a:t>(R,G,B)</a:t>
                </a:r>
                <a:r>
                  <a:rPr lang="zh-CN" altLang="en-US" sz="2800" dirty="0" smtClean="0"/>
                  <a:t>，则可以按如下公式计算灰度值：</a:t>
                </a:r>
                <a:endParaRPr lang="en-US" altLang="zh-CN" sz="2800" dirty="0" smtClean="0"/>
              </a:p>
              <a:p>
                <a:pPr marL="0" indent="0">
                  <a:lnSpc>
                    <a:spcPct val="120000"/>
                  </a:lnSpc>
                  <a:buNone/>
                </a:pPr>
                <a14:m>
                  <m:oMathPara xmlns:m="http://schemas.openxmlformats.org/officeDocument/2006/math">
                    <m:oMathParaPr>
                      <m:jc m:val="centerGroup"/>
                    </m:oMathParaPr>
                    <m:oMath xmlns:m="http://schemas.openxmlformats.org/officeDocument/2006/math">
                      <m:r>
                        <m:rPr>
                          <m:sty m:val="p"/>
                        </m:rPr>
                        <a:rPr lang="en-US" altLang="zh-CN" sz="2800" dirty="0">
                          <a:latin typeface="Cambria Math"/>
                        </a:rPr>
                        <m:t>Grey</m:t>
                      </m:r>
                      <m:r>
                        <a:rPr lang="en-US" altLang="zh-CN" sz="2800" b="0" i="1" dirty="0" smtClean="0">
                          <a:latin typeface="Cambria Math"/>
                        </a:rPr>
                        <m:t>= </m:t>
                      </m:r>
                      <m:d>
                        <m:dPr>
                          <m:ctrlPr>
                            <a:rPr lang="en-US" altLang="zh-CN" sz="2800" b="0" i="1" dirty="0" smtClean="0">
                              <a:latin typeface="Cambria Math"/>
                            </a:rPr>
                          </m:ctrlPr>
                        </m:dPr>
                        <m:e>
                          <m:r>
                            <a:rPr lang="en-US" altLang="zh-CN" sz="2800" b="0" i="1" dirty="0" smtClean="0">
                              <a:latin typeface="Cambria Math"/>
                            </a:rPr>
                            <m:t>𝑅</m:t>
                          </m:r>
                          <m:r>
                            <a:rPr lang="en-US" altLang="zh-CN" sz="2800" b="0" i="1" dirty="0" smtClean="0">
                              <a:latin typeface="Cambria Math"/>
                            </a:rPr>
                            <m:t>∗30+</m:t>
                          </m:r>
                          <m:r>
                            <a:rPr lang="en-US" altLang="zh-CN" sz="2800" b="0" i="1" dirty="0" smtClean="0">
                              <a:latin typeface="Cambria Math"/>
                            </a:rPr>
                            <m:t>𝐺</m:t>
                          </m:r>
                          <m:r>
                            <a:rPr lang="en-US" altLang="zh-CN" sz="2800" b="0" i="1" dirty="0" smtClean="0">
                              <a:latin typeface="Cambria Math"/>
                            </a:rPr>
                            <m:t>∗59+</m:t>
                          </m:r>
                          <m:r>
                            <a:rPr lang="en-US" altLang="zh-CN" sz="2800" b="0" i="1" dirty="0" smtClean="0">
                              <a:latin typeface="Cambria Math"/>
                            </a:rPr>
                            <m:t>𝐵</m:t>
                          </m:r>
                          <m:r>
                            <a:rPr lang="en-US" altLang="zh-CN" sz="2800" b="0" i="1" dirty="0" smtClean="0">
                              <a:latin typeface="Cambria Math"/>
                            </a:rPr>
                            <m:t>∗11</m:t>
                          </m:r>
                        </m:e>
                      </m:d>
                      <m:r>
                        <a:rPr lang="en-US" altLang="zh-CN" sz="2800" b="0" i="1" dirty="0" smtClean="0">
                          <a:latin typeface="Cambria Math"/>
                        </a:rPr>
                        <m:t>/100</m:t>
                      </m:r>
                    </m:oMath>
                  </m:oMathPara>
                </a14:m>
                <a:endParaRPr lang="en-US" altLang="zh-CN" sz="2800" dirty="0" smtClean="0"/>
              </a:p>
              <a:p>
                <a:pPr>
                  <a:lnSpc>
                    <a:spcPct val="120000"/>
                  </a:lnSpc>
                </a:pPr>
                <a:r>
                  <a:rPr lang="zh-CN" altLang="en-US" sz="2800" dirty="0" smtClean="0"/>
                  <a:t>然后将每个像素点的像素值均改为对应的灰度值。</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59" t="-943" r="-296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5" y="3910258"/>
            <a:ext cx="4233673" cy="1822998"/>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719" y="3735845"/>
            <a:ext cx="5020376" cy="3096057"/>
          </a:xfrm>
          <a:prstGeom prst="rect">
            <a:avLst/>
          </a:prstGeom>
        </p:spPr>
      </p:pic>
    </p:spTree>
    <p:extLst>
      <p:ext uri="{BB962C8B-B14F-4D97-AF65-F5344CB8AC3E}">
        <p14:creationId xmlns:p14="http://schemas.microsoft.com/office/powerpoint/2010/main" val="364447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图像压缩算法概述</a:t>
            </a:r>
            <a:endParaRPr lang="zh-CN" altLang="en-US" dirty="0"/>
          </a:p>
        </p:txBody>
      </p:sp>
      <p:sp>
        <p:nvSpPr>
          <p:cNvPr id="3" name="内容占位符 2"/>
          <p:cNvSpPr>
            <a:spLocks noGrp="1"/>
          </p:cNvSpPr>
          <p:nvPr>
            <p:ph idx="1"/>
          </p:nvPr>
        </p:nvSpPr>
        <p:spPr/>
        <p:txBody>
          <a:bodyPr>
            <a:normAutofit/>
          </a:bodyPr>
          <a:lstStyle/>
          <a:p>
            <a:r>
              <a:rPr lang="zh-CN" altLang="en-US" sz="2800" dirty="0"/>
              <a:t>图像数据之所以能被压缩</a:t>
            </a:r>
            <a:r>
              <a:rPr lang="zh-CN" altLang="en-US" sz="2800" dirty="0" smtClean="0"/>
              <a:t>，是因为</a:t>
            </a:r>
            <a:r>
              <a:rPr lang="zh-CN" altLang="en-US" sz="2800" dirty="0"/>
              <a:t>用户可以容忍一定的图像</a:t>
            </a:r>
            <a:r>
              <a:rPr lang="zh-CN" altLang="en-US" sz="2800" dirty="0" smtClean="0"/>
              <a:t>失真以及</a:t>
            </a:r>
            <a:r>
              <a:rPr lang="zh-CN" altLang="en-US" sz="2800" dirty="0"/>
              <a:t>数据中存在着冗余</a:t>
            </a:r>
            <a:r>
              <a:rPr lang="zh-CN" altLang="en-US" sz="2800" dirty="0" smtClean="0"/>
              <a:t>。</a:t>
            </a:r>
            <a:endParaRPr lang="en-US" altLang="zh-CN" sz="2800" dirty="0" smtClean="0"/>
          </a:p>
          <a:p>
            <a:r>
              <a:rPr lang="zh-CN" altLang="en-US" sz="2800" dirty="0" smtClean="0"/>
              <a:t>假设有一张纯黑的图片，                                             由你手写记录其像素值，                                                你会记成这种形式吗：</a:t>
            </a:r>
            <a:endParaRPr lang="en-US" altLang="zh-CN" sz="2800" dirty="0" smtClean="0"/>
          </a:p>
          <a:p>
            <a:pPr marL="0" indent="0">
              <a:buNone/>
            </a:pPr>
            <a:endParaRPr lang="zh-CN" alt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4313403"/>
            <a:ext cx="4664075"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8826" y="2481503"/>
            <a:ext cx="4029075"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p:cNvGraphicFramePr>
            <a:graphicFrameLocks noChangeAspect="1"/>
          </p:cNvGraphicFramePr>
          <p:nvPr>
            <p:extLst>
              <p:ext uri="{D42A27DB-BD31-4B8C-83A1-F6EECF244321}">
                <p14:modId xmlns:p14="http://schemas.microsoft.com/office/powerpoint/2010/main" val="4209663042"/>
              </p:ext>
            </p:extLst>
          </p:nvPr>
        </p:nvGraphicFramePr>
        <p:xfrm>
          <a:off x="827584" y="4160709"/>
          <a:ext cx="3189385" cy="1851901"/>
        </p:xfrm>
        <a:graphic>
          <a:graphicData uri="http://schemas.openxmlformats.org/presentationml/2006/ole">
            <mc:AlternateContent xmlns:mc="http://schemas.openxmlformats.org/markup-compatibility/2006">
              <mc:Choice xmlns:v="urn:schemas-microsoft-com:vml" Requires="v">
                <p:oleObj spid="_x0000_s1067" name="Equation" r:id="rId5" imgW="1574640" imgH="914400" progId="Equation.DSMT4">
                  <p:embed/>
                </p:oleObj>
              </mc:Choice>
              <mc:Fallback>
                <p:oleObj name="Equation" r:id="rId5" imgW="1574640" imgH="914400" progId="Equation.DSMT4">
                  <p:embed/>
                  <p:pic>
                    <p:nvPicPr>
                      <p:cNvPr id="0" name=""/>
                      <p:cNvPicPr/>
                      <p:nvPr/>
                    </p:nvPicPr>
                    <p:blipFill>
                      <a:blip r:embed="rId6"/>
                      <a:stretch>
                        <a:fillRect/>
                      </a:stretch>
                    </p:blipFill>
                    <p:spPr>
                      <a:xfrm>
                        <a:off x="827584" y="4160709"/>
                        <a:ext cx="3189385" cy="1851901"/>
                      </a:xfrm>
                      <a:prstGeom prst="rect">
                        <a:avLst/>
                      </a:prstGeom>
                    </p:spPr>
                  </p:pic>
                </p:oleObj>
              </mc:Fallback>
            </mc:AlternateContent>
          </a:graphicData>
        </a:graphic>
      </p:graphicFrame>
    </p:spTree>
    <p:extLst>
      <p:ext uri="{BB962C8B-B14F-4D97-AF65-F5344CB8AC3E}">
        <p14:creationId xmlns:p14="http://schemas.microsoft.com/office/powerpoint/2010/main" val="213286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图像有损压缩算法</a:t>
            </a:r>
          </a:p>
        </p:txBody>
      </p:sp>
      <p:sp>
        <p:nvSpPr>
          <p:cNvPr id="3" name="内容占位符 2"/>
          <p:cNvSpPr>
            <a:spLocks noGrp="1"/>
          </p:cNvSpPr>
          <p:nvPr>
            <p:ph idx="1"/>
          </p:nvPr>
        </p:nvSpPr>
        <p:spPr/>
        <p:txBody>
          <a:bodyPr>
            <a:normAutofit/>
          </a:bodyPr>
          <a:lstStyle/>
          <a:p>
            <a:r>
              <a:rPr lang="zh-CN" altLang="en-US" sz="2600" dirty="0"/>
              <a:t>有损压缩是利用了人类对</a:t>
            </a:r>
            <a:r>
              <a:rPr lang="zh-CN" altLang="en-US" sz="2600" dirty="0" smtClean="0"/>
              <a:t>图像中</a:t>
            </a:r>
            <a:r>
              <a:rPr lang="zh-CN" altLang="en-US" sz="2600" dirty="0"/>
              <a:t>的</a:t>
            </a:r>
            <a:r>
              <a:rPr lang="zh-CN" altLang="en-US" sz="2600" dirty="0" smtClean="0"/>
              <a:t>某些成分</a:t>
            </a:r>
            <a:r>
              <a:rPr lang="zh-CN" altLang="en-US" sz="2600" dirty="0"/>
              <a:t>不敏感的特性，允许压缩过程中损失一定的信息；虽然不能完全恢复原始数据，但是所损失的部分对理解原始图像的</a:t>
            </a:r>
            <a:r>
              <a:rPr lang="zh-CN" altLang="en-US" sz="2600" dirty="0" smtClean="0"/>
              <a:t>影响较小</a:t>
            </a:r>
            <a:r>
              <a:rPr lang="zh-CN" altLang="en-US" sz="2600" dirty="0"/>
              <a:t>，却换来</a:t>
            </a:r>
            <a:r>
              <a:rPr lang="zh-CN" altLang="en-US" sz="2600" dirty="0" smtClean="0"/>
              <a:t>了更大的压缩比</a:t>
            </a:r>
            <a:r>
              <a:rPr lang="en-US" altLang="zh-CN" sz="2600" dirty="0" smtClean="0"/>
              <a:t>(</a:t>
            </a:r>
            <a:r>
              <a:rPr lang="zh-CN" altLang="en-US" sz="2600" dirty="0" smtClean="0"/>
              <a:t>即压缩后得到的图像比无损压缩算法得到的图像所占用的空间更小</a:t>
            </a:r>
            <a:r>
              <a:rPr lang="en-US" altLang="zh-CN" sz="2600" dirty="0" smtClean="0"/>
              <a:t>)</a:t>
            </a:r>
            <a:r>
              <a:rPr lang="zh-CN" altLang="en-US" sz="2600" dirty="0" smtClean="0"/>
              <a:t>。</a:t>
            </a:r>
            <a:endParaRPr lang="en-US" altLang="zh-CN" sz="2600" dirty="0" smtClean="0"/>
          </a:p>
          <a:p>
            <a:r>
              <a:rPr lang="zh-CN" altLang="en-US" sz="2600" dirty="0" smtClean="0"/>
              <a:t>理论上人的眼睛大约能分辨</a:t>
            </a:r>
            <a:r>
              <a:rPr lang="en-US" altLang="zh-CN" sz="2600" dirty="0" smtClean="0"/>
              <a:t>1000</a:t>
            </a:r>
            <a:r>
              <a:rPr lang="zh-CN" altLang="en-US" sz="2600" dirty="0" smtClean="0"/>
              <a:t>万种颜色，但实际上一些相近的颜色很难区分。比如下图像素值分别为</a:t>
            </a:r>
            <a:r>
              <a:rPr lang="en-US" altLang="zh-CN" sz="2600" dirty="0" smtClean="0"/>
              <a:t>(100,150,120)</a:t>
            </a:r>
            <a:r>
              <a:rPr lang="zh-CN" altLang="en-US" sz="2600" dirty="0" smtClean="0"/>
              <a:t>和</a:t>
            </a:r>
            <a:r>
              <a:rPr lang="en-US" altLang="zh-CN" sz="2600" dirty="0" smtClean="0"/>
              <a:t>(100,145,120)</a:t>
            </a:r>
            <a:r>
              <a:rPr lang="zh-CN" altLang="en-US" sz="2600" dirty="0" smtClean="0"/>
              <a:t>，实际感觉差距并不大。</a:t>
            </a:r>
            <a:endParaRPr lang="zh-CN" altLang="en-US" sz="26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5157192"/>
            <a:ext cx="2333951" cy="1533739"/>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352" y="5157192"/>
            <a:ext cx="2488064" cy="1533739"/>
          </a:xfrm>
          <a:prstGeom prst="rect">
            <a:avLst/>
          </a:prstGeom>
        </p:spPr>
      </p:pic>
    </p:spTree>
    <p:extLst>
      <p:ext uri="{BB962C8B-B14F-4D97-AF65-F5344CB8AC3E}">
        <p14:creationId xmlns:p14="http://schemas.microsoft.com/office/powerpoint/2010/main" val="3792015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图像有损压缩算法</a:t>
            </a:r>
            <a:endParaRPr lang="zh-CN" altLang="en-US" dirty="0"/>
          </a:p>
        </p:txBody>
      </p:sp>
      <p:sp>
        <p:nvSpPr>
          <p:cNvPr id="3" name="内容占位符 2"/>
          <p:cNvSpPr>
            <a:spLocks noGrp="1"/>
          </p:cNvSpPr>
          <p:nvPr>
            <p:ph idx="1"/>
          </p:nvPr>
        </p:nvSpPr>
        <p:spPr/>
        <p:txBody>
          <a:bodyPr>
            <a:normAutofit/>
          </a:bodyPr>
          <a:lstStyle/>
          <a:p>
            <a:r>
              <a:rPr lang="zh-CN" altLang="en-US" sz="2800" dirty="0"/>
              <a:t>图像有损压缩</a:t>
            </a:r>
            <a:r>
              <a:rPr lang="zh-CN" altLang="en-US" sz="2800" dirty="0" smtClean="0"/>
              <a:t>算法主要有以下几种：</a:t>
            </a:r>
            <a:endParaRPr lang="en-US" altLang="zh-CN" sz="2800" dirty="0" smtClean="0"/>
          </a:p>
          <a:p>
            <a:pPr marL="0" indent="0">
              <a:buNone/>
            </a:pPr>
            <a:r>
              <a:rPr lang="zh-CN" altLang="en-US" sz="2800" dirty="0" smtClean="0"/>
              <a:t>    预测编码</a:t>
            </a:r>
            <a:endParaRPr lang="en-US" altLang="zh-CN" sz="2800" dirty="0" smtClean="0"/>
          </a:p>
          <a:p>
            <a:pPr marL="0" indent="0">
              <a:buNone/>
            </a:pPr>
            <a:r>
              <a:rPr lang="zh-CN" altLang="en-US" sz="2800" dirty="0" smtClean="0"/>
              <a:t>    变换编码</a:t>
            </a:r>
            <a:endParaRPr lang="en-US" altLang="zh-CN" sz="2800" dirty="0" smtClean="0"/>
          </a:p>
          <a:p>
            <a:pPr marL="0" indent="0">
              <a:buNone/>
            </a:pPr>
            <a:r>
              <a:rPr lang="zh-CN" altLang="en-US" sz="2800" dirty="0" smtClean="0"/>
              <a:t>    模型</a:t>
            </a:r>
            <a:r>
              <a:rPr lang="zh-CN" altLang="en-US" sz="2800" dirty="0"/>
              <a:t>基编码</a:t>
            </a:r>
            <a:endParaRPr lang="en-US" altLang="zh-CN" sz="2800" dirty="0" smtClean="0"/>
          </a:p>
          <a:p>
            <a:pPr marL="0" indent="0">
              <a:buNone/>
            </a:pPr>
            <a:r>
              <a:rPr lang="en-US" altLang="zh-CN" sz="2800" dirty="0" smtClean="0"/>
              <a:t>    </a:t>
            </a:r>
            <a:r>
              <a:rPr lang="zh-CN" altLang="en-US" sz="2800" dirty="0" smtClean="0"/>
              <a:t>分形编码</a:t>
            </a:r>
            <a:endParaRPr lang="zh-CN" altLang="en-US" sz="2800" dirty="0"/>
          </a:p>
        </p:txBody>
      </p:sp>
    </p:spTree>
    <p:extLst>
      <p:ext uri="{BB962C8B-B14F-4D97-AF65-F5344CB8AC3E}">
        <p14:creationId xmlns:p14="http://schemas.microsoft.com/office/powerpoint/2010/main" val="2852132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预测编码</a:t>
            </a:r>
            <a:endParaRPr lang="zh-CN" altLang="en-US" sz="4000" dirty="0"/>
          </a:p>
        </p:txBody>
      </p:sp>
      <p:sp>
        <p:nvSpPr>
          <p:cNvPr id="3" name="内容占位符 2"/>
          <p:cNvSpPr>
            <a:spLocks noGrp="1"/>
          </p:cNvSpPr>
          <p:nvPr>
            <p:ph idx="1"/>
          </p:nvPr>
        </p:nvSpPr>
        <p:spPr/>
        <p:txBody>
          <a:bodyPr>
            <a:normAutofit fontScale="92500"/>
          </a:bodyPr>
          <a:lstStyle/>
          <a:p>
            <a:pPr>
              <a:lnSpc>
                <a:spcPct val="120000"/>
              </a:lnSpc>
            </a:pPr>
            <a:r>
              <a:rPr lang="zh-CN" altLang="en-US" sz="2800" dirty="0"/>
              <a:t>预测编码是根据离散信号之间存在着一定关联性的特点，利用前面一个或多个信号预测下一个信号进行，然后对实际值和预测值的差（预测误差）进行编码。如果预测比较准确，误差就会很小。在同等精度要求的条件下，就可以用比较少的比特进行编码，达到压缩数据的目的</a:t>
            </a:r>
            <a:r>
              <a:rPr lang="zh-CN" altLang="en-US" sz="2800" dirty="0" smtClean="0"/>
              <a:t>。</a:t>
            </a:r>
            <a:endParaRPr lang="en-US" altLang="zh-CN" sz="2800" dirty="0" smtClean="0"/>
          </a:p>
          <a:p>
            <a:pPr>
              <a:lnSpc>
                <a:spcPct val="120000"/>
              </a:lnSpc>
            </a:pPr>
            <a:r>
              <a:rPr lang="zh-CN" altLang="en-US" sz="2800" dirty="0" smtClean="0"/>
              <a:t>对于图像压缩来说就是利用一个像素点的像素值预测其周围像素点的像素值或者在连续的画面中</a:t>
            </a:r>
            <a:r>
              <a:rPr lang="en-US" altLang="zh-CN" sz="2800" dirty="0" smtClean="0"/>
              <a:t>(</a:t>
            </a:r>
            <a:r>
              <a:rPr lang="zh-CN" altLang="en-US" sz="2800" dirty="0" smtClean="0"/>
              <a:t>比如电影</a:t>
            </a:r>
            <a:r>
              <a:rPr lang="en-US" altLang="zh-CN" sz="2800" dirty="0" smtClean="0"/>
              <a:t>)</a:t>
            </a:r>
            <a:r>
              <a:rPr lang="zh-CN" altLang="en-US" sz="2800" dirty="0" smtClean="0"/>
              <a:t>，利用上一帧的像素值预测下一帧的像素值。</a:t>
            </a:r>
            <a:endParaRPr lang="zh-CN" altLang="en-US" sz="2800" dirty="0"/>
          </a:p>
        </p:txBody>
      </p:sp>
    </p:spTree>
    <p:extLst>
      <p:ext uri="{BB962C8B-B14F-4D97-AF65-F5344CB8AC3E}">
        <p14:creationId xmlns:p14="http://schemas.microsoft.com/office/powerpoint/2010/main" val="3569161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l"/>
            <a:r>
              <a:rPr lang="zh-CN" altLang="en-US" sz="4000" dirty="0" smtClean="0"/>
              <a:t>复习</a:t>
            </a:r>
            <a:endParaRPr lang="zh-CN" altLang="en-US" sz="4000" dirty="0"/>
          </a:p>
        </p:txBody>
      </p:sp>
      <p:sp>
        <p:nvSpPr>
          <p:cNvPr id="5" name="内容占位符 4"/>
          <p:cNvSpPr>
            <a:spLocks noGrp="1"/>
          </p:cNvSpPr>
          <p:nvPr>
            <p:ph idx="1"/>
          </p:nvPr>
        </p:nvSpPr>
        <p:spPr/>
        <p:txBody>
          <a:bodyPr>
            <a:normAutofit/>
          </a:bodyPr>
          <a:lstStyle/>
          <a:p>
            <a:pPr>
              <a:lnSpc>
                <a:spcPct val="120000"/>
              </a:lnSpc>
            </a:pPr>
            <a:r>
              <a:rPr lang="zh-CN" altLang="en-US" sz="2800" dirty="0" smtClean="0"/>
              <a:t>与分类不同的是，聚类是无监督学习，算法执行前并不知道数据集有多少类别。</a:t>
            </a:r>
            <a:endParaRPr lang="en-US" altLang="zh-CN" sz="2800" dirty="0" smtClean="0"/>
          </a:p>
          <a:p>
            <a:pPr>
              <a:lnSpc>
                <a:spcPct val="120000"/>
              </a:lnSpc>
            </a:pPr>
            <a:r>
              <a:rPr lang="zh-CN" altLang="en-US" sz="2800" dirty="0" smtClean="0"/>
              <a:t>分类算法一般的步骤是：训练</a:t>
            </a:r>
            <a:r>
              <a:rPr lang="en-US" altLang="zh-CN" sz="2800" dirty="0" smtClean="0"/>
              <a:t>——</a:t>
            </a:r>
            <a:r>
              <a:rPr lang="zh-CN" altLang="en-US" sz="2800" dirty="0" smtClean="0"/>
              <a:t>测试</a:t>
            </a:r>
            <a:r>
              <a:rPr lang="en-US" altLang="zh-CN" sz="2800" dirty="0" smtClean="0"/>
              <a:t>——</a:t>
            </a:r>
            <a:r>
              <a:rPr lang="zh-CN" altLang="en-US" sz="2800" dirty="0" smtClean="0"/>
              <a:t>修改算法继续训练</a:t>
            </a:r>
            <a:r>
              <a:rPr lang="en-US" altLang="zh-CN" sz="2800" dirty="0" smtClean="0"/>
              <a:t>——</a:t>
            </a:r>
            <a:r>
              <a:rPr lang="zh-CN" altLang="en-US" sz="2800" dirty="0" smtClean="0"/>
              <a:t>测试直到满意。</a:t>
            </a:r>
            <a:endParaRPr lang="en-US" altLang="zh-CN" sz="2800" dirty="0" smtClean="0"/>
          </a:p>
          <a:p>
            <a:pPr>
              <a:lnSpc>
                <a:spcPct val="120000"/>
              </a:lnSpc>
            </a:pPr>
            <a:r>
              <a:rPr lang="zh-CN" altLang="en-US" sz="2800" dirty="0" smtClean="0"/>
              <a:t>聚类一般步骤为：拿到数据集</a:t>
            </a:r>
            <a:r>
              <a:rPr lang="en-US" altLang="zh-CN" sz="2800" dirty="0" smtClean="0"/>
              <a:t>——</a:t>
            </a:r>
            <a:r>
              <a:rPr lang="zh-CN" altLang="en-US" sz="2800" dirty="0" smtClean="0"/>
              <a:t>聚类</a:t>
            </a:r>
            <a:r>
              <a:rPr lang="en-US" altLang="zh-CN" sz="2800" dirty="0" smtClean="0"/>
              <a:t>——</a:t>
            </a:r>
            <a:r>
              <a:rPr lang="zh-CN" altLang="en-US" sz="2800" dirty="0" smtClean="0"/>
              <a:t>分析结果</a:t>
            </a:r>
            <a:r>
              <a:rPr lang="en-US" altLang="zh-CN" sz="2800" dirty="0" smtClean="0"/>
              <a:t>——</a:t>
            </a:r>
            <a:r>
              <a:rPr lang="zh-CN" altLang="en-US" sz="2800" dirty="0" smtClean="0"/>
              <a:t>调整参数</a:t>
            </a:r>
            <a:r>
              <a:rPr lang="en-US" altLang="zh-CN" sz="2800" dirty="0" smtClean="0"/>
              <a:t>——</a:t>
            </a:r>
            <a:r>
              <a:rPr lang="zh-CN" altLang="en-US" sz="2800" dirty="0" smtClean="0"/>
              <a:t>继续聚类。</a:t>
            </a:r>
            <a:endParaRPr lang="en-US" altLang="zh-CN" sz="2800" dirty="0" smtClean="0"/>
          </a:p>
          <a:p>
            <a:pPr>
              <a:lnSpc>
                <a:spcPct val="120000"/>
              </a:lnSpc>
            </a:pPr>
            <a:r>
              <a:rPr lang="zh-CN" altLang="en-US" sz="2800" dirty="0">
                <a:solidFill>
                  <a:srgbClr val="FF0000"/>
                </a:solidFill>
              </a:rPr>
              <a:t>分类</a:t>
            </a:r>
            <a:r>
              <a:rPr lang="zh-CN" altLang="en-US" sz="2800" dirty="0" smtClean="0"/>
              <a:t>的结果有</a:t>
            </a:r>
            <a:r>
              <a:rPr lang="zh-CN" altLang="en-US" sz="2800" dirty="0" smtClean="0">
                <a:solidFill>
                  <a:srgbClr val="FF0000"/>
                </a:solidFill>
              </a:rPr>
              <a:t>测试集</a:t>
            </a:r>
            <a:r>
              <a:rPr lang="zh-CN" altLang="en-US" sz="2800" dirty="0" smtClean="0"/>
              <a:t>可以判断算法的效果，但聚类很少有。</a:t>
            </a:r>
            <a:endParaRPr lang="zh-CN" altLang="en-US" sz="2800" dirty="0"/>
          </a:p>
        </p:txBody>
      </p:sp>
    </p:spTree>
    <p:extLst>
      <p:ext uri="{BB962C8B-B14F-4D97-AF65-F5344CB8AC3E}">
        <p14:creationId xmlns:p14="http://schemas.microsoft.com/office/powerpoint/2010/main" val="2559274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变换编码</a:t>
            </a:r>
            <a:endParaRPr lang="zh-CN" altLang="en-US" sz="4000" dirty="0"/>
          </a:p>
        </p:txBody>
      </p:sp>
      <p:sp>
        <p:nvSpPr>
          <p:cNvPr id="3" name="内容占位符 2"/>
          <p:cNvSpPr>
            <a:spLocks noGrp="1"/>
          </p:cNvSpPr>
          <p:nvPr>
            <p:ph idx="1"/>
          </p:nvPr>
        </p:nvSpPr>
        <p:spPr/>
        <p:txBody>
          <a:bodyPr>
            <a:normAutofit fontScale="85000" lnSpcReduction="10000"/>
          </a:bodyPr>
          <a:lstStyle/>
          <a:p>
            <a:r>
              <a:rPr lang="zh-CN" altLang="en-US" dirty="0"/>
              <a:t>变换编码</a:t>
            </a:r>
            <a:r>
              <a:rPr lang="zh-CN" altLang="en-US" dirty="0" smtClean="0"/>
              <a:t>不直接对图像进行</a:t>
            </a:r>
            <a:r>
              <a:rPr lang="zh-CN" altLang="en-US" dirty="0"/>
              <a:t>编码，而是首先将空域图像信号映射变换到另一个正交矢量</a:t>
            </a:r>
            <a:r>
              <a:rPr lang="zh-CN" altLang="en-US" dirty="0" smtClean="0"/>
              <a:t>空间，</a:t>
            </a:r>
            <a:r>
              <a:rPr lang="zh-CN" altLang="en-US" dirty="0"/>
              <a:t>产生一批变换系数，然后对这些变换系数进行编码处理。变换编码是一种间接编码方法，其中关键问题是在时域或空域描述时，数据之间相关性大，数据冗余度大，经过变换在变换域中描述，数据相关性大大减少，数据冗余量减少，参数独立，数据量少，这样再进行量化，编码就能得到较大的压缩比。典型的准最佳变换有</a:t>
            </a:r>
            <a:r>
              <a:rPr lang="en-US" altLang="zh-CN" dirty="0"/>
              <a:t>DCT</a:t>
            </a:r>
            <a:r>
              <a:rPr lang="zh-CN" altLang="en-US" dirty="0"/>
              <a:t>（离散余弦变换）、</a:t>
            </a:r>
            <a:r>
              <a:rPr lang="en-US" altLang="zh-CN" dirty="0"/>
              <a:t>DFT(</a:t>
            </a:r>
            <a:r>
              <a:rPr lang="zh-CN" altLang="en-US" dirty="0"/>
              <a:t>离散傅里叶变换</a:t>
            </a:r>
            <a:r>
              <a:rPr lang="en-US" altLang="zh-CN" dirty="0"/>
              <a:t>)</a:t>
            </a:r>
            <a:r>
              <a:rPr lang="zh-CN" altLang="en-US" dirty="0"/>
              <a:t>、</a:t>
            </a:r>
            <a:r>
              <a:rPr lang="en-US" altLang="zh-CN" dirty="0"/>
              <a:t>WHT</a:t>
            </a:r>
            <a:r>
              <a:rPr lang="zh-CN" altLang="en-US" dirty="0"/>
              <a:t>（</a:t>
            </a:r>
            <a:r>
              <a:rPr lang="en-US" altLang="zh-CN" dirty="0"/>
              <a:t>Walsh </a:t>
            </a:r>
            <a:r>
              <a:rPr lang="en-US" altLang="zh-CN" dirty="0" err="1"/>
              <a:t>Hadama</a:t>
            </a:r>
            <a:r>
              <a:rPr lang="en-US" altLang="zh-CN" dirty="0"/>
              <a:t> </a:t>
            </a:r>
            <a:r>
              <a:rPr lang="zh-CN" altLang="en-US" dirty="0"/>
              <a:t>变换）、</a:t>
            </a:r>
            <a:r>
              <a:rPr lang="en-US" altLang="zh-CN" dirty="0" err="1"/>
              <a:t>HrT</a:t>
            </a:r>
            <a:r>
              <a:rPr lang="en-US" altLang="zh-CN" dirty="0"/>
              <a:t>(</a:t>
            </a:r>
            <a:r>
              <a:rPr lang="en-US" altLang="zh-CN" dirty="0" err="1"/>
              <a:t>Haar</a:t>
            </a:r>
            <a:r>
              <a:rPr lang="en-US" altLang="zh-CN" dirty="0"/>
              <a:t> </a:t>
            </a:r>
            <a:r>
              <a:rPr lang="zh-CN" altLang="en-US" dirty="0"/>
              <a:t>变换</a:t>
            </a:r>
            <a:r>
              <a:rPr lang="en-US" altLang="zh-CN" dirty="0"/>
              <a:t>)</a:t>
            </a:r>
            <a:r>
              <a:rPr lang="zh-CN" altLang="en-US" dirty="0"/>
              <a:t>等。其中，最常用的是离散余弦变换。</a:t>
            </a:r>
          </a:p>
        </p:txBody>
      </p:sp>
    </p:spTree>
    <p:extLst>
      <p:ext uri="{BB962C8B-B14F-4D97-AF65-F5344CB8AC3E}">
        <p14:creationId xmlns:p14="http://schemas.microsoft.com/office/powerpoint/2010/main" val="879340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模型基编码</a:t>
            </a:r>
          </a:p>
        </p:txBody>
      </p:sp>
      <p:sp>
        <p:nvSpPr>
          <p:cNvPr id="3" name="内容占位符 2"/>
          <p:cNvSpPr>
            <a:spLocks noGrp="1"/>
          </p:cNvSpPr>
          <p:nvPr>
            <p:ph idx="1"/>
          </p:nvPr>
        </p:nvSpPr>
        <p:spPr/>
        <p:txBody>
          <a:bodyPr>
            <a:normAutofit/>
          </a:bodyPr>
          <a:lstStyle/>
          <a:p>
            <a:r>
              <a:rPr lang="zh-CN" altLang="en-US" sz="2800" dirty="0" smtClean="0"/>
              <a:t>模型基编码的</a:t>
            </a:r>
            <a:r>
              <a:rPr lang="zh-CN" altLang="en-US" sz="2800" dirty="0"/>
              <a:t>编码的原理为：首先，在编、解码两端分别建立相同的模型。在发送端，利用图像分析模块对输入图像提取景物的参数，如形状参数、运动参数等。在接收端，景物的这些参数被编码后通过信道传输到解码端，由解码器接收到的参数利用图像合成技术在重建图像，基本原理如图</a:t>
            </a:r>
            <a:r>
              <a:rPr lang="en-US" altLang="zh-CN" sz="2800" dirty="0"/>
              <a:t>1-1</a:t>
            </a:r>
            <a:r>
              <a:rPr lang="zh-CN" altLang="en-US" sz="2800" dirty="0"/>
              <a:t>所示。</a:t>
            </a:r>
          </a:p>
        </p:txBody>
      </p:sp>
    </p:spTree>
    <p:extLst>
      <p:ext uri="{BB962C8B-B14F-4D97-AF65-F5344CB8AC3E}">
        <p14:creationId xmlns:p14="http://schemas.microsoft.com/office/powerpoint/2010/main" val="12262093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分形编码</a:t>
            </a:r>
          </a:p>
        </p:txBody>
      </p:sp>
      <p:sp>
        <p:nvSpPr>
          <p:cNvPr id="3" name="内容占位符 2"/>
          <p:cNvSpPr>
            <a:spLocks noGrp="1"/>
          </p:cNvSpPr>
          <p:nvPr>
            <p:ph idx="1"/>
          </p:nvPr>
        </p:nvSpPr>
        <p:spPr/>
        <p:txBody>
          <a:bodyPr>
            <a:normAutofit/>
          </a:bodyPr>
          <a:lstStyle/>
          <a:p>
            <a:r>
              <a:rPr lang="zh-CN" altLang="en-US" sz="2800" dirty="0"/>
              <a:t>分形的方法是把一幅数字图像，通过一些图像处理技术将原始图像分成一些子图像，然后在分形集中查找这样的子图像。分形集存储许多迭代函数，通过迭代函数的反复迭代，可以恢复原来的子图像。</a:t>
            </a:r>
          </a:p>
          <a:p>
            <a:endParaRPr lang="zh-CN" altLang="en-US" sz="2800" dirty="0"/>
          </a:p>
        </p:txBody>
      </p:sp>
    </p:spTree>
    <p:extLst>
      <p:ext uri="{BB962C8B-B14F-4D97-AF65-F5344CB8AC3E}">
        <p14:creationId xmlns:p14="http://schemas.microsoft.com/office/powerpoint/2010/main" val="1673379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smtClean="0">
                <a:solidFill>
                  <a:prstClr val="black"/>
                </a:solidFill>
              </a:rPr>
              <a:t>一个简单的图像</a:t>
            </a:r>
            <a:r>
              <a:rPr lang="zh-CN" altLang="en-US" sz="4000" dirty="0">
                <a:solidFill>
                  <a:prstClr val="black"/>
                </a:solidFill>
              </a:rPr>
              <a:t>有损压缩算法</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图像有损压缩中最简单、最好理解的就是直接减少颜色数量。比如</a:t>
            </a:r>
            <a:r>
              <a:rPr lang="en-US" altLang="zh-CN" sz="2800" dirty="0" smtClean="0"/>
              <a:t>windows</a:t>
            </a:r>
            <a:r>
              <a:rPr lang="zh-CN" altLang="en-US" sz="2800" dirty="0" smtClean="0"/>
              <a:t>附件的画图中可以将图片保存为以下格式。</a:t>
            </a:r>
            <a:endParaRPr lang="en-US" altLang="zh-CN" sz="2800" dirty="0" smtClean="0"/>
          </a:p>
          <a:p>
            <a:endParaRPr lang="en-US" altLang="zh-CN" sz="2800" dirty="0"/>
          </a:p>
          <a:p>
            <a:endParaRPr lang="en-US" altLang="zh-CN" sz="2800" dirty="0" smtClean="0"/>
          </a:p>
          <a:p>
            <a:endParaRPr lang="en-US" altLang="zh-CN" sz="2800" dirty="0"/>
          </a:p>
          <a:p>
            <a:r>
              <a:rPr lang="zh-CN" altLang="en-US" sz="2800" dirty="0" smtClean="0"/>
              <a:t>同一图片保存为不同的格式所占用的空间分别为</a:t>
            </a:r>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69" y="2996952"/>
            <a:ext cx="5544616" cy="1424873"/>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168" y="5157192"/>
            <a:ext cx="8064893" cy="1152128"/>
          </a:xfrm>
          <a:prstGeom prst="rect">
            <a:avLst/>
          </a:prstGeom>
        </p:spPr>
      </p:pic>
    </p:spTree>
    <p:extLst>
      <p:ext uri="{BB962C8B-B14F-4D97-AF65-F5344CB8AC3E}">
        <p14:creationId xmlns:p14="http://schemas.microsoft.com/office/powerpoint/2010/main" val="362520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图像有损压缩算法</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不同颜色数量的图片效果：</a:t>
            </a:r>
            <a:endParaRPr lang="en-US" altLang="zh-CN" sz="2800" dirty="0" smtClean="0"/>
          </a:p>
          <a:p>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224" y="2204864"/>
            <a:ext cx="3979569" cy="223693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2223" y="4571220"/>
            <a:ext cx="3979569" cy="2236937"/>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728" y="4581128"/>
            <a:ext cx="3912196" cy="2199066"/>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7728" y="2204864"/>
            <a:ext cx="3912196" cy="2199066"/>
          </a:xfrm>
          <a:prstGeom prst="rect">
            <a:avLst/>
          </a:prstGeom>
        </p:spPr>
      </p:pic>
      <p:sp>
        <p:nvSpPr>
          <p:cNvPr id="8" name="TextBox 7"/>
          <p:cNvSpPr txBox="1"/>
          <p:nvPr/>
        </p:nvSpPr>
        <p:spPr>
          <a:xfrm>
            <a:off x="107504" y="2564904"/>
            <a:ext cx="461665" cy="784830"/>
          </a:xfrm>
          <a:prstGeom prst="rect">
            <a:avLst/>
          </a:prstGeom>
          <a:noFill/>
        </p:spPr>
        <p:txBody>
          <a:bodyPr vert="eaVert" wrap="none" rtlCol="0">
            <a:spAutoFit/>
          </a:bodyPr>
          <a:lstStyle/>
          <a:p>
            <a:r>
              <a:rPr lang="zh-CN" altLang="en-US" dirty="0"/>
              <a:t>单色图</a:t>
            </a:r>
          </a:p>
        </p:txBody>
      </p:sp>
      <p:sp>
        <p:nvSpPr>
          <p:cNvPr id="9" name="TextBox 8"/>
          <p:cNvSpPr txBox="1"/>
          <p:nvPr/>
        </p:nvSpPr>
        <p:spPr>
          <a:xfrm>
            <a:off x="4547924" y="2564904"/>
            <a:ext cx="461665" cy="1018869"/>
          </a:xfrm>
          <a:prstGeom prst="rect">
            <a:avLst/>
          </a:prstGeom>
          <a:noFill/>
        </p:spPr>
        <p:txBody>
          <a:bodyPr vert="eaVert" wrap="none" rtlCol="0">
            <a:spAutoFit/>
          </a:bodyPr>
          <a:lstStyle/>
          <a:p>
            <a:r>
              <a:rPr lang="en-US" altLang="zh-CN" dirty="0" smtClean="0"/>
              <a:t>16</a:t>
            </a:r>
            <a:r>
              <a:rPr lang="zh-CN" altLang="en-US" dirty="0" smtClean="0"/>
              <a:t>色位图</a:t>
            </a:r>
            <a:endParaRPr lang="zh-CN" altLang="en-US" dirty="0"/>
          </a:p>
        </p:txBody>
      </p:sp>
      <p:sp>
        <p:nvSpPr>
          <p:cNvPr id="10" name="TextBox 9"/>
          <p:cNvSpPr txBox="1"/>
          <p:nvPr/>
        </p:nvSpPr>
        <p:spPr>
          <a:xfrm>
            <a:off x="107503" y="4941168"/>
            <a:ext cx="461665" cy="1135888"/>
          </a:xfrm>
          <a:prstGeom prst="rect">
            <a:avLst/>
          </a:prstGeom>
          <a:noFill/>
        </p:spPr>
        <p:txBody>
          <a:bodyPr vert="eaVert" wrap="none" rtlCol="0">
            <a:spAutoFit/>
          </a:bodyPr>
          <a:lstStyle/>
          <a:p>
            <a:r>
              <a:rPr lang="en-US" altLang="zh-CN" dirty="0" smtClean="0"/>
              <a:t>256</a:t>
            </a:r>
            <a:r>
              <a:rPr lang="zh-CN" altLang="en-US" dirty="0" smtClean="0"/>
              <a:t>色位图</a:t>
            </a:r>
            <a:endParaRPr lang="zh-CN" altLang="en-US" dirty="0"/>
          </a:p>
        </p:txBody>
      </p:sp>
      <p:sp>
        <p:nvSpPr>
          <p:cNvPr id="11" name="TextBox 10"/>
          <p:cNvSpPr txBox="1"/>
          <p:nvPr/>
        </p:nvSpPr>
        <p:spPr>
          <a:xfrm>
            <a:off x="4547924" y="5085184"/>
            <a:ext cx="461665" cy="1018869"/>
          </a:xfrm>
          <a:prstGeom prst="rect">
            <a:avLst/>
          </a:prstGeom>
          <a:noFill/>
        </p:spPr>
        <p:txBody>
          <a:bodyPr vert="eaVert" wrap="none" rtlCol="0">
            <a:spAutoFit/>
          </a:bodyPr>
          <a:lstStyle/>
          <a:p>
            <a:r>
              <a:rPr lang="en-US" altLang="zh-CN" dirty="0" smtClean="0"/>
              <a:t>24</a:t>
            </a:r>
            <a:r>
              <a:rPr lang="zh-CN" altLang="en-US" dirty="0" smtClean="0"/>
              <a:t>位位图</a:t>
            </a:r>
            <a:endParaRPr lang="zh-CN" altLang="en-US" dirty="0"/>
          </a:p>
        </p:txBody>
      </p:sp>
    </p:spTree>
    <p:extLst>
      <p:ext uri="{BB962C8B-B14F-4D97-AF65-F5344CB8AC3E}">
        <p14:creationId xmlns:p14="http://schemas.microsoft.com/office/powerpoint/2010/main" val="3240518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图像有损压缩算法</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原图像为：</a:t>
            </a:r>
            <a:endParaRPr lang="en-US" altLang="zh-CN" sz="2800" dirty="0" smtClean="0"/>
          </a:p>
          <a:p>
            <a:endParaRPr lang="en-US" altLang="zh-CN" sz="2800" dirty="0"/>
          </a:p>
          <a:p>
            <a:endParaRPr lang="en-US" altLang="zh-CN" sz="2800" dirty="0" smtClean="0"/>
          </a:p>
          <a:p>
            <a:endParaRPr lang="en-US" altLang="zh-CN" sz="2800" dirty="0"/>
          </a:p>
          <a:p>
            <a:r>
              <a:rPr lang="en-US" altLang="zh-CN" sz="2800" dirty="0" smtClean="0"/>
              <a:t>950</a:t>
            </a:r>
            <a:r>
              <a:rPr lang="zh-CN" altLang="en-US" sz="2800" dirty="0" smtClean="0"/>
              <a:t>*</a:t>
            </a:r>
            <a:r>
              <a:rPr lang="en-US" altLang="zh-CN" sz="2800" dirty="0" smtClean="0"/>
              <a:t>534</a:t>
            </a:r>
            <a:r>
              <a:rPr lang="zh-CN" altLang="en-US" sz="2800" dirty="0" smtClean="0"/>
              <a:t>*</a:t>
            </a:r>
            <a:r>
              <a:rPr lang="en-US" altLang="zh-CN" sz="2800" dirty="0" smtClean="0"/>
              <a:t>3=1521900</a:t>
            </a:r>
            <a:r>
              <a:rPr lang="zh-CN" altLang="en-US" sz="2800" dirty="0" smtClean="0"/>
              <a:t>，存储图像需要</a:t>
            </a:r>
            <a:r>
              <a:rPr lang="en-US" altLang="zh-CN" sz="2800" dirty="0" smtClean="0"/>
              <a:t>1521900</a:t>
            </a:r>
            <a:r>
              <a:rPr lang="zh-CN" altLang="en-US" sz="2800" dirty="0" smtClean="0"/>
              <a:t>个字节的空间。</a:t>
            </a:r>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238" y="1741183"/>
            <a:ext cx="2160240" cy="1683132"/>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4797152"/>
            <a:ext cx="5482084" cy="1584176"/>
          </a:xfrm>
          <a:prstGeom prst="rect">
            <a:avLst/>
          </a:prstGeom>
        </p:spPr>
      </p:pic>
    </p:spTree>
    <p:extLst>
      <p:ext uri="{BB962C8B-B14F-4D97-AF65-F5344CB8AC3E}">
        <p14:creationId xmlns:p14="http://schemas.microsoft.com/office/powerpoint/2010/main" val="173652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k-means</a:t>
            </a:r>
            <a:r>
              <a:rPr lang="zh-CN" altLang="en-US" sz="4000" dirty="0" smtClean="0"/>
              <a:t>将图压缩为</a:t>
            </a:r>
            <a:r>
              <a:rPr lang="en-US" altLang="zh-CN" sz="4000" dirty="0" smtClean="0"/>
              <a:t>256</a:t>
            </a:r>
            <a:r>
              <a:rPr lang="zh-CN" altLang="en-US" sz="4000" dirty="0" smtClean="0"/>
              <a:t>色</a:t>
            </a:r>
            <a:endParaRPr lang="zh-CN" altLang="en-US" sz="4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5" y="1340768"/>
            <a:ext cx="4355976"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3977904"/>
            <a:ext cx="4446240" cy="2500732"/>
          </a:xfrm>
          <a:prstGeom prst="rect">
            <a:avLst/>
          </a:prstGeom>
        </p:spPr>
      </p:pic>
      <p:pic>
        <p:nvPicPr>
          <p:cNvPr id="9" name="内容占位符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913" y="1340768"/>
            <a:ext cx="4385943" cy="2465362"/>
          </a:xfrm>
        </p:spPr>
      </p:pic>
      <p:sp>
        <p:nvSpPr>
          <p:cNvPr id="10" name="TextBox 9"/>
          <p:cNvSpPr txBox="1"/>
          <p:nvPr/>
        </p:nvSpPr>
        <p:spPr>
          <a:xfrm>
            <a:off x="17870" y="3977904"/>
            <a:ext cx="697627" cy="400110"/>
          </a:xfrm>
          <a:prstGeom prst="rect">
            <a:avLst/>
          </a:prstGeom>
          <a:noFill/>
        </p:spPr>
        <p:txBody>
          <a:bodyPr wrap="none" rtlCol="0">
            <a:spAutoFit/>
          </a:bodyPr>
          <a:lstStyle/>
          <a:p>
            <a:r>
              <a:rPr lang="zh-CN" altLang="en-US" sz="2000" dirty="0" smtClean="0"/>
              <a:t>原图</a:t>
            </a:r>
            <a:endParaRPr lang="zh-CN" altLang="en-US" sz="2000" dirty="0"/>
          </a:p>
        </p:txBody>
      </p:sp>
      <p:sp>
        <p:nvSpPr>
          <p:cNvPr id="11" name="TextBox 10"/>
          <p:cNvSpPr txBox="1"/>
          <p:nvPr/>
        </p:nvSpPr>
        <p:spPr>
          <a:xfrm>
            <a:off x="7420451" y="3977904"/>
            <a:ext cx="1723549" cy="400110"/>
          </a:xfrm>
          <a:prstGeom prst="rect">
            <a:avLst/>
          </a:prstGeom>
          <a:noFill/>
        </p:spPr>
        <p:txBody>
          <a:bodyPr wrap="none" rtlCol="0">
            <a:spAutoFit/>
          </a:bodyPr>
          <a:lstStyle/>
          <a:p>
            <a:r>
              <a:rPr lang="zh-CN" altLang="en-US" sz="2000" dirty="0" smtClean="0"/>
              <a:t>附件画图保存</a:t>
            </a:r>
            <a:endParaRPr lang="zh-CN" altLang="en-US" sz="2000" dirty="0"/>
          </a:p>
        </p:txBody>
      </p:sp>
      <p:sp>
        <p:nvSpPr>
          <p:cNvPr id="12" name="TextBox 11"/>
          <p:cNvSpPr txBox="1"/>
          <p:nvPr/>
        </p:nvSpPr>
        <p:spPr>
          <a:xfrm>
            <a:off x="3458496" y="6524954"/>
            <a:ext cx="1920719" cy="369332"/>
          </a:xfrm>
          <a:prstGeom prst="rect">
            <a:avLst/>
          </a:prstGeom>
          <a:noFill/>
        </p:spPr>
        <p:txBody>
          <a:bodyPr wrap="none" rtlCol="0">
            <a:spAutoFit/>
          </a:bodyPr>
          <a:lstStyle/>
          <a:p>
            <a:r>
              <a:rPr lang="en-US" altLang="zh-CN" dirty="0" smtClean="0"/>
              <a:t>k-means</a:t>
            </a:r>
            <a:r>
              <a:rPr lang="zh-CN" altLang="en-US" dirty="0" smtClean="0"/>
              <a:t>聚类结果</a:t>
            </a:r>
            <a:endParaRPr lang="zh-CN" altLang="en-US" dirty="0"/>
          </a:p>
        </p:txBody>
      </p:sp>
    </p:spTree>
    <p:extLst>
      <p:ext uri="{BB962C8B-B14F-4D97-AF65-F5344CB8AC3E}">
        <p14:creationId xmlns:p14="http://schemas.microsoft.com/office/powerpoint/2010/main" val="1325486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上次作业问题</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时间复杂度表示方法</a:t>
            </a:r>
            <a:endParaRPr lang="en-US" altLang="zh-CN" sz="2800" dirty="0" smtClean="0"/>
          </a:p>
          <a:p>
            <a:r>
              <a:rPr lang="zh-CN" altLang="en-US" sz="2800" dirty="0" smtClean="0"/>
              <a:t>曼哈顿距离，一般不叫哈曼顿距离</a:t>
            </a:r>
            <a:endParaRPr lang="en-US" altLang="zh-CN" sz="2800" dirty="0" smtClean="0"/>
          </a:p>
          <a:p>
            <a:r>
              <a:rPr lang="en-US" altLang="zh-CN" sz="2800" dirty="0" smtClean="0"/>
              <a:t>SSE</a:t>
            </a:r>
            <a:r>
              <a:rPr lang="zh-CN" altLang="en-US" sz="2800" dirty="0" smtClean="0"/>
              <a:t>不是样本点数量，选</a:t>
            </a:r>
            <a:r>
              <a:rPr lang="en-US" altLang="zh-CN" sz="2800" dirty="0" smtClean="0"/>
              <a:t>SSE</a:t>
            </a:r>
            <a:r>
              <a:rPr lang="zh-CN" altLang="en-US" sz="2800" dirty="0" smtClean="0"/>
              <a:t>做指标不是因为时间复杂度。</a:t>
            </a:r>
            <a:endParaRPr lang="en-US" altLang="zh-CN" sz="2800" dirty="0" smtClean="0"/>
          </a:p>
          <a:p>
            <a:endParaRPr lang="en-US" altLang="zh-CN" sz="2800" dirty="0"/>
          </a:p>
          <a:p>
            <a:endParaRPr lang="en-US" altLang="zh-CN" sz="2800" dirty="0" smtClean="0"/>
          </a:p>
          <a:p>
            <a:endParaRPr lang="en-US" altLang="zh-CN" sz="2800" dirty="0"/>
          </a:p>
          <a:p>
            <a:endParaRPr lang="zh-CN" altLang="en-US" sz="2800"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763885"/>
            <a:ext cx="6281822" cy="788459"/>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4583424"/>
            <a:ext cx="6169044" cy="1682466"/>
          </a:xfrm>
          <a:prstGeom prst="rect">
            <a:avLst/>
          </a:prstGeom>
        </p:spPr>
      </p:pic>
    </p:spTree>
    <p:extLst>
      <p:ext uri="{BB962C8B-B14F-4D97-AF65-F5344CB8AC3E}">
        <p14:creationId xmlns:p14="http://schemas.microsoft.com/office/powerpoint/2010/main" val="11024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图像无损压缩算法</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无损压缩是</a:t>
            </a:r>
            <a:r>
              <a:rPr lang="zh-CN" altLang="en-US" sz="2800" dirty="0"/>
              <a:t>利用数据的统计冗余进行压缩，可完全恢复原始数据而不引起任何失真，但压缩率是受到数据统计冗余度的理论限制，一般为</a:t>
            </a:r>
            <a:r>
              <a:rPr lang="en-US" altLang="zh-CN" sz="2800" dirty="0"/>
              <a:t>2:1</a:t>
            </a:r>
            <a:r>
              <a:rPr lang="zh-CN" altLang="en-US" sz="2800" dirty="0"/>
              <a:t>到</a:t>
            </a:r>
            <a:r>
              <a:rPr lang="en-US" altLang="zh-CN" sz="2800" dirty="0" smtClean="0"/>
              <a:t>5:1</a:t>
            </a:r>
            <a:r>
              <a:rPr lang="zh-CN" altLang="en-US" sz="2800" dirty="0" smtClean="0"/>
              <a:t>。</a:t>
            </a:r>
            <a:endParaRPr lang="zh-CN" alt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645024"/>
            <a:ext cx="4809376"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007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图像无损压缩</a:t>
            </a:r>
            <a:r>
              <a:rPr lang="zh-CN" altLang="en-US" sz="4000" dirty="0"/>
              <a:t>算法</a:t>
            </a:r>
          </a:p>
        </p:txBody>
      </p:sp>
      <p:sp>
        <p:nvSpPr>
          <p:cNvPr id="3" name="内容占位符 2"/>
          <p:cNvSpPr>
            <a:spLocks noGrp="1"/>
          </p:cNvSpPr>
          <p:nvPr>
            <p:ph idx="1"/>
          </p:nvPr>
        </p:nvSpPr>
        <p:spPr/>
        <p:txBody>
          <a:bodyPr>
            <a:normAutofit/>
          </a:bodyPr>
          <a:lstStyle/>
          <a:p>
            <a:pPr>
              <a:lnSpc>
                <a:spcPct val="120000"/>
              </a:lnSpc>
            </a:pPr>
            <a:r>
              <a:rPr lang="zh-CN" altLang="en-US" sz="2800" dirty="0" smtClean="0">
                <a:latin typeface="Times New Roman" panose="02020603050405020304" pitchFamily="18" charset="0"/>
                <a:cs typeface="Times New Roman" panose="02020603050405020304" pitchFamily="18" charset="0"/>
              </a:rPr>
              <a:t>常用的图像无损压缩算法有：</a:t>
            </a:r>
            <a:endParaRPr lang="en-US" altLang="zh-CN" sz="2800" dirty="0" smtClean="0">
              <a:latin typeface="Times New Roman" panose="02020603050405020304" pitchFamily="18" charset="0"/>
              <a:cs typeface="Times New Roman" panose="02020603050405020304" pitchFamily="18" charset="0"/>
            </a:endParaRPr>
          </a:p>
          <a:p>
            <a:pPr marL="0" indent="0">
              <a:lnSpc>
                <a:spcPct val="120000"/>
              </a:lnSpc>
              <a:buNone/>
            </a:pPr>
            <a:r>
              <a:rPr lang="zh-CN" altLang="en-US" sz="2800" dirty="0" smtClean="0">
                <a:latin typeface="Times New Roman" panose="02020603050405020304" pitchFamily="18" charset="0"/>
                <a:cs typeface="Times New Roman" panose="02020603050405020304" pitchFamily="18" charset="0"/>
              </a:rPr>
              <a:t>    香</a:t>
            </a:r>
            <a:r>
              <a:rPr lang="zh-CN" altLang="en-US" sz="2800" dirty="0">
                <a:latin typeface="Times New Roman" panose="02020603050405020304" pitchFamily="18" charset="0"/>
                <a:cs typeface="Times New Roman" panose="02020603050405020304" pitchFamily="18" charset="0"/>
              </a:rPr>
              <a:t>农</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范诺</a:t>
            </a:r>
            <a:r>
              <a:rPr lang="zh-CN" altLang="en-US" sz="2800" dirty="0" smtClean="0">
                <a:latin typeface="Times New Roman" panose="02020603050405020304" pitchFamily="18" charset="0"/>
                <a:cs typeface="Times New Roman" panose="02020603050405020304" pitchFamily="18" charset="0"/>
              </a:rPr>
              <a:t>算法</a:t>
            </a:r>
            <a:r>
              <a:rPr lang="en-US" altLang="zh-CN" sz="2800" dirty="0" smtClean="0">
                <a:latin typeface="Times New Roman" panose="02020603050405020304" pitchFamily="18" charset="0"/>
                <a:cs typeface="Times New Roman" panose="02020603050405020304" pitchFamily="18" charset="0"/>
              </a:rPr>
              <a:t>(Shannon-</a:t>
            </a:r>
            <a:r>
              <a:rPr lang="en-US" altLang="zh-CN" sz="2800" dirty="0" err="1" smtClean="0">
                <a:latin typeface="Times New Roman" panose="02020603050405020304" pitchFamily="18" charset="0"/>
                <a:cs typeface="Times New Roman" panose="02020603050405020304" pitchFamily="18" charset="0"/>
              </a:rPr>
              <a:t>Fano</a:t>
            </a:r>
            <a:r>
              <a:rPr lang="en-US" altLang="zh-CN" sz="2800" dirty="0" smtClean="0">
                <a:latin typeface="Times New Roman" panose="02020603050405020304" pitchFamily="18" charset="0"/>
                <a:cs typeface="Times New Roman" panose="02020603050405020304" pitchFamily="18" charset="0"/>
              </a:rPr>
              <a:t> coding)</a:t>
            </a:r>
            <a:r>
              <a:rPr lang="zh-CN" altLang="en-US" sz="2800" dirty="0" smtClean="0">
                <a:latin typeface="Times New Roman" panose="02020603050405020304" pitchFamily="18" charset="0"/>
                <a:cs typeface="Times New Roman" panose="02020603050405020304" pitchFamily="18" charset="0"/>
              </a:rPr>
              <a:t>算法</a:t>
            </a:r>
            <a:endParaRPr lang="en-US" altLang="zh-CN" sz="2800" dirty="0" smtClean="0">
              <a:latin typeface="Times New Roman" panose="02020603050405020304" pitchFamily="18" charset="0"/>
              <a:cs typeface="Times New Roman" panose="02020603050405020304" pitchFamily="18" charset="0"/>
            </a:endParaRPr>
          </a:p>
          <a:p>
            <a:pPr marL="0" indent="0">
              <a:lnSpc>
                <a:spcPct val="120000"/>
              </a:lnSpc>
              <a:buNone/>
            </a:pPr>
            <a:r>
              <a:rPr lang="zh-CN" altLang="en-US" sz="2800" dirty="0" smtClean="0">
                <a:latin typeface="Times New Roman" panose="02020603050405020304" pitchFamily="18" charset="0"/>
                <a:cs typeface="Times New Roman" panose="02020603050405020304" pitchFamily="18" charset="0"/>
              </a:rPr>
              <a:t>    哈夫曼编码</a:t>
            </a:r>
            <a:r>
              <a:rPr lang="en-US"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Huffman Coding</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，也叫霍夫曼编码</a:t>
            </a:r>
            <a:endParaRPr lang="en-US" altLang="zh-CN" sz="2800" dirty="0" smtClean="0">
              <a:latin typeface="Times New Roman" panose="02020603050405020304" pitchFamily="18" charset="0"/>
              <a:cs typeface="Times New Roman" panose="02020603050405020304" pitchFamily="18" charset="0"/>
            </a:endParaRPr>
          </a:p>
          <a:p>
            <a:pPr marL="0" indent="0">
              <a:lnSpc>
                <a:spcPct val="120000"/>
              </a:lnSpc>
              <a:buNone/>
            </a:pPr>
            <a:r>
              <a:rPr lang="zh-CN" altLang="en-US" sz="2800" dirty="0" smtClean="0">
                <a:latin typeface="Times New Roman" panose="02020603050405020304" pitchFamily="18" charset="0"/>
                <a:cs typeface="Times New Roman" panose="02020603050405020304" pitchFamily="18" charset="0"/>
              </a:rPr>
              <a:t>    游程</a:t>
            </a:r>
            <a:r>
              <a:rPr lang="zh-CN" altLang="en-US" sz="2800" dirty="0">
                <a:latin typeface="Times New Roman" panose="02020603050405020304" pitchFamily="18" charset="0"/>
                <a:cs typeface="Times New Roman" panose="02020603050405020304" pitchFamily="18" charset="0"/>
              </a:rPr>
              <a:t>长度</a:t>
            </a:r>
            <a:r>
              <a:rPr lang="zh-CN" altLang="en-US" sz="2800" dirty="0" smtClean="0">
                <a:latin typeface="Times New Roman" panose="02020603050405020304" pitchFamily="18" charset="0"/>
                <a:cs typeface="Times New Roman" panose="02020603050405020304" pitchFamily="18" charset="0"/>
              </a:rPr>
              <a:t>编码</a:t>
            </a:r>
            <a:r>
              <a:rPr lang="en-US" altLang="zh-CN" sz="2800" dirty="0" smtClean="0">
                <a:latin typeface="Times New Roman" panose="02020603050405020304" pitchFamily="18" charset="0"/>
                <a:cs typeface="Times New Roman" panose="02020603050405020304" pitchFamily="18" charset="0"/>
              </a:rPr>
              <a:t>(run-length code)</a:t>
            </a:r>
            <a:endParaRPr lang="en-US" altLang="zh-CN" sz="2800" dirty="0">
              <a:latin typeface="Times New Roman" panose="02020603050405020304" pitchFamily="18" charset="0"/>
              <a:cs typeface="Times New Roman" panose="02020603050405020304" pitchFamily="18" charset="0"/>
            </a:endParaRPr>
          </a:p>
          <a:p>
            <a:pPr marL="0" indent="0">
              <a:lnSpc>
                <a:spcPct val="120000"/>
              </a:lnSpc>
              <a:buNone/>
            </a:pPr>
            <a:r>
              <a:rPr lang="en-US" altLang="zh-CN" sz="2800" dirty="0" smtClean="0">
                <a:latin typeface="Times New Roman" panose="02020603050405020304" pitchFamily="18" charset="0"/>
                <a:cs typeface="Times New Roman" panose="02020603050405020304" pitchFamily="18" charset="0"/>
              </a:rPr>
              <a:t>    LZW(Lempel-Ziv-Welch</a:t>
            </a:r>
            <a:r>
              <a:rPr lang="en-US" altLang="zh-CN"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编码</a:t>
            </a:r>
            <a:endParaRPr lang="en-US" altLang="zh-CN" sz="2800" dirty="0" smtClean="0">
              <a:latin typeface="Times New Roman" panose="02020603050405020304" pitchFamily="18" charset="0"/>
              <a:cs typeface="Times New Roman" panose="02020603050405020304" pitchFamily="18" charset="0"/>
            </a:endParaRPr>
          </a:p>
          <a:p>
            <a:pPr marL="0" indent="0">
              <a:lnSpc>
                <a:spcPct val="120000"/>
              </a:lnSpc>
              <a:buNone/>
            </a:pPr>
            <a:r>
              <a:rPr lang="zh-CN" altLang="en-US" sz="2800" dirty="0" smtClean="0">
                <a:latin typeface="Times New Roman" panose="02020603050405020304" pitchFamily="18" charset="0"/>
                <a:cs typeface="Times New Roman" panose="02020603050405020304" pitchFamily="18" charset="0"/>
              </a:rPr>
              <a:t>    算术</a:t>
            </a:r>
            <a:r>
              <a:rPr lang="zh-CN" altLang="en-US" sz="2800" dirty="0">
                <a:latin typeface="Times New Roman" panose="02020603050405020304" pitchFamily="18" charset="0"/>
                <a:cs typeface="Times New Roman" panose="02020603050405020304" pitchFamily="18" charset="0"/>
              </a:rPr>
              <a:t>编码</a:t>
            </a:r>
          </a:p>
        </p:txBody>
      </p:sp>
    </p:spTree>
    <p:extLst>
      <p:ext uri="{BB962C8B-B14F-4D97-AF65-F5344CB8AC3E}">
        <p14:creationId xmlns:p14="http://schemas.microsoft.com/office/powerpoint/2010/main" val="1033816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复习</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由于权重问题以及数据集分布形式等的区别，分类问题尽量不要用聚类算法处理，比如下面的数据集，如果是一个分类问题的数据集</a:t>
            </a:r>
            <a:r>
              <a:rPr lang="en-US" altLang="zh-CN" sz="2800" dirty="0" smtClean="0"/>
              <a:t>(</a:t>
            </a:r>
            <a:r>
              <a:rPr lang="zh-CN" altLang="en-US" sz="2800" dirty="0" smtClean="0"/>
              <a:t>去掉标签</a:t>
            </a:r>
            <a:r>
              <a:rPr lang="en-US" altLang="zh-CN" sz="2800" dirty="0" smtClean="0"/>
              <a:t>)</a:t>
            </a:r>
            <a:r>
              <a:rPr lang="zh-CN" altLang="en-US" sz="2800" dirty="0" smtClean="0"/>
              <a:t>，用</a:t>
            </a:r>
            <a:r>
              <a:rPr lang="en-US" altLang="zh-CN" sz="2800" dirty="0" smtClean="0"/>
              <a:t>k-means</a:t>
            </a:r>
            <a:r>
              <a:rPr lang="zh-CN" altLang="en-US" sz="2800" dirty="0" smtClean="0"/>
              <a:t>是不能得到满意的结果的。</a:t>
            </a:r>
            <a:endParaRPr lang="zh-CN" alt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717031"/>
            <a:ext cx="3744416" cy="285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9994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哈夫曼编码</a:t>
            </a:r>
          </a:p>
        </p:txBody>
      </p:sp>
      <p:sp>
        <p:nvSpPr>
          <p:cNvPr id="3" name="内容占位符 2"/>
          <p:cNvSpPr>
            <a:spLocks noGrp="1"/>
          </p:cNvSpPr>
          <p:nvPr>
            <p:ph idx="1"/>
          </p:nvPr>
        </p:nvSpPr>
        <p:spPr/>
        <p:txBody>
          <a:bodyPr>
            <a:normAutofit/>
          </a:bodyPr>
          <a:lstStyle/>
          <a:p>
            <a:r>
              <a:rPr lang="zh-CN" altLang="en-US" sz="2800" dirty="0"/>
              <a:t>哈夫曼编码</a:t>
            </a:r>
            <a:r>
              <a:rPr lang="en-US" altLang="zh-CN" sz="2800" dirty="0"/>
              <a:t>(Huffman Coding)</a:t>
            </a:r>
            <a:r>
              <a:rPr lang="zh-CN" altLang="en-US" sz="2800" dirty="0"/>
              <a:t>，又称霍夫曼编码，是一种编码方式，哈夫曼编码是可变字长编码</a:t>
            </a:r>
            <a:r>
              <a:rPr lang="en-US" altLang="zh-CN" sz="2800" dirty="0"/>
              <a:t>(VLC)</a:t>
            </a:r>
            <a:r>
              <a:rPr lang="zh-CN" altLang="en-US" sz="2800" dirty="0"/>
              <a:t>的一种。</a:t>
            </a:r>
            <a:r>
              <a:rPr lang="en-US" altLang="zh-CN" sz="2800" dirty="0"/>
              <a:t>Huffman</a:t>
            </a:r>
            <a:r>
              <a:rPr lang="zh-CN" altLang="en-US" sz="2800" dirty="0"/>
              <a:t>于</a:t>
            </a:r>
            <a:r>
              <a:rPr lang="en-US" altLang="zh-CN" sz="2800" dirty="0"/>
              <a:t>1952</a:t>
            </a:r>
            <a:r>
              <a:rPr lang="zh-CN" altLang="en-US" sz="2800" dirty="0"/>
              <a:t>年提出一种编码方法，该方法完全依据字符出现概率来构造异字头的平均长度最短的码字，有时称之为最佳编码，一般就叫做</a:t>
            </a:r>
            <a:r>
              <a:rPr lang="en-US" altLang="zh-CN" sz="2800" dirty="0"/>
              <a:t>Huffman</a:t>
            </a:r>
            <a:r>
              <a:rPr lang="zh-CN" altLang="en-US" sz="2800" dirty="0"/>
              <a:t>编码（有时也称为霍夫曼编码）。</a:t>
            </a:r>
          </a:p>
        </p:txBody>
      </p:sp>
    </p:spTree>
    <p:extLst>
      <p:ext uri="{BB962C8B-B14F-4D97-AF65-F5344CB8AC3E}">
        <p14:creationId xmlns:p14="http://schemas.microsoft.com/office/powerpoint/2010/main" val="26597391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哈夫曼</a:t>
            </a:r>
            <a:r>
              <a:rPr lang="zh-CN" altLang="en-US" sz="4000" dirty="0" smtClean="0">
                <a:solidFill>
                  <a:prstClr val="black"/>
                </a:solidFill>
              </a:rPr>
              <a:t>编码实例</a:t>
            </a:r>
            <a:endParaRPr lang="zh-CN" altLang="en-US" dirty="0"/>
          </a:p>
        </p:txBody>
      </p:sp>
      <p:sp>
        <p:nvSpPr>
          <p:cNvPr id="3" name="内容占位符 2"/>
          <p:cNvSpPr>
            <a:spLocks noGrp="1"/>
          </p:cNvSpPr>
          <p:nvPr>
            <p:ph idx="1"/>
          </p:nvPr>
        </p:nvSpPr>
        <p:spPr/>
        <p:txBody>
          <a:bodyPr>
            <a:normAutofit/>
          </a:bodyPr>
          <a:lstStyle/>
          <a:p>
            <a:r>
              <a:rPr lang="zh-CN" altLang="en-US" sz="2800" dirty="0"/>
              <a:t>现有一个由</a:t>
            </a:r>
            <a:r>
              <a:rPr lang="en-US" altLang="zh-CN" sz="2800" dirty="0"/>
              <a:t>5</a:t>
            </a:r>
            <a:r>
              <a:rPr lang="zh-CN" altLang="en-US" sz="2800" dirty="0"/>
              <a:t>个不同符号组成的</a:t>
            </a:r>
            <a:r>
              <a:rPr lang="en-US" altLang="zh-CN" sz="2800" dirty="0"/>
              <a:t>30</a:t>
            </a:r>
            <a:r>
              <a:rPr lang="zh-CN" altLang="en-US" sz="2800" dirty="0"/>
              <a:t>个符号的</a:t>
            </a:r>
            <a:r>
              <a:rPr lang="zh-CN" altLang="en-US" sz="2800" dirty="0" smtClean="0"/>
              <a:t>字符串：</a:t>
            </a:r>
            <a:r>
              <a:rPr lang="en-US" altLang="zh-CN" sz="2800" dirty="0" smtClean="0"/>
              <a:t>BABACACADADABBCBABEBE DDABEEEBB</a:t>
            </a:r>
            <a:r>
              <a:rPr lang="zh-CN" altLang="en-US" sz="2800" dirty="0" smtClean="0"/>
              <a:t>，首先计算各个字符出现的次数，得到</a:t>
            </a:r>
            <a:endParaRPr lang="en-US" altLang="zh-CN" sz="2800" dirty="0" smtClean="0"/>
          </a:p>
          <a:p>
            <a:endParaRPr lang="en-US" altLang="zh-CN" sz="2800" dirty="0" smtClean="0"/>
          </a:p>
        </p:txBody>
      </p:sp>
      <p:graphicFrame>
        <p:nvGraphicFramePr>
          <p:cNvPr id="4" name="表格 3"/>
          <p:cNvGraphicFramePr>
            <a:graphicFrameLocks noGrp="1"/>
          </p:cNvGraphicFramePr>
          <p:nvPr>
            <p:extLst>
              <p:ext uri="{D42A27DB-BD31-4B8C-83A1-F6EECF244321}">
                <p14:modId xmlns:p14="http://schemas.microsoft.com/office/powerpoint/2010/main" val="1491083318"/>
              </p:ext>
            </p:extLst>
          </p:nvPr>
        </p:nvGraphicFramePr>
        <p:xfrm>
          <a:off x="1547664" y="3429000"/>
          <a:ext cx="6096000" cy="274320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zh-CN" altLang="en-US" sz="2400" dirty="0" smtClean="0"/>
                        <a:t>字符</a:t>
                      </a:r>
                      <a:endParaRPr lang="zh-CN" altLang="en-US" sz="2400" dirty="0"/>
                    </a:p>
                  </a:txBody>
                  <a:tcPr/>
                </a:tc>
                <a:tc>
                  <a:txBody>
                    <a:bodyPr/>
                    <a:lstStyle/>
                    <a:p>
                      <a:pPr algn="ctr"/>
                      <a:r>
                        <a:rPr lang="zh-CN" altLang="en-US" sz="2400" dirty="0" smtClean="0"/>
                        <a:t>次数</a:t>
                      </a:r>
                      <a:endParaRPr lang="zh-CN" altLang="en-US" sz="2400" dirty="0"/>
                    </a:p>
                  </a:txBody>
                  <a:tcPr/>
                </a:tc>
              </a:tr>
              <a:tr h="370840">
                <a:tc>
                  <a:txBody>
                    <a:bodyPr/>
                    <a:lstStyle/>
                    <a:p>
                      <a:pPr algn="ctr"/>
                      <a:r>
                        <a:rPr lang="en-US" altLang="zh-CN" sz="2400" dirty="0" smtClean="0"/>
                        <a:t>A</a:t>
                      </a:r>
                      <a:endParaRPr lang="zh-CN" altLang="en-US" sz="2400" dirty="0"/>
                    </a:p>
                  </a:txBody>
                  <a:tcPr/>
                </a:tc>
                <a:tc>
                  <a:txBody>
                    <a:bodyPr/>
                    <a:lstStyle/>
                    <a:p>
                      <a:pPr algn="ctr"/>
                      <a:r>
                        <a:rPr lang="en-US" altLang="zh-CN" sz="2400" dirty="0" smtClean="0"/>
                        <a:t>8</a:t>
                      </a:r>
                      <a:endParaRPr lang="zh-CN" altLang="en-US" sz="2400" dirty="0"/>
                    </a:p>
                  </a:txBody>
                  <a:tcPr/>
                </a:tc>
              </a:tr>
              <a:tr h="370840">
                <a:tc>
                  <a:txBody>
                    <a:bodyPr/>
                    <a:lstStyle/>
                    <a:p>
                      <a:pPr algn="ctr"/>
                      <a:r>
                        <a:rPr lang="en-US" altLang="zh-CN" sz="2400" dirty="0" smtClean="0"/>
                        <a:t>B</a:t>
                      </a:r>
                      <a:endParaRPr lang="zh-CN" altLang="en-US" sz="2400" dirty="0"/>
                    </a:p>
                  </a:txBody>
                  <a:tcPr/>
                </a:tc>
                <a:tc>
                  <a:txBody>
                    <a:bodyPr/>
                    <a:lstStyle/>
                    <a:p>
                      <a:pPr algn="ctr"/>
                      <a:r>
                        <a:rPr lang="en-US" altLang="zh-CN" sz="2400" dirty="0" smtClean="0"/>
                        <a:t>10</a:t>
                      </a:r>
                      <a:endParaRPr lang="zh-CN" altLang="en-US" sz="2400" dirty="0"/>
                    </a:p>
                  </a:txBody>
                  <a:tcPr/>
                </a:tc>
              </a:tr>
              <a:tr h="370840">
                <a:tc>
                  <a:txBody>
                    <a:bodyPr/>
                    <a:lstStyle/>
                    <a:p>
                      <a:pPr algn="ctr"/>
                      <a:r>
                        <a:rPr lang="en-US" altLang="zh-CN" sz="2400" dirty="0" smtClean="0"/>
                        <a:t>C</a:t>
                      </a:r>
                      <a:endParaRPr lang="zh-CN" altLang="en-US" sz="2400" dirty="0"/>
                    </a:p>
                  </a:txBody>
                  <a:tcPr/>
                </a:tc>
                <a:tc>
                  <a:txBody>
                    <a:bodyPr/>
                    <a:lstStyle/>
                    <a:p>
                      <a:pPr algn="ctr"/>
                      <a:r>
                        <a:rPr lang="en-US" altLang="zh-CN" sz="2400" dirty="0" smtClean="0"/>
                        <a:t>3</a:t>
                      </a:r>
                      <a:endParaRPr lang="zh-CN" altLang="en-US" sz="2400" dirty="0"/>
                    </a:p>
                  </a:txBody>
                  <a:tcPr/>
                </a:tc>
              </a:tr>
              <a:tr h="370840">
                <a:tc>
                  <a:txBody>
                    <a:bodyPr/>
                    <a:lstStyle/>
                    <a:p>
                      <a:pPr algn="ctr"/>
                      <a:r>
                        <a:rPr lang="en-US" altLang="zh-CN" sz="2400" dirty="0" smtClean="0"/>
                        <a:t>D</a:t>
                      </a:r>
                      <a:endParaRPr lang="zh-CN" altLang="en-US" sz="2400" dirty="0"/>
                    </a:p>
                  </a:txBody>
                  <a:tcPr/>
                </a:tc>
                <a:tc>
                  <a:txBody>
                    <a:bodyPr/>
                    <a:lstStyle/>
                    <a:p>
                      <a:pPr algn="ctr"/>
                      <a:r>
                        <a:rPr lang="en-US" altLang="zh-CN" sz="2400" dirty="0" smtClean="0"/>
                        <a:t>4</a:t>
                      </a:r>
                      <a:endParaRPr lang="zh-CN" altLang="en-US" sz="2400" dirty="0"/>
                    </a:p>
                  </a:txBody>
                  <a:tcPr/>
                </a:tc>
              </a:tr>
              <a:tr h="370840">
                <a:tc>
                  <a:txBody>
                    <a:bodyPr/>
                    <a:lstStyle/>
                    <a:p>
                      <a:pPr algn="ctr"/>
                      <a:r>
                        <a:rPr lang="en-US" altLang="zh-CN" sz="2400" dirty="0" smtClean="0"/>
                        <a:t>E</a:t>
                      </a:r>
                      <a:endParaRPr lang="zh-CN" altLang="en-US" sz="2400" dirty="0"/>
                    </a:p>
                  </a:txBody>
                  <a:tcPr/>
                </a:tc>
                <a:tc>
                  <a:txBody>
                    <a:bodyPr/>
                    <a:lstStyle/>
                    <a:p>
                      <a:pPr algn="ctr"/>
                      <a:r>
                        <a:rPr lang="en-US" altLang="zh-CN" sz="2400" dirty="0" smtClean="0"/>
                        <a:t>5</a:t>
                      </a:r>
                      <a:endParaRPr lang="zh-CN" altLang="en-US" sz="2400" dirty="0"/>
                    </a:p>
                  </a:txBody>
                  <a:tcPr/>
                </a:tc>
              </a:tr>
            </a:tbl>
          </a:graphicData>
        </a:graphic>
      </p:graphicFrame>
    </p:spTree>
    <p:extLst>
      <p:ext uri="{BB962C8B-B14F-4D97-AF65-F5344CB8AC3E}">
        <p14:creationId xmlns:p14="http://schemas.microsoft.com/office/powerpoint/2010/main" val="3731064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哈夫曼编码实例</a:t>
            </a:r>
            <a:endParaRPr lang="zh-CN" altLang="en-US" dirty="0"/>
          </a:p>
        </p:txBody>
      </p:sp>
      <p:sp>
        <p:nvSpPr>
          <p:cNvPr id="3" name="内容占位符 2"/>
          <p:cNvSpPr>
            <a:spLocks noGrp="1"/>
          </p:cNvSpPr>
          <p:nvPr>
            <p:ph idx="1"/>
          </p:nvPr>
        </p:nvSpPr>
        <p:spPr/>
        <p:txBody>
          <a:bodyPr>
            <a:normAutofit/>
          </a:bodyPr>
          <a:lstStyle/>
          <a:p>
            <a:r>
              <a:rPr lang="zh-CN" altLang="en-US" sz="2800" dirty="0"/>
              <a:t>把出现次数（概率）最小的两个相加，并作为左右子树，重复此过程，</a:t>
            </a:r>
            <a:r>
              <a:rPr lang="zh-CN" altLang="en-US" sz="2800" dirty="0" smtClean="0"/>
              <a:t>直到</a:t>
            </a:r>
            <a:r>
              <a:rPr lang="zh-CN" altLang="en-US" sz="2800" dirty="0"/>
              <a:t>根节点</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636912"/>
            <a:ext cx="6225534" cy="4032448"/>
          </a:xfrm>
          <a:prstGeom prst="rect">
            <a:avLst/>
          </a:prstGeom>
        </p:spPr>
      </p:pic>
    </p:spTree>
    <p:extLst>
      <p:ext uri="{BB962C8B-B14F-4D97-AF65-F5344CB8AC3E}">
        <p14:creationId xmlns:p14="http://schemas.microsoft.com/office/powerpoint/2010/main" val="15146206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哈夫曼编码实例</a:t>
            </a:r>
            <a:endParaRPr lang="zh-CN" altLang="en-US" dirty="0"/>
          </a:p>
        </p:txBody>
      </p:sp>
      <p:sp>
        <p:nvSpPr>
          <p:cNvPr id="3" name="内容占位符 2"/>
          <p:cNvSpPr>
            <a:spLocks noGrp="1"/>
          </p:cNvSpPr>
          <p:nvPr>
            <p:ph idx="1"/>
          </p:nvPr>
        </p:nvSpPr>
        <p:spPr>
          <a:xfrm>
            <a:off x="457200" y="1600200"/>
            <a:ext cx="8229600" cy="5257800"/>
          </a:xfrm>
        </p:spPr>
        <p:txBody>
          <a:bodyPr>
            <a:normAutofit/>
          </a:bodyPr>
          <a:lstStyle/>
          <a:p>
            <a:r>
              <a:rPr lang="zh-CN" altLang="en-US" sz="2800" dirty="0"/>
              <a:t>沿二叉树顶部到每个字符路径，获得每个符号的</a:t>
            </a:r>
            <a:r>
              <a:rPr lang="zh-CN" altLang="en-US" sz="2800" dirty="0" smtClean="0"/>
              <a:t>编码</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r>
              <a:rPr lang="zh-CN" altLang="en-US" sz="2800" dirty="0" smtClean="0"/>
              <a:t>根据编码原字符串可以化为</a:t>
            </a:r>
            <a:r>
              <a:rPr lang="en-US" altLang="zh-CN" sz="2800" dirty="0" smtClean="0"/>
              <a:t>1110111001010……</a:t>
            </a:r>
          </a:p>
          <a:p>
            <a:r>
              <a:rPr lang="zh-CN" altLang="en-US" sz="2800" dirty="0" smtClean="0"/>
              <a:t>在原来的编码中，每个符号均需要</a:t>
            </a:r>
            <a:r>
              <a:rPr lang="en-US" altLang="zh-CN" sz="2800" dirty="0" smtClean="0"/>
              <a:t>3</a:t>
            </a:r>
            <a:r>
              <a:rPr lang="zh-CN" altLang="en-US" sz="2800" dirty="0" smtClean="0"/>
              <a:t>个</a:t>
            </a:r>
            <a:r>
              <a:rPr lang="en-US" altLang="zh-CN" sz="2800" dirty="0" smtClean="0"/>
              <a:t>bit</a:t>
            </a:r>
            <a:r>
              <a:rPr lang="zh-CN" altLang="en-US" sz="2800" dirty="0" smtClean="0"/>
              <a:t>进行存储，而编码后</a:t>
            </a:r>
            <a:r>
              <a:rPr lang="en-US" altLang="zh-CN" sz="2800" dirty="0" smtClean="0"/>
              <a:t>A</a:t>
            </a:r>
            <a:r>
              <a:rPr lang="zh-CN" altLang="en-US" sz="2800" dirty="0" smtClean="0"/>
              <a:t>、</a:t>
            </a:r>
            <a:r>
              <a:rPr lang="en-US" altLang="zh-CN" sz="2800" dirty="0" smtClean="0"/>
              <a:t>B</a:t>
            </a:r>
            <a:r>
              <a:rPr lang="zh-CN" altLang="en-US" sz="2800" dirty="0" smtClean="0"/>
              <a:t>、</a:t>
            </a:r>
            <a:r>
              <a:rPr lang="en-US" altLang="zh-CN" sz="2800" dirty="0" smtClean="0"/>
              <a:t>D</a:t>
            </a:r>
            <a:r>
              <a:rPr lang="zh-CN" altLang="en-US" sz="2800" dirty="0" smtClean="0"/>
              <a:t>需要两个</a:t>
            </a:r>
            <a:r>
              <a:rPr lang="en-US" altLang="zh-CN" sz="2800" dirty="0" smtClean="0"/>
              <a:t>bit</a:t>
            </a:r>
            <a:r>
              <a:rPr lang="zh-CN" altLang="en-US" sz="2800" dirty="0" smtClean="0"/>
              <a:t>，</a:t>
            </a:r>
            <a:r>
              <a:rPr lang="en-US" altLang="zh-CN" sz="2800" dirty="0" smtClean="0"/>
              <a:t>C</a:t>
            </a:r>
            <a:r>
              <a:rPr lang="zh-CN" altLang="en-US" sz="2800" dirty="0" smtClean="0"/>
              <a:t>、</a:t>
            </a:r>
            <a:r>
              <a:rPr lang="en-US" altLang="zh-CN" sz="2800" dirty="0" smtClean="0"/>
              <a:t>D</a:t>
            </a:r>
            <a:r>
              <a:rPr lang="zh-CN" altLang="en-US" sz="2800" dirty="0" smtClean="0"/>
              <a:t>仍然需要</a:t>
            </a:r>
            <a:r>
              <a:rPr lang="en-US" altLang="zh-CN" sz="2800" dirty="0" smtClean="0"/>
              <a:t>3</a:t>
            </a:r>
            <a:r>
              <a:rPr lang="zh-CN" altLang="en-US" sz="2800" dirty="0" smtClean="0"/>
              <a:t>个。</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2204918346"/>
              </p:ext>
            </p:extLst>
          </p:nvPr>
        </p:nvGraphicFramePr>
        <p:xfrm>
          <a:off x="1547664" y="2636912"/>
          <a:ext cx="6096000" cy="23774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zh-CN" altLang="en-US" sz="2000" dirty="0" smtClean="0"/>
                        <a:t>字符</a:t>
                      </a:r>
                      <a:endParaRPr lang="zh-CN" altLang="en-US" sz="2000" dirty="0"/>
                    </a:p>
                  </a:txBody>
                  <a:tcPr/>
                </a:tc>
                <a:tc>
                  <a:txBody>
                    <a:bodyPr/>
                    <a:lstStyle/>
                    <a:p>
                      <a:pPr algn="ctr"/>
                      <a:r>
                        <a:rPr lang="zh-CN" altLang="en-US" sz="2000" dirty="0" smtClean="0"/>
                        <a:t>路径</a:t>
                      </a:r>
                      <a:r>
                        <a:rPr lang="en-US" altLang="zh-CN" sz="2000" dirty="0" smtClean="0"/>
                        <a:t>(</a:t>
                      </a:r>
                      <a:r>
                        <a:rPr lang="zh-CN" altLang="en-US" sz="2000" dirty="0" smtClean="0"/>
                        <a:t>编码</a:t>
                      </a:r>
                      <a:r>
                        <a:rPr lang="en-US" altLang="zh-CN" sz="2000" dirty="0" smtClean="0"/>
                        <a:t>)</a:t>
                      </a:r>
                      <a:endParaRPr lang="zh-CN" altLang="en-US" sz="2000" dirty="0"/>
                    </a:p>
                  </a:txBody>
                  <a:tcPr/>
                </a:tc>
              </a:tr>
              <a:tr h="370840">
                <a:tc>
                  <a:txBody>
                    <a:bodyPr/>
                    <a:lstStyle/>
                    <a:p>
                      <a:pPr algn="ctr"/>
                      <a:r>
                        <a:rPr lang="en-US" altLang="zh-CN" sz="2000" dirty="0" smtClean="0"/>
                        <a:t>A</a:t>
                      </a:r>
                      <a:endParaRPr lang="zh-CN" altLang="en-US" sz="2000" dirty="0"/>
                    </a:p>
                  </a:txBody>
                  <a:tcPr/>
                </a:tc>
                <a:tc>
                  <a:txBody>
                    <a:bodyPr/>
                    <a:lstStyle/>
                    <a:p>
                      <a:pPr algn="ctr"/>
                      <a:r>
                        <a:rPr lang="en-US" altLang="zh-CN" sz="2000" dirty="0" smtClean="0"/>
                        <a:t>10</a:t>
                      </a:r>
                      <a:endParaRPr lang="zh-CN" altLang="en-US" sz="2000" dirty="0"/>
                    </a:p>
                  </a:txBody>
                  <a:tcPr/>
                </a:tc>
              </a:tr>
              <a:tr h="370840">
                <a:tc>
                  <a:txBody>
                    <a:bodyPr/>
                    <a:lstStyle/>
                    <a:p>
                      <a:pPr algn="ctr"/>
                      <a:r>
                        <a:rPr lang="en-US" altLang="zh-CN" sz="2000" dirty="0" smtClean="0"/>
                        <a:t>B</a:t>
                      </a:r>
                      <a:endParaRPr lang="zh-CN" altLang="en-US" sz="2000" dirty="0"/>
                    </a:p>
                  </a:txBody>
                  <a:tcPr/>
                </a:tc>
                <a:tc>
                  <a:txBody>
                    <a:bodyPr/>
                    <a:lstStyle/>
                    <a:p>
                      <a:pPr algn="ctr"/>
                      <a:r>
                        <a:rPr lang="en-US" altLang="zh-CN" sz="2000" dirty="0" smtClean="0"/>
                        <a:t>11</a:t>
                      </a:r>
                      <a:endParaRPr lang="zh-CN" altLang="en-US" sz="2000" dirty="0"/>
                    </a:p>
                  </a:txBody>
                  <a:tcPr/>
                </a:tc>
              </a:tr>
              <a:tr h="370840">
                <a:tc>
                  <a:txBody>
                    <a:bodyPr/>
                    <a:lstStyle/>
                    <a:p>
                      <a:pPr algn="ctr"/>
                      <a:r>
                        <a:rPr lang="en-US" altLang="zh-CN" sz="2000" dirty="0" smtClean="0"/>
                        <a:t>C</a:t>
                      </a:r>
                      <a:endParaRPr lang="zh-CN" altLang="en-US" sz="2000" dirty="0"/>
                    </a:p>
                  </a:txBody>
                  <a:tcPr/>
                </a:tc>
                <a:tc>
                  <a:txBody>
                    <a:bodyPr/>
                    <a:lstStyle/>
                    <a:p>
                      <a:pPr algn="ctr"/>
                      <a:r>
                        <a:rPr lang="en-US" altLang="zh-CN" sz="2000" dirty="0" smtClean="0"/>
                        <a:t>010</a:t>
                      </a:r>
                      <a:endParaRPr lang="zh-CN" altLang="en-US" sz="2000" dirty="0"/>
                    </a:p>
                  </a:txBody>
                  <a:tcPr/>
                </a:tc>
              </a:tr>
              <a:tr h="370840">
                <a:tc>
                  <a:txBody>
                    <a:bodyPr/>
                    <a:lstStyle/>
                    <a:p>
                      <a:pPr algn="ctr"/>
                      <a:r>
                        <a:rPr lang="en-US" altLang="zh-CN" sz="2000" dirty="0" smtClean="0"/>
                        <a:t>D</a:t>
                      </a:r>
                      <a:endParaRPr lang="zh-CN" altLang="en-US" sz="2000" dirty="0"/>
                    </a:p>
                  </a:txBody>
                  <a:tcPr/>
                </a:tc>
                <a:tc>
                  <a:txBody>
                    <a:bodyPr/>
                    <a:lstStyle/>
                    <a:p>
                      <a:pPr algn="ctr"/>
                      <a:r>
                        <a:rPr lang="en-US" altLang="zh-CN" sz="2000" dirty="0" smtClean="0"/>
                        <a:t>011</a:t>
                      </a:r>
                      <a:endParaRPr lang="zh-CN" altLang="en-US" sz="2000" dirty="0"/>
                    </a:p>
                  </a:txBody>
                  <a:tcPr/>
                </a:tc>
              </a:tr>
              <a:tr h="370840">
                <a:tc>
                  <a:txBody>
                    <a:bodyPr/>
                    <a:lstStyle/>
                    <a:p>
                      <a:pPr algn="ctr"/>
                      <a:r>
                        <a:rPr lang="en-US" altLang="zh-CN" sz="2000" dirty="0" smtClean="0"/>
                        <a:t>E</a:t>
                      </a:r>
                      <a:endParaRPr lang="zh-CN" altLang="en-US" sz="2000" dirty="0"/>
                    </a:p>
                  </a:txBody>
                  <a:tcPr/>
                </a:tc>
                <a:tc>
                  <a:txBody>
                    <a:bodyPr/>
                    <a:lstStyle/>
                    <a:p>
                      <a:pPr algn="ctr"/>
                      <a:r>
                        <a:rPr lang="en-US" altLang="zh-CN" sz="2000" dirty="0" smtClean="0"/>
                        <a:t>00</a:t>
                      </a:r>
                      <a:endParaRPr lang="zh-CN" altLang="en-US" sz="2000" dirty="0"/>
                    </a:p>
                  </a:txBody>
                  <a:tcPr/>
                </a:tc>
              </a:tr>
            </a:tbl>
          </a:graphicData>
        </a:graphic>
      </p:graphicFrame>
    </p:spTree>
    <p:extLst>
      <p:ext uri="{BB962C8B-B14F-4D97-AF65-F5344CB8AC3E}">
        <p14:creationId xmlns:p14="http://schemas.microsoft.com/office/powerpoint/2010/main" val="36779707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思考</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解码时会不会出现冲突，比如编码后得到</a:t>
            </a:r>
            <a:r>
              <a:rPr lang="en-US" altLang="zh-CN" sz="2800" dirty="0" smtClean="0"/>
              <a:t>100100101010</a:t>
            </a:r>
            <a:r>
              <a:rPr lang="zh-CN" altLang="en-US" sz="2800" dirty="0" smtClean="0"/>
              <a:t>，无法确定第一个字符是</a:t>
            </a:r>
            <a:r>
              <a:rPr lang="en-US" altLang="zh-CN" sz="2800" dirty="0" smtClean="0"/>
              <a:t>10</a:t>
            </a:r>
            <a:r>
              <a:rPr lang="zh-CN" altLang="en-US" sz="2800" dirty="0" smtClean="0"/>
              <a:t>还是</a:t>
            </a:r>
            <a:r>
              <a:rPr lang="en-US" altLang="zh-CN" sz="2800" dirty="0" smtClean="0"/>
              <a:t>100</a:t>
            </a:r>
            <a:r>
              <a:rPr lang="zh-CN" altLang="en-US" sz="2800" dirty="0"/>
              <a:t>或者是</a:t>
            </a:r>
            <a:r>
              <a:rPr lang="en-US" altLang="zh-CN" sz="2800" dirty="0" smtClean="0"/>
              <a:t>1001</a:t>
            </a:r>
            <a:r>
              <a:rPr lang="zh-CN" altLang="en-US" sz="2800" dirty="0" smtClean="0"/>
              <a:t>。</a:t>
            </a:r>
            <a:endParaRPr lang="zh-CN" altLang="en-US" sz="2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216041"/>
            <a:ext cx="5112123" cy="3308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0967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游程长度编码</a:t>
            </a:r>
          </a:p>
        </p:txBody>
      </p:sp>
      <p:sp>
        <p:nvSpPr>
          <p:cNvPr id="3" name="内容占位符 2"/>
          <p:cNvSpPr>
            <a:spLocks noGrp="1"/>
          </p:cNvSpPr>
          <p:nvPr>
            <p:ph idx="1"/>
          </p:nvPr>
        </p:nvSpPr>
        <p:spPr/>
        <p:txBody>
          <a:bodyPr>
            <a:normAutofit/>
          </a:bodyPr>
          <a:lstStyle/>
          <a:p>
            <a:pPr>
              <a:lnSpc>
                <a:spcPct val="120000"/>
              </a:lnSpc>
            </a:pPr>
            <a:r>
              <a:rPr lang="zh-CN" altLang="en-US" sz="2800" dirty="0"/>
              <a:t>游程编码是一种比较简单的压缩算法，其基本思想是将重复且连续出现多次的字符使用（连续出现次数，某个字符）来描述</a:t>
            </a:r>
            <a:r>
              <a:rPr lang="zh-CN" altLang="en-US" sz="2800" dirty="0" smtClean="0"/>
              <a:t>。</a:t>
            </a:r>
            <a:endParaRPr lang="en-US" altLang="zh-CN" sz="2800" dirty="0" smtClean="0"/>
          </a:p>
          <a:p>
            <a:pPr>
              <a:lnSpc>
                <a:spcPct val="120000"/>
              </a:lnSpc>
            </a:pPr>
            <a:r>
              <a:rPr lang="zh-CN" altLang="en-US" sz="2800" dirty="0" smtClean="0"/>
              <a:t>比如对于字符串：“</a:t>
            </a:r>
            <a:r>
              <a:rPr lang="en-US" altLang="zh-CN" sz="2800" dirty="0" smtClean="0"/>
              <a:t>1111100000011100</a:t>
            </a:r>
            <a:r>
              <a:rPr lang="zh-CN" altLang="en-US" sz="2800" dirty="0" smtClean="0"/>
              <a:t>”就可以通过游程长度编码压缩为</a:t>
            </a:r>
            <a:r>
              <a:rPr lang="en-US" altLang="zh-CN" sz="2800" dirty="0" smtClean="0"/>
              <a:t>(5,1)(6,0)(3,1)(2,0)</a:t>
            </a:r>
            <a:r>
              <a:rPr lang="zh-CN" altLang="en-US" sz="2800" dirty="0" smtClean="0"/>
              <a:t>，原来</a:t>
            </a:r>
            <a:r>
              <a:rPr lang="en-US" altLang="zh-CN" sz="2800" dirty="0" smtClean="0"/>
              <a:t>16</a:t>
            </a:r>
            <a:r>
              <a:rPr lang="zh-CN" altLang="en-US" sz="2800" dirty="0" smtClean="0"/>
              <a:t>个数字压缩为</a:t>
            </a:r>
            <a:r>
              <a:rPr lang="en-US" altLang="zh-CN" sz="2800" dirty="0" smtClean="0"/>
              <a:t>8</a:t>
            </a:r>
            <a:r>
              <a:rPr lang="zh-CN" altLang="en-US" sz="2800" dirty="0" smtClean="0"/>
              <a:t>个数字表示，而且数据可完全恢复。</a:t>
            </a:r>
          </a:p>
        </p:txBody>
      </p:sp>
    </p:spTree>
    <p:extLst>
      <p:ext uri="{BB962C8B-B14F-4D97-AF65-F5344CB8AC3E}">
        <p14:creationId xmlns:p14="http://schemas.microsoft.com/office/powerpoint/2010/main" val="2228811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练习</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有两个字符串，分别为“</a:t>
            </a:r>
            <a:r>
              <a:rPr lang="en-US" altLang="zh-CN" sz="2800" dirty="0" smtClean="0"/>
              <a:t>111111100000011111000000</a:t>
            </a:r>
            <a:r>
              <a:rPr lang="zh-CN" altLang="en-US" sz="2800" dirty="0" smtClean="0"/>
              <a:t>”</a:t>
            </a:r>
            <a:r>
              <a:rPr lang="en-US" altLang="zh-CN" sz="2800" dirty="0" smtClean="0"/>
              <a:t>(7</a:t>
            </a:r>
            <a:r>
              <a:rPr lang="zh-CN" altLang="en-US" sz="2800" dirty="0" smtClean="0"/>
              <a:t>个</a:t>
            </a:r>
            <a:r>
              <a:rPr lang="en-US" altLang="zh-CN" sz="2800" dirty="0" smtClean="0"/>
              <a:t>1</a:t>
            </a:r>
            <a:r>
              <a:rPr lang="zh-CN" altLang="en-US" sz="2800" dirty="0" smtClean="0"/>
              <a:t>，</a:t>
            </a:r>
            <a:r>
              <a:rPr lang="en-US" altLang="zh-CN" sz="2800" dirty="0" smtClean="0"/>
              <a:t>6</a:t>
            </a:r>
            <a:r>
              <a:rPr lang="zh-CN" altLang="en-US" sz="2800" dirty="0" smtClean="0"/>
              <a:t>个</a:t>
            </a:r>
            <a:r>
              <a:rPr lang="en-US" altLang="zh-CN" sz="2800" dirty="0" smtClean="0"/>
              <a:t>0</a:t>
            </a:r>
            <a:r>
              <a:rPr lang="zh-CN" altLang="en-US" sz="2800" dirty="0" smtClean="0"/>
              <a:t>，</a:t>
            </a:r>
            <a:r>
              <a:rPr lang="en-US" altLang="zh-CN" sz="2800" dirty="0" smtClean="0"/>
              <a:t>5</a:t>
            </a:r>
            <a:r>
              <a:rPr lang="zh-CN" altLang="en-US" sz="2800" dirty="0" smtClean="0"/>
              <a:t>个</a:t>
            </a:r>
            <a:r>
              <a:rPr lang="en-US" altLang="zh-CN" sz="2800" dirty="0" smtClean="0"/>
              <a:t>1</a:t>
            </a:r>
            <a:r>
              <a:rPr lang="zh-CN" altLang="en-US" sz="2800" dirty="0" smtClean="0"/>
              <a:t>，</a:t>
            </a:r>
            <a:r>
              <a:rPr lang="en-US" altLang="zh-CN" sz="2800" dirty="0" smtClean="0"/>
              <a:t>6</a:t>
            </a:r>
            <a:r>
              <a:rPr lang="zh-CN" altLang="en-US" sz="2800" dirty="0" smtClean="0"/>
              <a:t>个</a:t>
            </a:r>
            <a:r>
              <a:rPr lang="en-US" altLang="zh-CN" sz="2800" dirty="0" smtClean="0"/>
              <a:t>0)</a:t>
            </a:r>
            <a:r>
              <a:rPr lang="zh-CN" altLang="en-US" sz="2800" dirty="0" smtClean="0"/>
              <a:t>和“</a:t>
            </a:r>
            <a:r>
              <a:rPr lang="en-US" altLang="zh-CN" sz="2800" dirty="0" smtClean="0"/>
              <a:t>101010101010101010101010</a:t>
            </a:r>
            <a:r>
              <a:rPr lang="zh-CN" altLang="en-US" sz="2800" dirty="0" smtClean="0"/>
              <a:t>”</a:t>
            </a:r>
            <a:r>
              <a:rPr lang="en-US" altLang="zh-CN" sz="2800" dirty="0" smtClean="0"/>
              <a:t>(12</a:t>
            </a:r>
            <a:r>
              <a:rPr lang="zh-CN" altLang="en-US" sz="2800" dirty="0" smtClean="0"/>
              <a:t>个</a:t>
            </a:r>
            <a:r>
              <a:rPr lang="en-US" altLang="zh-CN" sz="2800" dirty="0" smtClean="0"/>
              <a:t>10)</a:t>
            </a:r>
            <a:r>
              <a:rPr lang="zh-CN" altLang="en-US" sz="2800" dirty="0" smtClean="0"/>
              <a:t>，以游程长度编码进行压缩，看看能压缩多少。</a:t>
            </a:r>
            <a:endParaRPr lang="en-US" altLang="zh-CN" sz="2800" dirty="0" smtClean="0"/>
          </a:p>
          <a:p>
            <a:pPr>
              <a:lnSpc>
                <a:spcPct val="120000"/>
              </a:lnSpc>
            </a:pPr>
            <a:r>
              <a:rPr lang="zh-CN" altLang="en-US" sz="2800" dirty="0" smtClean="0"/>
              <a:t>如果有一个字符串为“</a:t>
            </a:r>
            <a:r>
              <a:rPr lang="en-US" altLang="zh-CN" sz="2800" dirty="0" smtClean="0"/>
              <a:t>8989898901010101</a:t>
            </a:r>
            <a:r>
              <a:rPr lang="zh-CN" altLang="en-US" sz="2800" dirty="0" smtClean="0"/>
              <a:t>”，是否可以通过游程长度编码进行压缩，如果不行，有没有什么办法近似达到这一目的。</a:t>
            </a:r>
            <a:endParaRPr lang="zh-CN" altLang="en-US" sz="2800" dirty="0"/>
          </a:p>
        </p:txBody>
      </p:sp>
    </p:spTree>
    <p:extLst>
      <p:ext uri="{BB962C8B-B14F-4D97-AF65-F5344CB8AC3E}">
        <p14:creationId xmlns:p14="http://schemas.microsoft.com/office/powerpoint/2010/main" val="373578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t>k-means</a:t>
            </a:r>
            <a:r>
              <a:rPr lang="zh-CN" altLang="en-US" sz="4000" dirty="0"/>
              <a:t>与图像</a:t>
            </a:r>
            <a:r>
              <a:rPr lang="zh-CN" altLang="en-US" sz="4000" dirty="0" smtClean="0"/>
              <a:t>压缩</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a:t>游程长度编码适合数据内拥有大量重复序列的</a:t>
            </a:r>
            <a:r>
              <a:rPr lang="zh-CN" altLang="en-US" sz="2800" dirty="0" smtClean="0"/>
              <a:t>数据，而对于不合适的数据，有可能越压缩后占用空间反而更大。</a:t>
            </a:r>
            <a:endParaRPr lang="en-US" altLang="zh-CN" sz="2800" dirty="0" smtClean="0"/>
          </a:p>
          <a:p>
            <a:pPr>
              <a:lnSpc>
                <a:spcPct val="120000"/>
              </a:lnSpc>
            </a:pPr>
            <a:r>
              <a:rPr lang="zh-CN" altLang="en-US" sz="2800" dirty="0" smtClean="0"/>
              <a:t>利用</a:t>
            </a:r>
            <a:r>
              <a:rPr lang="en-US" altLang="zh-CN" sz="2800" dirty="0" smtClean="0"/>
              <a:t>k-means</a:t>
            </a:r>
            <a:r>
              <a:rPr lang="zh-CN" altLang="en-US" sz="2800" dirty="0" smtClean="0"/>
              <a:t>可以将图像内像素值相似的点聚为一个簇，并取其均值，人为地造成图像内有大量重复</a:t>
            </a:r>
            <a:r>
              <a:rPr lang="zh-CN" altLang="en-US" sz="2800" smtClean="0"/>
              <a:t>的序列，然后再进行压缩就会得到较大的压缩比。</a:t>
            </a:r>
            <a:endParaRPr lang="en-US" altLang="zh-CN" sz="2800" dirty="0" smtClean="0"/>
          </a:p>
          <a:p>
            <a:pPr>
              <a:lnSpc>
                <a:spcPct val="120000"/>
              </a:lnSpc>
            </a:pPr>
            <a:endParaRPr lang="zh-CN" altLang="en-US" sz="2800" dirty="0"/>
          </a:p>
        </p:txBody>
      </p:sp>
    </p:spTree>
    <p:extLst>
      <p:ext uri="{BB962C8B-B14F-4D97-AF65-F5344CB8AC3E}">
        <p14:creationId xmlns:p14="http://schemas.microsoft.com/office/powerpoint/2010/main" val="20904998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本节课需要掌握的内容</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latin typeface="Times New Roman" panose="02020603050405020304" pitchFamily="18" charset="0"/>
                <a:cs typeface="Times New Roman" panose="02020603050405020304" pitchFamily="18" charset="0"/>
              </a:rPr>
              <a:t>图像压缩分为有损压缩和无损压缩。</a:t>
            </a:r>
            <a:endParaRPr lang="en-US" altLang="zh-CN" sz="2800" dirty="0" smtClean="0">
              <a:latin typeface="Times New Roman" panose="02020603050405020304" pitchFamily="18" charset="0"/>
              <a:cs typeface="Times New Roman" panose="02020603050405020304" pitchFamily="18" charset="0"/>
            </a:endParaRPr>
          </a:p>
          <a:p>
            <a:pPr>
              <a:lnSpc>
                <a:spcPct val="120000"/>
              </a:lnSpc>
            </a:pPr>
            <a:r>
              <a:rPr lang="zh-CN" altLang="en-US" sz="2800" dirty="0">
                <a:latin typeface="Times New Roman" panose="02020603050405020304" pitchFamily="18" charset="0"/>
                <a:cs typeface="Times New Roman" panose="02020603050405020304" pitchFamily="18" charset="0"/>
              </a:rPr>
              <a:t>图像可以压缩的原因是用户可以容忍一定的图像失真以及数据中存在着</a:t>
            </a:r>
            <a:r>
              <a:rPr lang="zh-CN" altLang="en-US" sz="2800" dirty="0" smtClean="0">
                <a:latin typeface="Times New Roman" panose="02020603050405020304" pitchFamily="18" charset="0"/>
                <a:cs typeface="Times New Roman" panose="02020603050405020304" pitchFamily="18" charset="0"/>
              </a:rPr>
              <a:t>冗余。</a:t>
            </a:r>
            <a:endParaRPr lang="en-US" altLang="zh-CN" sz="2800" dirty="0" smtClean="0">
              <a:latin typeface="Times New Roman" panose="02020603050405020304" pitchFamily="18" charset="0"/>
              <a:cs typeface="Times New Roman" panose="02020603050405020304" pitchFamily="18" charset="0"/>
            </a:endParaRPr>
          </a:p>
          <a:p>
            <a:pPr>
              <a:lnSpc>
                <a:spcPct val="120000"/>
              </a:lnSpc>
            </a:pPr>
            <a:r>
              <a:rPr lang="zh-CN" altLang="en-US" sz="2800" dirty="0" smtClean="0">
                <a:latin typeface="Times New Roman" panose="02020603050405020304" pitchFamily="18" charset="0"/>
                <a:cs typeface="Times New Roman" panose="02020603050405020304" pitchFamily="18" charset="0"/>
              </a:rPr>
              <a:t>无损压缩</a:t>
            </a:r>
            <a:r>
              <a:rPr lang="zh-CN" altLang="en-US" sz="2800" dirty="0">
                <a:latin typeface="Times New Roman" panose="02020603050405020304" pitchFamily="18" charset="0"/>
                <a:cs typeface="Times New Roman" panose="02020603050405020304" pitchFamily="18" charset="0"/>
              </a:rPr>
              <a:t>的</a:t>
            </a:r>
            <a:r>
              <a:rPr lang="zh-CN" altLang="en-US" sz="2800" dirty="0" smtClean="0">
                <a:latin typeface="Times New Roman" panose="02020603050405020304" pitchFamily="18" charset="0"/>
                <a:cs typeface="Times New Roman" panose="02020603050405020304" pitchFamily="18" charset="0"/>
              </a:rPr>
              <a:t>压缩率受到</a:t>
            </a:r>
            <a:r>
              <a:rPr lang="zh-CN" altLang="en-US" sz="2800" dirty="0">
                <a:latin typeface="Times New Roman" panose="02020603050405020304" pitchFamily="18" charset="0"/>
                <a:cs typeface="Times New Roman" panose="02020603050405020304" pitchFamily="18" charset="0"/>
              </a:rPr>
              <a:t>数据统计冗余度的理论限制，</a:t>
            </a:r>
            <a:r>
              <a:rPr lang="zh-CN" altLang="en-US" sz="2800" dirty="0" smtClean="0">
                <a:latin typeface="Times New Roman" panose="02020603050405020304" pitchFamily="18" charset="0"/>
                <a:cs typeface="Times New Roman" panose="02020603050405020304" pitchFamily="18" charset="0"/>
              </a:rPr>
              <a:t>压缩比一般不能超过</a:t>
            </a:r>
            <a:r>
              <a:rPr lang="en-US" altLang="zh-CN" sz="2800" dirty="0" smtClean="0">
                <a:latin typeface="Times New Roman" panose="02020603050405020304" pitchFamily="18" charset="0"/>
                <a:cs typeface="Times New Roman" panose="02020603050405020304" pitchFamily="18" charset="0"/>
              </a:rPr>
              <a:t>5:1</a:t>
            </a:r>
            <a:r>
              <a:rPr lang="zh-CN" altLang="en-US" sz="2800" dirty="0" smtClean="0">
                <a:latin typeface="Times New Roman" panose="02020603050405020304" pitchFamily="18" charset="0"/>
                <a:cs typeface="Times New Roman" panose="02020603050405020304" pitchFamily="18" charset="0"/>
              </a:rPr>
              <a:t>，而有损压缩要高得多，可</a:t>
            </a:r>
            <a:r>
              <a:rPr lang="zh-CN" altLang="en-US" sz="2800" dirty="0">
                <a:latin typeface="Times New Roman" panose="02020603050405020304" pitchFamily="18" charset="0"/>
                <a:cs typeface="Times New Roman" panose="02020603050405020304" pitchFamily="18" charset="0"/>
              </a:rPr>
              <a:t>达到</a:t>
            </a:r>
            <a:r>
              <a:rPr lang="en-US" altLang="zh-CN" sz="2800" dirty="0">
                <a:latin typeface="Times New Roman" panose="02020603050405020304" pitchFamily="18" charset="0"/>
                <a:cs typeface="Times New Roman" panose="02020603050405020304" pitchFamily="18" charset="0"/>
              </a:rPr>
              <a:t>10</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以上。</a:t>
            </a:r>
            <a:endParaRPr lang="en-US" altLang="zh-CN" sz="2800" dirty="0" smtClean="0">
              <a:latin typeface="Times New Roman" panose="02020603050405020304" pitchFamily="18" charset="0"/>
              <a:cs typeface="Times New Roman" panose="02020603050405020304" pitchFamily="18" charset="0"/>
            </a:endParaRPr>
          </a:p>
          <a:p>
            <a:pPr>
              <a:lnSpc>
                <a:spcPct val="120000"/>
              </a:lnSpc>
            </a:pPr>
            <a:r>
              <a:rPr lang="en-US" altLang="zh-CN" sz="2800" dirty="0" smtClean="0">
                <a:solidFill>
                  <a:srgbClr val="FF0000"/>
                </a:solidFill>
                <a:latin typeface="Times New Roman" panose="02020603050405020304" pitchFamily="18" charset="0"/>
                <a:cs typeface="Times New Roman" panose="02020603050405020304" pitchFamily="18" charset="0"/>
              </a:rPr>
              <a:t>k-means</a:t>
            </a:r>
            <a:r>
              <a:rPr lang="zh-CN" altLang="en-US" sz="2800" dirty="0" smtClean="0">
                <a:solidFill>
                  <a:srgbClr val="FF0000"/>
                </a:solidFill>
                <a:latin typeface="Times New Roman" panose="02020603050405020304" pitchFamily="18" charset="0"/>
                <a:cs typeface="Times New Roman" panose="02020603050405020304" pitchFamily="18" charset="0"/>
              </a:rPr>
              <a:t>可以找到图像主要使用的颜色或者使得图像在一定程度失真的情况下出现大量的冗余信息</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8123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作业</a:t>
            </a:r>
            <a:endParaRPr lang="zh-CN" altLang="en-US" sz="4000" dirty="0"/>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cs typeface="Times New Roman" panose="02020603050405020304" pitchFamily="18" charset="0"/>
              </a:rPr>
              <a:t>本节课讲的图片压缩中</a:t>
            </a:r>
            <a:r>
              <a:rPr lang="en-US" altLang="zh-CN" dirty="0" smtClean="0">
                <a:latin typeface="Times New Roman" panose="02020603050405020304" pitchFamily="18" charset="0"/>
                <a:cs typeface="Times New Roman" panose="02020603050405020304" pitchFamily="18" charset="0"/>
              </a:rPr>
              <a:t>k-means</a:t>
            </a:r>
            <a:r>
              <a:rPr lang="zh-CN" altLang="en-US" dirty="0" smtClean="0">
                <a:latin typeface="Times New Roman" panose="02020603050405020304" pitchFamily="18" charset="0"/>
                <a:cs typeface="Times New Roman" panose="02020603050405020304" pitchFamily="18" charset="0"/>
              </a:rPr>
              <a:t>所完成的任务能不能用分类算法做？如果可以，用哪个分类算法好？如果不可以，为什么？</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05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复习</a:t>
            </a:r>
            <a:endParaRPr lang="zh-CN" altLang="en-US" sz="4000" dirty="0"/>
          </a:p>
        </p:txBody>
      </p:sp>
      <p:sp>
        <p:nvSpPr>
          <p:cNvPr id="3" name="内容占位符 2"/>
          <p:cNvSpPr>
            <a:spLocks noGrp="1"/>
          </p:cNvSpPr>
          <p:nvPr>
            <p:ph idx="1"/>
          </p:nvPr>
        </p:nvSpPr>
        <p:spPr/>
        <p:txBody>
          <a:bodyPr>
            <a:normAutofit fontScale="92500" lnSpcReduction="20000"/>
          </a:bodyPr>
          <a:lstStyle/>
          <a:p>
            <a:pPr>
              <a:lnSpc>
                <a:spcPct val="120000"/>
              </a:lnSpc>
            </a:pPr>
            <a:r>
              <a:rPr lang="en-US" altLang="zh-CN" sz="2800" dirty="0" smtClean="0"/>
              <a:t>k-means</a:t>
            </a:r>
            <a:r>
              <a:rPr lang="zh-CN" altLang="en-US" sz="2800" dirty="0" smtClean="0"/>
              <a:t>算法是聚类的一种，算法主要分两步，即确定质心位置和确定簇的划分，并不断迭代这两步。</a:t>
            </a:r>
            <a:r>
              <a:rPr lang="en-US" altLang="zh-CN" sz="2800" dirty="0"/>
              <a:t>k</a:t>
            </a:r>
            <a:r>
              <a:rPr lang="en-US" altLang="zh-CN" sz="2800" dirty="0" smtClean="0"/>
              <a:t>-means</a:t>
            </a:r>
            <a:r>
              <a:rPr lang="zh-CN" altLang="en-US" sz="2800" dirty="0" smtClean="0"/>
              <a:t>算法的最大优点是时间复杂度低，在处理大型数据集时，如果选择聚类算法，一般都会选择</a:t>
            </a:r>
            <a:r>
              <a:rPr lang="en-US" altLang="zh-CN" sz="2800" dirty="0" smtClean="0"/>
              <a:t>k-means</a:t>
            </a:r>
            <a:r>
              <a:rPr lang="zh-CN" altLang="en-US" sz="2800" dirty="0" smtClean="0"/>
              <a:t>，同时如果选择分类等算法处理大型数据集，</a:t>
            </a:r>
            <a:r>
              <a:rPr lang="en-US" altLang="zh-CN" sz="2800" dirty="0" smtClean="0"/>
              <a:t>k-means</a:t>
            </a:r>
            <a:r>
              <a:rPr lang="zh-CN" altLang="en-US" sz="2800" dirty="0" smtClean="0"/>
              <a:t>也可以作为数据预处理的方法。</a:t>
            </a:r>
            <a:endParaRPr lang="en-US" altLang="zh-CN" sz="2800" dirty="0" smtClean="0"/>
          </a:p>
          <a:p>
            <a:pPr>
              <a:lnSpc>
                <a:spcPct val="120000"/>
              </a:lnSpc>
            </a:pPr>
            <a:r>
              <a:rPr lang="en-US" altLang="zh-CN" sz="2800" dirty="0" smtClean="0"/>
              <a:t>k-means</a:t>
            </a:r>
            <a:r>
              <a:rPr lang="zh-CN" altLang="en-US" sz="2800" dirty="0" smtClean="0"/>
              <a:t>算法的评价标准为</a:t>
            </a:r>
            <a:r>
              <a:rPr lang="en-US" altLang="zh-CN" sz="2800" dirty="0" smtClean="0"/>
              <a:t>SSE(</a:t>
            </a:r>
            <a:r>
              <a:rPr lang="zh-CN" altLang="en-US" sz="2800" dirty="0" smtClean="0"/>
              <a:t>误差平方和</a:t>
            </a:r>
            <a:r>
              <a:rPr lang="en-US" altLang="zh-CN" sz="2800" dirty="0" smtClean="0"/>
              <a:t>)</a:t>
            </a:r>
            <a:r>
              <a:rPr lang="zh-CN" altLang="en-US" sz="2800" dirty="0" smtClean="0"/>
              <a:t>，可以通过数学方法证明</a:t>
            </a:r>
            <a:r>
              <a:rPr lang="en-US" altLang="zh-CN" sz="2800" dirty="0" smtClean="0"/>
              <a:t>k-means</a:t>
            </a:r>
            <a:r>
              <a:rPr lang="zh-CN" altLang="en-US" sz="2800" dirty="0" smtClean="0"/>
              <a:t>算法的每次迭代</a:t>
            </a:r>
            <a:r>
              <a:rPr lang="en-US" altLang="zh-CN" sz="2800" dirty="0" smtClean="0"/>
              <a:t>SSE</a:t>
            </a:r>
            <a:r>
              <a:rPr lang="zh-CN" altLang="en-US" sz="2800" dirty="0" smtClean="0"/>
              <a:t>都在减小。</a:t>
            </a:r>
            <a:r>
              <a:rPr lang="en-US" altLang="zh-CN" sz="2800" dirty="0" smtClean="0"/>
              <a:t>SSE</a:t>
            </a:r>
            <a:r>
              <a:rPr lang="zh-CN" altLang="en-US" sz="2800" dirty="0" smtClean="0"/>
              <a:t>是非凸的，可能使得</a:t>
            </a:r>
            <a:r>
              <a:rPr lang="en-US" altLang="zh-CN" sz="2800" dirty="0" smtClean="0"/>
              <a:t>k-means</a:t>
            </a:r>
            <a:r>
              <a:rPr lang="zh-CN" altLang="en-US" sz="2800" dirty="0" smtClean="0"/>
              <a:t>算法陷入局部最小值。</a:t>
            </a:r>
            <a:endParaRPr lang="en-US" altLang="zh-CN" sz="2800" dirty="0" smtClean="0"/>
          </a:p>
          <a:p>
            <a:pPr>
              <a:lnSpc>
                <a:spcPct val="120000"/>
              </a:lnSpc>
            </a:pPr>
            <a:r>
              <a:rPr lang="en-US" altLang="zh-CN" sz="2800" dirty="0" smtClean="0"/>
              <a:t>k-means</a:t>
            </a:r>
            <a:r>
              <a:rPr lang="zh-CN" altLang="en-US" sz="2800" dirty="0" smtClean="0"/>
              <a:t>算法也可以用轮廓系数来评价效果。</a:t>
            </a:r>
            <a:endParaRPr lang="en-US" altLang="zh-CN" sz="2800" dirty="0" smtClean="0"/>
          </a:p>
          <a:p>
            <a:pPr>
              <a:lnSpc>
                <a:spcPct val="120000"/>
              </a:lnSpc>
            </a:pPr>
            <a:endParaRPr lang="zh-CN" altLang="en-US" sz="2800" dirty="0"/>
          </a:p>
        </p:txBody>
      </p:sp>
    </p:spTree>
    <p:extLst>
      <p:ext uri="{BB962C8B-B14F-4D97-AF65-F5344CB8AC3E}">
        <p14:creationId xmlns:p14="http://schemas.microsoft.com/office/powerpoint/2010/main" val="2082392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复习</a:t>
            </a:r>
            <a:endParaRPr lang="zh-CN" altLang="en-US" dirty="0"/>
          </a:p>
        </p:txBody>
      </p:sp>
      <p:sp>
        <p:nvSpPr>
          <p:cNvPr id="3" name="内容占位符 2"/>
          <p:cNvSpPr>
            <a:spLocks noGrp="1"/>
          </p:cNvSpPr>
          <p:nvPr>
            <p:ph idx="1"/>
          </p:nvPr>
        </p:nvSpPr>
        <p:spPr>
          <a:xfrm>
            <a:off x="457200" y="1600200"/>
            <a:ext cx="8229600" cy="4925144"/>
          </a:xfrm>
        </p:spPr>
        <p:txBody>
          <a:bodyPr>
            <a:normAutofit fontScale="92500"/>
          </a:bodyPr>
          <a:lstStyle/>
          <a:p>
            <a:pPr>
              <a:lnSpc>
                <a:spcPct val="120000"/>
              </a:lnSpc>
            </a:pPr>
            <a:r>
              <a:rPr lang="en-US" altLang="zh-CN" sz="2800" dirty="0" smtClean="0"/>
              <a:t>k-means</a:t>
            </a:r>
            <a:r>
              <a:rPr lang="zh-CN" altLang="en-US" sz="2800" dirty="0" smtClean="0"/>
              <a:t>算法的</a:t>
            </a:r>
            <a:r>
              <a:rPr lang="en-US" altLang="zh-CN" sz="2800" dirty="0" smtClean="0"/>
              <a:t>k</a:t>
            </a:r>
            <a:r>
              <a:rPr lang="zh-CN" altLang="en-US" sz="2800" dirty="0" smtClean="0"/>
              <a:t>值可由经验法、肘部法则、密度法等确定。但主要需要根据实际情况</a:t>
            </a:r>
            <a:r>
              <a:rPr lang="en-US" altLang="zh-CN" sz="2800" dirty="0" smtClean="0"/>
              <a:t>(</a:t>
            </a:r>
            <a:r>
              <a:rPr lang="zh-CN" altLang="en-US" sz="2800" dirty="0" smtClean="0"/>
              <a:t>比如硬件情况、公司要求等</a:t>
            </a:r>
            <a:r>
              <a:rPr lang="en-US" altLang="zh-CN" sz="2800" dirty="0" smtClean="0"/>
              <a:t>)</a:t>
            </a:r>
            <a:r>
              <a:rPr lang="zh-CN" altLang="en-US" sz="2800" dirty="0" smtClean="0"/>
              <a:t>确定。</a:t>
            </a:r>
            <a:endParaRPr lang="en-US" altLang="zh-CN" sz="2800" dirty="0" smtClean="0"/>
          </a:p>
          <a:p>
            <a:pPr>
              <a:lnSpc>
                <a:spcPct val="120000"/>
              </a:lnSpc>
            </a:pPr>
            <a:r>
              <a:rPr lang="zh-CN" altLang="en-US" sz="2800" dirty="0"/>
              <a:t>为了</a:t>
            </a:r>
            <a:r>
              <a:rPr lang="zh-CN" altLang="en-US" sz="2800" dirty="0" smtClean="0"/>
              <a:t>避免陷入局部最小值，可多次执行</a:t>
            </a:r>
            <a:r>
              <a:rPr lang="en-US" altLang="zh-CN" sz="2800" dirty="0" smtClean="0"/>
              <a:t>k-means</a:t>
            </a:r>
            <a:r>
              <a:rPr lang="zh-CN" altLang="en-US" sz="2800" dirty="0" smtClean="0"/>
              <a:t>算法，取</a:t>
            </a:r>
            <a:r>
              <a:rPr lang="en-US" altLang="zh-CN" sz="2800" dirty="0" smtClean="0"/>
              <a:t>SSE</a:t>
            </a:r>
            <a:r>
              <a:rPr lang="zh-CN" altLang="en-US" sz="2800" dirty="0" smtClean="0"/>
              <a:t>最小的结果，也可以用</a:t>
            </a:r>
            <a:r>
              <a:rPr lang="en-US" altLang="zh-CN" sz="2800" dirty="0" smtClean="0"/>
              <a:t>k-means++</a:t>
            </a:r>
            <a:r>
              <a:rPr lang="zh-CN" altLang="en-US" sz="2800" dirty="0" smtClean="0"/>
              <a:t>或者二分</a:t>
            </a:r>
            <a:r>
              <a:rPr lang="en-US" altLang="zh-CN" sz="2800" dirty="0" smtClean="0"/>
              <a:t>k-means</a:t>
            </a:r>
            <a:r>
              <a:rPr lang="zh-CN" altLang="en-US" sz="2800" dirty="0" smtClean="0"/>
              <a:t>算法避免这一缺陷。</a:t>
            </a:r>
            <a:endParaRPr lang="en-US" altLang="zh-CN" sz="2800" dirty="0" smtClean="0"/>
          </a:p>
          <a:p>
            <a:pPr>
              <a:lnSpc>
                <a:spcPct val="120000"/>
              </a:lnSpc>
            </a:pPr>
            <a:r>
              <a:rPr lang="en-US" altLang="zh-CN" sz="2800" dirty="0" smtClean="0"/>
              <a:t>k-means</a:t>
            </a:r>
            <a:r>
              <a:rPr lang="zh-CN" altLang="en-US" sz="2800" dirty="0" smtClean="0"/>
              <a:t>的改进算法</a:t>
            </a:r>
            <a:r>
              <a:rPr lang="en-US" altLang="zh-CN" sz="2800" dirty="0" smtClean="0"/>
              <a:t>k-modes</a:t>
            </a:r>
            <a:r>
              <a:rPr lang="zh-CN" altLang="en-US" sz="2800" dirty="0" smtClean="0"/>
              <a:t>可以处理非数值型数据。</a:t>
            </a:r>
            <a:endParaRPr lang="en-US" altLang="zh-CN" sz="2800" dirty="0" smtClean="0"/>
          </a:p>
          <a:p>
            <a:pPr>
              <a:lnSpc>
                <a:spcPct val="120000"/>
              </a:lnSpc>
            </a:pPr>
            <a:r>
              <a:rPr lang="en-US" altLang="zh-CN" sz="2800" dirty="0" smtClean="0"/>
              <a:t>mini batch k-means </a:t>
            </a:r>
            <a:r>
              <a:rPr lang="zh-CN" altLang="en-US" sz="2800" dirty="0" smtClean="0"/>
              <a:t>算法可提高</a:t>
            </a:r>
            <a:r>
              <a:rPr lang="en-US" altLang="zh-CN" sz="2800" dirty="0" smtClean="0"/>
              <a:t>k-means</a:t>
            </a:r>
            <a:r>
              <a:rPr lang="zh-CN" altLang="en-US" sz="2800" dirty="0" smtClean="0"/>
              <a:t>的执行效率，但只在数据较多的时候有效。</a:t>
            </a:r>
            <a:endParaRPr lang="zh-CN" altLang="en-US" sz="2800" dirty="0"/>
          </a:p>
        </p:txBody>
      </p:sp>
    </p:spTree>
    <p:extLst>
      <p:ext uri="{BB962C8B-B14F-4D97-AF65-F5344CB8AC3E}">
        <p14:creationId xmlns:p14="http://schemas.microsoft.com/office/powerpoint/2010/main" val="3344757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4.2</a:t>
            </a:r>
            <a:r>
              <a:rPr lang="zh-CN" altLang="en-US" sz="4000" dirty="0" smtClean="0"/>
              <a:t>簇</a:t>
            </a:r>
            <a:r>
              <a:rPr lang="zh-CN" altLang="en-US" sz="4000" dirty="0"/>
              <a:t>之间的距离计算方法</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两个簇之间的距离主要有以下几种：</a:t>
            </a:r>
            <a:endParaRPr lang="en-US" altLang="zh-CN" dirty="0"/>
          </a:p>
          <a:p>
            <a:pPr marL="0" indent="0">
              <a:buNone/>
            </a:pPr>
            <a:r>
              <a:rPr lang="en-US" altLang="zh-CN" dirty="0"/>
              <a:t>(1)</a:t>
            </a:r>
            <a:r>
              <a:rPr lang="zh-CN" altLang="en-US" dirty="0"/>
              <a:t>取两个簇中距离</a:t>
            </a:r>
            <a:r>
              <a:rPr lang="zh-CN" altLang="en-US" dirty="0">
                <a:solidFill>
                  <a:srgbClr val="FF0000"/>
                </a:solidFill>
              </a:rPr>
              <a:t>最近的两个样本</a:t>
            </a:r>
            <a:r>
              <a:rPr lang="zh-CN" altLang="en-US" dirty="0"/>
              <a:t>的距离作为这两个簇的距离。</a:t>
            </a:r>
          </a:p>
          <a:p>
            <a:pPr marL="0" indent="0">
              <a:buNone/>
            </a:pPr>
            <a:r>
              <a:rPr lang="en-US" altLang="zh-CN" dirty="0"/>
              <a:t>(2)</a:t>
            </a:r>
            <a:r>
              <a:rPr lang="zh-CN" altLang="en-US" dirty="0"/>
              <a:t>取两个簇中距离</a:t>
            </a:r>
            <a:r>
              <a:rPr lang="zh-CN" altLang="en-US" dirty="0">
                <a:solidFill>
                  <a:srgbClr val="FF0000"/>
                </a:solidFill>
              </a:rPr>
              <a:t>最远的两个样本点</a:t>
            </a:r>
            <a:r>
              <a:rPr lang="zh-CN" altLang="en-US" dirty="0"/>
              <a:t>的距离作为两个簇的距离。</a:t>
            </a:r>
          </a:p>
          <a:p>
            <a:pPr marL="0" indent="0">
              <a:buNone/>
            </a:pPr>
            <a:r>
              <a:rPr lang="en-US" altLang="zh-CN" dirty="0"/>
              <a:t>(3)</a:t>
            </a:r>
            <a:r>
              <a:rPr lang="zh-CN" altLang="en-US" dirty="0"/>
              <a:t>把两个簇中的点两两的距离全部放在一起求一个</a:t>
            </a:r>
            <a:r>
              <a:rPr lang="zh-CN" altLang="en-US" dirty="0">
                <a:solidFill>
                  <a:srgbClr val="FF0000"/>
                </a:solidFill>
              </a:rPr>
              <a:t>平均值</a:t>
            </a:r>
            <a:r>
              <a:rPr lang="zh-CN" altLang="en-US" dirty="0"/>
              <a:t>。</a:t>
            </a:r>
          </a:p>
          <a:p>
            <a:pPr marL="0" indent="0">
              <a:buNone/>
            </a:pPr>
            <a:r>
              <a:rPr lang="en-US" altLang="zh-CN" dirty="0"/>
              <a:t>(4)</a:t>
            </a:r>
            <a:r>
              <a:rPr lang="zh-CN" altLang="en-US" dirty="0"/>
              <a:t>取两两距离的</a:t>
            </a:r>
            <a:r>
              <a:rPr lang="zh-CN" altLang="en-US" dirty="0">
                <a:solidFill>
                  <a:srgbClr val="FF0000"/>
                </a:solidFill>
              </a:rPr>
              <a:t>中值</a:t>
            </a:r>
            <a:r>
              <a:rPr lang="zh-CN" altLang="en-US" dirty="0"/>
              <a:t>，与取均值相比更加能够解除个别噪声点对结果的干扰。</a:t>
            </a:r>
          </a:p>
          <a:p>
            <a:pPr marL="0" indent="0">
              <a:buNone/>
            </a:pPr>
            <a:r>
              <a:rPr lang="en-US" altLang="zh-CN" dirty="0" smtClean="0"/>
              <a:t>(5)</a:t>
            </a:r>
            <a:r>
              <a:rPr lang="zh-CN" altLang="en-US" dirty="0"/>
              <a:t>求每个簇的</a:t>
            </a:r>
            <a:r>
              <a:rPr lang="zh-CN" altLang="en-US" dirty="0">
                <a:solidFill>
                  <a:srgbClr val="FF0000"/>
                </a:solidFill>
              </a:rPr>
              <a:t>中心点</a:t>
            </a:r>
            <a:r>
              <a:rPr lang="zh-CN" altLang="en-US" dirty="0"/>
              <a:t>，然后用中心点代替整个簇再去就簇间的距离</a:t>
            </a:r>
          </a:p>
        </p:txBody>
      </p:sp>
    </p:spTree>
    <p:extLst>
      <p:ext uri="{BB962C8B-B14F-4D97-AF65-F5344CB8AC3E}">
        <p14:creationId xmlns:p14="http://schemas.microsoft.com/office/powerpoint/2010/main" val="3008216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l"/>
            <a:r>
              <a:rPr lang="zh-CN" altLang="en-US" sz="4000" dirty="0" smtClean="0"/>
              <a:t>代码的学习要求</a:t>
            </a:r>
            <a:endParaRPr lang="zh-CN" altLang="en-US" sz="4000" dirty="0"/>
          </a:p>
        </p:txBody>
      </p:sp>
      <p:sp>
        <p:nvSpPr>
          <p:cNvPr id="5" name="内容占位符 4"/>
          <p:cNvSpPr>
            <a:spLocks noGrp="1"/>
          </p:cNvSpPr>
          <p:nvPr>
            <p:ph idx="1"/>
          </p:nvPr>
        </p:nvSpPr>
        <p:spPr/>
        <p:txBody>
          <a:bodyPr>
            <a:normAutofit/>
          </a:bodyPr>
          <a:lstStyle/>
          <a:p>
            <a:pPr>
              <a:lnSpc>
                <a:spcPct val="120000"/>
              </a:lnSpc>
            </a:pPr>
            <a:r>
              <a:rPr lang="zh-CN" altLang="en-US" sz="2800" dirty="0" smtClean="0"/>
              <a:t>本课程对代码的要求不高，学习代码的目的是更容易掌握</a:t>
            </a:r>
            <a:r>
              <a:rPr lang="zh-CN" altLang="en-US" sz="2800" dirty="0" smtClean="0">
                <a:solidFill>
                  <a:srgbClr val="FF0000"/>
                </a:solidFill>
              </a:rPr>
              <a:t>算法流程，具体的代码执行在竞赛和实训中考核</a:t>
            </a:r>
            <a:r>
              <a:rPr lang="zh-CN" altLang="en-US" sz="2800" dirty="0" smtClean="0"/>
              <a:t>。</a:t>
            </a:r>
            <a:endParaRPr lang="en-US" altLang="zh-CN" sz="2800" dirty="0" smtClean="0"/>
          </a:p>
          <a:p>
            <a:pPr lvl="0">
              <a:lnSpc>
                <a:spcPct val="120000"/>
              </a:lnSpc>
            </a:pPr>
            <a:r>
              <a:rPr lang="zh-CN" altLang="en-US" sz="2800" dirty="0">
                <a:solidFill>
                  <a:prstClr val="black"/>
                </a:solidFill>
              </a:rPr>
              <a:t>对于算法的整个流程的掌握</a:t>
            </a:r>
            <a:r>
              <a:rPr lang="zh-CN" altLang="en-US" sz="2800" dirty="0" smtClean="0">
                <a:solidFill>
                  <a:prstClr val="black"/>
                </a:solidFill>
              </a:rPr>
              <a:t>程度要求：</a:t>
            </a:r>
            <a:endParaRPr lang="en-US" altLang="zh-CN" sz="2800" dirty="0">
              <a:solidFill>
                <a:prstClr val="black"/>
              </a:solidFill>
            </a:endParaRPr>
          </a:p>
          <a:p>
            <a:pPr lvl="0">
              <a:lnSpc>
                <a:spcPct val="120000"/>
              </a:lnSpc>
            </a:pPr>
            <a:r>
              <a:rPr lang="zh-CN" altLang="en-US" sz="2800" dirty="0">
                <a:solidFill>
                  <a:prstClr val="black"/>
                </a:solidFill>
              </a:rPr>
              <a:t>首先要能写出伪代码或者以文字表示的</a:t>
            </a:r>
            <a:r>
              <a:rPr lang="zh-CN" altLang="en-US" sz="2800" dirty="0" smtClean="0">
                <a:solidFill>
                  <a:prstClr val="black"/>
                </a:solidFill>
              </a:rPr>
              <a:t>流程；</a:t>
            </a:r>
            <a:endParaRPr lang="en-US" altLang="zh-CN" sz="2800" dirty="0">
              <a:solidFill>
                <a:prstClr val="black"/>
              </a:solidFill>
            </a:endParaRPr>
          </a:p>
          <a:p>
            <a:pPr lvl="0">
              <a:lnSpc>
                <a:spcPct val="120000"/>
              </a:lnSpc>
            </a:pPr>
            <a:r>
              <a:rPr lang="zh-CN" altLang="en-US" sz="2800" dirty="0">
                <a:solidFill>
                  <a:prstClr val="black"/>
                </a:solidFill>
              </a:rPr>
              <a:t>然后能说出该算法需要有几个函数</a:t>
            </a:r>
            <a:r>
              <a:rPr lang="zh-CN" altLang="en-US" sz="2800" dirty="0" smtClean="0">
                <a:solidFill>
                  <a:prstClr val="black"/>
                </a:solidFill>
              </a:rPr>
              <a:t>，每个函数需要完成什么功能。</a:t>
            </a:r>
            <a:endParaRPr lang="en-US" altLang="zh-CN" sz="2800" dirty="0" smtClean="0"/>
          </a:p>
          <a:p>
            <a:endParaRPr lang="zh-CN" altLang="en-US" sz="2800" dirty="0"/>
          </a:p>
        </p:txBody>
      </p:sp>
    </p:spTree>
    <p:extLst>
      <p:ext uri="{BB962C8B-B14F-4D97-AF65-F5344CB8AC3E}">
        <p14:creationId xmlns:p14="http://schemas.microsoft.com/office/powerpoint/2010/main" val="415656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代码的学习要求</a:t>
            </a:r>
            <a:endParaRPr lang="zh-CN" altLang="en-US" dirty="0"/>
          </a:p>
        </p:txBody>
      </p:sp>
      <p:sp>
        <p:nvSpPr>
          <p:cNvPr id="3" name="内容占位符 2"/>
          <p:cNvSpPr>
            <a:spLocks noGrp="1"/>
          </p:cNvSpPr>
          <p:nvPr>
            <p:ph idx="1"/>
          </p:nvPr>
        </p:nvSpPr>
        <p:spPr/>
        <p:txBody>
          <a:bodyPr>
            <a:normAutofit/>
          </a:bodyPr>
          <a:lstStyle/>
          <a:p>
            <a:pPr lvl="0"/>
            <a:r>
              <a:rPr lang="zh-CN" altLang="en-US" sz="2600" dirty="0">
                <a:solidFill>
                  <a:prstClr val="black"/>
                </a:solidFill>
              </a:rPr>
              <a:t>考试时具体函数的代码能达到如下程度即可：</a:t>
            </a:r>
            <a:endParaRPr lang="en-US" altLang="zh-CN" sz="2600" dirty="0">
              <a:solidFill>
                <a:prstClr val="black"/>
              </a:solidFill>
            </a:endParaRPr>
          </a:p>
          <a:p>
            <a:pPr lvl="0"/>
            <a:endParaRPr lang="en-US" altLang="zh-CN" sz="2600" dirty="0">
              <a:solidFill>
                <a:prstClr val="black"/>
              </a:solidFill>
            </a:endParaRPr>
          </a:p>
          <a:p>
            <a:pPr lvl="0"/>
            <a:endParaRPr lang="en-US" altLang="zh-CN" sz="2600" dirty="0">
              <a:solidFill>
                <a:prstClr val="black"/>
              </a:solidFill>
            </a:endParaRPr>
          </a:p>
          <a:p>
            <a:pPr lvl="0"/>
            <a:endParaRPr lang="en-US" altLang="zh-CN" sz="2600" dirty="0">
              <a:solidFill>
                <a:prstClr val="black"/>
              </a:solidFill>
            </a:endParaRPr>
          </a:p>
          <a:p>
            <a:pPr lvl="0"/>
            <a:endParaRPr lang="en-US" altLang="zh-CN" sz="2600" dirty="0" smtClean="0">
              <a:solidFill>
                <a:prstClr val="black"/>
              </a:solidFill>
            </a:endParaRPr>
          </a:p>
          <a:p>
            <a:pPr lvl="0"/>
            <a:r>
              <a:rPr lang="zh-CN" altLang="en-US" sz="2600" dirty="0" smtClean="0">
                <a:solidFill>
                  <a:prstClr val="black"/>
                </a:solidFill>
              </a:rPr>
              <a:t>或者</a:t>
            </a:r>
            <a:r>
              <a:rPr lang="zh-CN" altLang="en-US" sz="2600" dirty="0">
                <a:solidFill>
                  <a:prstClr val="black"/>
                </a:solidFill>
              </a:rPr>
              <a:t>：</a:t>
            </a:r>
            <a:endParaRPr lang="en-US" altLang="zh-CN" sz="2600" dirty="0">
              <a:solidFill>
                <a:prstClr val="black"/>
              </a:solidFill>
            </a:endParaRPr>
          </a:p>
          <a:p>
            <a:endParaRPr lang="zh-CN" alt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590" y="1988840"/>
            <a:ext cx="525462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590" y="4293096"/>
            <a:ext cx="5301968" cy="1872208"/>
          </a:xfrm>
          <a:prstGeom prst="rect">
            <a:avLst/>
          </a:prstGeom>
        </p:spPr>
      </p:pic>
    </p:spTree>
    <p:extLst>
      <p:ext uri="{BB962C8B-B14F-4D97-AF65-F5344CB8AC3E}">
        <p14:creationId xmlns:p14="http://schemas.microsoft.com/office/powerpoint/2010/main" val="71177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K-means</a:t>
            </a:r>
            <a:r>
              <a:rPr lang="zh-CN" altLang="en-US" dirty="0" smtClean="0"/>
              <a:t>算法实现之图像压缩</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141991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2751</TotalTime>
  <Words>2551</Words>
  <Application>Microsoft Office PowerPoint</Application>
  <PresentationFormat>全屏显示(4:3)</PresentationFormat>
  <Paragraphs>182</Paragraphs>
  <Slides>39</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39</vt:i4>
      </vt:variant>
    </vt:vector>
  </HeadingPairs>
  <TitlesOfParts>
    <vt:vector size="42" baseType="lpstr">
      <vt:lpstr>Office 主题</vt:lpstr>
      <vt:lpstr>1_Office 主题​​</vt:lpstr>
      <vt:lpstr>Equation</vt:lpstr>
      <vt:lpstr>轮廓系数更正</vt:lpstr>
      <vt:lpstr>复习</vt:lpstr>
      <vt:lpstr>复习</vt:lpstr>
      <vt:lpstr>复习</vt:lpstr>
      <vt:lpstr>复习</vt:lpstr>
      <vt:lpstr>4.2簇之间的距离计算方法</vt:lpstr>
      <vt:lpstr>代码的学习要求</vt:lpstr>
      <vt:lpstr>代码的学习要求</vt:lpstr>
      <vt:lpstr>K-means算法实现之图像压缩</vt:lpstr>
      <vt:lpstr>本节内容</vt:lpstr>
      <vt:lpstr>图像压缩算法概述</vt:lpstr>
      <vt:lpstr>图像压缩算法概述</vt:lpstr>
      <vt:lpstr>图像压缩算法概述</vt:lpstr>
      <vt:lpstr>思考</vt:lpstr>
      <vt:lpstr>扩充阅读：把24位色图转化为灰度图</vt:lpstr>
      <vt:lpstr>图像压缩算法概述</vt:lpstr>
      <vt:lpstr>图像有损压缩算法</vt:lpstr>
      <vt:lpstr>图像有损压缩算法</vt:lpstr>
      <vt:lpstr>预测编码</vt:lpstr>
      <vt:lpstr>变换编码</vt:lpstr>
      <vt:lpstr>模型基编码</vt:lpstr>
      <vt:lpstr>分形编码</vt:lpstr>
      <vt:lpstr>一个简单的图像有损压缩算法</vt:lpstr>
      <vt:lpstr>图像有损压缩算法</vt:lpstr>
      <vt:lpstr>图像有损压缩算法</vt:lpstr>
      <vt:lpstr>k-means将图压缩为256色</vt:lpstr>
      <vt:lpstr>上次作业问题</vt:lpstr>
      <vt:lpstr>图像无损压缩算法</vt:lpstr>
      <vt:lpstr>图像无损压缩算法</vt:lpstr>
      <vt:lpstr>哈夫曼编码</vt:lpstr>
      <vt:lpstr>哈夫曼编码实例</vt:lpstr>
      <vt:lpstr>哈夫曼编码实例</vt:lpstr>
      <vt:lpstr>哈夫曼编码实例</vt:lpstr>
      <vt:lpstr>思考</vt:lpstr>
      <vt:lpstr>游程长度编码</vt:lpstr>
      <vt:lpstr>练习</vt:lpstr>
      <vt:lpstr>k-means与图像压缩</vt:lpstr>
      <vt:lpstr>本节课需要掌握的内容</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K-means算法实现之图像压缩</dc:title>
  <dc:creator>jiecaozi</dc:creator>
  <cp:lastModifiedBy>jiecaozi</cp:lastModifiedBy>
  <cp:revision>75</cp:revision>
  <dcterms:created xsi:type="dcterms:W3CDTF">2018-09-16T12:32:27Z</dcterms:created>
  <dcterms:modified xsi:type="dcterms:W3CDTF">2018-09-19T23:44:31Z</dcterms:modified>
</cp:coreProperties>
</file>