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6" r:id="rId15"/>
    <p:sldId id="279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81" r:id="rId24"/>
    <p:sldId id="277" r:id="rId25"/>
    <p:sldId id="278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其他聚类算法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8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CA408D-1BBF-6646-AA17-51F05BD6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3.OPTICS</a:t>
            </a:r>
            <a:r>
              <a:rPr kumimoji="1" lang="zh-CN" altLang="en-US" sz="4000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D431EAEF-26A5-8C4F-8779-8AA53161B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/>
                  <a:t>OPTICS</a:t>
                </a:r>
                <a:r>
                  <a:rPr lang="zh-CN" altLang="en-US" sz="2800" dirty="0"/>
                  <a:t>算法是基于密度的聚类算法，全称是</a:t>
                </a:r>
                <a:r>
                  <a:rPr lang="en-US" altLang="zh-CN" sz="2800" dirty="0"/>
                  <a:t>Ordering points to identify the clustering structure</a:t>
                </a:r>
                <a:r>
                  <a:rPr lang="zh-CN" altLang="en-US" sz="2800" dirty="0"/>
                  <a:t>。</a:t>
                </a:r>
                <a:r>
                  <a:rPr lang="en-US" altLang="zh-CN" sz="2800" dirty="0"/>
                  <a:t> OPTICS</a:t>
                </a:r>
                <a:r>
                  <a:rPr lang="zh-CN" altLang="en-US" sz="2800" dirty="0"/>
                  <a:t>算法输出的是样本的一个有序队列，理论上从这个队列里面可以获得任意密度的聚类。</a:t>
                </a:r>
              </a:p>
              <a:p>
                <a:r>
                  <a:rPr lang="zh-CN" altLang="en-US" sz="2800" dirty="0"/>
                  <a:t>由于</a:t>
                </a:r>
                <a:r>
                  <a:rPr lang="en-US" altLang="zh-CN" sz="2800" dirty="0"/>
                  <a:t>OPTICS</a:t>
                </a:r>
                <a:r>
                  <a:rPr lang="zh-CN" altLang="en-US" sz="2800" dirty="0"/>
                  <a:t>算法是</a:t>
                </a:r>
                <a:r>
                  <a:rPr lang="en-US" altLang="zh-CN" sz="2800" dirty="0"/>
                  <a:t>DBSCAN</a:t>
                </a:r>
                <a:r>
                  <a:rPr lang="zh-CN" altLang="en-US" sz="2800" dirty="0"/>
                  <a:t>算法的改进算法</a:t>
                </a:r>
                <a:r>
                  <a:rPr lang="zh-CN" altLang="en-US" sz="2800" dirty="0" smtClean="0"/>
                  <a:t>，所以其</a:t>
                </a:r>
                <a:r>
                  <a:rPr lang="zh-CN" altLang="en-US" sz="2800" dirty="0"/>
                  <a:t>主要假定，如</a:t>
                </a:r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邻域</m:t>
                    </m:r>
                    <m:r>
                      <a:rPr kumimoji="1" lang="zh-CN" altLang="en-US" sz="2800" b="0" i="0" smtClean="0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kumimoji="1" lang="en-US" altLang="zh-CN" sz="2800" dirty="0" err="1"/>
                  <a:t>MinPts</a:t>
                </a:r>
                <a:r>
                  <a:rPr kumimoji="1" lang="zh-CN" altLang="en-US" sz="2800" dirty="0"/>
                  <a:t>、密度直达等都是公用的。除此之外</a:t>
                </a:r>
                <a:r>
                  <a:rPr lang="en-US" altLang="zh-CN" sz="2800" dirty="0"/>
                  <a:t>OPTICS</a:t>
                </a:r>
                <a:r>
                  <a:rPr lang="zh-CN" altLang="en-US" sz="2800" dirty="0"/>
                  <a:t>算法还引入了两个新的概念：核心距离和可达距离。</a:t>
                </a:r>
                <a:endParaRPr kumimoji="1"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31EAEF-26A5-8C4F-8779-8AA53161B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887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9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AF8D8705-B97A-194F-86D9-0AFAA997E0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279301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2800" dirty="0"/>
                  <a:t>核心距离：对于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zh-CN" altLang="en-US" sz="2800" dirty="0"/>
                  <a:t>，如果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sz="2800" dirty="0"/>
                  <a:t>是核心对象，则使得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sz="2800" dirty="0"/>
                  <a:t>成为核对象点的最小邻域半径为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sz="2800" dirty="0"/>
                  <a:t>的核心距离，记作</a:t>
                </a:r>
                <a:r>
                  <a:rPr kumimoji="1" lang="en-US" altLang="zh-CN" sz="2800" dirty="0" err="1"/>
                  <a:t>coreDist</a:t>
                </a:r>
                <a:r>
                  <a:rPr kumimoji="1" lang="en-US" altLang="zh-CN" sz="2800" dirty="0"/>
                  <a:t>(x)</a:t>
                </a:r>
                <a:r>
                  <a:rPr kumimoji="1" lang="zh-CN" altLang="en-US" sz="2800" dirty="0"/>
                  <a:t>。</a:t>
                </a:r>
                <a:endParaRPr kumimoji="1" lang="en-US" altLang="zh-CN" sz="2800" dirty="0"/>
              </a:p>
              <a:p>
                <a:r>
                  <a:rPr kumimoji="1" lang="zh-CN" altLang="en-US" sz="2800" dirty="0"/>
                  <a:t>可达距离：如果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sz="2800" dirty="0"/>
                  <a:t>为核心对象，</a:t>
                </a:r>
                <a:r>
                  <a:rPr kumimoji="1"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zh-CN" altLang="en-US" sz="2800" dirty="0"/>
                  <a:t>为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sz="2800" dirty="0"/>
                  <a:t>的密度直达对象，则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800" i="1" smtClean="0">
                        <a:latin typeface="Cambria Math" panose="02040503050406030204" pitchFamily="18" charset="0"/>
                      </a:rPr>
                      <m:t>到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sz="2800" dirty="0"/>
                  <a:t>的可达距离为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kumimoji="1"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𝑐𝑜𝑟𝑒𝐷𝑖𝑠𝑡</m:t>
                        </m:r>
                        <m:d>
                          <m:dPr>
                            <m:ctrlPr>
                              <a:rPr kumimoji="1" lang="en-US" altLang="zh-CN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  <m:d>
                          <m:dPr>
                            <m:ctrlPr>
                              <a:rPr kumimoji="1" lang="en-US" altLang="zh-CN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F8D8705-B97A-194F-86D9-0AFAA997E0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279301"/>
                <a:ext cx="8229600" cy="4525963"/>
              </a:xfrm>
              <a:blipFill rotWithShape="1">
                <a:blip r:embed="rId2"/>
                <a:stretch>
                  <a:fillRect l="-1333" t="-1617" r="-5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23376"/>
            <a:ext cx="3105583" cy="2819794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="" xmlns:a16="http://schemas.microsoft.com/office/drawing/2014/main" id="{D0CA408D-1BBF-6646-AA17-51F05BD6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3.OPTICS</a:t>
            </a:r>
            <a:r>
              <a:rPr kumimoji="1" lang="zh-CN" altLang="en-US" sz="4000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40546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OPTICS</a:t>
            </a:r>
            <a:r>
              <a:rPr lang="zh-CN" altLang="en-US" sz="4000" dirty="0" smtClean="0"/>
              <a:t>算法流程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altLang="zh-CN" sz="2400" dirty="0">
                <a:solidFill>
                  <a:srgbClr val="222222"/>
                </a:solidFill>
                <a:latin typeface="Merriweather"/>
              </a:rPr>
              <a:t>D: </a:t>
            </a:r>
            <a:r>
              <a:rPr lang="zh-CN" altLang="en-US" sz="2400" dirty="0">
                <a:solidFill>
                  <a:srgbClr val="222222"/>
                </a:solidFill>
                <a:latin typeface="Merriweather"/>
              </a:rPr>
              <a:t>待聚类的集合</a:t>
            </a:r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altLang="zh-CN" sz="2400" dirty="0">
                <a:solidFill>
                  <a:srgbClr val="222222"/>
                </a:solidFill>
                <a:latin typeface="Merriweather"/>
              </a:rPr>
              <a:t>Q: </a:t>
            </a:r>
            <a:r>
              <a:rPr lang="zh-CN" altLang="en-US" sz="2400" dirty="0">
                <a:solidFill>
                  <a:srgbClr val="222222"/>
                </a:solidFill>
                <a:latin typeface="Merriweather"/>
              </a:rPr>
              <a:t>有序队列，元素按照可达距离排序，可达距离最小的在队首</a:t>
            </a:r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altLang="zh-CN" sz="2400" dirty="0">
                <a:solidFill>
                  <a:srgbClr val="222222"/>
                </a:solidFill>
                <a:latin typeface="Merriweather"/>
              </a:rPr>
              <a:t>O: </a:t>
            </a:r>
            <a:r>
              <a:rPr lang="zh-CN" altLang="en-US" sz="2400" dirty="0">
                <a:solidFill>
                  <a:srgbClr val="222222"/>
                </a:solidFill>
                <a:latin typeface="Merriweather"/>
              </a:rPr>
              <a:t>结果队列，最后输出结果的点集的有序队列</a:t>
            </a:r>
          </a:p>
          <a:p>
            <a:pPr>
              <a:lnSpc>
                <a:spcPct val="120000"/>
              </a:lnSpc>
            </a:pPr>
            <a:endParaRPr lang="zh-CN" altLang="en-US" sz="2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29" y="3490846"/>
            <a:ext cx="8333343" cy="349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4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OPTICS</a:t>
            </a:r>
            <a:r>
              <a:rPr lang="zh-CN" altLang="en-US" sz="4000" dirty="0" smtClean="0"/>
              <a:t>算法</a:t>
            </a:r>
            <a:endParaRPr lang="zh-CN" altLang="en-US" sz="4000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37" y="1829310"/>
            <a:ext cx="6268325" cy="4067743"/>
          </a:xfrm>
        </p:spPr>
      </p:pic>
    </p:spTree>
    <p:extLst>
      <p:ext uri="{BB962C8B-B14F-4D97-AF65-F5344CB8AC3E}">
        <p14:creationId xmlns:p14="http://schemas.microsoft.com/office/powerpoint/2010/main" val="6507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59F5AB-19F3-7E43-96D6-14FA1BF9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OPTICS</a:t>
            </a:r>
            <a:r>
              <a:rPr kumimoji="1" lang="zh-CN" altLang="en-US" dirty="0"/>
              <a:t>算法特点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0B8B767-531B-F34F-8527-04F13EF4E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dirty="0"/>
              <a:t>OPTICS</a:t>
            </a:r>
            <a:r>
              <a:rPr kumimoji="1" lang="zh-CN" altLang="en-US" sz="2800" dirty="0"/>
              <a:t>算法并</a:t>
            </a:r>
            <a:r>
              <a:rPr kumimoji="1" lang="zh-CN" altLang="en-US" sz="2800" dirty="0">
                <a:solidFill>
                  <a:srgbClr val="FF0000"/>
                </a:solidFill>
              </a:rPr>
              <a:t>不显式的产生簇</a:t>
            </a:r>
            <a:r>
              <a:rPr kumimoji="1" lang="zh-CN" altLang="en-US" sz="2800" dirty="0"/>
              <a:t>，而只是对数据对象集合进行排序，得到一个</a:t>
            </a:r>
            <a:r>
              <a:rPr kumimoji="1" lang="zh-CN" altLang="en-US" sz="2800" dirty="0">
                <a:solidFill>
                  <a:srgbClr val="FF0000"/>
                </a:solidFill>
              </a:rPr>
              <a:t>有序的对象列表</a:t>
            </a:r>
            <a:r>
              <a:rPr kumimoji="1" lang="zh-CN" altLang="en-US" sz="2800" dirty="0"/>
              <a:t>，这个列表中中包含了足够的信息用来提取聚类。除此之外，利用该有序的对象列表还可以对数据的分布和关联作进一步分析。</a:t>
            </a:r>
            <a:endParaRPr kumimoji="1" lang="en-US" altLang="zh-CN" sz="2800" dirty="0"/>
          </a:p>
          <a:p>
            <a:pPr>
              <a:lnSpc>
                <a:spcPct val="130000"/>
              </a:lnSpc>
            </a:pPr>
            <a:r>
              <a:rPr kumimoji="1" lang="zh-CN" altLang="en-US" sz="2800" dirty="0"/>
              <a:t>较稠密的簇中的对象在簇排序中相互靠近。这个排序等价于从较广泛的参数设置中得到基于密度的聚类。这样</a:t>
            </a:r>
            <a:r>
              <a:rPr kumimoji="1" lang="en-US" altLang="zh-CN" sz="2800" dirty="0"/>
              <a:t>OPTICS</a:t>
            </a:r>
            <a:r>
              <a:rPr kumimoji="1" lang="zh-CN" altLang="en-US" sz="2800" dirty="0"/>
              <a:t>算法不需要用户提供特定的密度阈值。</a:t>
            </a:r>
            <a:endParaRPr kumimoji="1" lang="en-US" altLang="zh-CN" sz="2800" dirty="0"/>
          </a:p>
          <a:p>
            <a:pPr>
              <a:lnSpc>
                <a:spcPct val="130000"/>
              </a:lnSpc>
            </a:pPr>
            <a:r>
              <a:rPr kumimoji="1" lang="en-US" altLang="zh-CN" sz="2800" dirty="0"/>
              <a:t>OPTICS</a:t>
            </a:r>
            <a:r>
              <a:rPr kumimoji="1" lang="zh-CN" altLang="en-US" sz="2800" dirty="0"/>
              <a:t>算法较好的解决了</a:t>
            </a:r>
            <a:r>
              <a:rPr kumimoji="1" lang="en-US" altLang="zh-CN" sz="2800" dirty="0"/>
              <a:t>DBSCAN</a:t>
            </a:r>
            <a:r>
              <a:rPr kumimoji="1" lang="zh-CN" altLang="en-US" sz="2800" dirty="0"/>
              <a:t>算法全局使用同一组参数造成的问题，但由于采用了复杂的处理方法，使得其</a:t>
            </a:r>
            <a:r>
              <a:rPr kumimoji="1" lang="zh-CN" altLang="en-US" sz="2800" dirty="0">
                <a:solidFill>
                  <a:srgbClr val="FF0000"/>
                </a:solidFill>
              </a:rPr>
              <a:t>运行效率</a:t>
            </a:r>
            <a:r>
              <a:rPr kumimoji="1" lang="zh-CN" altLang="en-US" sz="2800" dirty="0"/>
              <a:t>比</a:t>
            </a:r>
            <a:r>
              <a:rPr kumimoji="1" lang="en-US" altLang="zh-CN" sz="2800" dirty="0"/>
              <a:t>DBSCAN</a:t>
            </a:r>
            <a:r>
              <a:rPr kumimoji="1" lang="zh-CN" altLang="en-US" sz="2800" dirty="0"/>
              <a:t>算法还要</a:t>
            </a:r>
            <a:r>
              <a:rPr kumimoji="1" lang="zh-CN" altLang="en-US" sz="2800" dirty="0">
                <a:solidFill>
                  <a:srgbClr val="FF0000"/>
                </a:solidFill>
              </a:rPr>
              <a:t>低</a:t>
            </a:r>
            <a:r>
              <a:rPr kumimoji="1" lang="zh-CN" altLang="en-US" sz="2800" dirty="0"/>
              <a:t>得多。</a:t>
            </a:r>
          </a:p>
        </p:txBody>
      </p:sp>
    </p:spTree>
    <p:extLst>
      <p:ext uri="{BB962C8B-B14F-4D97-AF65-F5344CB8AC3E}">
        <p14:creationId xmlns:p14="http://schemas.microsoft.com/office/powerpoint/2010/main" val="400007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基于层次的聚类</a:t>
            </a:r>
            <a:endParaRPr lang="zh-CN" altLang="en-US" sz="5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6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A39950-A93B-B546-9ABF-A4A7942A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1.</a:t>
            </a:r>
            <a:r>
              <a:rPr kumimoji="1" lang="zh-CN" altLang="en-US" sz="4000" dirty="0"/>
              <a:t>层次聚类定义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1AC22E0-237C-E24D-BAC3-E0AFD82C3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/>
              <a:t>层次聚类试图在不同层次对数据集进行划分，从而形成树形的聚类结构。数据集划分可采用“自底向上”的聚合策略，也可采用“自顶向下”的分拆策略。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3D9F49D-5355-A346-8C84-B11E9756D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140968"/>
            <a:ext cx="5782320" cy="34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BD7A499-914C-5D44-9602-C46769A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/>
              <a:t>1.1</a:t>
            </a:r>
            <a:r>
              <a:rPr lang="zh-CN" altLang="en-US" sz="4000" dirty="0"/>
              <a:t>自底向上的聚类</a:t>
            </a:r>
            <a:r>
              <a:rPr lang="en-US" altLang="zh-CN" sz="4000" dirty="0"/>
              <a:t>(</a:t>
            </a:r>
            <a:r>
              <a:rPr lang="zh-CN" altLang="en-US" sz="4000" dirty="0"/>
              <a:t>凝聚法</a:t>
            </a:r>
            <a:r>
              <a:rPr lang="en-US" altLang="zh-CN" sz="4000" dirty="0"/>
              <a:t>)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83B5BC5-DBFF-824B-99DA-0BA02DF0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自底向上的层次聚类算法，从最底层开始，每一次通过合并最</a:t>
            </a:r>
            <a:r>
              <a:rPr lang="zh-CN" altLang="en-US" sz="2800" dirty="0" smtClean="0"/>
              <a:t>相似的簇来</a:t>
            </a:r>
            <a:r>
              <a:rPr lang="zh-CN" altLang="en-US" sz="2800" dirty="0"/>
              <a:t>形成上一层次中</a:t>
            </a:r>
            <a:r>
              <a:rPr lang="zh-CN" altLang="en-US" sz="2800" dirty="0" smtClean="0"/>
              <a:t>的簇，当</a:t>
            </a:r>
            <a:r>
              <a:rPr lang="zh-CN" altLang="en-US" sz="2800" dirty="0"/>
              <a:t>全部数据点都合并到一</a:t>
            </a:r>
            <a:r>
              <a:rPr lang="zh-CN" altLang="en-US" sz="2800" dirty="0" smtClean="0"/>
              <a:t>个簇的</a:t>
            </a:r>
            <a:r>
              <a:rPr lang="zh-CN" altLang="en-US" sz="2800" dirty="0"/>
              <a:t>时候停止或者达到某个终止条件而结束，大部分层次聚类都是采用这种方法处理。</a:t>
            </a:r>
            <a:endParaRPr kumimoji="1" lang="zh-CN" altLang="en-US" sz="2800" dirty="0"/>
          </a:p>
        </p:txBody>
      </p:sp>
      <p:pic>
        <p:nvPicPr>
          <p:cNvPr id="5" name="内容占位符 3">
            <a:extLst>
              <a:ext uri="{FF2B5EF4-FFF2-40B4-BE49-F238E27FC236}">
                <a16:creationId xmlns="" xmlns:a16="http://schemas.microsoft.com/office/drawing/2014/main" id="{81E6C85B-35CE-8D4E-BCB2-1167603C8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05064"/>
            <a:ext cx="75819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32E70A9-FD59-2843-9C98-6AC0875F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/>
              <a:t>1.2</a:t>
            </a:r>
            <a:r>
              <a:rPr lang="zh-CN" altLang="en-US" sz="4000" dirty="0"/>
              <a:t>自顶向下的层次聚类</a:t>
            </a:r>
            <a:r>
              <a:rPr lang="en-US" altLang="zh-CN" sz="4000" dirty="0"/>
              <a:t>(</a:t>
            </a:r>
            <a:r>
              <a:rPr lang="zh-CN" altLang="en-US" sz="4000" dirty="0"/>
              <a:t>分裂法</a:t>
            </a:r>
            <a:r>
              <a:rPr lang="en-US" altLang="zh-CN" sz="4000" dirty="0"/>
              <a:t>)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D59B3F2-E244-2B4B-BA7C-FC994112F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自顶向下的方法，从一个包含全部数据点</a:t>
            </a:r>
            <a:r>
              <a:rPr lang="zh-CN" altLang="en-US" sz="2800" dirty="0" smtClean="0"/>
              <a:t>的簇开始</a:t>
            </a:r>
            <a:r>
              <a:rPr lang="zh-CN" altLang="en-US" sz="2800" dirty="0"/>
              <a:t>，然后把根节点分裂为一些</a:t>
            </a:r>
            <a:r>
              <a:rPr lang="zh-CN" altLang="en-US" sz="2800" dirty="0" smtClean="0"/>
              <a:t>子簇，</a:t>
            </a:r>
            <a:r>
              <a:rPr lang="zh-CN" altLang="en-US" sz="2800" dirty="0"/>
              <a:t>每个</a:t>
            </a:r>
            <a:r>
              <a:rPr lang="zh-CN" altLang="en-US" sz="2800" dirty="0" smtClean="0"/>
              <a:t>子簇再</a:t>
            </a:r>
            <a:r>
              <a:rPr lang="zh-CN" altLang="en-US" sz="2800" dirty="0"/>
              <a:t>递归地继续往下分裂，直到出现只包含一个数据点的单</a:t>
            </a:r>
            <a:r>
              <a:rPr lang="zh-CN" altLang="en-US" sz="2800" dirty="0" smtClean="0"/>
              <a:t>节点出现</a:t>
            </a:r>
            <a:r>
              <a:rPr lang="zh-CN" altLang="en-US" sz="2800" dirty="0"/>
              <a:t>，即</a:t>
            </a:r>
            <a:r>
              <a:rPr lang="zh-CN" altLang="en-US" sz="2800" dirty="0" smtClean="0"/>
              <a:t>每个簇中</a:t>
            </a:r>
            <a:r>
              <a:rPr lang="zh-CN" altLang="en-US" sz="2800" dirty="0"/>
              <a:t>仅包含一个数据点。</a:t>
            </a:r>
            <a:endParaRPr kumimoji="1"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6C11987-28C1-B74C-BE45-D7CA610DB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599" y="3573016"/>
            <a:ext cx="4439441" cy="261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/>
              <a:t>2.</a:t>
            </a:r>
            <a:r>
              <a:rPr lang="zh-CN" altLang="en-US" sz="4000" dirty="0"/>
              <a:t>簇间的距离计算方法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两个簇之间的距离主要有以下几种：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(1)</a:t>
            </a:r>
            <a:r>
              <a:rPr lang="zh-CN" altLang="en-US" sz="2400" dirty="0"/>
              <a:t>取两个簇中距离</a:t>
            </a:r>
            <a:r>
              <a:rPr lang="zh-CN" altLang="en-US" sz="2400" dirty="0">
                <a:solidFill>
                  <a:srgbClr val="FF0000"/>
                </a:solidFill>
              </a:rPr>
              <a:t>最近的两个样本</a:t>
            </a:r>
            <a:r>
              <a:rPr lang="zh-CN" altLang="en-US" sz="2400" dirty="0"/>
              <a:t>的距离作为这两个簇的距离。</a:t>
            </a:r>
          </a:p>
          <a:p>
            <a:pPr marL="0" indent="0">
              <a:buNone/>
            </a:pPr>
            <a:r>
              <a:rPr lang="en-US" altLang="zh-CN" sz="2400" dirty="0"/>
              <a:t>(2)</a:t>
            </a:r>
            <a:r>
              <a:rPr lang="zh-CN" altLang="en-US" sz="2400" dirty="0"/>
              <a:t>取两个簇中距离</a:t>
            </a:r>
            <a:r>
              <a:rPr lang="zh-CN" altLang="en-US" sz="2400" dirty="0">
                <a:solidFill>
                  <a:srgbClr val="FF0000"/>
                </a:solidFill>
              </a:rPr>
              <a:t>最远的两个样本</a:t>
            </a:r>
            <a:r>
              <a:rPr lang="zh-CN" altLang="en-US" sz="2400" dirty="0"/>
              <a:t>的距离作为这两个簇的距离。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(3)</a:t>
            </a:r>
            <a:r>
              <a:rPr lang="zh-CN" altLang="en-US" sz="2400" dirty="0"/>
              <a:t>求每个簇的</a:t>
            </a:r>
            <a:r>
              <a:rPr lang="zh-CN" altLang="en-US" sz="2400" dirty="0">
                <a:solidFill>
                  <a:srgbClr val="FF0000"/>
                </a:solidFill>
              </a:rPr>
              <a:t>中心点</a:t>
            </a:r>
            <a:r>
              <a:rPr lang="zh-CN" altLang="en-US" sz="2400" dirty="0"/>
              <a:t>，然后用中心点代替整个簇再去就簇间的距离</a:t>
            </a:r>
          </a:p>
          <a:p>
            <a:pPr marL="0" indent="0">
              <a:buNone/>
            </a:pPr>
            <a:r>
              <a:rPr lang="en-US" altLang="zh-CN" sz="2400" dirty="0"/>
              <a:t>(4)</a:t>
            </a:r>
            <a:r>
              <a:rPr lang="zh-CN" altLang="en-US" sz="2400" dirty="0"/>
              <a:t>把两个簇中的点两两的距离全部放在一起求一个</a:t>
            </a:r>
            <a:r>
              <a:rPr lang="zh-CN" altLang="en-US" sz="2400" dirty="0">
                <a:solidFill>
                  <a:srgbClr val="FF0000"/>
                </a:solidFill>
              </a:rPr>
              <a:t>平均值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en-US" altLang="zh-CN" sz="2400" dirty="0"/>
              <a:t>(5)</a:t>
            </a:r>
            <a:r>
              <a:rPr lang="zh-CN" altLang="en-US" sz="2400" dirty="0"/>
              <a:t>取两两距离的</a:t>
            </a:r>
            <a:r>
              <a:rPr lang="zh-CN" altLang="en-US" sz="2400" dirty="0">
                <a:solidFill>
                  <a:srgbClr val="FF0000"/>
                </a:solidFill>
              </a:rPr>
              <a:t>中值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05EF429F-7976-404E-9E01-9B6E316F9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363087"/>
            <a:ext cx="4150990" cy="149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基于密度的聚类</a:t>
            </a:r>
            <a:endParaRPr lang="zh-CN" altLang="en-US" sz="5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702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028878C-829D-8943-87E0-CB637A29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3.</a:t>
            </a:r>
            <a:r>
              <a:rPr kumimoji="1" lang="zh-CN" altLang="en-US" sz="4000" dirty="0"/>
              <a:t>层次聚类算法的优缺点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53E2DB9-C35B-9F4D-8036-66042B02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/>
              <a:t>优点：</a:t>
            </a:r>
            <a:endParaRPr kumimoji="1" lang="en-US" altLang="zh-CN" sz="2800" dirty="0"/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2800" dirty="0"/>
              <a:t>    </a:t>
            </a:r>
            <a:r>
              <a:rPr kumimoji="1" lang="en-US" altLang="zh-CN" sz="2800" dirty="0"/>
              <a:t>1.</a:t>
            </a:r>
            <a:r>
              <a:rPr kumimoji="1" lang="zh-CN" altLang="en-US" sz="2800" dirty="0"/>
              <a:t>可以处理非球状</a:t>
            </a:r>
            <a:r>
              <a:rPr kumimoji="1" lang="zh-CN" altLang="en-US" sz="2800" dirty="0" smtClean="0"/>
              <a:t>簇；</a:t>
            </a:r>
            <a:endParaRPr kumimoji="1" lang="en-US" altLang="zh-CN" sz="2800" dirty="0"/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2800" dirty="0"/>
              <a:t>    </a:t>
            </a:r>
            <a:r>
              <a:rPr kumimoji="1" lang="en-US" altLang="zh-CN" sz="2800" dirty="0"/>
              <a:t>2.</a:t>
            </a:r>
            <a:r>
              <a:rPr kumimoji="1" lang="zh-CN" altLang="en-US" sz="2800" dirty="0"/>
              <a:t>对于密度分布不均的数据集有更大的</a:t>
            </a:r>
            <a:r>
              <a:rPr kumimoji="1" lang="zh-CN" altLang="en-US" sz="2800" dirty="0" smtClean="0"/>
              <a:t>灵活性；</a:t>
            </a:r>
            <a:endParaRPr kumimoji="1" lang="en-US" altLang="zh-CN" sz="2800" dirty="0"/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2800" dirty="0"/>
              <a:t>    </a:t>
            </a:r>
            <a:r>
              <a:rPr kumimoji="1" lang="en-US" altLang="zh-CN" sz="2800" dirty="0"/>
              <a:t>3.</a:t>
            </a:r>
            <a:r>
              <a:rPr kumimoji="1" lang="zh-CN" altLang="en-US" sz="2800" dirty="0"/>
              <a:t>可以根据结果随时停止</a:t>
            </a:r>
            <a:r>
              <a:rPr kumimoji="1" lang="zh-CN" altLang="en-US" sz="2800" dirty="0" smtClean="0"/>
              <a:t>算法与</a:t>
            </a:r>
            <a:r>
              <a:rPr kumimoji="1" lang="zh-CN" altLang="en-US" sz="2800" dirty="0"/>
              <a:t>重新开始。</a:t>
            </a:r>
            <a:endParaRPr kumimoji="1" lang="en-US" altLang="zh-CN" sz="2800" dirty="0"/>
          </a:p>
          <a:p>
            <a:pPr>
              <a:lnSpc>
                <a:spcPct val="120000"/>
              </a:lnSpc>
            </a:pPr>
            <a:r>
              <a:rPr kumimoji="1" lang="zh-CN" altLang="en-US" sz="2800" dirty="0"/>
              <a:t>缺点：</a:t>
            </a:r>
            <a:endParaRPr kumimoji="1" lang="en-US" altLang="zh-CN" sz="2800" dirty="0"/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2800" dirty="0" smtClean="0"/>
              <a:t>     时间</a:t>
            </a:r>
            <a:r>
              <a:rPr kumimoji="1" lang="zh-CN" altLang="en-US" sz="2800" dirty="0"/>
              <a:t>复杂度太高，为</a:t>
            </a:r>
            <a:r>
              <a:rPr kumimoji="1" lang="en-US" altLang="zh-CN" sz="2800" dirty="0"/>
              <a:t>O(n</a:t>
            </a:r>
            <a:r>
              <a:rPr kumimoji="1" lang="en-US" altLang="zh-CN" sz="2800" baseline="30000" dirty="0"/>
              <a:t>3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，</a:t>
            </a:r>
            <a:r>
              <a:rPr kumimoji="1" lang="en-US" altLang="zh-CN" sz="2800" dirty="0"/>
              <a:t>n</a:t>
            </a:r>
            <a:r>
              <a:rPr kumimoji="1" lang="zh-CN" altLang="en-US" sz="2800" dirty="0"/>
              <a:t>为数据集中的样本</a:t>
            </a:r>
            <a:r>
              <a:rPr kumimoji="1" lang="zh-CN" altLang="en-US" sz="2800" dirty="0" smtClean="0"/>
              <a:t>数，如果将计算好的距离进行保存，则每次只需要对发生改变的簇 重新计算距离即可，此时的时间复杂度降为</a:t>
            </a:r>
            <a:r>
              <a:rPr kumimoji="1" lang="en-US" altLang="zh-CN" sz="2800" dirty="0" smtClean="0"/>
              <a:t>O(n</a:t>
            </a:r>
            <a:r>
              <a:rPr kumimoji="1" lang="en-US" altLang="zh-CN" sz="2800" baseline="30000" dirty="0" smtClean="0"/>
              <a:t>2</a:t>
            </a:r>
            <a:r>
              <a:rPr kumimoji="1" lang="en-US" altLang="zh-CN" sz="2800" dirty="0" smtClean="0"/>
              <a:t>logn)</a:t>
            </a:r>
            <a:r>
              <a:rPr kumimoji="1" lang="zh-CN" altLang="en-US" sz="2800" dirty="0" smtClean="0"/>
              <a:t>，但由于需要保存大量的距离，所以增加了空间复杂度。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72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1DE72CB-5988-8947-8A69-8E482EE4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4.Chameleon</a:t>
            </a:r>
            <a:r>
              <a:rPr kumimoji="1" lang="zh-CN" altLang="en-US" sz="4000" dirty="0"/>
              <a:t>聚类算法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3676A97-275D-6B40-AAD1-D3B144EE0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800" dirty="0" err="1" smtClean="0"/>
              <a:t>Karypis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/>
              <a:t>G, Han E H, Kumar V. </a:t>
            </a:r>
            <a:r>
              <a:rPr kumimoji="1" lang="zh-CN" altLang="en-US" sz="2800" dirty="0"/>
              <a:t>于</a:t>
            </a:r>
            <a:r>
              <a:rPr kumimoji="1" lang="en-US" altLang="zh-CN" sz="2800" dirty="0"/>
              <a:t>2008</a:t>
            </a:r>
            <a:r>
              <a:rPr kumimoji="1" lang="zh-CN" altLang="en-US" sz="2800" dirty="0"/>
              <a:t>年在</a:t>
            </a:r>
            <a:r>
              <a:rPr kumimoji="1" lang="en-US" altLang="zh-CN" sz="2800" dirty="0"/>
              <a:t>《CHAMELEON A hierarchical clustering algorithm using dynamic modeling》</a:t>
            </a:r>
            <a:r>
              <a:rPr kumimoji="1" lang="zh-CN" altLang="en-US" sz="2800" dirty="0"/>
              <a:t>中提出了一种名为</a:t>
            </a:r>
            <a:r>
              <a:rPr kumimoji="1" lang="en-US" altLang="zh-CN" sz="2800" dirty="0"/>
              <a:t>Chameleon(</a:t>
            </a:r>
            <a:r>
              <a:rPr kumimoji="1" lang="zh-CN" altLang="en-US" sz="2800" dirty="0"/>
              <a:t>变色龙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的层次聚类</a:t>
            </a:r>
            <a:r>
              <a:rPr kumimoji="1" lang="zh-CN" altLang="en-US" sz="2800" dirty="0" smtClean="0"/>
              <a:t>算法。</a:t>
            </a:r>
            <a:endParaRPr kumimoji="1" lang="en-US" altLang="zh-CN" sz="2800" dirty="0"/>
          </a:p>
          <a:p>
            <a:pPr>
              <a:lnSpc>
                <a:spcPct val="140000"/>
              </a:lnSpc>
            </a:pPr>
            <a:r>
              <a:rPr kumimoji="1" lang="en-US" altLang="zh-CN" sz="2800" dirty="0"/>
              <a:t>Chameleon</a:t>
            </a:r>
            <a:r>
              <a:rPr kumimoji="1" lang="zh-CN" altLang="en-US" sz="2800" dirty="0"/>
              <a:t>算法与普通层次聚类算法的区别主要有两点：</a:t>
            </a:r>
            <a:r>
              <a:rPr kumimoji="1" lang="en-US" altLang="zh-CN" sz="2800" dirty="0"/>
              <a:t>1</a:t>
            </a:r>
            <a:r>
              <a:rPr kumimoji="1" lang="zh-CN" altLang="en-US" sz="2800" dirty="0" smtClean="0"/>
              <a:t>。首先将数据集转换为图数据，然后生成</a:t>
            </a:r>
            <a:r>
              <a:rPr kumimoji="1" lang="zh-CN" altLang="en-US" sz="2800" dirty="0"/>
              <a:t>稀疏的划分图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小簇集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；</a:t>
            </a:r>
            <a:r>
              <a:rPr kumimoji="1" lang="en-US" altLang="zh-CN" sz="2800" dirty="0"/>
              <a:t>2.</a:t>
            </a:r>
            <a:r>
              <a:rPr kumimoji="1" lang="zh-CN" altLang="en-US" sz="2800" dirty="0"/>
              <a:t>考虑了簇之间的相对互连性</a:t>
            </a:r>
            <a:r>
              <a:rPr kumimoji="1" lang="en-US" altLang="zh-CN" sz="2800" dirty="0"/>
              <a:t>(RI)</a:t>
            </a:r>
            <a:r>
              <a:rPr kumimoji="1" lang="zh-CN" altLang="en-US" sz="2800" dirty="0"/>
              <a:t>和相对近似性</a:t>
            </a:r>
            <a:r>
              <a:rPr kumimoji="1" lang="en-US" altLang="zh-CN" sz="2800" dirty="0"/>
              <a:t>(RC)</a:t>
            </a:r>
            <a:r>
              <a:rPr kumimoji="1" lang="zh-CN" altLang="en-US" sz="2800" dirty="0"/>
              <a:t>。</a:t>
            </a:r>
          </a:p>
          <a:p>
            <a:pPr lvl="0">
              <a:lnSpc>
                <a:spcPct val="140000"/>
              </a:lnSpc>
            </a:pPr>
            <a:r>
              <a:rPr kumimoji="1" lang="en-US" altLang="zh-CN" sz="2800" dirty="0"/>
              <a:t>Chameleon</a:t>
            </a:r>
            <a:r>
              <a:rPr kumimoji="1" lang="zh-CN" altLang="en-US" sz="2800" dirty="0"/>
              <a:t>算法首先构建一个稀疏图，其中，图的每一个顶点代表一个数据点，如果一个数据点是另一个数据点的</a:t>
            </a:r>
            <a:r>
              <a:rPr kumimoji="1" lang="en-US" altLang="zh-CN" sz="2800" dirty="0"/>
              <a:t>k</a:t>
            </a:r>
            <a:r>
              <a:rPr kumimoji="1" lang="zh-CN" altLang="en-US" sz="2800" dirty="0"/>
              <a:t>个最相似的对象之一，那么这两个顶点（对象）之间就存在一条边</a:t>
            </a:r>
            <a:r>
              <a:rPr kumimoji="1" lang="zh-CN" altLang="en-US" sz="2800" dirty="0" smtClean="0"/>
              <a:t>；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878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C6B1CBA-742D-8D4A-A6BA-A82281EB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4.Chameleon</a:t>
            </a:r>
            <a:r>
              <a:rPr kumimoji="1" lang="zh-CN" altLang="en-US" sz="4000" dirty="0"/>
              <a:t>聚类算法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C0F8E95-26F1-324E-A6CC-96D61ED3B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然后</a:t>
            </a:r>
            <a:r>
              <a:rPr lang="zh-CN" altLang="en-US" sz="2800" dirty="0"/>
              <a:t>，把</a:t>
            </a:r>
            <a:r>
              <a:rPr lang="en-US" altLang="zh-CN" sz="2800" dirty="0" smtClean="0"/>
              <a:t>k-</a:t>
            </a:r>
            <a:r>
              <a:rPr lang="zh-CN" altLang="en-US" sz="2800" dirty="0" smtClean="0"/>
              <a:t>最近邻</a:t>
            </a:r>
            <a:r>
              <a:rPr lang="zh-CN" altLang="en-US" sz="2800" dirty="0"/>
              <a:t>图划分成大量相对较小的子簇，</a:t>
            </a:r>
            <a:r>
              <a:rPr lang="zh-CN" altLang="en-US" sz="2800" dirty="0" smtClean="0"/>
              <a:t>使得划分代价最小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可以使用谱聚类算法或者马尔可夫聚类算法，比如将马尔可夫聚类算法中的膨胀算子调大，不过为了计算简便，也可以直接切断权值较低的边，为了保证能得到大量较小的簇，需要尽可能的多切断一些边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/>
              <a:t> </a:t>
            </a:r>
            <a:endParaRPr kumimoji="1"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5D723BE-3B03-FB45-B154-CAF76431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1" y="4581128"/>
            <a:ext cx="8004724" cy="20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3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k-</a:t>
            </a:r>
            <a:r>
              <a:rPr lang="zh-CN" altLang="en-US" sz="4000" dirty="0" smtClean="0"/>
              <a:t>近邻图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1A1A1A"/>
                </a:solidFill>
                <a:latin typeface="-apple-system"/>
              </a:rPr>
              <a:t>如下图，</a:t>
            </a:r>
            <a:r>
              <a:rPr lang="en-US" altLang="zh-CN" sz="2800" dirty="0">
                <a:solidFill>
                  <a:srgbClr val="1A1A1A"/>
                </a:solidFill>
                <a:latin typeface="-apple-system"/>
              </a:rPr>
              <a:t>(a)</a:t>
            </a:r>
            <a:r>
              <a:rPr lang="zh-CN" altLang="en-US" sz="2800" dirty="0">
                <a:solidFill>
                  <a:srgbClr val="1A1A1A"/>
                </a:solidFill>
                <a:latin typeface="-apple-system"/>
              </a:rPr>
              <a:t>是原始数据，</a:t>
            </a:r>
            <a:r>
              <a:rPr lang="en-US" altLang="zh-CN" sz="2800" dirty="0">
                <a:solidFill>
                  <a:srgbClr val="1A1A1A"/>
                </a:solidFill>
                <a:latin typeface="-apple-system"/>
              </a:rPr>
              <a:t>(b)(c)(d)</a:t>
            </a:r>
            <a:r>
              <a:rPr lang="zh-CN" altLang="en-US" sz="2800" dirty="0">
                <a:solidFill>
                  <a:srgbClr val="1A1A1A"/>
                </a:solidFill>
                <a:latin typeface="-apple-system"/>
              </a:rPr>
              <a:t>分别是</a:t>
            </a:r>
            <a:r>
              <a:rPr lang="en-US" altLang="zh-CN" sz="2800" dirty="0">
                <a:solidFill>
                  <a:srgbClr val="1A1A1A"/>
                </a:solidFill>
                <a:latin typeface="-apple-system"/>
              </a:rPr>
              <a:t>1,2,3</a:t>
            </a:r>
            <a:r>
              <a:rPr lang="zh-CN" altLang="en-US" sz="2800" dirty="0">
                <a:solidFill>
                  <a:srgbClr val="1A1A1A"/>
                </a:solidFill>
                <a:latin typeface="-apple-system"/>
              </a:rPr>
              <a:t>近邻图。</a:t>
            </a:r>
            <a:endParaRPr lang="zh-CN" altLang="en-US" sz="28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24943"/>
            <a:ext cx="7575957" cy="233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93A219-41D2-7043-A2B1-1209FEB2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/>
              <a:t>簇的互连性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89813E2-51E6-7242-9B7B-5BFE8282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簇的互连性（</a:t>
            </a:r>
            <a:r>
              <a:rPr lang="en-US" altLang="zh-CN" sz="2800" dirty="0"/>
              <a:t>RI</a:t>
            </a:r>
            <a:r>
              <a:rPr lang="zh-CN" altLang="en-US" sz="2800" dirty="0"/>
              <a:t>）考察的是两个簇之间的互连度和簇内部各元组之间的互连度。如果两个簇的边界距离和各簇内部元组之间的距离大致相同，那么在</a:t>
            </a:r>
            <a:r>
              <a:rPr lang="en-US" altLang="zh-CN" sz="2800" dirty="0" err="1"/>
              <a:t>Chameloen</a:t>
            </a:r>
            <a:r>
              <a:rPr lang="zh-CN" altLang="en-US" sz="2800" dirty="0"/>
              <a:t>中，就考虑将他们合并在一起。</a:t>
            </a:r>
            <a:endParaRPr kumimoji="1"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A4636DA-D1F1-0245-AF01-687AAA6AC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01008"/>
            <a:ext cx="6624736" cy="266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7DE32B-DECD-A54C-9B5C-EB4E5164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/>
              <a:t>簇的相对近似性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="" xmlns:a16="http://schemas.microsoft.com/office/drawing/2014/main" id="{8E3DB9CF-4FC7-8D48-A970-3565B0B52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2924944"/>
            <a:ext cx="7628879" cy="2808312"/>
          </a:xfrm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5064C4C-8E6C-7246-88B2-17DBC83AEC5E}"/>
              </a:ext>
            </a:extLst>
          </p:cNvPr>
          <p:cNvSpPr txBox="1"/>
          <p:nvPr/>
        </p:nvSpPr>
        <p:spPr>
          <a:xfrm>
            <a:off x="457200" y="1700808"/>
            <a:ext cx="85876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prstClr val="black"/>
                </a:solidFill>
              </a:rPr>
              <a:t>不考虑簇的相对近似性时一般会将</a:t>
            </a:r>
            <a:r>
              <a:rPr kumimoji="1" lang="en-US" altLang="zh-CN" sz="2800" dirty="0">
                <a:solidFill>
                  <a:prstClr val="black"/>
                </a:solidFill>
              </a:rPr>
              <a:t>(a)</a:t>
            </a:r>
            <a:r>
              <a:rPr kumimoji="1" lang="zh-CN" altLang="en-US" sz="2800" dirty="0">
                <a:solidFill>
                  <a:prstClr val="black"/>
                </a:solidFill>
              </a:rPr>
              <a:t>和</a:t>
            </a:r>
            <a:r>
              <a:rPr kumimoji="1" lang="en-US" altLang="zh-CN" sz="2800" dirty="0">
                <a:solidFill>
                  <a:prstClr val="black"/>
                </a:solidFill>
              </a:rPr>
              <a:t>(c)</a:t>
            </a:r>
            <a:r>
              <a:rPr kumimoji="1" lang="zh-CN" altLang="en-US" sz="2800" dirty="0">
                <a:solidFill>
                  <a:prstClr val="black"/>
                </a:solidFill>
              </a:rPr>
              <a:t>聚合成一</a:t>
            </a:r>
            <a:endParaRPr kumimoji="1" lang="en-US" altLang="zh-CN" sz="2800" dirty="0">
              <a:solidFill>
                <a:prstClr val="black"/>
              </a:solidFill>
            </a:endParaRPr>
          </a:p>
          <a:p>
            <a:r>
              <a:rPr kumimoji="1" lang="zh-CN" altLang="en-US" sz="2800" dirty="0">
                <a:solidFill>
                  <a:prstClr val="black"/>
                </a:solidFill>
              </a:rPr>
              <a:t>     个簇，但明显</a:t>
            </a:r>
            <a:r>
              <a:rPr kumimoji="1" lang="en-US" altLang="zh-CN" sz="2800" dirty="0">
                <a:solidFill>
                  <a:prstClr val="black"/>
                </a:solidFill>
              </a:rPr>
              <a:t>(a)</a:t>
            </a:r>
            <a:r>
              <a:rPr kumimoji="1" lang="zh-CN" altLang="en-US" sz="2800" dirty="0">
                <a:solidFill>
                  <a:prstClr val="black"/>
                </a:solidFill>
              </a:rPr>
              <a:t>和</a:t>
            </a:r>
            <a:r>
              <a:rPr kumimoji="1" lang="en-US" altLang="zh-CN" sz="2800" dirty="0">
                <a:solidFill>
                  <a:prstClr val="black"/>
                </a:solidFill>
              </a:rPr>
              <a:t>(b)</a:t>
            </a:r>
            <a:r>
              <a:rPr kumimoji="1" lang="zh-CN" altLang="en-US" sz="2800" dirty="0">
                <a:solidFill>
                  <a:prstClr val="black"/>
                </a:solidFill>
              </a:rPr>
              <a:t>聚合在一起更好</a:t>
            </a:r>
          </a:p>
        </p:txBody>
      </p:sp>
    </p:spTree>
    <p:extLst>
      <p:ext uri="{BB962C8B-B14F-4D97-AF65-F5344CB8AC3E}">
        <p14:creationId xmlns:p14="http://schemas.microsoft.com/office/powerpoint/2010/main" val="339285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Chameleon</a:t>
            </a:r>
            <a:r>
              <a:rPr lang="zh-CN" altLang="en-US" sz="4000" dirty="0" smtClean="0"/>
              <a:t>与</a:t>
            </a:r>
            <a:r>
              <a:rPr lang="en-US" altLang="zh-CN" sz="4000" dirty="0"/>
              <a:t>DBSCAN</a:t>
            </a:r>
            <a:r>
              <a:rPr lang="zh-CN" altLang="en-US" sz="4000" dirty="0"/>
              <a:t>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原始数据集，以下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个数据集并未进行过聚类。其中颜色的不同是由于点的密度不一样，有的地方数据点较密集，相互重叠之下就显得颜色较深。</a:t>
            </a:r>
            <a:endParaRPr lang="zh-CN" altLang="en-US" sz="28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" y="3933056"/>
            <a:ext cx="905525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80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/>
              <a:t>Chameleon</a:t>
            </a:r>
            <a:r>
              <a:rPr lang="zh-CN" altLang="en-US" sz="4000" dirty="0"/>
              <a:t>聚类结果图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6493968" cy="4680520"/>
          </a:xfrm>
        </p:spPr>
      </p:pic>
    </p:spTree>
    <p:extLst>
      <p:ext uri="{BB962C8B-B14F-4D97-AF65-F5344CB8AC3E}">
        <p14:creationId xmlns:p14="http://schemas.microsoft.com/office/powerpoint/2010/main" val="207517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DBSCAN</a:t>
            </a:r>
            <a:r>
              <a:rPr lang="zh-CN" altLang="en-US" sz="4000" dirty="0" smtClean="0"/>
              <a:t>聚类结果图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DBSCAN</a:t>
            </a:r>
            <a:r>
              <a:rPr lang="zh-CN" altLang="en-US" sz="2800" dirty="0" smtClean="0"/>
              <a:t>针对在</a:t>
            </a:r>
            <a:r>
              <a:rPr lang="zh-CN" altLang="en-US" sz="2800" dirty="0"/>
              <a:t>参数</a:t>
            </a:r>
            <a:r>
              <a:rPr lang="en-US" altLang="zh-CN" sz="2800" dirty="0" err="1"/>
              <a:t>MinPts</a:t>
            </a:r>
            <a:r>
              <a:rPr lang="en-US" altLang="zh-CN" sz="2800" dirty="0"/>
              <a:t>=4</a:t>
            </a:r>
            <a:r>
              <a:rPr lang="zh-CN" altLang="en-US" sz="2800" dirty="0"/>
              <a:t>，</a:t>
            </a:r>
            <a:r>
              <a:rPr lang="en-US" altLang="zh-CN" sz="2800" dirty="0"/>
              <a:t>(a)Eps=0.5, (b)Eps=0.4</a:t>
            </a:r>
            <a:r>
              <a:rPr lang="zh-CN" altLang="en-US" sz="2800" dirty="0"/>
              <a:t>时的聚类结果图：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12" y="3068960"/>
            <a:ext cx="650648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5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dirty="0">
                <a:solidFill>
                  <a:prstClr val="black"/>
                </a:solidFill>
              </a:rPr>
              <a:t>DBSCAN</a:t>
            </a:r>
            <a:r>
              <a:rPr lang="zh-CN" altLang="en-US" sz="4000" dirty="0">
                <a:solidFill>
                  <a:prstClr val="black"/>
                </a:solidFill>
              </a:rPr>
              <a:t>聚类结果图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/>
              <a:t>DBSCAN</a:t>
            </a:r>
            <a:r>
              <a:rPr lang="zh-CN" altLang="en-US" sz="2800" dirty="0" smtClean="0"/>
              <a:t>在</a:t>
            </a:r>
            <a:r>
              <a:rPr lang="zh-CN" altLang="en-US" sz="2800" dirty="0"/>
              <a:t>参数</a:t>
            </a:r>
            <a:r>
              <a:rPr lang="en-US" altLang="zh-CN" sz="2800" dirty="0" err="1"/>
              <a:t>MinPts</a:t>
            </a:r>
            <a:r>
              <a:rPr lang="en-US" altLang="zh-CN" sz="2800" dirty="0"/>
              <a:t>=4</a:t>
            </a:r>
            <a:r>
              <a:rPr lang="zh-CN" altLang="en-US" sz="2800" dirty="0"/>
              <a:t>，</a:t>
            </a:r>
            <a:r>
              <a:rPr lang="en-US" altLang="zh-CN" sz="2800" dirty="0"/>
              <a:t>(a)Eps=5.0, (b)Eps=3.5, (c)Eps=3.0</a:t>
            </a:r>
            <a:r>
              <a:rPr lang="zh-CN" altLang="en-US" sz="2800" dirty="0"/>
              <a:t>时的聚类结果图：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81444"/>
            <a:ext cx="8278904" cy="18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C83B232-D7AD-EE41-8976-119DE80C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/>
              <a:t>基于密度的</a:t>
            </a:r>
            <a:r>
              <a:rPr kumimoji="1" lang="zh-CN" altLang="en-US" sz="4000" dirty="0" smtClean="0"/>
              <a:t>聚类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509C835-5565-E74A-9C13-BAF2D0355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/>
              <a:t>基于密度的聚类的指导思想是：如果一个区域中的点的</a:t>
            </a:r>
            <a:r>
              <a:rPr kumimoji="1" lang="zh-CN" altLang="en-US" sz="2800" dirty="0">
                <a:solidFill>
                  <a:srgbClr val="FF0000"/>
                </a:solidFill>
              </a:rPr>
              <a:t>密度大于某个阈值</a:t>
            </a:r>
            <a:r>
              <a:rPr kumimoji="1" lang="zh-CN" altLang="en-US" sz="2800" dirty="0"/>
              <a:t>，就将其确定为一个</a:t>
            </a:r>
            <a:r>
              <a:rPr kumimoji="1" lang="zh-CN" altLang="en-US" sz="2800" dirty="0" smtClean="0"/>
              <a:t>簇并将</a:t>
            </a:r>
            <a:r>
              <a:rPr kumimoji="1" lang="zh-CN" altLang="en-US" sz="2800" dirty="0"/>
              <a:t>其与邻近的簇合并，如果某个区域内的点</a:t>
            </a:r>
            <a:r>
              <a:rPr kumimoji="1" lang="zh-CN" altLang="en-US" sz="2800" dirty="0">
                <a:solidFill>
                  <a:srgbClr val="FF0000"/>
                </a:solidFill>
              </a:rPr>
              <a:t>密度太小</a:t>
            </a:r>
            <a:r>
              <a:rPr kumimoji="1" lang="zh-CN" altLang="en-US" sz="2800" dirty="0"/>
              <a:t>，则其为</a:t>
            </a:r>
            <a:r>
              <a:rPr kumimoji="1" lang="zh-CN" altLang="en-US" sz="2800" dirty="0">
                <a:solidFill>
                  <a:srgbClr val="FF0000"/>
                </a:solidFill>
              </a:rPr>
              <a:t>噪声点</a:t>
            </a:r>
            <a:r>
              <a:rPr kumimoji="1" lang="zh-CN" altLang="en-US" sz="2800" dirty="0"/>
              <a:t>。</a:t>
            </a:r>
            <a:endParaRPr kumimoji="1" lang="en-US" altLang="zh-CN" sz="2800" dirty="0"/>
          </a:p>
          <a:p>
            <a:r>
              <a:rPr kumimoji="1" lang="zh-CN" altLang="en-US" sz="2800" dirty="0"/>
              <a:t>基于密度的算法可以克服</a:t>
            </a:r>
            <a:r>
              <a:rPr kumimoji="1" lang="en-US" altLang="zh-CN" sz="2800" dirty="0"/>
              <a:t>K-means</a:t>
            </a:r>
            <a:r>
              <a:rPr kumimoji="1" lang="zh-CN" altLang="en-US" sz="2800" dirty="0"/>
              <a:t>算法只能处理球形簇的缺点，并</a:t>
            </a:r>
            <a:r>
              <a:rPr kumimoji="1" lang="zh-CN" altLang="en-US" sz="2800" dirty="0" smtClean="0"/>
              <a:t>降低了噪声</a:t>
            </a:r>
            <a:r>
              <a:rPr kumimoji="1" lang="zh-CN" altLang="en-US" sz="2800" dirty="0"/>
              <a:t>点的影响。</a:t>
            </a:r>
            <a:endParaRPr kumimoji="1" lang="en-US" altLang="zh-CN" sz="2800" dirty="0"/>
          </a:p>
          <a:p>
            <a:r>
              <a:rPr kumimoji="1" lang="zh-CN" altLang="en-US" sz="2800" dirty="0"/>
              <a:t>基于密度的算法包括：</a:t>
            </a:r>
            <a:r>
              <a:rPr kumimoji="1" lang="en-US" altLang="zh-CN" sz="2800" dirty="0"/>
              <a:t>DBSCAN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OPTICS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DENCLUE</a:t>
            </a:r>
            <a:r>
              <a:rPr kumimoji="1" lang="zh-CN" altLang="en-US" sz="2800" dirty="0"/>
              <a:t>等。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E960F33F-F89F-DD42-9127-71681940F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763760"/>
            <a:ext cx="2664296" cy="224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46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B5515AB-8A08-CE4D-A5C2-9BB24B3A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2.1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DBSCAN</a:t>
            </a:r>
            <a:r>
              <a:rPr kumimoji="1" lang="zh-CN" altLang="en-US" sz="4000" dirty="0"/>
              <a:t>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5170158-C604-8D45-B84C-4620E3508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DBSCAN(Density-based spatial clustering 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applications with noise</a:t>
            </a:r>
            <a:r>
              <a:rPr kumimoji="1" lang="zh-CN" altLang="en-US" sz="2400" dirty="0"/>
              <a:t>，具有噪声的基于密度的聚类方法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是</a:t>
            </a:r>
            <a:r>
              <a:rPr kumimoji="1" lang="en-US" altLang="zh-CN" sz="2400" dirty="0"/>
              <a:t>Martin Ester, Hans-Peter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Kriegel</a:t>
            </a:r>
            <a:r>
              <a:rPr kumimoji="1" lang="zh-CN" altLang="en-US" sz="2400" dirty="0"/>
              <a:t>等人于</a:t>
            </a:r>
            <a:r>
              <a:rPr kumimoji="1" lang="en-US" altLang="zh-CN" sz="2400" dirty="0"/>
              <a:t>1996</a:t>
            </a:r>
            <a:r>
              <a:rPr kumimoji="1" lang="zh-CN" altLang="en-US" sz="2400" dirty="0"/>
              <a:t>年提出的一种基于密度的空间的数据聚类方法，该算法是最常用的一种聚类方法，该算法将具有足够密度区域</a:t>
            </a:r>
            <a:r>
              <a:rPr kumimoji="1" lang="zh-CN" altLang="en-US" sz="2400" dirty="0" smtClean="0"/>
              <a:t>作为一个簇，不断合并临近的簇，直到合并完成。没有</a:t>
            </a:r>
            <a:r>
              <a:rPr kumimoji="1" lang="zh-CN" altLang="en-US" sz="2400" dirty="0"/>
              <a:t>簇归属的点则为噪声点。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DFC8AF9-EE8B-1D4F-A8BF-453B7944B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31" y="4050739"/>
            <a:ext cx="4027325" cy="275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BD06462-231F-2742-8D57-FFD4644F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DBSCAN</a:t>
            </a:r>
            <a:r>
              <a:rPr kumimoji="1" lang="zh-CN" altLang="en-US" sz="4000" dirty="0"/>
              <a:t>中涉及到的概念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06094F75-22C4-644C-83CF-A0254AC177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sz="2800" dirty="0" smtClean="0">
                    <a:latin typeface="Cambria Math" panose="02040503050406030204" pitchFamily="18" charset="0"/>
                  </a:rPr>
                  <a:t>假设样本集为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acc>
                          <m:accPr>
                            <m:chr m:val="⃗"/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kumimoji="1" lang="en-US" altLang="zh-CN" sz="28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zh-CN" altLang="en-US" sz="28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zh-CN" altLang="en-US" sz="28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邻域</m:t>
                    </m:r>
                  </m:oMath>
                </a14:m>
                <a:r>
                  <a:rPr kumimoji="1" lang="zh-CN" altLang="en-US" sz="2800" dirty="0"/>
                  <a:t>：对于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8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kumimoji="1"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zh-CN" altLang="en-US" sz="2800" dirty="0"/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800" dirty="0"/>
                  <a:t>的</a:t>
                </a:r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邻域</m:t>
                    </m:r>
                  </m:oMath>
                </a14:m>
                <a:r>
                  <a:rPr kumimoji="1" lang="zh-CN" altLang="en-US" sz="2800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 dirty="0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sz="2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800" b="0" i="1" dirty="0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sz="2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  <m:d>
                          <m:dPr>
                            <m:ctrlPr>
                              <a:rPr kumimoji="1" lang="en-US" altLang="zh-CN" sz="28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zh-CN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kumimoji="1"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kumimoji="1" lang="en-US" altLang="zh-CN" sz="2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zh-CN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8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kumimoji="1" lang="zh-CN" altLang="en-US" sz="2800" dirty="0"/>
                  <a:t>。</a:t>
                </a:r>
                <a:endParaRPr kumimoji="1" lang="en-US" altLang="zh-CN" sz="2800" dirty="0"/>
              </a:p>
              <a:p>
                <a:r>
                  <a:rPr kumimoji="1" lang="en-US" altLang="zh-CN" sz="2800" dirty="0" err="1"/>
                  <a:t>MinPts</a:t>
                </a:r>
                <a:r>
                  <a:rPr kumimoji="1" lang="zh-CN" altLang="en-US" sz="2800" dirty="0"/>
                  <a:t>：一个能成为核心对象</a:t>
                </a:r>
                <a14:m>
                  <m:oMath xmlns:m="http://schemas.openxmlformats.org/officeDocument/2006/math">
                    <m:r>
                      <a:rPr kumimoji="1" lang="zh-CN" altLang="en-US" sz="280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sz="2800" i="1" dirty="0" smtClean="0">
                        <a:latin typeface="Cambria Math" panose="02040503050406030204" pitchFamily="18" charset="0"/>
                      </a:rPr>
                      <m:t>样本</m:t>
                    </m:r>
                    <m:r>
                      <m:rPr>
                        <m:nor/>
                      </m:rPr>
                      <a:rPr kumimoji="1" lang="zh-CN" altLang="en-US" sz="2800" dirty="0"/>
                      <m:t>点</m:t>
                    </m:r>
                    <m:r>
                      <m:rPr>
                        <m:nor/>
                      </m:rPr>
                      <a:rPr kumimoji="1" lang="zh-CN" altLang="en-US" sz="2800" b="0" i="0" dirty="0" smtClean="0"/>
                      <m:t>，</m:t>
                    </m:r>
                    <m:r>
                      <a:rPr kumimoji="1" lang="zh-CN" altLang="en-US" sz="2800" i="1" dirty="0">
                        <a:latin typeface="Cambria Math" panose="02040503050406030204" pitchFamily="18" charset="0"/>
                      </a:rPr>
                      <m:t>其</m:t>
                    </m:r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邻域</m:t>
                    </m:r>
                  </m:oMath>
                </a14:m>
                <a:r>
                  <a:rPr kumimoji="1" lang="zh-CN" altLang="en-US" sz="2800" dirty="0"/>
                  <a:t>内的最小样本数。</a:t>
                </a:r>
                <a:endParaRPr kumimoji="1" lang="en-US" altLang="zh-CN" sz="2800" dirty="0"/>
              </a:p>
              <a:p>
                <a:r>
                  <a:rPr kumimoji="1" lang="zh-CN" altLang="en-US" sz="2800" dirty="0"/>
                  <a:t>核心对象：如果有一个样本点，其</a:t>
                </a:r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邻域</m:t>
                    </m:r>
                  </m:oMath>
                </a14:m>
                <a:r>
                  <a:rPr kumimoji="1" lang="zh-CN" altLang="en-US" sz="2800" dirty="0"/>
                  <a:t>内</a:t>
                </a:r>
                <a:r>
                  <a:rPr kumimoji="1" lang="zh-CN" altLang="en-US" sz="2800" dirty="0" smtClean="0"/>
                  <a:t>的样本点</a:t>
                </a:r>
                <a:r>
                  <a:rPr kumimoji="1" lang="zh-CN" altLang="en-US" sz="2800" dirty="0"/>
                  <a:t>的个数大于等于</a:t>
                </a:r>
                <a:r>
                  <a:rPr kumimoji="1" lang="en-US" altLang="zh-CN" sz="2800" dirty="0" err="1"/>
                  <a:t>MinPts</a:t>
                </a:r>
                <a:r>
                  <a:rPr kumimoji="1" lang="zh-CN" altLang="en-US" sz="2800" dirty="0"/>
                  <a:t>，则其为核心对象。</a:t>
                </a:r>
                <a:endParaRPr kumimoji="1" lang="en-US" altLang="zh-CN" sz="2800" dirty="0"/>
              </a:p>
              <a:p>
                <a:r>
                  <a:rPr kumimoji="1" lang="zh-CN" altLang="en-US" sz="2800" dirty="0"/>
                  <a:t>密度直达：如果一个样本点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800" dirty="0"/>
                  <a:t>在一个核心对象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800" dirty="0"/>
                  <a:t>的</a:t>
                </a:r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邻域</m:t>
                    </m:r>
                  </m:oMath>
                </a14:m>
                <a:r>
                  <a:rPr kumimoji="1" lang="zh-CN" altLang="en-US" sz="2800" dirty="0"/>
                  <a:t>内，则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800" dirty="0"/>
                  <a:t>为称由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800" dirty="0"/>
                  <a:t>密度</a:t>
                </a:r>
                <a:r>
                  <a:rPr kumimoji="1" lang="zh-CN" altLang="en-US" sz="2800" dirty="0" smtClean="0"/>
                  <a:t>直达</a:t>
                </a:r>
                <a:r>
                  <a:rPr kumimoji="1" lang="zh-CN" altLang="en-US" sz="2800" dirty="0"/>
                  <a:t>。</a:t>
                </a:r>
                <a:endParaRPr kumimoji="1" lang="en-US" altLang="zh-CN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094F75-22C4-644C-83CF-A0254AC17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752" r="-2370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84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A0187845-59CA-6C4A-9AD4-978C717FB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856" y="1207293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2400" dirty="0"/>
                  <a:t>密度可达：如果存在一系列的样本点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sz="2400" dirty="0"/>
                  <a:t>，满足除最后一个点外均为核心对象，且所有点按顺序密度直达，则称最后一个点由第一个点密度可达。</a:t>
                </a:r>
                <a:endParaRPr kumimoji="1" lang="en-US" altLang="zh-CN" sz="2400" dirty="0"/>
              </a:p>
              <a:p>
                <a:r>
                  <a:rPr kumimoji="1" lang="zh-CN" altLang="en-US" sz="2800" dirty="0">
                    <a:solidFill>
                      <a:srgbClr val="FF0000"/>
                    </a:solidFill>
                  </a:rPr>
                  <a:t>密度直达和密度可达不满足对称性</a:t>
                </a:r>
                <a:endParaRPr kumimoji="1" lang="zh-CN" altLang="en-US" sz="2800" dirty="0"/>
              </a:p>
              <a:p>
                <a:r>
                  <a:rPr kumimoji="1" lang="zh-CN" altLang="en-US" sz="2400" dirty="0"/>
                  <a:t>密度相连：如果两个样本点都可由同一个核心对象密度可达，则称这两个点密度</a:t>
                </a:r>
                <a:r>
                  <a:rPr kumimoji="1" lang="zh-CN" altLang="en-US" sz="2400" dirty="0" smtClean="0"/>
                  <a:t>相连。</a:t>
                </a:r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0187845-59CA-6C4A-9AD4-978C717FB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856" y="1207293"/>
                <a:ext cx="8229600" cy="4525963"/>
              </a:xfrm>
              <a:blipFill rotWithShape="1">
                <a:blip r:embed="rId2"/>
                <a:stretch>
                  <a:fillRect l="-1259" t="-1482" r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1C9E9F1-2E58-F142-96E0-CEC3EE25B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798" y="3861047"/>
            <a:ext cx="4933546" cy="2980995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="" xmlns:a16="http://schemas.microsoft.com/office/drawing/2014/main" id="{D0CA408D-1BBF-6646-AA17-51F05BD6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4000" dirty="0">
                <a:solidFill>
                  <a:prstClr val="black"/>
                </a:solidFill>
              </a:rPr>
              <a:t>DBSCAN</a:t>
            </a:r>
            <a:r>
              <a:rPr kumimoji="1" lang="zh-CN" altLang="en-US" sz="4000" dirty="0">
                <a:solidFill>
                  <a:prstClr val="black"/>
                </a:solidFill>
              </a:rPr>
              <a:t>中涉及到的概念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5867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0D212B4-7BFE-F143-A3E3-ED413915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2.2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DBSCAN</a:t>
            </a:r>
            <a:r>
              <a:rPr kumimoji="1" lang="zh-CN" altLang="en-US" sz="4000" dirty="0"/>
              <a:t>算法流程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6117C793-D13B-464B-8BB4-49CEB8893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zh-CN" altLang="en-US" sz="2000" dirty="0"/>
                  <a:t>第一步，给定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邻域</m:t>
                    </m:r>
                  </m:oMath>
                </a14:m>
                <a:r>
                  <a:rPr kumimoji="1" lang="zh-CN" altLang="en-US" sz="2000" dirty="0"/>
                  <a:t>和</a:t>
                </a:r>
                <a:r>
                  <a:rPr kumimoji="1" lang="en-US" altLang="zh-CN" sz="2000" dirty="0" err="1"/>
                  <a:t>MinPts</a:t>
                </a:r>
                <a:r>
                  <a:rPr kumimoji="1" lang="zh-CN" altLang="en-US" sz="2000" dirty="0"/>
                  <a:t>，找到样本集</a:t>
                </a:r>
                <a:r>
                  <a:rPr kumimoji="1" lang="en-US" altLang="zh-CN" sz="2000" dirty="0"/>
                  <a:t>D</a:t>
                </a:r>
                <a:r>
                  <a:rPr kumimoji="1" lang="zh-CN" altLang="en-US" sz="2000" dirty="0"/>
                  <a:t>的所有核心对象，组成集合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zh-CN" altLang="en-US" sz="2000" dirty="0"/>
                  <a:t>。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zh-CN" altLang="en-US" sz="2000" dirty="0"/>
                  <a:t>第二步，初始化未被访问的样本集</a:t>
                </a:r>
                <a:r>
                  <a:rPr kumimoji="1" lang="en-US" altLang="zh-CN" sz="2000" dirty="0"/>
                  <a:t>A</a:t>
                </a:r>
                <a:r>
                  <a:rPr kumimoji="1" lang="zh-CN" altLang="en-US" sz="2000" dirty="0"/>
                  <a:t>为整个样本集</a:t>
                </a:r>
                <a:r>
                  <a:rPr kumimoji="1" lang="en-US" altLang="zh-CN" sz="2000" dirty="0"/>
                  <a:t>D</a:t>
                </a:r>
                <a:r>
                  <a:rPr kumimoji="1" lang="zh-CN" altLang="en-US" sz="2000" dirty="0"/>
                  <a:t>。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zh-CN" altLang="en-US" sz="2000" dirty="0"/>
                  <a:t>第三步，从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zh-CN" altLang="en-US" sz="2000" dirty="0"/>
                  <a:t>随机选出一个核心对象，在未被访问的样本集中找到所有其密度直达和密度可达点，组成一个簇。从未被访问样本集中删掉该簇中的所有点，并在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zh-CN" altLang="en-US" sz="2000" dirty="0"/>
                  <a:t>中删掉该核心对象和该簇中涉及到的其他核心对象。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zh-CN" altLang="en-US" sz="2000" dirty="0"/>
                  <a:t>第四步，重复第三步，直到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zh-CN" altLang="en-US" sz="2000" dirty="0"/>
                  <a:t>为空。未被访问样本集中的剩余样本点为噪声点。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zh-CN" altLang="en-US" sz="2000" dirty="0"/>
                  <a:t>第五步，输出所有簇。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17C793-D13B-464B-8BB4-49CEB8893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120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AEE415F-90DD-A444-AD51-C2D71A80F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993098"/>
            <a:ext cx="4741411" cy="28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0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F5655C-5B64-2648-851D-AE77DAC7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2.3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DBSCAN</a:t>
            </a:r>
            <a:r>
              <a:rPr kumimoji="1" lang="zh-CN" altLang="en-US" sz="4000" dirty="0"/>
              <a:t>算法优缺点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CB2BFB1E-1C3A-734B-A9D3-AD21F027B8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800" dirty="0"/>
                  <a:t>DBSCAN</a:t>
                </a:r>
                <a:r>
                  <a:rPr lang="zh-CN" altLang="en-US" sz="2800" dirty="0"/>
                  <a:t>的主要优点有：</a:t>
                </a:r>
              </a:p>
              <a:p>
                <a:pPr marL="0" indent="0">
                  <a:buNone/>
                </a:pPr>
                <a:r>
                  <a:rPr lang="zh-CN" altLang="en-US" sz="2800" dirty="0"/>
                  <a:t>      </a:t>
                </a:r>
                <a:r>
                  <a:rPr lang="en-US" altLang="zh-CN" sz="2800" dirty="0"/>
                  <a:t>1.</a:t>
                </a:r>
                <a:r>
                  <a:rPr lang="zh-CN" altLang="en-US" sz="2800" dirty="0"/>
                  <a:t>可以对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任意形状</a:t>
                </a:r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稠密</a:t>
                </a:r>
                <a:r>
                  <a:rPr lang="zh-CN" altLang="en-US" sz="2800" dirty="0"/>
                  <a:t>数据集                                              进行聚类。</a:t>
                </a:r>
              </a:p>
              <a:p>
                <a:pPr marL="0" indent="0">
                  <a:buNone/>
                </a:pPr>
                <a:r>
                  <a:rPr lang="zh-CN" altLang="en-US" sz="2800" dirty="0"/>
                  <a:t>      </a:t>
                </a:r>
                <a:r>
                  <a:rPr lang="en-US" altLang="zh-CN" sz="2800" dirty="0"/>
                  <a:t>2.</a:t>
                </a:r>
                <a:r>
                  <a:rPr lang="zh-CN" altLang="en-US" sz="2800" dirty="0"/>
                  <a:t> 对数据集中的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噪声点不敏感</a:t>
                </a:r>
                <a:r>
                  <a:rPr lang="zh-CN" altLang="en-US" sz="2800" dirty="0"/>
                  <a:t>。</a:t>
                </a:r>
              </a:p>
              <a:p>
                <a:r>
                  <a:rPr lang="en-US" altLang="zh-CN" sz="2800" dirty="0"/>
                  <a:t>DBSCAN</a:t>
                </a:r>
                <a:r>
                  <a:rPr lang="zh-CN" altLang="en-US" sz="2800" dirty="0"/>
                  <a:t>的主要缺点有：</a:t>
                </a:r>
              </a:p>
              <a:p>
                <a:pPr marL="0" indent="0">
                  <a:buNone/>
                </a:pPr>
                <a:r>
                  <a:rPr lang="zh-CN" altLang="en-US" sz="2800" dirty="0"/>
                  <a:t>      </a:t>
                </a:r>
                <a:r>
                  <a:rPr lang="en-US" altLang="zh-CN" sz="2800" dirty="0"/>
                  <a:t>1.</a:t>
                </a:r>
                <a:r>
                  <a:rPr lang="zh-CN" altLang="en-US" sz="2800" dirty="0"/>
                  <a:t>由于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全局</a:t>
                </a:r>
                <a:r>
                  <a:rPr lang="zh-CN" altLang="en-US" sz="2800" dirty="0"/>
                  <a:t>用同一组</a:t>
                </a:r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邻域</m:t>
                    </m:r>
                  </m:oMath>
                </a14:m>
                <a:r>
                  <a:rPr lang="zh-CN" altLang="en-US" sz="2800" dirty="0"/>
                  <a:t>和</a:t>
                </a:r>
                <a:r>
                  <a:rPr lang="en-US" altLang="zh-CN" sz="2800" dirty="0" err="1"/>
                  <a:t>MinPts</a:t>
                </a:r>
                <a:r>
                  <a:rPr lang="zh-CN" altLang="en-US" sz="2800" dirty="0"/>
                  <a:t>，如果样本集的密度不均匀、聚类间距差相差很大时，聚类质量较差。</a:t>
                </a:r>
              </a:p>
              <a:p>
                <a:pPr marL="0" indent="0">
                  <a:buNone/>
                </a:pPr>
                <a:r>
                  <a:rPr lang="zh-CN" altLang="en-US" sz="2800" dirty="0"/>
                  <a:t>      </a:t>
                </a:r>
                <a:r>
                  <a:rPr lang="en-US" altLang="zh-CN" sz="2800" dirty="0"/>
                  <a:t>2.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时间复杂度比较高</a:t>
                </a:r>
                <a:r>
                  <a:rPr lang="zh-CN" altLang="en-US" sz="2800" dirty="0" smtClean="0"/>
                  <a:t>，为</a:t>
                </a:r>
                <a:r>
                  <a:rPr lang="en-US" altLang="zh-CN" sz="2800" dirty="0" smtClean="0"/>
                  <a:t>O(n</a:t>
                </a:r>
                <a:r>
                  <a:rPr lang="en-US" altLang="zh-CN" sz="2800" baseline="30000" dirty="0" smtClean="0"/>
                  <a:t>2</a:t>
                </a:r>
                <a:r>
                  <a:rPr lang="en-US" altLang="zh-CN" sz="2800" dirty="0" smtClean="0"/>
                  <a:t>)</a:t>
                </a:r>
                <a:r>
                  <a:rPr lang="zh-CN" altLang="en-US" sz="2800" dirty="0" smtClean="0"/>
                  <a:t>。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B2BFB1E-1C3A-734B-A9D3-AD21F027B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481" t="-1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>
            <a:extLst>
              <a:ext uri="{FF2B5EF4-FFF2-40B4-BE49-F238E27FC236}">
                <a16:creationId xmlns="" xmlns:a16="http://schemas.microsoft.com/office/drawing/2014/main" id="{0131D9EE-7037-B747-A0FC-D17827F64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196753"/>
            <a:ext cx="3130481" cy="22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2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E4167D-7C59-8845-B13E-987857F3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3.OPTICS</a:t>
            </a:r>
            <a:r>
              <a:rPr kumimoji="1" lang="zh-CN" altLang="en-US" sz="4000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46F83E6F-6F51-1E4D-B090-C7160B782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sz="2800" dirty="0"/>
                  <a:t>在</a:t>
                </a:r>
                <a:r>
                  <a:rPr kumimoji="1" lang="en-US" altLang="zh-CN" sz="2800" dirty="0"/>
                  <a:t>DBSCAN</a:t>
                </a:r>
                <a:r>
                  <a:rPr kumimoji="1" lang="zh-CN" altLang="en-US" sz="2800" dirty="0"/>
                  <a:t>算法中，</a:t>
                </a:r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zh-CN" altLang="en-US" sz="2800" dirty="0"/>
                  <a:t>和</a:t>
                </a:r>
                <a:r>
                  <a:rPr kumimoji="1" lang="en-US" altLang="zh-CN" sz="2800" dirty="0" err="1"/>
                  <a:t>MinPts</a:t>
                </a:r>
                <a:r>
                  <a:rPr kumimoji="1" lang="zh-CN" altLang="en-US" sz="2800" dirty="0"/>
                  <a:t>都是全局唯一的，当数据集的密度不均匀是聚类的质量较差。</a:t>
                </a:r>
                <a:endParaRPr kumimoji="1" lang="en-US" altLang="zh-CN" sz="2800" dirty="0"/>
              </a:p>
              <a:p>
                <a:r>
                  <a:rPr kumimoji="1" lang="zh-CN" altLang="en-US" sz="2800" dirty="0"/>
                  <a:t>在下图中，通过</a:t>
                </a:r>
                <a:r>
                  <a:rPr kumimoji="1" lang="en-US" altLang="zh-CN" sz="2800" dirty="0"/>
                  <a:t>DBSCAN</a:t>
                </a:r>
                <a:r>
                  <a:rPr kumimoji="1" lang="zh-CN" altLang="en-US" sz="2800" dirty="0"/>
                  <a:t>只能得到</a:t>
                </a:r>
                <a:r>
                  <a:rPr kumimoji="1" lang="en-US" altLang="zh-CN" sz="2800" dirty="0"/>
                  <a:t>A</a:t>
                </a:r>
                <a:r>
                  <a:rPr kumimoji="1" lang="zh-CN" altLang="en-US" sz="2800" dirty="0"/>
                  <a:t>、</a:t>
                </a:r>
                <a:r>
                  <a:rPr kumimoji="1" lang="en-US" altLang="zh-CN" sz="2800" dirty="0"/>
                  <a:t>B</a:t>
                </a:r>
                <a:r>
                  <a:rPr kumimoji="1" lang="zh-CN" altLang="en-US" sz="2800" dirty="0"/>
                  <a:t>、</a:t>
                </a:r>
                <a:r>
                  <a:rPr kumimoji="1" lang="en-US" altLang="zh-CN" sz="2800" dirty="0"/>
                  <a:t>C</a:t>
                </a:r>
                <a:r>
                  <a:rPr kumimoji="1" lang="zh-CN" altLang="en-US" sz="2800" dirty="0"/>
                  <a:t>三个簇或者</a:t>
                </a:r>
                <a:r>
                  <a:rPr kumimoji="1" lang="en-US" altLang="zh-CN" sz="2800" dirty="0"/>
                  <a:t>C1</a:t>
                </a:r>
                <a:r>
                  <a:rPr kumimoji="1" lang="zh-CN" altLang="en-US" sz="2800" dirty="0"/>
                  <a:t>、</a:t>
                </a:r>
                <a:r>
                  <a:rPr kumimoji="1" lang="en-US" altLang="zh-CN" sz="2800" dirty="0"/>
                  <a:t>C2</a:t>
                </a:r>
                <a:r>
                  <a:rPr kumimoji="1" lang="zh-CN" altLang="en-US" sz="2800" dirty="0"/>
                  <a:t>、</a:t>
                </a:r>
                <a:r>
                  <a:rPr kumimoji="1" lang="en-US" altLang="zh-CN" sz="2800" dirty="0"/>
                  <a:t>C3</a:t>
                </a:r>
                <a:r>
                  <a:rPr kumimoji="1" lang="zh-CN" altLang="en-US" sz="2800" dirty="0"/>
                  <a:t>三个簇，无法得到同时得到</a:t>
                </a:r>
                <a:r>
                  <a:rPr kumimoji="1" lang="en-US" altLang="zh-CN" sz="2800" dirty="0"/>
                  <a:t>A</a:t>
                </a:r>
                <a:r>
                  <a:rPr kumimoji="1" lang="zh-CN" altLang="en-US" sz="2800" dirty="0"/>
                  <a:t>、</a:t>
                </a:r>
                <a:r>
                  <a:rPr kumimoji="1" lang="en-US" altLang="zh-CN" sz="2800" dirty="0"/>
                  <a:t>B</a:t>
                </a:r>
                <a:r>
                  <a:rPr kumimoji="1" lang="zh-CN" altLang="en-US" sz="2800" dirty="0"/>
                  <a:t>、</a:t>
                </a:r>
                <a:r>
                  <a:rPr kumimoji="1" lang="en-US" altLang="zh-CN" sz="2800" dirty="0"/>
                  <a:t> C1</a:t>
                </a:r>
                <a:r>
                  <a:rPr kumimoji="1" lang="zh-CN" altLang="en-US" sz="2800" dirty="0"/>
                  <a:t>、</a:t>
                </a:r>
                <a:r>
                  <a:rPr kumimoji="1" lang="en-US" altLang="zh-CN" sz="2800" dirty="0"/>
                  <a:t>C2</a:t>
                </a:r>
                <a:r>
                  <a:rPr kumimoji="1" lang="zh-CN" altLang="en-US" sz="2800" dirty="0"/>
                  <a:t>、</a:t>
                </a:r>
                <a:r>
                  <a:rPr kumimoji="1" lang="en-US" altLang="zh-CN" sz="2800" dirty="0"/>
                  <a:t>C3</a:t>
                </a:r>
                <a:r>
                  <a:rPr kumimoji="1" lang="zh-CN" altLang="en-US" sz="28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F83E6F-6F51-1E4D-B090-C7160B782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81" r="-4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097CD41-4F30-234F-B5C8-2CC23A41D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645024"/>
            <a:ext cx="4343400" cy="2857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ACA16AD9-78F2-DF4A-843A-5ED6DF0CF10D}"/>
              </a:ext>
            </a:extLst>
          </p:cNvPr>
          <p:cNvSpPr txBox="1"/>
          <p:nvPr/>
        </p:nvSpPr>
        <p:spPr>
          <a:xfrm>
            <a:off x="4182276" y="42838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51DF757-6C19-B447-8EE3-0FE2E95E7983}"/>
              </a:ext>
            </a:extLst>
          </p:cNvPr>
          <p:cNvSpPr txBox="1"/>
          <p:nvPr/>
        </p:nvSpPr>
        <p:spPr>
          <a:xfrm>
            <a:off x="5774468" y="41490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8A3355D5-F513-B24C-BBEF-FE3E0F764B35}"/>
              </a:ext>
            </a:extLst>
          </p:cNvPr>
          <p:cNvSpPr txBox="1"/>
          <p:nvPr/>
        </p:nvSpPr>
        <p:spPr>
          <a:xfrm>
            <a:off x="5929318" y="49411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6CBE985-DF81-4C47-91E4-0098C5D9CC77}"/>
              </a:ext>
            </a:extLst>
          </p:cNvPr>
          <p:cNvSpPr txBox="1"/>
          <p:nvPr/>
        </p:nvSpPr>
        <p:spPr>
          <a:xfrm>
            <a:off x="6026258" y="528004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C1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5C54A771-4A85-D74D-8586-0CCD042F9F61}"/>
              </a:ext>
            </a:extLst>
          </p:cNvPr>
          <p:cNvSpPr txBox="1"/>
          <p:nvPr/>
        </p:nvSpPr>
        <p:spPr>
          <a:xfrm>
            <a:off x="6703276" y="5550264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C2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55054695-3533-A846-A2E4-BE0D979F4F0C}"/>
              </a:ext>
            </a:extLst>
          </p:cNvPr>
          <p:cNvSpPr txBox="1"/>
          <p:nvPr/>
        </p:nvSpPr>
        <p:spPr>
          <a:xfrm>
            <a:off x="6323273" y="571432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C3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1887</Words>
  <Application>Microsoft Office PowerPoint</Application>
  <PresentationFormat>全屏显示(4:3)</PresentationFormat>
  <Paragraphs>96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其他聚类算法</vt:lpstr>
      <vt:lpstr>基于密度的聚类</vt:lpstr>
      <vt:lpstr>基于密度的聚类</vt:lpstr>
      <vt:lpstr>2.1 DBSCAN算法介绍</vt:lpstr>
      <vt:lpstr>DBSCAN中涉及到的概念</vt:lpstr>
      <vt:lpstr>DBSCAN中涉及到的概念</vt:lpstr>
      <vt:lpstr>2.2 DBSCAN算法流程</vt:lpstr>
      <vt:lpstr>2.3 DBSCAN算法优缺点</vt:lpstr>
      <vt:lpstr>3.OPTICS算法</vt:lpstr>
      <vt:lpstr>3.OPTICS算法</vt:lpstr>
      <vt:lpstr>3.OPTICS算法</vt:lpstr>
      <vt:lpstr>OPTICS算法流程</vt:lpstr>
      <vt:lpstr>OPTICS算法</vt:lpstr>
      <vt:lpstr>OPTICS算法特点</vt:lpstr>
      <vt:lpstr>基于层次的聚类</vt:lpstr>
      <vt:lpstr>1.层次聚类定义</vt:lpstr>
      <vt:lpstr>1.1自底向上的聚类(凝聚法)</vt:lpstr>
      <vt:lpstr>1.2自顶向下的层次聚类(分裂法)</vt:lpstr>
      <vt:lpstr>2.簇间的距离计算方法</vt:lpstr>
      <vt:lpstr>3.层次聚类算法的优缺点</vt:lpstr>
      <vt:lpstr>4.Chameleon聚类算法</vt:lpstr>
      <vt:lpstr>4.Chameleon聚类算法</vt:lpstr>
      <vt:lpstr>k-近邻图</vt:lpstr>
      <vt:lpstr>簇的互连性</vt:lpstr>
      <vt:lpstr>簇的相对近似性</vt:lpstr>
      <vt:lpstr>Chameleon与DBSCAN的对比</vt:lpstr>
      <vt:lpstr>Chameleon聚类结果图</vt:lpstr>
      <vt:lpstr>DBSCAN聚类结果图</vt:lpstr>
      <vt:lpstr>DBSCAN聚类结果图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其他聚类算法</dc:title>
  <dc:creator>jiecaozi</dc:creator>
  <cp:lastModifiedBy>jiecaozi</cp:lastModifiedBy>
  <cp:revision>20</cp:revision>
  <dcterms:created xsi:type="dcterms:W3CDTF">2018-11-13T06:52:01Z</dcterms:created>
  <dcterms:modified xsi:type="dcterms:W3CDTF">2018-11-14T03:10:44Z</dcterms:modified>
</cp:coreProperties>
</file>