
<file path=[Content_Types].xml><?xml version="1.0" encoding="utf-8"?>
<Types xmlns="http://schemas.openxmlformats.org/package/2006/content-types">
  <Default Extension="bin" ContentType="application/vnd.openxmlformats-officedocument.oleObject"/>
  <Default Extension="tmp" ContentType="image/png"/>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49"/>
  </p:notesMasterIdLst>
  <p:sldIdLst>
    <p:sldId id="256" r:id="rId5"/>
    <p:sldId id="284" r:id="rId6"/>
    <p:sldId id="285" r:id="rId7"/>
    <p:sldId id="302" r:id="rId8"/>
    <p:sldId id="261" r:id="rId9"/>
    <p:sldId id="262" r:id="rId10"/>
    <p:sldId id="293" r:id="rId11"/>
    <p:sldId id="294" r:id="rId12"/>
    <p:sldId id="295" r:id="rId13"/>
    <p:sldId id="296" r:id="rId14"/>
    <p:sldId id="263" r:id="rId15"/>
    <p:sldId id="264" r:id="rId16"/>
    <p:sldId id="265" r:id="rId17"/>
    <p:sldId id="266" r:id="rId18"/>
    <p:sldId id="267" r:id="rId19"/>
    <p:sldId id="268" r:id="rId20"/>
    <p:sldId id="286" r:id="rId21"/>
    <p:sldId id="287" r:id="rId22"/>
    <p:sldId id="288" r:id="rId23"/>
    <p:sldId id="289" r:id="rId24"/>
    <p:sldId id="290" r:id="rId25"/>
    <p:sldId id="291" r:id="rId26"/>
    <p:sldId id="292" r:id="rId27"/>
    <p:sldId id="270" r:id="rId28"/>
    <p:sldId id="271" r:id="rId29"/>
    <p:sldId id="272" r:id="rId30"/>
    <p:sldId id="273" r:id="rId31"/>
    <p:sldId id="274" r:id="rId32"/>
    <p:sldId id="304" r:id="rId33"/>
    <p:sldId id="305" r:id="rId34"/>
    <p:sldId id="275" r:id="rId35"/>
    <p:sldId id="301" r:id="rId36"/>
    <p:sldId id="276" r:id="rId37"/>
    <p:sldId id="277" r:id="rId38"/>
    <p:sldId id="278" r:id="rId39"/>
    <p:sldId id="279" r:id="rId40"/>
    <p:sldId id="306" r:id="rId41"/>
    <p:sldId id="307" r:id="rId42"/>
    <p:sldId id="308" r:id="rId43"/>
    <p:sldId id="309" r:id="rId44"/>
    <p:sldId id="297" r:id="rId45"/>
    <p:sldId id="298" r:id="rId46"/>
    <p:sldId id="299" r:id="rId47"/>
    <p:sldId id="303"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49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B5B52-8671-4B7B-9DBA-80B4866E0731}" type="datetimeFigureOut">
              <a:rPr lang="zh-CN" altLang="en-US" smtClean="0"/>
              <a:t>2018/12/27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5BD782-EE58-4742-B1DA-4CDC21FF2B8A}" type="slidenum">
              <a:rPr lang="zh-CN" altLang="en-US" smtClean="0"/>
              <a:t>‹#›</a:t>
            </a:fld>
            <a:endParaRPr lang="zh-CN" altLang="en-US"/>
          </a:p>
        </p:txBody>
      </p:sp>
    </p:spTree>
    <p:extLst>
      <p:ext uri="{BB962C8B-B14F-4D97-AF65-F5344CB8AC3E}">
        <p14:creationId xmlns:p14="http://schemas.microsoft.com/office/powerpoint/2010/main" val="2798799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29209546-323D-1947-A46A-889B7413C8CD}" type="slidenum">
              <a:rPr kumimoji="1" lang="zh-CN" altLang="en-US" smtClean="0">
                <a:solidFill>
                  <a:prstClr val="black"/>
                </a:solidFill>
              </a:rPr>
              <a:pPr/>
              <a:t>34</a:t>
            </a:fld>
            <a:endParaRPr kumimoji="1" lang="zh-CN" altLang="en-US">
              <a:solidFill>
                <a:prstClr val="black"/>
              </a:solidFill>
            </a:endParaRPr>
          </a:p>
        </p:txBody>
      </p:sp>
    </p:spTree>
    <p:extLst>
      <p:ext uri="{BB962C8B-B14F-4D97-AF65-F5344CB8AC3E}">
        <p14:creationId xmlns:p14="http://schemas.microsoft.com/office/powerpoint/2010/main" val="1543402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E8C8EC1-0547-8F4E-8894-506FCDD531DA}"/>
              </a:ext>
            </a:extLst>
          </p:cNvPr>
          <p:cNvSpPr>
            <a:spLocks noGrp="1"/>
          </p:cNvSpPr>
          <p:nvPr>
            <p:ph type="ctrTitle"/>
          </p:nvPr>
        </p:nvSpPr>
        <p:spPr>
          <a:xfrm>
            <a:off x="1143000" y="1122363"/>
            <a:ext cx="6858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xmlns="" id="{6B0A0FD0-733F-C749-A932-F88CB489ACD6}"/>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xmlns="" id="{4B07A73B-28DB-5147-B1B6-C9B334EF5888}"/>
              </a:ext>
            </a:extLst>
          </p:cNvPr>
          <p:cNvSpPr>
            <a:spLocks noGrp="1"/>
          </p:cNvSpPr>
          <p:nvPr>
            <p:ph type="dt" sz="half" idx="10"/>
          </p:nvPr>
        </p:nvSpPr>
        <p:spPr/>
        <p:txBody>
          <a:bodyPr/>
          <a:lstStyle/>
          <a:p>
            <a:fld id="{CC9A7950-174D-9541-9ABA-D2ED3DD5D1C6}"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33A9E5D0-98FC-2F4B-BCE1-246AA0358C9F}"/>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5C27D262-4AB1-9545-9430-063674AB4644}"/>
              </a:ext>
            </a:extLst>
          </p:cNvPr>
          <p:cNvSpPr>
            <a:spLocks noGrp="1"/>
          </p:cNvSpPr>
          <p:nvPr>
            <p:ph type="sldNum" sz="quarter" idx="12"/>
          </p:nvPr>
        </p:nvSpPr>
        <p:spPr/>
        <p:txBody>
          <a:bodyPr/>
          <a:lstStyle/>
          <a:p>
            <a:fld id="{4CB6AB3A-3670-3F42-8FAA-67FCA6DD5D42}"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611670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2C0973F-98C7-CE43-B593-270F2AA3FD0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03ACEBEE-3E2B-DA4E-B2D1-2F7AFE81DD4E}"/>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xmlns="" id="{44B333A1-E44A-A847-9214-B94F985FFDFA}"/>
              </a:ext>
            </a:extLst>
          </p:cNvPr>
          <p:cNvSpPr>
            <a:spLocks noGrp="1"/>
          </p:cNvSpPr>
          <p:nvPr>
            <p:ph type="dt" sz="half" idx="10"/>
          </p:nvPr>
        </p:nvSpPr>
        <p:spPr/>
        <p:txBody>
          <a:bodyPr/>
          <a:lstStyle/>
          <a:p>
            <a:fld id="{CC9A7950-174D-9541-9ABA-D2ED3DD5D1C6}"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F3E8C51B-BB56-0046-85D7-25786ADDF2B4}"/>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6F3D0F47-96FA-A64A-BF9A-5929F90BC739}"/>
              </a:ext>
            </a:extLst>
          </p:cNvPr>
          <p:cNvSpPr>
            <a:spLocks noGrp="1"/>
          </p:cNvSpPr>
          <p:nvPr>
            <p:ph type="sldNum" sz="quarter" idx="12"/>
          </p:nvPr>
        </p:nvSpPr>
        <p:spPr/>
        <p:txBody>
          <a:bodyPr/>
          <a:lstStyle/>
          <a:p>
            <a:fld id="{4CB6AB3A-3670-3F42-8FAA-67FCA6DD5D42}"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36055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772A407-2B42-BE4C-9FDB-FD3CAC6A638B}"/>
              </a:ext>
            </a:extLst>
          </p:cNvPr>
          <p:cNvSpPr>
            <a:spLocks noGrp="1"/>
          </p:cNvSpPr>
          <p:nvPr>
            <p:ph type="title"/>
          </p:nvPr>
        </p:nvSpPr>
        <p:spPr>
          <a:xfrm>
            <a:off x="623888" y="1709741"/>
            <a:ext cx="78867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A06B7EB4-EEA2-1648-B4AD-A03C9F32A5FA}"/>
              </a:ext>
            </a:extLst>
          </p:cNvPr>
          <p:cNvSpPr>
            <a:spLocks noGrp="1"/>
          </p:cNvSpPr>
          <p:nvPr>
            <p:ph type="body" idx="1"/>
          </p:nvPr>
        </p:nvSpPr>
        <p:spPr>
          <a:xfrm>
            <a:off x="623888" y="4589466"/>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xmlns="" id="{D6CE5CEC-6363-1D40-BB59-53260AD280E8}"/>
              </a:ext>
            </a:extLst>
          </p:cNvPr>
          <p:cNvSpPr>
            <a:spLocks noGrp="1"/>
          </p:cNvSpPr>
          <p:nvPr>
            <p:ph type="dt" sz="half" idx="10"/>
          </p:nvPr>
        </p:nvSpPr>
        <p:spPr/>
        <p:txBody>
          <a:bodyPr/>
          <a:lstStyle/>
          <a:p>
            <a:fld id="{CC9A7950-174D-9541-9ABA-D2ED3DD5D1C6}"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329FC062-CAAF-304E-921B-CCC4CF8BBE8B}"/>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B23FC142-7041-F14C-B6CC-5930D1E92C4E}"/>
              </a:ext>
            </a:extLst>
          </p:cNvPr>
          <p:cNvSpPr>
            <a:spLocks noGrp="1"/>
          </p:cNvSpPr>
          <p:nvPr>
            <p:ph type="sldNum" sz="quarter" idx="12"/>
          </p:nvPr>
        </p:nvSpPr>
        <p:spPr/>
        <p:txBody>
          <a:bodyPr/>
          <a:lstStyle/>
          <a:p>
            <a:fld id="{4CB6AB3A-3670-3F42-8FAA-67FCA6DD5D42}"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52169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02EC36-2166-F341-B980-3C730CC0CE2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8CD52D01-7389-DF41-9637-994636859C6C}"/>
              </a:ext>
            </a:extLst>
          </p:cNvPr>
          <p:cNvSpPr>
            <a:spLocks noGrp="1"/>
          </p:cNvSpPr>
          <p:nvPr>
            <p:ph sz="half" idx="1"/>
          </p:nvPr>
        </p:nvSpPr>
        <p:spPr>
          <a:xfrm>
            <a:off x="628650" y="1825625"/>
            <a:ext cx="38862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xmlns="" id="{F4F422BA-267C-D141-AF6D-0530621469F1}"/>
              </a:ext>
            </a:extLst>
          </p:cNvPr>
          <p:cNvSpPr>
            <a:spLocks noGrp="1"/>
          </p:cNvSpPr>
          <p:nvPr>
            <p:ph sz="half" idx="2"/>
          </p:nvPr>
        </p:nvSpPr>
        <p:spPr>
          <a:xfrm>
            <a:off x="4629150" y="1825625"/>
            <a:ext cx="38862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xmlns="" id="{53D6288D-245B-804B-B2B3-035B33C7184F}"/>
              </a:ext>
            </a:extLst>
          </p:cNvPr>
          <p:cNvSpPr>
            <a:spLocks noGrp="1"/>
          </p:cNvSpPr>
          <p:nvPr>
            <p:ph type="dt" sz="half" idx="10"/>
          </p:nvPr>
        </p:nvSpPr>
        <p:spPr/>
        <p:txBody>
          <a:bodyPr/>
          <a:lstStyle/>
          <a:p>
            <a:fld id="{CC9A7950-174D-9541-9ABA-D2ED3DD5D1C6}"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6" name="页脚占位符 5">
            <a:extLst>
              <a:ext uri="{FF2B5EF4-FFF2-40B4-BE49-F238E27FC236}">
                <a16:creationId xmlns:a16="http://schemas.microsoft.com/office/drawing/2014/main" xmlns="" id="{31105C52-482E-D840-9E6E-D8C5FDAA5B33}"/>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xmlns="" id="{27747D5E-9509-EF40-9CAF-D9C9FF671AE4}"/>
              </a:ext>
            </a:extLst>
          </p:cNvPr>
          <p:cNvSpPr>
            <a:spLocks noGrp="1"/>
          </p:cNvSpPr>
          <p:nvPr>
            <p:ph type="sldNum" sz="quarter" idx="12"/>
          </p:nvPr>
        </p:nvSpPr>
        <p:spPr/>
        <p:txBody>
          <a:bodyPr/>
          <a:lstStyle/>
          <a:p>
            <a:fld id="{4CB6AB3A-3670-3F42-8FAA-67FCA6DD5D42}"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296700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03AF3CA-0AF8-5E4A-97CA-8188CCEBDE43}"/>
              </a:ext>
            </a:extLst>
          </p:cNvPr>
          <p:cNvSpPr>
            <a:spLocks noGrp="1"/>
          </p:cNvSpPr>
          <p:nvPr>
            <p:ph type="title"/>
          </p:nvPr>
        </p:nvSpPr>
        <p:spPr>
          <a:xfrm>
            <a:off x="629841" y="365128"/>
            <a:ext cx="78867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E24D2FE6-DC16-A04D-811F-305DDDA68D1F}"/>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xmlns="" id="{729BCF68-413F-E244-A6B0-C8CBE8F3AD7E}"/>
              </a:ext>
            </a:extLst>
          </p:cNvPr>
          <p:cNvSpPr>
            <a:spLocks noGrp="1"/>
          </p:cNvSpPr>
          <p:nvPr>
            <p:ph sz="half" idx="2"/>
          </p:nvPr>
        </p:nvSpPr>
        <p:spPr>
          <a:xfrm>
            <a:off x="629842" y="2505075"/>
            <a:ext cx="3868340"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xmlns="" id="{3BCEE6F4-1E82-B44C-BC14-9BB281BEB533}"/>
              </a:ext>
            </a:extLst>
          </p:cNvPr>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xmlns="" id="{146350B6-C019-A94B-B8AF-5E59C8BC50D3}"/>
              </a:ext>
            </a:extLst>
          </p:cNvPr>
          <p:cNvSpPr>
            <a:spLocks noGrp="1"/>
          </p:cNvSpPr>
          <p:nvPr>
            <p:ph sz="quarter" idx="4"/>
          </p:nvPr>
        </p:nvSpPr>
        <p:spPr>
          <a:xfrm>
            <a:off x="4629151" y="2505075"/>
            <a:ext cx="3887391"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xmlns="" id="{40997466-A846-FD40-8C2A-1B490C23E0C6}"/>
              </a:ext>
            </a:extLst>
          </p:cNvPr>
          <p:cNvSpPr>
            <a:spLocks noGrp="1"/>
          </p:cNvSpPr>
          <p:nvPr>
            <p:ph type="dt" sz="half" idx="10"/>
          </p:nvPr>
        </p:nvSpPr>
        <p:spPr/>
        <p:txBody>
          <a:bodyPr/>
          <a:lstStyle/>
          <a:p>
            <a:fld id="{CC9A7950-174D-9541-9ABA-D2ED3DD5D1C6}"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8" name="页脚占位符 7">
            <a:extLst>
              <a:ext uri="{FF2B5EF4-FFF2-40B4-BE49-F238E27FC236}">
                <a16:creationId xmlns:a16="http://schemas.microsoft.com/office/drawing/2014/main" xmlns="" id="{1C80696E-6851-D247-9239-8A3A8F479BE3}"/>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9" name="灯片编号占位符 8">
            <a:extLst>
              <a:ext uri="{FF2B5EF4-FFF2-40B4-BE49-F238E27FC236}">
                <a16:creationId xmlns:a16="http://schemas.microsoft.com/office/drawing/2014/main" xmlns="" id="{2E732640-9822-0B42-A7F7-1FE849415C3D}"/>
              </a:ext>
            </a:extLst>
          </p:cNvPr>
          <p:cNvSpPr>
            <a:spLocks noGrp="1"/>
          </p:cNvSpPr>
          <p:nvPr>
            <p:ph type="sldNum" sz="quarter" idx="12"/>
          </p:nvPr>
        </p:nvSpPr>
        <p:spPr/>
        <p:txBody>
          <a:bodyPr/>
          <a:lstStyle/>
          <a:p>
            <a:fld id="{4CB6AB3A-3670-3F42-8FAA-67FCA6DD5D42}"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1895509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1AB8102-F473-1843-B6B0-3121657B3CD0}"/>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xmlns="" id="{E9D8B8AB-CB0D-364B-8505-DF82FA45B862}"/>
              </a:ext>
            </a:extLst>
          </p:cNvPr>
          <p:cNvSpPr>
            <a:spLocks noGrp="1"/>
          </p:cNvSpPr>
          <p:nvPr>
            <p:ph type="dt" sz="half" idx="10"/>
          </p:nvPr>
        </p:nvSpPr>
        <p:spPr/>
        <p:txBody>
          <a:bodyPr/>
          <a:lstStyle/>
          <a:p>
            <a:fld id="{CC9A7950-174D-9541-9ABA-D2ED3DD5D1C6}"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4" name="页脚占位符 3">
            <a:extLst>
              <a:ext uri="{FF2B5EF4-FFF2-40B4-BE49-F238E27FC236}">
                <a16:creationId xmlns:a16="http://schemas.microsoft.com/office/drawing/2014/main" xmlns="" id="{BB9470FF-A482-CF43-BFF4-1305CA8C9B7E}"/>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5" name="灯片编号占位符 4">
            <a:extLst>
              <a:ext uri="{FF2B5EF4-FFF2-40B4-BE49-F238E27FC236}">
                <a16:creationId xmlns:a16="http://schemas.microsoft.com/office/drawing/2014/main" xmlns="" id="{D0FEAB86-B5DC-9341-9ED9-D125423068A5}"/>
              </a:ext>
            </a:extLst>
          </p:cNvPr>
          <p:cNvSpPr>
            <a:spLocks noGrp="1"/>
          </p:cNvSpPr>
          <p:nvPr>
            <p:ph type="sldNum" sz="quarter" idx="12"/>
          </p:nvPr>
        </p:nvSpPr>
        <p:spPr/>
        <p:txBody>
          <a:bodyPr/>
          <a:lstStyle/>
          <a:p>
            <a:fld id="{4CB6AB3A-3670-3F42-8FAA-67FCA6DD5D42}"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41726717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A216A08E-A943-7B44-A345-6400C37231D2}"/>
              </a:ext>
            </a:extLst>
          </p:cNvPr>
          <p:cNvSpPr>
            <a:spLocks noGrp="1"/>
          </p:cNvSpPr>
          <p:nvPr>
            <p:ph type="dt" sz="half" idx="10"/>
          </p:nvPr>
        </p:nvSpPr>
        <p:spPr/>
        <p:txBody>
          <a:bodyPr/>
          <a:lstStyle/>
          <a:p>
            <a:fld id="{CC9A7950-174D-9541-9ABA-D2ED3DD5D1C6}"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3" name="页脚占位符 2">
            <a:extLst>
              <a:ext uri="{FF2B5EF4-FFF2-40B4-BE49-F238E27FC236}">
                <a16:creationId xmlns:a16="http://schemas.microsoft.com/office/drawing/2014/main" xmlns="" id="{391058D4-073B-0B43-9BDD-C3731205BD5B}"/>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4" name="灯片编号占位符 3">
            <a:extLst>
              <a:ext uri="{FF2B5EF4-FFF2-40B4-BE49-F238E27FC236}">
                <a16:creationId xmlns:a16="http://schemas.microsoft.com/office/drawing/2014/main" xmlns="" id="{4745F5A9-750C-684D-8BF6-9D09F5345D7A}"/>
              </a:ext>
            </a:extLst>
          </p:cNvPr>
          <p:cNvSpPr>
            <a:spLocks noGrp="1"/>
          </p:cNvSpPr>
          <p:nvPr>
            <p:ph type="sldNum" sz="quarter" idx="12"/>
          </p:nvPr>
        </p:nvSpPr>
        <p:spPr/>
        <p:txBody>
          <a:bodyPr/>
          <a:lstStyle/>
          <a:p>
            <a:fld id="{4CB6AB3A-3670-3F42-8FAA-67FCA6DD5D42}"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0394500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09725D3-E097-2346-BDE1-D93F96D3A4AE}"/>
              </a:ext>
            </a:extLst>
          </p:cNvPr>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BF904F19-477E-2645-AF2C-CC6BC82FFC44}"/>
              </a:ext>
            </a:extLst>
          </p:cNvPr>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xmlns="" id="{81DBE535-406D-3B4C-BFCD-F3850AFA40F6}"/>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xmlns="" id="{C61B5C4D-52A8-0744-A0CD-BCA0FAF7826F}"/>
              </a:ext>
            </a:extLst>
          </p:cNvPr>
          <p:cNvSpPr>
            <a:spLocks noGrp="1"/>
          </p:cNvSpPr>
          <p:nvPr>
            <p:ph type="dt" sz="half" idx="10"/>
          </p:nvPr>
        </p:nvSpPr>
        <p:spPr/>
        <p:txBody>
          <a:bodyPr/>
          <a:lstStyle/>
          <a:p>
            <a:fld id="{CC9A7950-174D-9541-9ABA-D2ED3DD5D1C6}"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6" name="页脚占位符 5">
            <a:extLst>
              <a:ext uri="{FF2B5EF4-FFF2-40B4-BE49-F238E27FC236}">
                <a16:creationId xmlns:a16="http://schemas.microsoft.com/office/drawing/2014/main" xmlns="" id="{89C7CDB0-5558-B94A-BE68-4FECDB6A7686}"/>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xmlns="" id="{480B13AD-DD7A-6844-8489-E9CD72B53657}"/>
              </a:ext>
            </a:extLst>
          </p:cNvPr>
          <p:cNvSpPr>
            <a:spLocks noGrp="1"/>
          </p:cNvSpPr>
          <p:nvPr>
            <p:ph type="sldNum" sz="quarter" idx="12"/>
          </p:nvPr>
        </p:nvSpPr>
        <p:spPr/>
        <p:txBody>
          <a:bodyPr/>
          <a:lstStyle/>
          <a:p>
            <a:fld id="{4CB6AB3A-3670-3F42-8FAA-67FCA6DD5D42}"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682898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E97B012-6B60-0442-8E1D-F07D37353E0C}"/>
              </a:ext>
            </a:extLst>
          </p:cNvPr>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xmlns="" id="{F0E2C444-E23C-6645-AFC8-CDABCC2F099A}"/>
              </a:ext>
            </a:extLst>
          </p:cNvPr>
          <p:cNvSpPr>
            <a:spLocks noGrp="1"/>
          </p:cNvSpPr>
          <p:nvPr>
            <p:ph type="pic" idx="1"/>
          </p:nvPr>
        </p:nvSpPr>
        <p:spPr>
          <a:xfrm>
            <a:off x="3887391" y="987428"/>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xmlns="" id="{40E2EF84-157E-D846-A052-0838B5DEDDB1}"/>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xmlns="" id="{45A3431B-99A8-1D49-BE96-762D589B3C4F}"/>
              </a:ext>
            </a:extLst>
          </p:cNvPr>
          <p:cNvSpPr>
            <a:spLocks noGrp="1"/>
          </p:cNvSpPr>
          <p:nvPr>
            <p:ph type="dt" sz="half" idx="10"/>
          </p:nvPr>
        </p:nvSpPr>
        <p:spPr/>
        <p:txBody>
          <a:bodyPr/>
          <a:lstStyle/>
          <a:p>
            <a:fld id="{CC9A7950-174D-9541-9ABA-D2ED3DD5D1C6}"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6" name="页脚占位符 5">
            <a:extLst>
              <a:ext uri="{FF2B5EF4-FFF2-40B4-BE49-F238E27FC236}">
                <a16:creationId xmlns:a16="http://schemas.microsoft.com/office/drawing/2014/main" xmlns="" id="{634CFFBA-73A5-534E-A131-3F71A9E9F733}"/>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xmlns="" id="{F539D68E-EC11-D24E-B532-3DD69A9F8D20}"/>
              </a:ext>
            </a:extLst>
          </p:cNvPr>
          <p:cNvSpPr>
            <a:spLocks noGrp="1"/>
          </p:cNvSpPr>
          <p:nvPr>
            <p:ph type="sldNum" sz="quarter" idx="12"/>
          </p:nvPr>
        </p:nvSpPr>
        <p:spPr/>
        <p:txBody>
          <a:bodyPr/>
          <a:lstStyle/>
          <a:p>
            <a:fld id="{4CB6AB3A-3670-3F42-8FAA-67FCA6DD5D42}"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8195444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2C7790E-E13D-4743-B8AA-D43661BB4DDC}"/>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xmlns="" id="{AC7B45EE-9268-2D42-97CD-C8DB0AB55A58}"/>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xmlns="" id="{D6A860D9-FD5F-A643-A12E-24A767EB8CD3}"/>
              </a:ext>
            </a:extLst>
          </p:cNvPr>
          <p:cNvSpPr>
            <a:spLocks noGrp="1"/>
          </p:cNvSpPr>
          <p:nvPr>
            <p:ph type="dt" sz="half" idx="10"/>
          </p:nvPr>
        </p:nvSpPr>
        <p:spPr/>
        <p:txBody>
          <a:bodyPr/>
          <a:lstStyle/>
          <a:p>
            <a:fld id="{CC9A7950-174D-9541-9ABA-D2ED3DD5D1C6}"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0F957FC6-9ACD-2342-875D-20AE268BEA38}"/>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DF560ABD-B290-C942-9A0D-E892A4F8A89B}"/>
              </a:ext>
            </a:extLst>
          </p:cNvPr>
          <p:cNvSpPr>
            <a:spLocks noGrp="1"/>
          </p:cNvSpPr>
          <p:nvPr>
            <p:ph type="sldNum" sz="quarter" idx="12"/>
          </p:nvPr>
        </p:nvSpPr>
        <p:spPr/>
        <p:txBody>
          <a:bodyPr/>
          <a:lstStyle/>
          <a:p>
            <a:fld id="{4CB6AB3A-3670-3F42-8FAA-67FCA6DD5D42}"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3342623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10785AE4-5A64-A547-B48C-1578BEA62A98}"/>
              </a:ext>
            </a:extLst>
          </p:cNvPr>
          <p:cNvSpPr>
            <a:spLocks noGrp="1"/>
          </p:cNvSpPr>
          <p:nvPr>
            <p:ph type="title" orient="vert"/>
          </p:nvPr>
        </p:nvSpPr>
        <p:spPr>
          <a:xfrm>
            <a:off x="6543676" y="365125"/>
            <a:ext cx="1971675"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xmlns="" id="{EC9A1ABB-6AD3-6548-A855-0913DDDF6C7D}"/>
              </a:ext>
            </a:extLst>
          </p:cNvPr>
          <p:cNvSpPr>
            <a:spLocks noGrp="1"/>
          </p:cNvSpPr>
          <p:nvPr>
            <p:ph type="body" orient="vert" idx="1"/>
          </p:nvPr>
        </p:nvSpPr>
        <p:spPr>
          <a:xfrm>
            <a:off x="628651" y="365125"/>
            <a:ext cx="5800725"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xmlns="" id="{DA3493A2-A6CC-DD47-BA5D-A166CEA83CA6}"/>
              </a:ext>
            </a:extLst>
          </p:cNvPr>
          <p:cNvSpPr>
            <a:spLocks noGrp="1"/>
          </p:cNvSpPr>
          <p:nvPr>
            <p:ph type="dt" sz="half" idx="10"/>
          </p:nvPr>
        </p:nvSpPr>
        <p:spPr/>
        <p:txBody>
          <a:bodyPr/>
          <a:lstStyle/>
          <a:p>
            <a:fld id="{CC9A7950-174D-9541-9ABA-D2ED3DD5D1C6}"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BE6F2022-5412-6443-B2BE-ED2CD6E61AE8}"/>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7081C64D-2DC4-7044-8E26-3311FC2AE615}"/>
              </a:ext>
            </a:extLst>
          </p:cNvPr>
          <p:cNvSpPr>
            <a:spLocks noGrp="1"/>
          </p:cNvSpPr>
          <p:nvPr>
            <p:ph type="sldNum" sz="quarter" idx="12"/>
          </p:nvPr>
        </p:nvSpPr>
        <p:spPr/>
        <p:txBody>
          <a:bodyPr/>
          <a:lstStyle/>
          <a:p>
            <a:fld id="{4CB6AB3A-3670-3F42-8FAA-67FCA6DD5D42}"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2308957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9935A0E-4CDB-144F-85A1-400E65BF5C25}"/>
              </a:ext>
            </a:extLst>
          </p:cNvPr>
          <p:cNvSpPr>
            <a:spLocks noGrp="1"/>
          </p:cNvSpPr>
          <p:nvPr>
            <p:ph type="ctrTitle"/>
          </p:nvPr>
        </p:nvSpPr>
        <p:spPr>
          <a:xfrm>
            <a:off x="1143000" y="1122363"/>
            <a:ext cx="6858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xmlns="" id="{EA051CED-346F-7B41-B9B8-9F1C39C92EC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xmlns="" id="{F3686972-8B51-0F4E-AF58-FBBF0A1316E5}"/>
              </a:ext>
            </a:extLst>
          </p:cNvPr>
          <p:cNvSpPr>
            <a:spLocks noGrp="1"/>
          </p:cNvSpPr>
          <p:nvPr>
            <p:ph type="dt" sz="half" idx="10"/>
          </p:nvPr>
        </p:nvSpPr>
        <p:spPr/>
        <p:txBody>
          <a:bodyPr/>
          <a:lstStyle/>
          <a:p>
            <a:fld id="{B2E00F4C-79CD-8E40-853E-1CB1F46E5027}"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9D10FCD1-1480-CF44-9780-D85DEF3F3836}"/>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2DF4D644-1EF5-0B41-8347-E47FD3783B6F}"/>
              </a:ext>
            </a:extLst>
          </p:cNvPr>
          <p:cNvSpPr>
            <a:spLocks noGrp="1"/>
          </p:cNvSpPr>
          <p:nvPr>
            <p:ph type="sldNum" sz="quarter" idx="12"/>
          </p:nvPr>
        </p:nvSpPr>
        <p:spPr/>
        <p:txBody>
          <a:bodyPr/>
          <a:lstStyle/>
          <a:p>
            <a:fld id="{60D4D9D7-38AB-1B45-B20D-ED2759863C42}"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9471650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2ACF382-3735-6A4D-B184-31148760BD1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E074AEF4-0C69-E444-A319-01E3BCC953C1}"/>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xmlns="" id="{83F84530-2FB3-2C48-A649-2D68CF6DB610}"/>
              </a:ext>
            </a:extLst>
          </p:cNvPr>
          <p:cNvSpPr>
            <a:spLocks noGrp="1"/>
          </p:cNvSpPr>
          <p:nvPr>
            <p:ph type="dt" sz="half" idx="10"/>
          </p:nvPr>
        </p:nvSpPr>
        <p:spPr/>
        <p:txBody>
          <a:bodyPr/>
          <a:lstStyle/>
          <a:p>
            <a:fld id="{B2E00F4C-79CD-8E40-853E-1CB1F46E5027}"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605E1A29-A2DE-234E-99CE-A51A88009D1E}"/>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E42D0635-56DE-B644-AF9E-F73FBCC24CB7}"/>
              </a:ext>
            </a:extLst>
          </p:cNvPr>
          <p:cNvSpPr>
            <a:spLocks noGrp="1"/>
          </p:cNvSpPr>
          <p:nvPr>
            <p:ph type="sldNum" sz="quarter" idx="12"/>
          </p:nvPr>
        </p:nvSpPr>
        <p:spPr/>
        <p:txBody>
          <a:bodyPr/>
          <a:lstStyle/>
          <a:p>
            <a:fld id="{60D4D9D7-38AB-1B45-B20D-ED2759863C42}"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8571434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7DA780A-9FD8-CA4E-A24E-4FD3B73C2D50}"/>
              </a:ext>
            </a:extLst>
          </p:cNvPr>
          <p:cNvSpPr>
            <a:spLocks noGrp="1"/>
          </p:cNvSpPr>
          <p:nvPr>
            <p:ph type="title"/>
          </p:nvPr>
        </p:nvSpPr>
        <p:spPr>
          <a:xfrm>
            <a:off x="623888" y="1709739"/>
            <a:ext cx="78867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1E99441A-DE20-E942-AB17-26826D54A8D9}"/>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xmlns="" id="{5F1C4A26-C0F6-E04C-AE1E-C296C7EFC193}"/>
              </a:ext>
            </a:extLst>
          </p:cNvPr>
          <p:cNvSpPr>
            <a:spLocks noGrp="1"/>
          </p:cNvSpPr>
          <p:nvPr>
            <p:ph type="dt" sz="half" idx="10"/>
          </p:nvPr>
        </p:nvSpPr>
        <p:spPr/>
        <p:txBody>
          <a:bodyPr/>
          <a:lstStyle/>
          <a:p>
            <a:fld id="{B2E00F4C-79CD-8E40-853E-1CB1F46E5027}"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EAC8A08E-4296-1A43-91E4-DCCF3A62119B}"/>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57E609EB-06F7-2743-B963-8CEF8949AE75}"/>
              </a:ext>
            </a:extLst>
          </p:cNvPr>
          <p:cNvSpPr>
            <a:spLocks noGrp="1"/>
          </p:cNvSpPr>
          <p:nvPr>
            <p:ph type="sldNum" sz="quarter" idx="12"/>
          </p:nvPr>
        </p:nvSpPr>
        <p:spPr/>
        <p:txBody>
          <a:bodyPr/>
          <a:lstStyle/>
          <a:p>
            <a:fld id="{60D4D9D7-38AB-1B45-B20D-ED2759863C42}"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39942396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1590033-DA1A-0449-A019-CB0FD62884DE}"/>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93E38F59-FA69-BB4E-B774-05194C8CD834}"/>
              </a:ext>
            </a:extLst>
          </p:cNvPr>
          <p:cNvSpPr>
            <a:spLocks noGrp="1"/>
          </p:cNvSpPr>
          <p:nvPr>
            <p:ph sz="half" idx="1"/>
          </p:nvPr>
        </p:nvSpPr>
        <p:spPr>
          <a:xfrm>
            <a:off x="628650" y="1825625"/>
            <a:ext cx="38862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xmlns="" id="{6D8E35BC-EC70-3649-97B3-55BE45930543}"/>
              </a:ext>
            </a:extLst>
          </p:cNvPr>
          <p:cNvSpPr>
            <a:spLocks noGrp="1"/>
          </p:cNvSpPr>
          <p:nvPr>
            <p:ph sz="half" idx="2"/>
          </p:nvPr>
        </p:nvSpPr>
        <p:spPr>
          <a:xfrm>
            <a:off x="4629150" y="1825625"/>
            <a:ext cx="38862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xmlns="" id="{83FFACB4-D93D-D643-B02E-5B9914FEB08B}"/>
              </a:ext>
            </a:extLst>
          </p:cNvPr>
          <p:cNvSpPr>
            <a:spLocks noGrp="1"/>
          </p:cNvSpPr>
          <p:nvPr>
            <p:ph type="dt" sz="half" idx="10"/>
          </p:nvPr>
        </p:nvSpPr>
        <p:spPr/>
        <p:txBody>
          <a:bodyPr/>
          <a:lstStyle/>
          <a:p>
            <a:fld id="{B2E00F4C-79CD-8E40-853E-1CB1F46E5027}"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6" name="页脚占位符 5">
            <a:extLst>
              <a:ext uri="{FF2B5EF4-FFF2-40B4-BE49-F238E27FC236}">
                <a16:creationId xmlns:a16="http://schemas.microsoft.com/office/drawing/2014/main" xmlns="" id="{0518DABD-58D6-694E-9E32-0F02BECDE64B}"/>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xmlns="" id="{ACB03E6B-60C3-9D44-9FF0-00ECA482D20D}"/>
              </a:ext>
            </a:extLst>
          </p:cNvPr>
          <p:cNvSpPr>
            <a:spLocks noGrp="1"/>
          </p:cNvSpPr>
          <p:nvPr>
            <p:ph type="sldNum" sz="quarter" idx="12"/>
          </p:nvPr>
        </p:nvSpPr>
        <p:spPr/>
        <p:txBody>
          <a:bodyPr/>
          <a:lstStyle/>
          <a:p>
            <a:fld id="{60D4D9D7-38AB-1B45-B20D-ED2759863C42}"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5073916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A1E8D6D-AC2F-484E-8583-DD59FEAAFE1A}"/>
              </a:ext>
            </a:extLst>
          </p:cNvPr>
          <p:cNvSpPr>
            <a:spLocks noGrp="1"/>
          </p:cNvSpPr>
          <p:nvPr>
            <p:ph type="title"/>
          </p:nvPr>
        </p:nvSpPr>
        <p:spPr>
          <a:xfrm>
            <a:off x="629841" y="365126"/>
            <a:ext cx="78867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54A71834-3606-9248-9A35-E5F109D71FEB}"/>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xmlns="" id="{5DE2FA54-2B98-8043-993B-761F32328C3D}"/>
              </a:ext>
            </a:extLst>
          </p:cNvPr>
          <p:cNvSpPr>
            <a:spLocks noGrp="1"/>
          </p:cNvSpPr>
          <p:nvPr>
            <p:ph sz="half" idx="2"/>
          </p:nvPr>
        </p:nvSpPr>
        <p:spPr>
          <a:xfrm>
            <a:off x="629842" y="2505075"/>
            <a:ext cx="3868340"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xmlns="" id="{139D0E24-E17F-5F4D-8779-A7D28B5801B1}"/>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xmlns="" id="{A44A5190-D1C3-AD41-9ACD-DA6A87CFA2F4}"/>
              </a:ext>
            </a:extLst>
          </p:cNvPr>
          <p:cNvSpPr>
            <a:spLocks noGrp="1"/>
          </p:cNvSpPr>
          <p:nvPr>
            <p:ph sz="quarter" idx="4"/>
          </p:nvPr>
        </p:nvSpPr>
        <p:spPr>
          <a:xfrm>
            <a:off x="4629150" y="2505075"/>
            <a:ext cx="3887391"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xmlns="" id="{95BF4017-11CA-9D4C-8F5C-752AB1800AC8}"/>
              </a:ext>
            </a:extLst>
          </p:cNvPr>
          <p:cNvSpPr>
            <a:spLocks noGrp="1"/>
          </p:cNvSpPr>
          <p:nvPr>
            <p:ph type="dt" sz="half" idx="10"/>
          </p:nvPr>
        </p:nvSpPr>
        <p:spPr/>
        <p:txBody>
          <a:bodyPr/>
          <a:lstStyle/>
          <a:p>
            <a:fld id="{B2E00F4C-79CD-8E40-853E-1CB1F46E5027}"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8" name="页脚占位符 7">
            <a:extLst>
              <a:ext uri="{FF2B5EF4-FFF2-40B4-BE49-F238E27FC236}">
                <a16:creationId xmlns:a16="http://schemas.microsoft.com/office/drawing/2014/main" xmlns="" id="{A479C875-DF00-3048-96B4-9417C31A015A}"/>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9" name="灯片编号占位符 8">
            <a:extLst>
              <a:ext uri="{FF2B5EF4-FFF2-40B4-BE49-F238E27FC236}">
                <a16:creationId xmlns:a16="http://schemas.microsoft.com/office/drawing/2014/main" xmlns="" id="{3CF1C5EC-D15B-3047-9B7D-B2157A08FD1E}"/>
              </a:ext>
            </a:extLst>
          </p:cNvPr>
          <p:cNvSpPr>
            <a:spLocks noGrp="1"/>
          </p:cNvSpPr>
          <p:nvPr>
            <p:ph type="sldNum" sz="quarter" idx="12"/>
          </p:nvPr>
        </p:nvSpPr>
        <p:spPr/>
        <p:txBody>
          <a:bodyPr/>
          <a:lstStyle/>
          <a:p>
            <a:fld id="{60D4D9D7-38AB-1B45-B20D-ED2759863C42}"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7169498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0E5A717-6E2F-8041-9E61-24DE8035029A}"/>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xmlns="" id="{8CC21777-934F-384F-92D5-B4269921F631}"/>
              </a:ext>
            </a:extLst>
          </p:cNvPr>
          <p:cNvSpPr>
            <a:spLocks noGrp="1"/>
          </p:cNvSpPr>
          <p:nvPr>
            <p:ph type="dt" sz="half" idx="10"/>
          </p:nvPr>
        </p:nvSpPr>
        <p:spPr/>
        <p:txBody>
          <a:bodyPr/>
          <a:lstStyle/>
          <a:p>
            <a:fld id="{B2E00F4C-79CD-8E40-853E-1CB1F46E5027}"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4" name="页脚占位符 3">
            <a:extLst>
              <a:ext uri="{FF2B5EF4-FFF2-40B4-BE49-F238E27FC236}">
                <a16:creationId xmlns:a16="http://schemas.microsoft.com/office/drawing/2014/main" xmlns="" id="{C132CDC8-B1FF-6547-99ED-11B2D4F405C0}"/>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5" name="灯片编号占位符 4">
            <a:extLst>
              <a:ext uri="{FF2B5EF4-FFF2-40B4-BE49-F238E27FC236}">
                <a16:creationId xmlns:a16="http://schemas.microsoft.com/office/drawing/2014/main" xmlns="" id="{48E5F4C6-8800-CD4E-9982-4F9114B3678B}"/>
              </a:ext>
            </a:extLst>
          </p:cNvPr>
          <p:cNvSpPr>
            <a:spLocks noGrp="1"/>
          </p:cNvSpPr>
          <p:nvPr>
            <p:ph type="sldNum" sz="quarter" idx="12"/>
          </p:nvPr>
        </p:nvSpPr>
        <p:spPr/>
        <p:txBody>
          <a:bodyPr/>
          <a:lstStyle/>
          <a:p>
            <a:fld id="{60D4D9D7-38AB-1B45-B20D-ED2759863C42}"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3924597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C9669EDB-FE5D-0346-BD76-5CB6619BF54B}"/>
              </a:ext>
            </a:extLst>
          </p:cNvPr>
          <p:cNvSpPr>
            <a:spLocks noGrp="1"/>
          </p:cNvSpPr>
          <p:nvPr>
            <p:ph type="dt" sz="half" idx="10"/>
          </p:nvPr>
        </p:nvSpPr>
        <p:spPr/>
        <p:txBody>
          <a:bodyPr/>
          <a:lstStyle/>
          <a:p>
            <a:fld id="{B2E00F4C-79CD-8E40-853E-1CB1F46E5027}"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3" name="页脚占位符 2">
            <a:extLst>
              <a:ext uri="{FF2B5EF4-FFF2-40B4-BE49-F238E27FC236}">
                <a16:creationId xmlns:a16="http://schemas.microsoft.com/office/drawing/2014/main" xmlns="" id="{C1BC919B-B227-7A40-82D8-D32E334FF710}"/>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4" name="灯片编号占位符 3">
            <a:extLst>
              <a:ext uri="{FF2B5EF4-FFF2-40B4-BE49-F238E27FC236}">
                <a16:creationId xmlns:a16="http://schemas.microsoft.com/office/drawing/2014/main" xmlns="" id="{570C46F4-1669-7842-A144-D8DE4B98602E}"/>
              </a:ext>
            </a:extLst>
          </p:cNvPr>
          <p:cNvSpPr>
            <a:spLocks noGrp="1"/>
          </p:cNvSpPr>
          <p:nvPr>
            <p:ph type="sldNum" sz="quarter" idx="12"/>
          </p:nvPr>
        </p:nvSpPr>
        <p:spPr/>
        <p:txBody>
          <a:bodyPr/>
          <a:lstStyle/>
          <a:p>
            <a:fld id="{60D4D9D7-38AB-1B45-B20D-ED2759863C42}"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177853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B34F181-33B1-924B-94BB-07302B22400E}"/>
              </a:ext>
            </a:extLst>
          </p:cNvPr>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A508C3CA-8B67-3141-8A1F-5553A455EB58}"/>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xmlns="" id="{F859B1B3-0A81-5D4D-9CD4-C0B4CBDEFA96}"/>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xmlns="" id="{1CB08578-81A0-6449-B365-EC0C1F155F03}"/>
              </a:ext>
            </a:extLst>
          </p:cNvPr>
          <p:cNvSpPr>
            <a:spLocks noGrp="1"/>
          </p:cNvSpPr>
          <p:nvPr>
            <p:ph type="dt" sz="half" idx="10"/>
          </p:nvPr>
        </p:nvSpPr>
        <p:spPr/>
        <p:txBody>
          <a:bodyPr/>
          <a:lstStyle/>
          <a:p>
            <a:fld id="{B2E00F4C-79CD-8E40-853E-1CB1F46E5027}"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6" name="页脚占位符 5">
            <a:extLst>
              <a:ext uri="{FF2B5EF4-FFF2-40B4-BE49-F238E27FC236}">
                <a16:creationId xmlns:a16="http://schemas.microsoft.com/office/drawing/2014/main" xmlns="" id="{2C8EB6EA-E4B1-6540-9AF1-60403B41DA04}"/>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xmlns="" id="{16AD5E71-29FC-2C41-8BDB-00817E8E157F}"/>
              </a:ext>
            </a:extLst>
          </p:cNvPr>
          <p:cNvSpPr>
            <a:spLocks noGrp="1"/>
          </p:cNvSpPr>
          <p:nvPr>
            <p:ph type="sldNum" sz="quarter" idx="12"/>
          </p:nvPr>
        </p:nvSpPr>
        <p:spPr/>
        <p:txBody>
          <a:bodyPr/>
          <a:lstStyle/>
          <a:p>
            <a:fld id="{60D4D9D7-38AB-1B45-B20D-ED2759863C42}"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8117055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6D130E0-8CBA-F543-88ED-122B077E5366}"/>
              </a:ext>
            </a:extLst>
          </p:cNvPr>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xmlns="" id="{F12925DF-0534-DC4F-B01D-2170309E519D}"/>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xmlns="" id="{37DB967A-D104-2141-9DB0-4212EC15EA7C}"/>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xmlns="" id="{3E3211EF-C170-AB4D-B0C1-02876C63A758}"/>
              </a:ext>
            </a:extLst>
          </p:cNvPr>
          <p:cNvSpPr>
            <a:spLocks noGrp="1"/>
          </p:cNvSpPr>
          <p:nvPr>
            <p:ph type="dt" sz="half" idx="10"/>
          </p:nvPr>
        </p:nvSpPr>
        <p:spPr/>
        <p:txBody>
          <a:bodyPr/>
          <a:lstStyle/>
          <a:p>
            <a:fld id="{B2E00F4C-79CD-8E40-853E-1CB1F46E5027}"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6" name="页脚占位符 5">
            <a:extLst>
              <a:ext uri="{FF2B5EF4-FFF2-40B4-BE49-F238E27FC236}">
                <a16:creationId xmlns:a16="http://schemas.microsoft.com/office/drawing/2014/main" xmlns="" id="{AFE4F262-159A-4340-A586-93417B143D62}"/>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xmlns="" id="{7B5CFA3D-C65A-D247-9ED4-5E2E652C74D9}"/>
              </a:ext>
            </a:extLst>
          </p:cNvPr>
          <p:cNvSpPr>
            <a:spLocks noGrp="1"/>
          </p:cNvSpPr>
          <p:nvPr>
            <p:ph type="sldNum" sz="quarter" idx="12"/>
          </p:nvPr>
        </p:nvSpPr>
        <p:spPr/>
        <p:txBody>
          <a:bodyPr/>
          <a:lstStyle/>
          <a:p>
            <a:fld id="{60D4D9D7-38AB-1B45-B20D-ED2759863C42}"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6067991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16EC6D5-2379-F44F-9231-B0BE6B4D19C5}"/>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xmlns="" id="{034B5D6B-CB7F-D143-97BB-519156F256A9}"/>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xmlns="" id="{919326BA-35A3-CA47-84E7-591AED1E7808}"/>
              </a:ext>
            </a:extLst>
          </p:cNvPr>
          <p:cNvSpPr>
            <a:spLocks noGrp="1"/>
          </p:cNvSpPr>
          <p:nvPr>
            <p:ph type="dt" sz="half" idx="10"/>
          </p:nvPr>
        </p:nvSpPr>
        <p:spPr/>
        <p:txBody>
          <a:bodyPr/>
          <a:lstStyle/>
          <a:p>
            <a:fld id="{B2E00F4C-79CD-8E40-853E-1CB1F46E5027}"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B9BA4FCA-2E22-984A-ABDE-092FA049E7CD}"/>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0E79AAA1-5B6F-9A4F-85F0-44F9293E041C}"/>
              </a:ext>
            </a:extLst>
          </p:cNvPr>
          <p:cNvSpPr>
            <a:spLocks noGrp="1"/>
          </p:cNvSpPr>
          <p:nvPr>
            <p:ph type="sldNum" sz="quarter" idx="12"/>
          </p:nvPr>
        </p:nvSpPr>
        <p:spPr/>
        <p:txBody>
          <a:bodyPr/>
          <a:lstStyle/>
          <a:p>
            <a:fld id="{60D4D9D7-38AB-1B45-B20D-ED2759863C42}"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8527688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04D9A20D-C969-384B-A585-881C1D1C631B}"/>
              </a:ext>
            </a:extLst>
          </p:cNvPr>
          <p:cNvSpPr>
            <a:spLocks noGrp="1"/>
          </p:cNvSpPr>
          <p:nvPr>
            <p:ph type="title" orient="vert"/>
          </p:nvPr>
        </p:nvSpPr>
        <p:spPr>
          <a:xfrm>
            <a:off x="6543675" y="365125"/>
            <a:ext cx="1971675"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xmlns="" id="{43ACA632-B23F-0044-A5D4-E77D7A4FD906}"/>
              </a:ext>
            </a:extLst>
          </p:cNvPr>
          <p:cNvSpPr>
            <a:spLocks noGrp="1"/>
          </p:cNvSpPr>
          <p:nvPr>
            <p:ph type="body" orient="vert" idx="1"/>
          </p:nvPr>
        </p:nvSpPr>
        <p:spPr>
          <a:xfrm>
            <a:off x="628650" y="365125"/>
            <a:ext cx="5800725"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xmlns="" id="{B9DC7260-03DB-7649-BA41-3DE6788F2857}"/>
              </a:ext>
            </a:extLst>
          </p:cNvPr>
          <p:cNvSpPr>
            <a:spLocks noGrp="1"/>
          </p:cNvSpPr>
          <p:nvPr>
            <p:ph type="dt" sz="half" idx="10"/>
          </p:nvPr>
        </p:nvSpPr>
        <p:spPr/>
        <p:txBody>
          <a:bodyPr/>
          <a:lstStyle/>
          <a:p>
            <a:fld id="{B2E00F4C-79CD-8E40-853E-1CB1F46E5027}"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BAACB1C9-6853-344C-9F8A-E8B8BC6DEED8}"/>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DFA80910-9B2E-5245-A508-ECC00E2C6F6F}"/>
              </a:ext>
            </a:extLst>
          </p:cNvPr>
          <p:cNvSpPr>
            <a:spLocks noGrp="1"/>
          </p:cNvSpPr>
          <p:nvPr>
            <p:ph type="sldNum" sz="quarter" idx="12"/>
          </p:nvPr>
        </p:nvSpPr>
        <p:spPr/>
        <p:txBody>
          <a:bodyPr/>
          <a:lstStyle/>
          <a:p>
            <a:fld id="{60D4D9D7-38AB-1B45-B20D-ED2759863C42}"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9404477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E8C8EC1-0547-8F4E-8894-506FCDD531DA}"/>
              </a:ext>
            </a:extLst>
          </p:cNvPr>
          <p:cNvSpPr>
            <a:spLocks noGrp="1"/>
          </p:cNvSpPr>
          <p:nvPr>
            <p:ph type="ctrTitle"/>
          </p:nvPr>
        </p:nvSpPr>
        <p:spPr>
          <a:xfrm>
            <a:off x="1143000" y="1122363"/>
            <a:ext cx="6858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 xmlns:a16="http://schemas.microsoft.com/office/drawing/2014/main" id="{6B0A0FD0-733F-C749-A932-F88CB489ACD6}"/>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 xmlns:a16="http://schemas.microsoft.com/office/drawing/2014/main" id="{4B07A73B-28DB-5147-B1B6-C9B334EF5888}"/>
              </a:ext>
            </a:extLst>
          </p:cNvPr>
          <p:cNvSpPr>
            <a:spLocks noGrp="1"/>
          </p:cNvSpPr>
          <p:nvPr>
            <p:ph type="dt" sz="half" idx="10"/>
          </p:nvPr>
        </p:nvSpPr>
        <p:spPr/>
        <p:txBody>
          <a:bodyPr/>
          <a:lstStyle/>
          <a:p>
            <a:fld id="{CC9A7950-174D-9541-9ABA-D2ED3DD5D1C6}"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33A9E5D0-98FC-2F4B-BCE1-246AA0358C9F}"/>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5C27D262-4AB1-9545-9430-063674AB4644}"/>
              </a:ext>
            </a:extLst>
          </p:cNvPr>
          <p:cNvSpPr>
            <a:spLocks noGrp="1"/>
          </p:cNvSpPr>
          <p:nvPr>
            <p:ph type="sldNum" sz="quarter" idx="12"/>
          </p:nvPr>
        </p:nvSpPr>
        <p:spPr/>
        <p:txBody>
          <a:bodyPr/>
          <a:lstStyle/>
          <a:p>
            <a:fld id="{4CB6AB3A-3670-3F42-8FAA-67FCA6DD5D42}"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6656036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2C0973F-98C7-CE43-B593-270F2AA3FD0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03ACEBEE-3E2B-DA4E-B2D1-2F7AFE81DD4E}"/>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44B333A1-E44A-A847-9214-B94F985FFDFA}"/>
              </a:ext>
            </a:extLst>
          </p:cNvPr>
          <p:cNvSpPr>
            <a:spLocks noGrp="1"/>
          </p:cNvSpPr>
          <p:nvPr>
            <p:ph type="dt" sz="half" idx="10"/>
          </p:nvPr>
        </p:nvSpPr>
        <p:spPr/>
        <p:txBody>
          <a:bodyPr/>
          <a:lstStyle/>
          <a:p>
            <a:fld id="{CC9A7950-174D-9541-9ABA-D2ED3DD5D1C6}"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F3E8C51B-BB56-0046-85D7-25786ADDF2B4}"/>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6F3D0F47-96FA-A64A-BF9A-5929F90BC739}"/>
              </a:ext>
            </a:extLst>
          </p:cNvPr>
          <p:cNvSpPr>
            <a:spLocks noGrp="1"/>
          </p:cNvSpPr>
          <p:nvPr>
            <p:ph type="sldNum" sz="quarter" idx="12"/>
          </p:nvPr>
        </p:nvSpPr>
        <p:spPr/>
        <p:txBody>
          <a:bodyPr/>
          <a:lstStyle/>
          <a:p>
            <a:fld id="{4CB6AB3A-3670-3F42-8FAA-67FCA6DD5D42}"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8675832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772A407-2B42-BE4C-9FDB-FD3CAC6A638B}"/>
              </a:ext>
            </a:extLst>
          </p:cNvPr>
          <p:cNvSpPr>
            <a:spLocks noGrp="1"/>
          </p:cNvSpPr>
          <p:nvPr>
            <p:ph type="title"/>
          </p:nvPr>
        </p:nvSpPr>
        <p:spPr>
          <a:xfrm>
            <a:off x="623888" y="1709743"/>
            <a:ext cx="78867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 xmlns:a16="http://schemas.microsoft.com/office/drawing/2014/main" id="{A06B7EB4-EEA2-1648-B4AD-A03C9F32A5FA}"/>
              </a:ext>
            </a:extLst>
          </p:cNvPr>
          <p:cNvSpPr>
            <a:spLocks noGrp="1"/>
          </p:cNvSpPr>
          <p:nvPr>
            <p:ph type="body" idx="1"/>
          </p:nvPr>
        </p:nvSpPr>
        <p:spPr>
          <a:xfrm>
            <a:off x="623888" y="4589468"/>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D6CE5CEC-6363-1D40-BB59-53260AD280E8}"/>
              </a:ext>
            </a:extLst>
          </p:cNvPr>
          <p:cNvSpPr>
            <a:spLocks noGrp="1"/>
          </p:cNvSpPr>
          <p:nvPr>
            <p:ph type="dt" sz="half" idx="10"/>
          </p:nvPr>
        </p:nvSpPr>
        <p:spPr/>
        <p:txBody>
          <a:bodyPr/>
          <a:lstStyle/>
          <a:p>
            <a:fld id="{CC9A7950-174D-9541-9ABA-D2ED3DD5D1C6}"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329FC062-CAAF-304E-921B-CCC4CF8BBE8B}"/>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B23FC142-7041-F14C-B6CC-5930D1E92C4E}"/>
              </a:ext>
            </a:extLst>
          </p:cNvPr>
          <p:cNvSpPr>
            <a:spLocks noGrp="1"/>
          </p:cNvSpPr>
          <p:nvPr>
            <p:ph type="sldNum" sz="quarter" idx="12"/>
          </p:nvPr>
        </p:nvSpPr>
        <p:spPr/>
        <p:txBody>
          <a:bodyPr/>
          <a:lstStyle/>
          <a:p>
            <a:fld id="{4CB6AB3A-3670-3F42-8FAA-67FCA6DD5D42}"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6974944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802EC36-2166-F341-B980-3C730CC0CE2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8CD52D01-7389-DF41-9637-994636859C6C}"/>
              </a:ext>
            </a:extLst>
          </p:cNvPr>
          <p:cNvSpPr>
            <a:spLocks noGrp="1"/>
          </p:cNvSpPr>
          <p:nvPr>
            <p:ph sz="half" idx="1"/>
          </p:nvPr>
        </p:nvSpPr>
        <p:spPr>
          <a:xfrm>
            <a:off x="628650" y="1825625"/>
            <a:ext cx="38862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 xmlns:a16="http://schemas.microsoft.com/office/drawing/2014/main" id="{F4F422BA-267C-D141-AF6D-0530621469F1}"/>
              </a:ext>
            </a:extLst>
          </p:cNvPr>
          <p:cNvSpPr>
            <a:spLocks noGrp="1"/>
          </p:cNvSpPr>
          <p:nvPr>
            <p:ph sz="half" idx="2"/>
          </p:nvPr>
        </p:nvSpPr>
        <p:spPr>
          <a:xfrm>
            <a:off x="4629150" y="1825625"/>
            <a:ext cx="38862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 xmlns:a16="http://schemas.microsoft.com/office/drawing/2014/main" id="{53D6288D-245B-804B-B2B3-035B33C7184F}"/>
              </a:ext>
            </a:extLst>
          </p:cNvPr>
          <p:cNvSpPr>
            <a:spLocks noGrp="1"/>
          </p:cNvSpPr>
          <p:nvPr>
            <p:ph type="dt" sz="half" idx="10"/>
          </p:nvPr>
        </p:nvSpPr>
        <p:spPr/>
        <p:txBody>
          <a:bodyPr/>
          <a:lstStyle/>
          <a:p>
            <a:fld id="{CC9A7950-174D-9541-9ABA-D2ED3DD5D1C6}"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6" name="页脚占位符 5">
            <a:extLst>
              <a:ext uri="{FF2B5EF4-FFF2-40B4-BE49-F238E27FC236}">
                <a16:creationId xmlns="" xmlns:a16="http://schemas.microsoft.com/office/drawing/2014/main" id="{31105C52-482E-D840-9E6E-D8C5FDAA5B33}"/>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7" name="灯片编号占位符 6">
            <a:extLst>
              <a:ext uri="{FF2B5EF4-FFF2-40B4-BE49-F238E27FC236}">
                <a16:creationId xmlns="" xmlns:a16="http://schemas.microsoft.com/office/drawing/2014/main" id="{27747D5E-9509-EF40-9CAF-D9C9FF671AE4}"/>
              </a:ext>
            </a:extLst>
          </p:cNvPr>
          <p:cNvSpPr>
            <a:spLocks noGrp="1"/>
          </p:cNvSpPr>
          <p:nvPr>
            <p:ph type="sldNum" sz="quarter" idx="12"/>
          </p:nvPr>
        </p:nvSpPr>
        <p:spPr/>
        <p:txBody>
          <a:bodyPr/>
          <a:lstStyle/>
          <a:p>
            <a:fld id="{4CB6AB3A-3670-3F42-8FAA-67FCA6DD5D42}"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7677757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03AF3CA-0AF8-5E4A-97CA-8188CCEBDE43}"/>
              </a:ext>
            </a:extLst>
          </p:cNvPr>
          <p:cNvSpPr>
            <a:spLocks noGrp="1"/>
          </p:cNvSpPr>
          <p:nvPr>
            <p:ph type="title"/>
          </p:nvPr>
        </p:nvSpPr>
        <p:spPr>
          <a:xfrm>
            <a:off x="629841" y="365129"/>
            <a:ext cx="7886700" cy="1325563"/>
          </a:xfrm>
        </p:spPr>
        <p:txBody>
          <a:bodyPr/>
          <a:lstStyle/>
          <a:p>
            <a:r>
              <a:rPr kumimoji="1" lang="zh-CN" altLang="en-US"/>
              <a:t>单击此处编辑母版标题样式</a:t>
            </a:r>
          </a:p>
        </p:txBody>
      </p:sp>
      <p:sp>
        <p:nvSpPr>
          <p:cNvPr id="3" name="文本占位符 2">
            <a:extLst>
              <a:ext uri="{FF2B5EF4-FFF2-40B4-BE49-F238E27FC236}">
                <a16:creationId xmlns="" xmlns:a16="http://schemas.microsoft.com/office/drawing/2014/main" id="{E24D2FE6-DC16-A04D-811F-305DDDA68D1F}"/>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 xmlns:a16="http://schemas.microsoft.com/office/drawing/2014/main" id="{729BCF68-413F-E244-A6B0-C8CBE8F3AD7E}"/>
              </a:ext>
            </a:extLst>
          </p:cNvPr>
          <p:cNvSpPr>
            <a:spLocks noGrp="1"/>
          </p:cNvSpPr>
          <p:nvPr>
            <p:ph sz="half" idx="2"/>
          </p:nvPr>
        </p:nvSpPr>
        <p:spPr>
          <a:xfrm>
            <a:off x="629842" y="2505075"/>
            <a:ext cx="3868340"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 xmlns:a16="http://schemas.microsoft.com/office/drawing/2014/main" id="{3BCEE6F4-1E82-B44C-BC14-9BB281BEB533}"/>
              </a:ext>
            </a:extLst>
          </p:cNvPr>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 xmlns:a16="http://schemas.microsoft.com/office/drawing/2014/main" id="{146350B6-C019-A94B-B8AF-5E59C8BC50D3}"/>
              </a:ext>
            </a:extLst>
          </p:cNvPr>
          <p:cNvSpPr>
            <a:spLocks noGrp="1"/>
          </p:cNvSpPr>
          <p:nvPr>
            <p:ph sz="quarter" idx="4"/>
          </p:nvPr>
        </p:nvSpPr>
        <p:spPr>
          <a:xfrm>
            <a:off x="4629152" y="2505075"/>
            <a:ext cx="3887391"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 xmlns:a16="http://schemas.microsoft.com/office/drawing/2014/main" id="{40997466-A846-FD40-8C2A-1B490C23E0C6}"/>
              </a:ext>
            </a:extLst>
          </p:cNvPr>
          <p:cNvSpPr>
            <a:spLocks noGrp="1"/>
          </p:cNvSpPr>
          <p:nvPr>
            <p:ph type="dt" sz="half" idx="10"/>
          </p:nvPr>
        </p:nvSpPr>
        <p:spPr/>
        <p:txBody>
          <a:bodyPr/>
          <a:lstStyle/>
          <a:p>
            <a:fld id="{CC9A7950-174D-9541-9ABA-D2ED3DD5D1C6}"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8" name="页脚占位符 7">
            <a:extLst>
              <a:ext uri="{FF2B5EF4-FFF2-40B4-BE49-F238E27FC236}">
                <a16:creationId xmlns="" xmlns:a16="http://schemas.microsoft.com/office/drawing/2014/main" id="{1C80696E-6851-D247-9239-8A3A8F479BE3}"/>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9" name="灯片编号占位符 8">
            <a:extLst>
              <a:ext uri="{FF2B5EF4-FFF2-40B4-BE49-F238E27FC236}">
                <a16:creationId xmlns="" xmlns:a16="http://schemas.microsoft.com/office/drawing/2014/main" id="{2E732640-9822-0B42-A7F7-1FE849415C3D}"/>
              </a:ext>
            </a:extLst>
          </p:cNvPr>
          <p:cNvSpPr>
            <a:spLocks noGrp="1"/>
          </p:cNvSpPr>
          <p:nvPr>
            <p:ph type="sldNum" sz="quarter" idx="12"/>
          </p:nvPr>
        </p:nvSpPr>
        <p:spPr/>
        <p:txBody>
          <a:bodyPr/>
          <a:lstStyle/>
          <a:p>
            <a:fld id="{4CB6AB3A-3670-3F42-8FAA-67FCA6DD5D42}"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81654925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1AB8102-F473-1843-B6B0-3121657B3CD0}"/>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 xmlns:a16="http://schemas.microsoft.com/office/drawing/2014/main" id="{E9D8B8AB-CB0D-364B-8505-DF82FA45B862}"/>
              </a:ext>
            </a:extLst>
          </p:cNvPr>
          <p:cNvSpPr>
            <a:spLocks noGrp="1"/>
          </p:cNvSpPr>
          <p:nvPr>
            <p:ph type="dt" sz="half" idx="10"/>
          </p:nvPr>
        </p:nvSpPr>
        <p:spPr/>
        <p:txBody>
          <a:bodyPr/>
          <a:lstStyle/>
          <a:p>
            <a:fld id="{CC9A7950-174D-9541-9ABA-D2ED3DD5D1C6}"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4" name="页脚占位符 3">
            <a:extLst>
              <a:ext uri="{FF2B5EF4-FFF2-40B4-BE49-F238E27FC236}">
                <a16:creationId xmlns="" xmlns:a16="http://schemas.microsoft.com/office/drawing/2014/main" id="{BB9470FF-A482-CF43-BFF4-1305CA8C9B7E}"/>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5" name="灯片编号占位符 4">
            <a:extLst>
              <a:ext uri="{FF2B5EF4-FFF2-40B4-BE49-F238E27FC236}">
                <a16:creationId xmlns="" xmlns:a16="http://schemas.microsoft.com/office/drawing/2014/main" id="{D0FEAB86-B5DC-9341-9ED9-D125423068A5}"/>
              </a:ext>
            </a:extLst>
          </p:cNvPr>
          <p:cNvSpPr>
            <a:spLocks noGrp="1"/>
          </p:cNvSpPr>
          <p:nvPr>
            <p:ph type="sldNum" sz="quarter" idx="12"/>
          </p:nvPr>
        </p:nvSpPr>
        <p:spPr/>
        <p:txBody>
          <a:bodyPr/>
          <a:lstStyle/>
          <a:p>
            <a:fld id="{4CB6AB3A-3670-3F42-8FAA-67FCA6DD5D42}"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682593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A216A08E-A943-7B44-A345-6400C37231D2}"/>
              </a:ext>
            </a:extLst>
          </p:cNvPr>
          <p:cNvSpPr>
            <a:spLocks noGrp="1"/>
          </p:cNvSpPr>
          <p:nvPr>
            <p:ph type="dt" sz="half" idx="10"/>
          </p:nvPr>
        </p:nvSpPr>
        <p:spPr/>
        <p:txBody>
          <a:bodyPr/>
          <a:lstStyle/>
          <a:p>
            <a:fld id="{CC9A7950-174D-9541-9ABA-D2ED3DD5D1C6}"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3" name="页脚占位符 2">
            <a:extLst>
              <a:ext uri="{FF2B5EF4-FFF2-40B4-BE49-F238E27FC236}">
                <a16:creationId xmlns="" xmlns:a16="http://schemas.microsoft.com/office/drawing/2014/main" id="{391058D4-073B-0B43-9BDD-C3731205BD5B}"/>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4" name="灯片编号占位符 3">
            <a:extLst>
              <a:ext uri="{FF2B5EF4-FFF2-40B4-BE49-F238E27FC236}">
                <a16:creationId xmlns="" xmlns:a16="http://schemas.microsoft.com/office/drawing/2014/main" id="{4745F5A9-750C-684D-8BF6-9D09F5345D7A}"/>
              </a:ext>
            </a:extLst>
          </p:cNvPr>
          <p:cNvSpPr>
            <a:spLocks noGrp="1"/>
          </p:cNvSpPr>
          <p:nvPr>
            <p:ph type="sldNum" sz="quarter" idx="12"/>
          </p:nvPr>
        </p:nvSpPr>
        <p:spPr/>
        <p:txBody>
          <a:bodyPr/>
          <a:lstStyle/>
          <a:p>
            <a:fld id="{4CB6AB3A-3670-3F42-8FAA-67FCA6DD5D42}"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8612806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09725D3-E097-2346-BDE1-D93F96D3A4AE}"/>
              </a:ext>
            </a:extLst>
          </p:cNvPr>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BF904F19-477E-2645-AF2C-CC6BC82FFC44}"/>
              </a:ext>
            </a:extLst>
          </p:cNvPr>
          <p:cNvSpPr>
            <a:spLocks noGrp="1"/>
          </p:cNvSpPr>
          <p:nvPr>
            <p:ph idx="1"/>
          </p:nvPr>
        </p:nvSpPr>
        <p:spPr>
          <a:xfrm>
            <a:off x="3887391" y="98743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 xmlns:a16="http://schemas.microsoft.com/office/drawing/2014/main" id="{81DBE535-406D-3B4C-BFCD-F3850AFA40F6}"/>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 xmlns:a16="http://schemas.microsoft.com/office/drawing/2014/main" id="{C61B5C4D-52A8-0744-A0CD-BCA0FAF7826F}"/>
              </a:ext>
            </a:extLst>
          </p:cNvPr>
          <p:cNvSpPr>
            <a:spLocks noGrp="1"/>
          </p:cNvSpPr>
          <p:nvPr>
            <p:ph type="dt" sz="half" idx="10"/>
          </p:nvPr>
        </p:nvSpPr>
        <p:spPr/>
        <p:txBody>
          <a:bodyPr/>
          <a:lstStyle/>
          <a:p>
            <a:fld id="{CC9A7950-174D-9541-9ABA-D2ED3DD5D1C6}"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6" name="页脚占位符 5">
            <a:extLst>
              <a:ext uri="{FF2B5EF4-FFF2-40B4-BE49-F238E27FC236}">
                <a16:creationId xmlns="" xmlns:a16="http://schemas.microsoft.com/office/drawing/2014/main" id="{89C7CDB0-5558-B94A-BE68-4FECDB6A7686}"/>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7" name="灯片编号占位符 6">
            <a:extLst>
              <a:ext uri="{FF2B5EF4-FFF2-40B4-BE49-F238E27FC236}">
                <a16:creationId xmlns="" xmlns:a16="http://schemas.microsoft.com/office/drawing/2014/main" id="{480B13AD-DD7A-6844-8489-E9CD72B53657}"/>
              </a:ext>
            </a:extLst>
          </p:cNvPr>
          <p:cNvSpPr>
            <a:spLocks noGrp="1"/>
          </p:cNvSpPr>
          <p:nvPr>
            <p:ph type="sldNum" sz="quarter" idx="12"/>
          </p:nvPr>
        </p:nvSpPr>
        <p:spPr/>
        <p:txBody>
          <a:bodyPr/>
          <a:lstStyle/>
          <a:p>
            <a:fld id="{4CB6AB3A-3670-3F42-8FAA-67FCA6DD5D42}"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4805198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E97B012-6B60-0442-8E1D-F07D37353E0C}"/>
              </a:ext>
            </a:extLst>
          </p:cNvPr>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 xmlns:a16="http://schemas.microsoft.com/office/drawing/2014/main" id="{F0E2C444-E23C-6645-AFC8-CDABCC2F099A}"/>
              </a:ext>
            </a:extLst>
          </p:cNvPr>
          <p:cNvSpPr>
            <a:spLocks noGrp="1"/>
          </p:cNvSpPr>
          <p:nvPr>
            <p:ph type="pic" idx="1"/>
          </p:nvPr>
        </p:nvSpPr>
        <p:spPr>
          <a:xfrm>
            <a:off x="3887391" y="987430"/>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 xmlns:a16="http://schemas.microsoft.com/office/drawing/2014/main" id="{40E2EF84-157E-D846-A052-0838B5DEDDB1}"/>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 xmlns:a16="http://schemas.microsoft.com/office/drawing/2014/main" id="{45A3431B-99A8-1D49-BE96-762D589B3C4F}"/>
              </a:ext>
            </a:extLst>
          </p:cNvPr>
          <p:cNvSpPr>
            <a:spLocks noGrp="1"/>
          </p:cNvSpPr>
          <p:nvPr>
            <p:ph type="dt" sz="half" idx="10"/>
          </p:nvPr>
        </p:nvSpPr>
        <p:spPr/>
        <p:txBody>
          <a:bodyPr/>
          <a:lstStyle/>
          <a:p>
            <a:fld id="{CC9A7950-174D-9541-9ABA-D2ED3DD5D1C6}"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6" name="页脚占位符 5">
            <a:extLst>
              <a:ext uri="{FF2B5EF4-FFF2-40B4-BE49-F238E27FC236}">
                <a16:creationId xmlns="" xmlns:a16="http://schemas.microsoft.com/office/drawing/2014/main" id="{634CFFBA-73A5-534E-A131-3F71A9E9F733}"/>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7" name="灯片编号占位符 6">
            <a:extLst>
              <a:ext uri="{FF2B5EF4-FFF2-40B4-BE49-F238E27FC236}">
                <a16:creationId xmlns="" xmlns:a16="http://schemas.microsoft.com/office/drawing/2014/main" id="{F539D68E-EC11-D24E-B532-3DD69A9F8D20}"/>
              </a:ext>
            </a:extLst>
          </p:cNvPr>
          <p:cNvSpPr>
            <a:spLocks noGrp="1"/>
          </p:cNvSpPr>
          <p:nvPr>
            <p:ph type="sldNum" sz="quarter" idx="12"/>
          </p:nvPr>
        </p:nvSpPr>
        <p:spPr/>
        <p:txBody>
          <a:bodyPr/>
          <a:lstStyle/>
          <a:p>
            <a:fld id="{4CB6AB3A-3670-3F42-8FAA-67FCA6DD5D42}"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90339756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2C7790E-E13D-4743-B8AA-D43661BB4DDC}"/>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 xmlns:a16="http://schemas.microsoft.com/office/drawing/2014/main" id="{AC7B45EE-9268-2D42-97CD-C8DB0AB55A58}"/>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D6A860D9-FD5F-A643-A12E-24A767EB8CD3}"/>
              </a:ext>
            </a:extLst>
          </p:cNvPr>
          <p:cNvSpPr>
            <a:spLocks noGrp="1"/>
          </p:cNvSpPr>
          <p:nvPr>
            <p:ph type="dt" sz="half" idx="10"/>
          </p:nvPr>
        </p:nvSpPr>
        <p:spPr/>
        <p:txBody>
          <a:bodyPr/>
          <a:lstStyle/>
          <a:p>
            <a:fld id="{CC9A7950-174D-9541-9ABA-D2ED3DD5D1C6}"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0F957FC6-9ACD-2342-875D-20AE268BEA38}"/>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DF560ABD-B290-C942-9A0D-E892A4F8A89B}"/>
              </a:ext>
            </a:extLst>
          </p:cNvPr>
          <p:cNvSpPr>
            <a:spLocks noGrp="1"/>
          </p:cNvSpPr>
          <p:nvPr>
            <p:ph type="sldNum" sz="quarter" idx="12"/>
          </p:nvPr>
        </p:nvSpPr>
        <p:spPr/>
        <p:txBody>
          <a:bodyPr/>
          <a:lstStyle/>
          <a:p>
            <a:fld id="{4CB6AB3A-3670-3F42-8FAA-67FCA6DD5D42}"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7413299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10785AE4-5A64-A547-B48C-1578BEA62A98}"/>
              </a:ext>
            </a:extLst>
          </p:cNvPr>
          <p:cNvSpPr>
            <a:spLocks noGrp="1"/>
          </p:cNvSpPr>
          <p:nvPr>
            <p:ph type="title" orient="vert"/>
          </p:nvPr>
        </p:nvSpPr>
        <p:spPr>
          <a:xfrm>
            <a:off x="6543676" y="365125"/>
            <a:ext cx="1971675"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 xmlns:a16="http://schemas.microsoft.com/office/drawing/2014/main" id="{EC9A1ABB-6AD3-6548-A855-0913DDDF6C7D}"/>
              </a:ext>
            </a:extLst>
          </p:cNvPr>
          <p:cNvSpPr>
            <a:spLocks noGrp="1"/>
          </p:cNvSpPr>
          <p:nvPr>
            <p:ph type="body" orient="vert" idx="1"/>
          </p:nvPr>
        </p:nvSpPr>
        <p:spPr>
          <a:xfrm>
            <a:off x="628652" y="365125"/>
            <a:ext cx="5800725"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DA3493A2-A6CC-DD47-BA5D-A166CEA83CA6}"/>
              </a:ext>
            </a:extLst>
          </p:cNvPr>
          <p:cNvSpPr>
            <a:spLocks noGrp="1"/>
          </p:cNvSpPr>
          <p:nvPr>
            <p:ph type="dt" sz="half" idx="10"/>
          </p:nvPr>
        </p:nvSpPr>
        <p:spPr/>
        <p:txBody>
          <a:bodyPr/>
          <a:lstStyle/>
          <a:p>
            <a:fld id="{CC9A7950-174D-9541-9ABA-D2ED3DD5D1C6}"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BE6F2022-5412-6443-B2BE-ED2CD6E61AE8}"/>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7081C64D-2DC4-7044-8E26-3311FC2AE615}"/>
              </a:ext>
            </a:extLst>
          </p:cNvPr>
          <p:cNvSpPr>
            <a:spLocks noGrp="1"/>
          </p:cNvSpPr>
          <p:nvPr>
            <p:ph type="sldNum" sz="quarter" idx="12"/>
          </p:nvPr>
        </p:nvSpPr>
        <p:spPr/>
        <p:txBody>
          <a:bodyPr/>
          <a:lstStyle/>
          <a:p>
            <a:fld id="{4CB6AB3A-3670-3F42-8FAA-67FCA6DD5D42}"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012186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2018/12/27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83136BE8-8F20-2F4D-B05D-2B10933757E5}"/>
              </a:ext>
            </a:extLst>
          </p:cNvPr>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C93E30C7-116E-F743-8665-96923E69D89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xmlns="" id="{0601391B-B3E5-D640-9C59-4622405C7F13}"/>
              </a:ext>
            </a:extLst>
          </p:cNvPr>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9A7950-174D-9541-9ABA-D2ED3DD5D1C6}"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343AA6AE-3FA8-F640-A0C1-588CD17AE65B}"/>
              </a:ext>
            </a:extLst>
          </p:cNvPr>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AD5E4D04-BEF8-F94B-9F03-987B6DEB30D5}"/>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B6AB3A-3670-3F42-8FAA-67FCA6DD5D42}"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3778393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90002C7B-24A8-D044-B047-521F222DED3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669E65FD-F21D-CB4F-946F-A1E7F157D9B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xmlns="" id="{4274411E-78FA-DA47-B398-51E8F8FE928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E00F4C-79CD-8E40-853E-1CB1F46E5027}"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0AD9C433-56EB-E541-95B2-24FF112F3EB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C0B22E24-F649-2D4A-9E74-0EE9B2749EA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D4D9D7-38AB-1B45-B20D-ED2759863C42}"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3075187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83136BE8-8F20-2F4D-B05D-2B10933757E5}"/>
              </a:ext>
            </a:extLst>
          </p:cNvPr>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 xmlns:a16="http://schemas.microsoft.com/office/drawing/2014/main" id="{C93E30C7-116E-F743-8665-96923E69D89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0601391B-B3E5-D640-9C59-4622405C7F13}"/>
              </a:ext>
            </a:extLst>
          </p:cNvPr>
          <p:cNvSpPr>
            <a:spLocks noGrp="1"/>
          </p:cNvSpPr>
          <p:nvPr>
            <p:ph type="dt" sz="half" idx="2"/>
          </p:nvPr>
        </p:nvSpPr>
        <p:spPr>
          <a:xfrm>
            <a:off x="628650" y="635635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9A7950-174D-9541-9ABA-D2ED3DD5D1C6}" type="datetimeFigureOut">
              <a:rPr kumimoji="1" lang="zh-CN" altLang="en-US" smtClean="0">
                <a:solidFill>
                  <a:prstClr val="black">
                    <a:tint val="75000"/>
                  </a:prstClr>
                </a:solidFill>
              </a:rPr>
              <a:pPr/>
              <a:t>2018/12/27</a:t>
            </a:fld>
            <a:endParaRPr kumimoji="1"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343AA6AE-3FA8-F640-A0C1-588CD17AE65B}"/>
              </a:ext>
            </a:extLst>
          </p:cNvPr>
          <p:cNvSpPr>
            <a:spLocks noGrp="1"/>
          </p:cNvSpPr>
          <p:nvPr>
            <p:ph type="ftr" sz="quarter" idx="3"/>
          </p:nvPr>
        </p:nvSpPr>
        <p:spPr>
          <a:xfrm>
            <a:off x="3028950" y="635635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AD5E4D04-BEF8-F94B-9F03-987B6DEB30D5}"/>
              </a:ext>
            </a:extLst>
          </p:cNvPr>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B6AB3A-3670-3F42-8FAA-67FCA6DD5D42}"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394990927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4.xml"/><Relationship Id="rId1" Type="http://schemas.openxmlformats.org/officeDocument/2006/relationships/vmlDrawing" Target="../drawings/vmlDrawing7.vml"/><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4.xml"/><Relationship Id="rId1" Type="http://schemas.openxmlformats.org/officeDocument/2006/relationships/vmlDrawing" Target="../drawings/vmlDrawing8.vml"/><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2.wmf"/><Relationship Id="rId2" Type="http://schemas.openxmlformats.org/officeDocument/2006/relationships/slideLayout" Target="../slideLayouts/slideLayout24.xml"/><Relationship Id="rId1" Type="http://schemas.openxmlformats.org/officeDocument/2006/relationships/vmlDrawing" Target="../drawings/vmlDrawing9.vml"/><Relationship Id="rId6" Type="http://schemas.openxmlformats.org/officeDocument/2006/relationships/oleObject" Target="../embeddings/oleObject12.bin"/><Relationship Id="rId5" Type="http://schemas.openxmlformats.org/officeDocument/2006/relationships/image" Target="../media/image11.wmf"/><Relationship Id="rId4" Type="http://schemas.openxmlformats.org/officeDocument/2006/relationships/oleObject" Target="../embeddings/oleObject11.bin"/></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4.wmf"/><Relationship Id="rId2" Type="http://schemas.openxmlformats.org/officeDocument/2006/relationships/slideLayout" Target="../slideLayouts/slideLayout24.xml"/><Relationship Id="rId1" Type="http://schemas.openxmlformats.org/officeDocument/2006/relationships/vmlDrawing" Target="../drawings/vmlDrawing10.vml"/><Relationship Id="rId6" Type="http://schemas.openxmlformats.org/officeDocument/2006/relationships/oleObject" Target="../embeddings/oleObject14.bin"/><Relationship Id="rId5" Type="http://schemas.openxmlformats.org/officeDocument/2006/relationships/image" Target="../media/image13.wmf"/><Relationship Id="rId4" Type="http://schemas.openxmlformats.org/officeDocument/2006/relationships/oleObject" Target="../embeddings/oleObject13.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18.wmf"/><Relationship Id="rId3" Type="http://schemas.openxmlformats.org/officeDocument/2006/relationships/image" Target="../media/image25.png"/><Relationship Id="rId7" Type="http://schemas.openxmlformats.org/officeDocument/2006/relationships/image" Target="../media/image16.wmf"/><Relationship Id="rId12" Type="http://schemas.openxmlformats.org/officeDocument/2006/relationships/oleObject" Target="../embeddings/oleObject20.bin"/><Relationship Id="rId2" Type="http://schemas.openxmlformats.org/officeDocument/2006/relationships/slideLayout" Target="../slideLayouts/slideLayout24.xml"/><Relationship Id="rId1" Type="http://schemas.openxmlformats.org/officeDocument/2006/relationships/vmlDrawing" Target="../drawings/vmlDrawing11.vml"/><Relationship Id="rId6" Type="http://schemas.openxmlformats.org/officeDocument/2006/relationships/oleObject" Target="../embeddings/oleObject16.bin"/><Relationship Id="rId11" Type="http://schemas.openxmlformats.org/officeDocument/2006/relationships/oleObject" Target="../embeddings/oleObject19.bin"/><Relationship Id="rId5" Type="http://schemas.openxmlformats.org/officeDocument/2006/relationships/image" Target="../media/image15.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17.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4.xml"/><Relationship Id="rId1" Type="http://schemas.openxmlformats.org/officeDocument/2006/relationships/vmlDrawing" Target="../drawings/vmlDrawing12.vml"/><Relationship Id="rId4" Type="http://schemas.openxmlformats.org/officeDocument/2006/relationships/image" Target="../media/image19.wmf"/></Relationships>
</file>

<file path=ppt/slides/_rels/slide19.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4.xml"/><Relationship Id="rId1" Type="http://schemas.openxmlformats.org/officeDocument/2006/relationships/vmlDrawing" Target="../drawings/vmlDrawing13.vml"/><Relationship Id="rId6" Type="http://schemas.openxmlformats.org/officeDocument/2006/relationships/image" Target="../media/image21.wmf"/><Relationship Id="rId5" Type="http://schemas.openxmlformats.org/officeDocument/2006/relationships/oleObject" Target="../embeddings/oleObject23.bin"/><Relationship Id="rId4" Type="http://schemas.openxmlformats.org/officeDocument/2006/relationships/image" Target="../media/image20.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4.xml"/><Relationship Id="rId1" Type="http://schemas.openxmlformats.org/officeDocument/2006/relationships/vmlDrawing" Target="../drawings/vmlDrawing14.vml"/><Relationship Id="rId4" Type="http://schemas.openxmlformats.org/officeDocument/2006/relationships/image" Target="../media/image23.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4.xml"/><Relationship Id="rId1" Type="http://schemas.openxmlformats.org/officeDocument/2006/relationships/vmlDrawing" Target="../drawings/vmlDrawing15.vml"/><Relationship Id="rId4" Type="http://schemas.openxmlformats.org/officeDocument/2006/relationships/image" Target="../media/image24.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4.xml"/><Relationship Id="rId1" Type="http://schemas.openxmlformats.org/officeDocument/2006/relationships/vmlDrawing" Target="../drawings/vmlDrawing16.vml"/><Relationship Id="rId4" Type="http://schemas.openxmlformats.org/officeDocument/2006/relationships/image" Target="../media/image2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4.xml"/><Relationship Id="rId1" Type="http://schemas.openxmlformats.org/officeDocument/2006/relationships/vmlDrawing" Target="../drawings/vmlDrawing17.vml"/><Relationship Id="rId4" Type="http://schemas.openxmlformats.org/officeDocument/2006/relationships/image" Target="../media/image26.wmf"/></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35.xml"/><Relationship Id="rId1" Type="http://schemas.openxmlformats.org/officeDocument/2006/relationships/vmlDrawing" Target="../drawings/vmlDrawing18.vml"/><Relationship Id="rId6" Type="http://schemas.openxmlformats.org/officeDocument/2006/relationships/image" Target="../media/image29.wmf"/><Relationship Id="rId5" Type="http://schemas.openxmlformats.org/officeDocument/2006/relationships/oleObject" Target="../embeddings/oleObject30.bin"/><Relationship Id="rId4" Type="http://schemas.openxmlformats.org/officeDocument/2006/relationships/image" Target="../media/image2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35.xml"/><Relationship Id="rId1" Type="http://schemas.openxmlformats.org/officeDocument/2006/relationships/vmlDrawing" Target="../drawings/vmlDrawing19.vml"/><Relationship Id="rId6" Type="http://schemas.openxmlformats.org/officeDocument/2006/relationships/image" Target="../media/image32.wmf"/><Relationship Id="rId5" Type="http://schemas.openxmlformats.org/officeDocument/2006/relationships/oleObject" Target="../embeddings/oleObject33.bin"/><Relationship Id="rId4" Type="http://schemas.openxmlformats.org/officeDocument/2006/relationships/image" Target="../media/image31.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image" Target="../media/image45.png"/><Relationship Id="rId7" Type="http://schemas.openxmlformats.org/officeDocument/2006/relationships/image" Target="../media/image35.wmf"/><Relationship Id="rId2" Type="http://schemas.openxmlformats.org/officeDocument/2006/relationships/slideLayout" Target="../slideLayouts/slideLayout35.xml"/><Relationship Id="rId1" Type="http://schemas.openxmlformats.org/officeDocument/2006/relationships/vmlDrawing" Target="../drawings/vmlDrawing20.vml"/><Relationship Id="rId6" Type="http://schemas.openxmlformats.org/officeDocument/2006/relationships/oleObject" Target="../embeddings/oleObject36.bin"/><Relationship Id="rId5" Type="http://schemas.openxmlformats.org/officeDocument/2006/relationships/image" Target="../media/image34.wmf"/><Relationship Id="rId4" Type="http://schemas.openxmlformats.org/officeDocument/2006/relationships/oleObject" Target="../embeddings/oleObject35.bin"/><Relationship Id="rId9" Type="http://schemas.openxmlformats.org/officeDocument/2006/relationships/image" Target="../media/image36.wmf"/></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35.xml"/><Relationship Id="rId1" Type="http://schemas.openxmlformats.org/officeDocument/2006/relationships/vmlDrawing" Target="../drawings/vmlDrawing21.vml"/><Relationship Id="rId5" Type="http://schemas.openxmlformats.org/officeDocument/2006/relationships/image" Target="../media/image37.wmf"/><Relationship Id="rId4" Type="http://schemas.openxmlformats.org/officeDocument/2006/relationships/oleObject" Target="../embeddings/oleObject38.bin"/></Relationships>
</file>

<file path=ppt/slides/_rels/slide33.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image" Target="../media/image39.tmp"/><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notesSlide" Target="../notesSlides/notesSlide1.xml"/><Relationship Id="rId1" Type="http://schemas.openxmlformats.org/officeDocument/2006/relationships/slideLayout" Target="../slideLayouts/slideLayout35.xml"/><Relationship Id="rId4" Type="http://schemas.openxmlformats.org/officeDocument/2006/relationships/image" Target="../media/image42.tmp"/></Relationships>
</file>

<file path=ppt/slides/_rels/slide35.xml.rels><?xml version="1.0" encoding="UTF-8" standalone="yes"?>
<Relationships xmlns="http://schemas.openxmlformats.org/package/2006/relationships"><Relationship Id="rId3" Type="http://schemas.openxmlformats.org/officeDocument/2006/relationships/image" Target="../media/image44.tmp"/><Relationship Id="rId2" Type="http://schemas.openxmlformats.org/officeDocument/2006/relationships/image" Target="../media/image43.tmp"/><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35.xml"/><Relationship Id="rId1" Type="http://schemas.openxmlformats.org/officeDocument/2006/relationships/vmlDrawing" Target="../drawings/vmlDrawing22.vml"/><Relationship Id="rId4" Type="http://schemas.openxmlformats.org/officeDocument/2006/relationships/image" Target="../media/image45.w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image" Target="../media/image49.tmp"/><Relationship Id="rId7" Type="http://schemas.openxmlformats.org/officeDocument/2006/relationships/image" Target="../media/image46.wmf"/><Relationship Id="rId2" Type="http://schemas.openxmlformats.org/officeDocument/2006/relationships/slideLayout" Target="../slideLayouts/slideLayout35.xml"/><Relationship Id="rId1" Type="http://schemas.openxmlformats.org/officeDocument/2006/relationships/vmlDrawing" Target="../drawings/vmlDrawing23.vml"/><Relationship Id="rId6" Type="http://schemas.openxmlformats.org/officeDocument/2006/relationships/oleObject" Target="../embeddings/oleObject40.bin"/><Relationship Id="rId11" Type="http://schemas.openxmlformats.org/officeDocument/2006/relationships/image" Target="../media/image48.wmf"/><Relationship Id="rId5" Type="http://schemas.openxmlformats.org/officeDocument/2006/relationships/image" Target="../media/image51.tmp"/><Relationship Id="rId10" Type="http://schemas.openxmlformats.org/officeDocument/2006/relationships/oleObject" Target="../embeddings/oleObject42.bin"/><Relationship Id="rId4" Type="http://schemas.openxmlformats.org/officeDocument/2006/relationships/image" Target="../media/image50.tmp"/><Relationship Id="rId9" Type="http://schemas.openxmlformats.org/officeDocument/2006/relationships/image" Target="../media/image47.w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image" Target="../media/image55.tmp"/><Relationship Id="rId7" Type="http://schemas.openxmlformats.org/officeDocument/2006/relationships/image" Target="../media/image52.wmf"/><Relationship Id="rId2" Type="http://schemas.openxmlformats.org/officeDocument/2006/relationships/slideLayout" Target="../slideLayouts/slideLayout35.xml"/><Relationship Id="rId1" Type="http://schemas.openxmlformats.org/officeDocument/2006/relationships/vmlDrawing" Target="../drawings/vmlDrawing24.vml"/><Relationship Id="rId6" Type="http://schemas.openxmlformats.org/officeDocument/2006/relationships/oleObject" Target="../embeddings/oleObject43.bin"/><Relationship Id="rId11" Type="http://schemas.openxmlformats.org/officeDocument/2006/relationships/image" Target="../media/image54.wmf"/><Relationship Id="rId5" Type="http://schemas.openxmlformats.org/officeDocument/2006/relationships/image" Target="../media/image57.tmp"/><Relationship Id="rId10" Type="http://schemas.openxmlformats.org/officeDocument/2006/relationships/oleObject" Target="../embeddings/oleObject45.bin"/><Relationship Id="rId4" Type="http://schemas.openxmlformats.org/officeDocument/2006/relationships/image" Target="../media/image56.tmp"/><Relationship Id="rId9" Type="http://schemas.openxmlformats.org/officeDocument/2006/relationships/image" Target="../media/image53.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image" Target="../media/image61.tmp"/><Relationship Id="rId7" Type="http://schemas.openxmlformats.org/officeDocument/2006/relationships/image" Target="../media/image59.wmf"/><Relationship Id="rId2" Type="http://schemas.openxmlformats.org/officeDocument/2006/relationships/slideLayout" Target="../slideLayouts/slideLayout35.xml"/><Relationship Id="rId1" Type="http://schemas.openxmlformats.org/officeDocument/2006/relationships/vmlDrawing" Target="../drawings/vmlDrawing25.vml"/><Relationship Id="rId6" Type="http://schemas.openxmlformats.org/officeDocument/2006/relationships/oleObject" Target="../embeddings/oleObject47.bin"/><Relationship Id="rId5" Type="http://schemas.openxmlformats.org/officeDocument/2006/relationships/image" Target="../media/image58.wmf"/><Relationship Id="rId4" Type="http://schemas.openxmlformats.org/officeDocument/2006/relationships/oleObject" Target="../embeddings/oleObject46.bin"/><Relationship Id="rId9" Type="http://schemas.openxmlformats.org/officeDocument/2006/relationships/image" Target="../media/image60.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35.xml"/><Relationship Id="rId1" Type="http://schemas.openxmlformats.org/officeDocument/2006/relationships/vmlDrawing" Target="../drawings/vmlDrawing26.vml"/><Relationship Id="rId4" Type="http://schemas.openxmlformats.org/officeDocument/2006/relationships/image" Target="../media/image62.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35.xml"/><Relationship Id="rId1" Type="http://schemas.openxmlformats.org/officeDocument/2006/relationships/vmlDrawing" Target="../drawings/vmlDrawing27.vml"/><Relationship Id="rId4" Type="http://schemas.openxmlformats.org/officeDocument/2006/relationships/image" Target="../media/image63.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35.xml"/><Relationship Id="rId1" Type="http://schemas.openxmlformats.org/officeDocument/2006/relationships/vmlDrawing" Target="../drawings/vmlDrawing28.vml"/><Relationship Id="rId4" Type="http://schemas.openxmlformats.org/officeDocument/2006/relationships/image" Target="../media/image64.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6.png"/><Relationship Id="rId7" Type="http://schemas.openxmlformats.org/officeDocument/2006/relationships/image" Target="../media/image4.wmf"/><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3.wmf"/><Relationship Id="rId4" Type="http://schemas.openxmlformats.org/officeDocument/2006/relationships/oleObject" Target="../embeddings/oleObject3.bin"/><Relationship Id="rId9" Type="http://schemas.openxmlformats.org/officeDocument/2006/relationships/image" Target="../media/image5.wmf"/></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2018655"/>
          </a:xfrm>
        </p:spPr>
        <p:txBody>
          <a:bodyPr>
            <a:normAutofit/>
          </a:bodyPr>
          <a:lstStyle/>
          <a:p>
            <a:pPr>
              <a:spcBef>
                <a:spcPct val="20000"/>
              </a:spcBef>
            </a:pPr>
            <a:r>
              <a:rPr lang="zh-CN" altLang="en-US" sz="4800" dirty="0" smtClean="0">
                <a:latin typeface="Times New Roman" panose="02020603050405020304" pitchFamily="18" charset="0"/>
                <a:ea typeface="+mn-ea"/>
                <a:cs typeface="Times New Roman" panose="02020603050405020304" pitchFamily="18" charset="0"/>
              </a:rPr>
              <a:t>奇异值分解</a:t>
            </a:r>
            <a:r>
              <a:rPr lang="en-US" altLang="zh-CN" sz="4800" dirty="0" smtClean="0">
                <a:latin typeface="Times New Roman" panose="02020603050405020304" pitchFamily="18" charset="0"/>
                <a:ea typeface="+mn-ea"/>
                <a:cs typeface="Times New Roman" panose="02020603050405020304" pitchFamily="18" charset="0"/>
              </a:rPr>
              <a:t/>
            </a:r>
            <a:br>
              <a:rPr lang="en-US" altLang="zh-CN" sz="4800" dirty="0" smtClean="0">
                <a:latin typeface="Times New Roman" panose="02020603050405020304" pitchFamily="18" charset="0"/>
                <a:ea typeface="+mn-ea"/>
                <a:cs typeface="Times New Roman" panose="02020603050405020304" pitchFamily="18" charset="0"/>
              </a:rPr>
            </a:br>
            <a:r>
              <a:rPr lang="en-US" altLang="zh-CN" sz="4800" dirty="0" smtClean="0">
                <a:latin typeface="Times New Roman" panose="02020603050405020304" pitchFamily="18" charset="0"/>
                <a:ea typeface="+mn-ea"/>
                <a:cs typeface="Times New Roman" panose="02020603050405020304" pitchFamily="18" charset="0"/>
              </a:rPr>
              <a:t>singular value decomposition</a:t>
            </a:r>
            <a:endParaRPr lang="zh-CN" altLang="en-US" sz="4800" dirty="0">
              <a:latin typeface="Times New Roman" panose="02020603050405020304" pitchFamily="18" charset="0"/>
              <a:ea typeface="+mn-ea"/>
              <a:cs typeface="Times New Roman" panose="02020603050405020304" pitchFamily="18" charset="0"/>
            </a:endParaRPr>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4993260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228600" lvl="0" indent="-228600">
                  <a:lnSpc>
                    <a:spcPct val="140000"/>
                  </a:lnSpc>
                  <a:spcBef>
                    <a:spcPts val="1000"/>
                  </a:spcBef>
                </a:pPr>
                <a:r>
                  <a:rPr kumimoji="1" lang="zh-CN" altLang="en-US" sz="2800" dirty="0">
                    <a:solidFill>
                      <a:prstClr val="black"/>
                    </a:solidFill>
                    <a:latin typeface="等线" panose="020F0502020204030204"/>
                  </a:rPr>
                  <a:t>普通方阵</a:t>
                </a:r>
                <a:r>
                  <a:rPr kumimoji="1" lang="zh-CN" altLang="en-US" sz="2800" dirty="0">
                    <a:solidFill>
                      <a:srgbClr val="FF0000"/>
                    </a:solidFill>
                    <a:latin typeface="等线" panose="020F0502020204030204"/>
                  </a:rPr>
                  <a:t>不一定可以进行特征值分解</a:t>
                </a:r>
                <a:r>
                  <a:rPr kumimoji="1" lang="zh-CN" altLang="en-US" sz="2800" dirty="0">
                    <a:solidFill>
                      <a:prstClr val="black"/>
                    </a:solidFill>
                    <a:latin typeface="等线" panose="020F0502020204030204"/>
                  </a:rPr>
                  <a:t>，但实对称矩阵一定可以，矩阵</a:t>
                </a:r>
                <a:r>
                  <a:rPr kumimoji="1" lang="en-US" altLang="zh-CN" sz="2800" dirty="0">
                    <a:solidFill>
                      <a:prstClr val="black"/>
                    </a:solidFill>
                    <a:latin typeface="等线" panose="020F0502020204030204"/>
                  </a:rPr>
                  <a:t>A</a:t>
                </a:r>
                <a:r>
                  <a:rPr kumimoji="1" lang="zh-CN" altLang="en-US" sz="2800" dirty="0">
                    <a:solidFill>
                      <a:prstClr val="black"/>
                    </a:solidFill>
                    <a:latin typeface="等线" panose="020F0502020204030204"/>
                  </a:rPr>
                  <a:t>是实对称矩阵时，有</a:t>
                </a:r>
                <a:endParaRPr kumimoji="1" lang="en-US" altLang="zh-CN" sz="2800" dirty="0">
                  <a:solidFill>
                    <a:srgbClr val="FF0000"/>
                  </a:solidFill>
                  <a:latin typeface="等线" panose="020F0502020204030204"/>
                </a:endParaRPr>
              </a:p>
              <a:p>
                <a:pPr marL="0" lvl="0" indent="0">
                  <a:lnSpc>
                    <a:spcPct val="140000"/>
                  </a:lnSpc>
                  <a:spcBef>
                    <a:spcPts val="1000"/>
                  </a:spcBef>
                  <a:buNone/>
                </a:pPr>
                <a14:m>
                  <m:oMathPara xmlns:m="http://schemas.openxmlformats.org/officeDocument/2006/math">
                    <m:oMathParaPr>
                      <m:jc m:val="centerGroup"/>
                    </m:oMathParaPr>
                    <m:oMath xmlns:m="http://schemas.openxmlformats.org/officeDocument/2006/math">
                      <m:r>
                        <a:rPr kumimoji="1" lang="en-US" altLang="zh-CN" sz="2800" b="0" i="1" dirty="0">
                          <a:solidFill>
                            <a:prstClr val="black"/>
                          </a:solidFill>
                          <a:latin typeface="Cambria Math" panose="02040503050406030204" pitchFamily="18" charset="0"/>
                        </a:rPr>
                        <m:t>𝐴</m:t>
                      </m:r>
                      <m:r>
                        <a:rPr kumimoji="1" lang="en-US" altLang="zh-CN" sz="2800" b="0" i="1" dirty="0">
                          <a:solidFill>
                            <a:prstClr val="black"/>
                          </a:solidFill>
                          <a:latin typeface="Cambria Math" panose="02040503050406030204" pitchFamily="18" charset="0"/>
                        </a:rPr>
                        <m:t>=</m:t>
                      </m:r>
                      <m:r>
                        <a:rPr kumimoji="1" lang="en-US" altLang="zh-CN" sz="2800" b="0" i="1" dirty="0">
                          <a:solidFill>
                            <a:prstClr val="black"/>
                          </a:solidFill>
                          <a:latin typeface="Cambria Math" panose="02040503050406030204" pitchFamily="18" charset="0"/>
                        </a:rPr>
                        <m:t>𝑄</m:t>
                      </m:r>
                      <m:r>
                        <a:rPr kumimoji="1" lang="en-US" altLang="zh-CN" sz="2800" b="0" i="1" dirty="0">
                          <a:solidFill>
                            <a:prstClr val="black"/>
                          </a:solidFill>
                          <a:latin typeface="Cambria Math" panose="02040503050406030204" pitchFamily="18" charset="0"/>
                          <a:ea typeface="Cambria Math" panose="02040503050406030204" pitchFamily="18" charset="0"/>
                        </a:rPr>
                        <m:t>⋀</m:t>
                      </m:r>
                      <m:sSup>
                        <m:sSupPr>
                          <m:ctrlPr>
                            <a:rPr kumimoji="1" lang="en-US" altLang="zh-CN" sz="2800" i="1" dirty="0">
                              <a:solidFill>
                                <a:prstClr val="black"/>
                              </a:solidFill>
                              <a:latin typeface="Cambria Math"/>
                              <a:ea typeface="Cambria Math" panose="02040503050406030204" pitchFamily="18" charset="0"/>
                            </a:rPr>
                          </m:ctrlPr>
                        </m:sSupPr>
                        <m:e>
                          <m:r>
                            <a:rPr kumimoji="1" lang="en-US" altLang="zh-CN" sz="2800" b="0" i="1" dirty="0">
                              <a:solidFill>
                                <a:prstClr val="black"/>
                              </a:solidFill>
                              <a:latin typeface="Cambria Math" panose="02040503050406030204" pitchFamily="18" charset="0"/>
                              <a:ea typeface="Cambria Math" panose="02040503050406030204" pitchFamily="18" charset="0"/>
                            </a:rPr>
                            <m:t>𝑄</m:t>
                          </m:r>
                        </m:e>
                        <m:sup>
                          <m:r>
                            <a:rPr kumimoji="1" lang="en-US" altLang="zh-CN" sz="2800" b="0" i="1" dirty="0">
                              <a:solidFill>
                                <a:prstClr val="black"/>
                              </a:solidFill>
                              <a:latin typeface="Cambria Math" panose="02040503050406030204" pitchFamily="18" charset="0"/>
                              <a:ea typeface="Cambria Math" panose="02040503050406030204" pitchFamily="18" charset="0"/>
                            </a:rPr>
                            <m:t>𝑇</m:t>
                          </m:r>
                        </m:sup>
                      </m:sSup>
                    </m:oMath>
                  </m:oMathPara>
                </a14:m>
                <a:endParaRPr kumimoji="1" lang="en-US" altLang="zh-CN" sz="2800" dirty="0" smtClean="0">
                  <a:solidFill>
                    <a:prstClr val="black"/>
                  </a:solidFill>
                  <a:latin typeface="等线" panose="020F0502020204030204"/>
                </a:endParaRPr>
              </a:p>
              <a:p>
                <a:pPr lvl="0">
                  <a:lnSpc>
                    <a:spcPct val="140000"/>
                  </a:lnSpc>
                  <a:spcBef>
                    <a:spcPts val="1000"/>
                  </a:spcBef>
                </a:pPr>
                <a:r>
                  <a:rPr kumimoji="1" lang="zh-CN" altLang="en-US" sz="2800" dirty="0" smtClean="0">
                    <a:solidFill>
                      <a:prstClr val="black"/>
                    </a:solidFill>
                    <a:latin typeface="等线" panose="020F0502020204030204"/>
                  </a:rPr>
                  <a:t>或者</a:t>
                </a:r>
                <a:endParaRPr kumimoji="1" lang="en-US" altLang="zh-CN" sz="2800" dirty="0" smtClean="0">
                  <a:solidFill>
                    <a:prstClr val="black"/>
                  </a:solidFill>
                  <a:latin typeface="等线" panose="020F0502020204030204"/>
                </a:endParaRPr>
              </a:p>
              <a:p>
                <a:pPr marL="0" lvl="0" indent="0">
                  <a:lnSpc>
                    <a:spcPct val="140000"/>
                  </a:lnSpc>
                  <a:spcBef>
                    <a:spcPts val="1000"/>
                  </a:spcBef>
                  <a:buNone/>
                </a:pPr>
                <a14:m>
                  <m:oMathPara xmlns:m="http://schemas.openxmlformats.org/officeDocument/2006/math">
                    <m:oMathParaPr>
                      <m:jc m:val="centerGroup"/>
                    </m:oMathParaPr>
                    <m:oMath xmlns:m="http://schemas.openxmlformats.org/officeDocument/2006/math">
                      <m:sSup>
                        <m:sSupPr>
                          <m:ctrlPr>
                            <a:rPr kumimoji="1" lang="en-US" altLang="zh-CN" sz="2800" i="1" dirty="0">
                              <a:solidFill>
                                <a:prstClr val="black"/>
                              </a:solidFill>
                              <a:latin typeface="Cambria Math"/>
                              <a:ea typeface="Cambria Math" panose="02040503050406030204" pitchFamily="18" charset="0"/>
                            </a:rPr>
                          </m:ctrlPr>
                        </m:sSupPr>
                        <m:e>
                          <m:r>
                            <a:rPr kumimoji="1" lang="en-US" altLang="zh-CN" sz="2800" b="0" i="1" dirty="0">
                              <a:solidFill>
                                <a:prstClr val="black"/>
                              </a:solidFill>
                              <a:latin typeface="Cambria Math" panose="02040503050406030204" pitchFamily="18" charset="0"/>
                              <a:ea typeface="Cambria Math" panose="02040503050406030204" pitchFamily="18" charset="0"/>
                            </a:rPr>
                            <m:t>𝑄</m:t>
                          </m:r>
                        </m:e>
                        <m:sup>
                          <m:r>
                            <a:rPr kumimoji="1" lang="en-US" altLang="zh-CN" sz="2800" b="0" i="1" dirty="0">
                              <a:solidFill>
                                <a:prstClr val="black"/>
                              </a:solidFill>
                              <a:latin typeface="Cambria Math" panose="02040503050406030204" pitchFamily="18" charset="0"/>
                              <a:ea typeface="Cambria Math" panose="02040503050406030204" pitchFamily="18" charset="0"/>
                            </a:rPr>
                            <m:t>𝑇</m:t>
                          </m:r>
                        </m:sup>
                      </m:sSup>
                      <m:r>
                        <a:rPr kumimoji="1" lang="en-US" altLang="zh-CN" sz="2800" b="0" i="1" dirty="0">
                          <a:solidFill>
                            <a:prstClr val="black"/>
                          </a:solidFill>
                          <a:latin typeface="Cambria Math" panose="02040503050406030204" pitchFamily="18" charset="0"/>
                        </a:rPr>
                        <m:t>𝐴𝑄</m:t>
                      </m:r>
                      <m:r>
                        <a:rPr kumimoji="1" lang="en-US" altLang="zh-CN" sz="2800" b="0" i="1" dirty="0">
                          <a:solidFill>
                            <a:prstClr val="black"/>
                          </a:solidFill>
                          <a:latin typeface="Cambria Math" panose="02040503050406030204" pitchFamily="18" charset="0"/>
                        </a:rPr>
                        <m:t>=⋀</m:t>
                      </m:r>
                    </m:oMath>
                  </m:oMathPara>
                </a14:m>
                <a:endParaRPr kumimoji="1" lang="en-US" altLang="zh-CN" sz="2800" dirty="0">
                  <a:solidFill>
                    <a:prstClr val="black"/>
                  </a:solidFill>
                  <a:latin typeface="等线" panose="020F0502020204030204"/>
                </a:endParaRPr>
              </a:p>
              <a:p>
                <a:pPr marL="228600" lvl="0" indent="-228600">
                  <a:lnSpc>
                    <a:spcPct val="140000"/>
                  </a:lnSpc>
                  <a:spcBef>
                    <a:spcPts val="1000"/>
                  </a:spcBef>
                </a:pPr>
                <a:r>
                  <a:rPr kumimoji="1" lang="en-US" altLang="zh-CN" sz="2800" dirty="0">
                    <a:solidFill>
                      <a:prstClr val="black"/>
                    </a:solidFill>
                    <a:latin typeface="等线" panose="020F0502020204030204"/>
                  </a:rPr>
                  <a:t>A</a:t>
                </a:r>
                <a:r>
                  <a:rPr kumimoji="1" lang="zh-CN" altLang="en-US" sz="2800" dirty="0">
                    <a:solidFill>
                      <a:prstClr val="black"/>
                    </a:solidFill>
                    <a:latin typeface="等线" panose="020F0502020204030204"/>
                  </a:rPr>
                  <a:t>、</a:t>
                </a:r>
                <a:r>
                  <a:rPr kumimoji="1" lang="en-US" altLang="zh-CN" sz="2800" dirty="0">
                    <a:solidFill>
                      <a:prstClr val="black"/>
                    </a:solidFill>
                    <a:latin typeface="等线" panose="020F0502020204030204"/>
                  </a:rPr>
                  <a:t>Q</a:t>
                </a:r>
                <a:r>
                  <a:rPr kumimoji="1" lang="zh-CN" altLang="en-US" sz="2800" dirty="0">
                    <a:solidFill>
                      <a:prstClr val="black"/>
                    </a:solidFill>
                    <a:latin typeface="等线" panose="020F0502020204030204"/>
                  </a:rPr>
                  <a:t>、</a:t>
                </a:r>
                <a:r>
                  <a:rPr kumimoji="1" lang="en-US" altLang="zh-CN" sz="2800" dirty="0">
                    <a:solidFill>
                      <a:prstClr val="black"/>
                    </a:solidFill>
                    <a:latin typeface="等线" panose="020F0502020204030204"/>
                    <a:ea typeface="Cambria Math" panose="02040503050406030204" pitchFamily="18" charset="0"/>
                  </a:rPr>
                  <a:t> </a:t>
                </a:r>
                <a14:m>
                  <m:oMath xmlns:m="http://schemas.openxmlformats.org/officeDocument/2006/math">
                    <m:r>
                      <a:rPr kumimoji="1" lang="en-US" altLang="zh-CN" sz="2800" b="0" i="1" dirty="0">
                        <a:solidFill>
                          <a:prstClr val="black"/>
                        </a:solidFill>
                        <a:latin typeface="Cambria Math" panose="02040503050406030204" pitchFamily="18" charset="0"/>
                        <a:ea typeface="Cambria Math" panose="02040503050406030204" pitchFamily="18" charset="0"/>
                      </a:rPr>
                      <m:t>⋀</m:t>
                    </m:r>
                  </m:oMath>
                </a14:m>
                <a:r>
                  <a:rPr kumimoji="1" lang="zh-CN" altLang="en-US" sz="2800" dirty="0">
                    <a:solidFill>
                      <a:prstClr val="black"/>
                    </a:solidFill>
                    <a:latin typeface="等线" panose="020F0502020204030204"/>
                  </a:rPr>
                  <a:t>为同阶方阵，</a:t>
                </a:r>
                <a:r>
                  <a:rPr kumimoji="1" lang="en-US" altLang="zh-CN" sz="2800" dirty="0">
                    <a:solidFill>
                      <a:prstClr val="black"/>
                    </a:solidFill>
                    <a:latin typeface="等线" panose="020F0502020204030204"/>
                    <a:ea typeface="Cambria Math" panose="02040503050406030204" pitchFamily="18" charset="0"/>
                  </a:rPr>
                  <a:t> </a:t>
                </a:r>
                <a14:m>
                  <m:oMath xmlns:m="http://schemas.openxmlformats.org/officeDocument/2006/math">
                    <m:sSup>
                      <m:sSupPr>
                        <m:ctrlPr>
                          <a:rPr kumimoji="1" lang="en-US" altLang="zh-CN" sz="2800" i="1" dirty="0">
                            <a:solidFill>
                              <a:prstClr val="black"/>
                            </a:solidFill>
                            <a:latin typeface="Cambria Math"/>
                            <a:ea typeface="Cambria Math" panose="02040503050406030204" pitchFamily="18" charset="0"/>
                          </a:rPr>
                        </m:ctrlPr>
                      </m:sSupPr>
                      <m:e>
                        <m:r>
                          <a:rPr kumimoji="1" lang="en-US" altLang="zh-CN" sz="2800" b="0" i="1" dirty="0">
                            <a:solidFill>
                              <a:prstClr val="black"/>
                            </a:solidFill>
                            <a:latin typeface="Cambria Math" panose="02040503050406030204" pitchFamily="18" charset="0"/>
                            <a:ea typeface="Cambria Math" panose="02040503050406030204" pitchFamily="18" charset="0"/>
                          </a:rPr>
                          <m:t>𝑄</m:t>
                        </m:r>
                      </m:e>
                      <m:sup>
                        <m:r>
                          <a:rPr kumimoji="1" lang="en-US" altLang="zh-CN" sz="2800" b="0" i="1" dirty="0">
                            <a:solidFill>
                              <a:prstClr val="black"/>
                            </a:solidFill>
                            <a:latin typeface="Cambria Math" panose="02040503050406030204" pitchFamily="18" charset="0"/>
                            <a:ea typeface="Cambria Math" panose="02040503050406030204" pitchFamily="18" charset="0"/>
                          </a:rPr>
                          <m:t>𝑇</m:t>
                        </m:r>
                      </m:sup>
                    </m:sSup>
                    <m:r>
                      <a:rPr kumimoji="1" lang="en-US" altLang="zh-CN" sz="2800" b="0" i="1" dirty="0">
                        <a:solidFill>
                          <a:prstClr val="black"/>
                        </a:solidFill>
                        <a:latin typeface="Cambria Math" panose="02040503050406030204" pitchFamily="18" charset="0"/>
                        <a:ea typeface="Cambria Math" panose="02040503050406030204" pitchFamily="18" charset="0"/>
                      </a:rPr>
                      <m:t>=</m:t>
                    </m:r>
                    <m:sSup>
                      <m:sSupPr>
                        <m:ctrlPr>
                          <a:rPr kumimoji="1" lang="en-US" altLang="zh-CN" sz="2800" i="1" dirty="0">
                            <a:solidFill>
                              <a:prstClr val="black"/>
                            </a:solidFill>
                            <a:latin typeface="Cambria Math"/>
                            <a:ea typeface="Cambria Math" panose="02040503050406030204" pitchFamily="18" charset="0"/>
                          </a:rPr>
                        </m:ctrlPr>
                      </m:sSupPr>
                      <m:e>
                        <m:r>
                          <a:rPr kumimoji="1" lang="en-US" altLang="zh-CN" sz="2800" b="0" i="1" dirty="0">
                            <a:solidFill>
                              <a:prstClr val="black"/>
                            </a:solidFill>
                            <a:latin typeface="Cambria Math" panose="02040503050406030204" pitchFamily="18" charset="0"/>
                            <a:ea typeface="Cambria Math" panose="02040503050406030204" pitchFamily="18" charset="0"/>
                          </a:rPr>
                          <m:t>𝑄</m:t>
                        </m:r>
                      </m:e>
                      <m:sup>
                        <m:r>
                          <a:rPr kumimoji="1" lang="en-US" altLang="zh-CN" sz="2800" b="0" i="1" dirty="0">
                            <a:solidFill>
                              <a:prstClr val="black"/>
                            </a:solidFill>
                            <a:latin typeface="Cambria Math" panose="02040503050406030204" pitchFamily="18" charset="0"/>
                            <a:ea typeface="Cambria Math" panose="02040503050406030204" pitchFamily="18" charset="0"/>
                          </a:rPr>
                          <m:t>−1</m:t>
                        </m:r>
                      </m:sup>
                    </m:sSup>
                  </m:oMath>
                </a14:m>
                <a:endParaRPr kumimoji="1" lang="zh-CN" altLang="en-US" sz="2800" dirty="0">
                  <a:solidFill>
                    <a:prstClr val="black"/>
                  </a:solidFill>
                  <a:latin typeface="等线" panose="020F0502020204030204"/>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2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96154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2C1A1E2-9B21-F14E-A388-A2FAA29F2200}"/>
              </a:ext>
            </a:extLst>
          </p:cNvPr>
          <p:cNvSpPr>
            <a:spLocks noGrp="1"/>
          </p:cNvSpPr>
          <p:nvPr>
            <p:ph type="title"/>
          </p:nvPr>
        </p:nvSpPr>
        <p:spPr/>
        <p:txBody>
          <a:bodyPr>
            <a:normAutofit/>
          </a:bodyPr>
          <a:lstStyle/>
          <a:p>
            <a:r>
              <a:rPr kumimoji="1" lang="zh-CN" altLang="en-US" sz="4000" dirty="0" smtClean="0"/>
              <a:t>实对称矩阵的性质</a:t>
            </a:r>
            <a:endParaRPr kumimoji="1" lang="zh-CN" altLang="en-US" sz="40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88F9F1B3-1FAB-F447-B2FD-CA6286302B37}"/>
                  </a:ext>
                </a:extLst>
              </p:cNvPr>
              <p:cNvSpPr>
                <a:spLocks noGrp="1"/>
              </p:cNvSpPr>
              <p:nvPr>
                <p:ph idx="1"/>
              </p:nvPr>
            </p:nvSpPr>
            <p:spPr>
              <a:xfrm>
                <a:off x="628650" y="1700808"/>
                <a:ext cx="7886700" cy="4351338"/>
              </a:xfrm>
            </p:spPr>
            <p:txBody>
              <a:bodyPr>
                <a:noAutofit/>
              </a:bodyPr>
              <a:lstStyle/>
              <a:p>
                <a:pPr marL="0" indent="0">
                  <a:lnSpc>
                    <a:spcPct val="120000"/>
                  </a:lnSpc>
                  <a:buNone/>
                </a:pPr>
                <a:r>
                  <a:rPr kumimoji="1" lang="zh-CN" altLang="en-US" dirty="0" smtClean="0"/>
                  <a:t>定理一：实对称矩阵的特征值均为实数，特征向量均为非零实向量。</a:t>
                </a:r>
                <a:endParaRPr kumimoji="1" lang="en-US" altLang="zh-CN" dirty="0"/>
              </a:p>
              <a:p>
                <a:pPr marL="0" indent="0">
                  <a:lnSpc>
                    <a:spcPct val="120000"/>
                  </a:lnSpc>
                  <a:buNone/>
                </a:pPr>
                <a:r>
                  <a:rPr kumimoji="1" lang="zh-CN" altLang="en-US" dirty="0"/>
                  <a:t>定理二：实对称矩阵不同特征值对应的特征向量相互正交。</a:t>
                </a:r>
                <a:endParaRPr kumimoji="1" lang="en-US" altLang="zh-CN" dirty="0"/>
              </a:p>
              <a:p>
                <a:pPr marL="0" indent="0">
                  <a:lnSpc>
                    <a:spcPct val="120000"/>
                  </a:lnSpc>
                  <a:buNone/>
                </a:pPr>
                <a:r>
                  <a:rPr kumimoji="1" lang="zh-CN" altLang="en-US" dirty="0" smtClean="0"/>
                  <a:t>定理三：</a:t>
                </a:r>
                <a:r>
                  <a:rPr kumimoji="1" lang="zh-CN" altLang="en-US" dirty="0"/>
                  <a:t>若一空间为实对称矩阵</a:t>
                </a:r>
                <a14:m>
                  <m:oMath xmlns:m="http://schemas.openxmlformats.org/officeDocument/2006/math">
                    <m:r>
                      <a:rPr kumimoji="1" lang="en-US" altLang="zh-CN" i="1">
                        <a:latin typeface="Cambria Math" panose="02040503050406030204" pitchFamily="18" charset="0"/>
                      </a:rPr>
                      <m:t>𝐴</m:t>
                    </m:r>
                  </m:oMath>
                </a14:m>
                <a:r>
                  <a:rPr kumimoji="1" lang="zh-CN" altLang="en-US" dirty="0"/>
                  <a:t>的不变子空间</a:t>
                </a:r>
                <a:r>
                  <a:rPr kumimoji="1" lang="en-US" altLang="zh-CN" dirty="0"/>
                  <a:t>,</a:t>
                </a:r>
                <a:r>
                  <a:rPr kumimoji="1" lang="zh-CN" altLang="en-US" dirty="0"/>
                  <a:t>则其正交补空间也为</a:t>
                </a:r>
                <a14:m>
                  <m:oMath xmlns:m="http://schemas.openxmlformats.org/officeDocument/2006/math">
                    <m:r>
                      <a:rPr kumimoji="1" lang="en-US" altLang="zh-CN" i="1">
                        <a:solidFill>
                          <a:prstClr val="black"/>
                        </a:solidFill>
                        <a:latin typeface="Cambria Math" panose="02040503050406030204" pitchFamily="18" charset="0"/>
                      </a:rPr>
                      <m:t>𝐴</m:t>
                    </m:r>
                  </m:oMath>
                </a14:m>
                <a:r>
                  <a:rPr kumimoji="1" lang="zh-CN" altLang="en-US" dirty="0"/>
                  <a:t>的不变子空间。</a:t>
                </a:r>
                <a:endParaRPr kumimoji="1" lang="en-US" altLang="zh-CN" dirty="0"/>
              </a:p>
              <a:p>
                <a:pPr marL="0" indent="0">
                  <a:lnSpc>
                    <a:spcPct val="120000"/>
                  </a:lnSpc>
                  <a:buNone/>
                </a:pPr>
                <a:r>
                  <a:rPr kumimoji="1" lang="zh-CN" altLang="en-US" dirty="0" smtClean="0"/>
                  <a:t>定理四：</a:t>
                </a:r>
                <a:r>
                  <a:rPr kumimoji="1" lang="en-US" altLang="zh-CN" dirty="0"/>
                  <a:t>n</a:t>
                </a:r>
                <a:r>
                  <a:rPr kumimoji="1" lang="zh-CN" altLang="en-US" dirty="0"/>
                  <a:t>阶实对称矩阵</a:t>
                </a:r>
                <a14:m>
                  <m:oMath xmlns:m="http://schemas.openxmlformats.org/officeDocument/2006/math">
                    <m:r>
                      <a:rPr kumimoji="1" lang="en-US" altLang="zh-CN" i="1">
                        <a:latin typeface="Cambria Math" panose="02040503050406030204" pitchFamily="18" charset="0"/>
                      </a:rPr>
                      <m:t>𝐴</m:t>
                    </m:r>
                  </m:oMath>
                </a14:m>
                <a:r>
                  <a:rPr kumimoji="1" lang="zh-CN" altLang="en-US" dirty="0"/>
                  <a:t>有</a:t>
                </a:r>
                <a:r>
                  <a:rPr kumimoji="1" lang="en-US" altLang="zh-CN" dirty="0"/>
                  <a:t>n</a:t>
                </a:r>
                <a:r>
                  <a:rPr kumimoji="1" lang="zh-CN" altLang="en-US" dirty="0"/>
                  <a:t> 个单位正交特征向量。</a:t>
                </a:r>
              </a:p>
            </p:txBody>
          </p:sp>
        </mc:Choice>
        <mc:Fallback xmlns="">
          <p:sp>
            <p:nvSpPr>
              <p:cNvPr id="3" name="内容占位符 2">
                <a:extLst>
                  <a:ext uri="{FF2B5EF4-FFF2-40B4-BE49-F238E27FC236}">
                    <a16:creationId xmlns:a16="http://schemas.microsoft.com/office/drawing/2014/main" xmlns="" xmlns:a14="http://schemas.microsoft.com/office/drawing/2010/main" id="{88F9F1B3-1FAB-F447-B2FD-CA6286302B37}"/>
                  </a:ext>
                </a:extLst>
              </p:cNvPr>
              <p:cNvSpPr>
                <a:spLocks noGrp="1" noRot="1" noChangeAspect="1" noMove="1" noResize="1" noEditPoints="1" noAdjustHandles="1" noChangeArrowheads="1" noChangeShapeType="1" noTextEdit="1"/>
              </p:cNvSpPr>
              <p:nvPr>
                <p:ph idx="1"/>
              </p:nvPr>
            </p:nvSpPr>
            <p:spPr>
              <a:xfrm>
                <a:off x="628650" y="1700808"/>
                <a:ext cx="7886700" cy="4351338"/>
              </a:xfrm>
              <a:blipFill rotWithShape="1">
                <a:blip r:embed="rId2"/>
                <a:stretch>
                  <a:fillRect l="-1546" t="-980" b="-74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40599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实对称矩阵的特征值均为</a:t>
            </a:r>
            <a:r>
              <a:rPr lang="zh-CN" altLang="en-US" sz="4000" dirty="0" smtClean="0"/>
              <a:t>实数</a:t>
            </a:r>
            <a:endParaRPr lang="zh-CN" altLang="en-US" sz="4000" dirty="0"/>
          </a:p>
        </p:txBody>
      </p:sp>
      <p:graphicFrame>
        <p:nvGraphicFramePr>
          <p:cNvPr id="5" name="对象 4"/>
          <p:cNvGraphicFramePr>
            <a:graphicFrameLocks noChangeAspect="1"/>
          </p:cNvGraphicFramePr>
          <p:nvPr>
            <p:extLst>
              <p:ext uri="{D42A27DB-BD31-4B8C-83A1-F6EECF244321}">
                <p14:modId xmlns:p14="http://schemas.microsoft.com/office/powerpoint/2010/main" val="1782659083"/>
              </p:ext>
            </p:extLst>
          </p:nvPr>
        </p:nvGraphicFramePr>
        <p:xfrm>
          <a:off x="468313" y="1612900"/>
          <a:ext cx="8291512" cy="4929188"/>
        </p:xfrm>
        <a:graphic>
          <a:graphicData uri="http://schemas.openxmlformats.org/presentationml/2006/ole">
            <mc:AlternateContent xmlns:mc="http://schemas.openxmlformats.org/markup-compatibility/2006">
              <mc:Choice xmlns:v="urn:schemas-microsoft-com:vml" Requires="v">
                <p:oleObj spid="_x0000_s3135" name="Equation" r:id="rId3" imgW="3504960" imgH="2082600" progId="Equation.DSMT4">
                  <p:embed/>
                </p:oleObj>
              </mc:Choice>
              <mc:Fallback>
                <p:oleObj name="Equation" r:id="rId3" imgW="3504960" imgH="2082600" progId="Equation.DSMT4">
                  <p:embed/>
                  <p:pic>
                    <p:nvPicPr>
                      <p:cNvPr id="0" name=""/>
                      <p:cNvPicPr/>
                      <p:nvPr/>
                    </p:nvPicPr>
                    <p:blipFill>
                      <a:blip r:embed="rId4"/>
                      <a:stretch>
                        <a:fillRect/>
                      </a:stretch>
                    </p:blipFill>
                    <p:spPr>
                      <a:xfrm>
                        <a:off x="468313" y="1612900"/>
                        <a:ext cx="8291512" cy="4929188"/>
                      </a:xfrm>
                      <a:prstGeom prst="rect">
                        <a:avLst/>
                      </a:prstGeom>
                    </p:spPr>
                  </p:pic>
                </p:oleObj>
              </mc:Fallback>
            </mc:AlternateContent>
          </a:graphicData>
        </a:graphic>
      </p:graphicFrame>
    </p:spTree>
    <p:extLst>
      <p:ext uri="{BB962C8B-B14F-4D97-AF65-F5344CB8AC3E}">
        <p14:creationId xmlns:p14="http://schemas.microsoft.com/office/powerpoint/2010/main" val="12461686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特征向量</a:t>
            </a:r>
            <a:r>
              <a:rPr lang="zh-CN" altLang="en-US" sz="4000" dirty="0"/>
              <a:t>均为非零实向量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20000"/>
                  </a:lnSpc>
                </a:pPr>
                <a:r>
                  <a:rPr lang="zh-CN" altLang="en-US" dirty="0" smtClean="0"/>
                  <a:t>特征向量为</a:t>
                </a:r>
                <a:r>
                  <a:rPr lang="en-US" altLang="zh-CN" dirty="0" smtClean="0"/>
                  <a:t>0</a:t>
                </a:r>
                <a:r>
                  <a:rPr lang="zh-CN" altLang="en-US" dirty="0" smtClean="0"/>
                  <a:t>向量时，特征值失去意义，所以特征向量一定为非零向量。</a:t>
                </a:r>
                <a:endParaRPr lang="en-US" altLang="zh-CN" dirty="0" smtClean="0"/>
              </a:p>
              <a:p>
                <a:pPr>
                  <a:lnSpc>
                    <a:spcPct val="120000"/>
                  </a:lnSpc>
                </a:pPr>
                <a:r>
                  <a:rPr lang="zh-CN" altLang="en-US" dirty="0" smtClean="0"/>
                  <a:t>特征向量可由</a:t>
                </a:r>
                <a14:m>
                  <m:oMath xmlns:m="http://schemas.openxmlformats.org/officeDocument/2006/math">
                    <m:d>
                      <m:dPr>
                        <m:begChr m:val="|"/>
                        <m:endChr m:val="|"/>
                        <m:ctrlPr>
                          <a:rPr lang="en-US" altLang="zh-CN" b="0" i="1" smtClean="0">
                            <a:latin typeface="Cambria Math"/>
                          </a:rPr>
                        </m:ctrlPr>
                      </m:dPr>
                      <m:e>
                        <m:r>
                          <a:rPr lang="en-US" altLang="zh-CN" i="1">
                            <a:latin typeface="Cambria Math"/>
                          </a:rPr>
                          <m:t>𝐴</m:t>
                        </m:r>
                        <m:r>
                          <a:rPr lang="en-US" altLang="zh-CN" i="1">
                            <a:latin typeface="Cambria Math"/>
                          </a:rPr>
                          <m:t>−</m:t>
                        </m:r>
                        <m:r>
                          <a:rPr lang="zh-CN" altLang="en-US" i="1">
                            <a:latin typeface="Cambria Math"/>
                          </a:rPr>
                          <m:t>𝜆</m:t>
                        </m:r>
                        <m:r>
                          <a:rPr lang="en-US" altLang="zh-CN" i="1">
                            <a:latin typeface="Cambria Math"/>
                          </a:rPr>
                          <m:t>𝐸</m:t>
                        </m:r>
                      </m:e>
                    </m:d>
                    <m:acc>
                      <m:accPr>
                        <m:chr m:val="⃗"/>
                        <m:ctrlPr>
                          <a:rPr lang="en-US" altLang="zh-CN" b="0" i="1" smtClean="0">
                            <a:latin typeface="Cambria Math"/>
                          </a:rPr>
                        </m:ctrlPr>
                      </m:accPr>
                      <m:e>
                        <m:r>
                          <a:rPr lang="en-US" altLang="zh-CN" i="1">
                            <a:latin typeface="Cambria Math"/>
                          </a:rPr>
                          <m:t>𝑥</m:t>
                        </m:r>
                      </m:e>
                    </m:acc>
                    <m:r>
                      <a:rPr lang="en-US" altLang="zh-CN" b="0" i="1" smtClean="0">
                        <a:latin typeface="Cambria Math"/>
                      </a:rPr>
                      <m:t>=0</m:t>
                    </m:r>
                    <m:r>
                      <a:rPr lang="zh-CN" altLang="en-US" i="1">
                        <a:latin typeface="Cambria Math"/>
                      </a:rPr>
                      <m:t>求出</m:t>
                    </m:r>
                  </m:oMath>
                </a14:m>
                <a:r>
                  <a:rPr lang="zh-CN" altLang="en-US" dirty="0" smtClean="0"/>
                  <a:t>，该式为</a:t>
                </a:r>
                <a:r>
                  <a:rPr lang="en-US" altLang="zh-CN" dirty="0" smtClean="0"/>
                  <a:t>n</a:t>
                </a:r>
                <a:r>
                  <a:rPr lang="zh-CN" altLang="en-US" dirty="0" smtClean="0"/>
                  <a:t>元一次方程组，系数均为实数，所以求出的解系也一定由实数组成，所以实对称矩阵特征向量均为非零实向量。</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314" t="-980" r="-1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328178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365126"/>
            <a:ext cx="8496944" cy="1325563"/>
          </a:xfrm>
        </p:spPr>
        <p:txBody>
          <a:bodyPr>
            <a:normAutofit/>
          </a:bodyPr>
          <a:lstStyle/>
          <a:p>
            <a:r>
              <a:rPr lang="zh-CN" altLang="en-US" sz="4000" dirty="0"/>
              <a:t>不同特征值对应的特征向量相互正交</a:t>
            </a:r>
          </a:p>
        </p:txBody>
      </p:sp>
      <p:graphicFrame>
        <p:nvGraphicFramePr>
          <p:cNvPr id="5" name="对象 4"/>
          <p:cNvGraphicFramePr>
            <a:graphicFrameLocks noChangeAspect="1"/>
          </p:cNvGraphicFramePr>
          <p:nvPr>
            <p:extLst>
              <p:ext uri="{D42A27DB-BD31-4B8C-83A1-F6EECF244321}">
                <p14:modId xmlns:p14="http://schemas.microsoft.com/office/powerpoint/2010/main" val="2072235933"/>
              </p:ext>
            </p:extLst>
          </p:nvPr>
        </p:nvGraphicFramePr>
        <p:xfrm>
          <a:off x="811213" y="1495425"/>
          <a:ext cx="5886450" cy="5449888"/>
        </p:xfrm>
        <a:graphic>
          <a:graphicData uri="http://schemas.openxmlformats.org/presentationml/2006/ole">
            <mc:AlternateContent xmlns:mc="http://schemas.openxmlformats.org/markup-compatibility/2006">
              <mc:Choice xmlns:v="urn:schemas-microsoft-com:vml" Requires="v">
                <p:oleObj spid="_x0000_s4155" name="Equation" r:id="rId3" imgW="2222280" imgH="2057400" progId="Equation.DSMT4">
                  <p:embed/>
                </p:oleObj>
              </mc:Choice>
              <mc:Fallback>
                <p:oleObj name="Equation" r:id="rId3" imgW="2222280" imgH="2057400" progId="Equation.DSMT4">
                  <p:embed/>
                  <p:pic>
                    <p:nvPicPr>
                      <p:cNvPr id="0" name=""/>
                      <p:cNvPicPr/>
                      <p:nvPr/>
                    </p:nvPicPr>
                    <p:blipFill>
                      <a:blip r:embed="rId4"/>
                      <a:stretch>
                        <a:fillRect/>
                      </a:stretch>
                    </p:blipFill>
                    <p:spPr>
                      <a:xfrm>
                        <a:off x="811213" y="1495425"/>
                        <a:ext cx="5886450" cy="5449888"/>
                      </a:xfrm>
                      <a:prstGeom prst="rect">
                        <a:avLst/>
                      </a:prstGeom>
                    </p:spPr>
                  </p:pic>
                </p:oleObj>
              </mc:Fallback>
            </mc:AlternateContent>
          </a:graphicData>
        </a:graphic>
      </p:graphicFrame>
    </p:spTree>
    <p:extLst>
      <p:ext uri="{BB962C8B-B14F-4D97-AF65-F5344CB8AC3E}">
        <p14:creationId xmlns:p14="http://schemas.microsoft.com/office/powerpoint/2010/main" val="17587585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200" dirty="0"/>
              <a:t>若一空间为实对称矩阵𝐴的不变子空间</a:t>
            </a:r>
            <a:r>
              <a:rPr lang="en-US" altLang="zh-CN" sz="3200" dirty="0"/>
              <a:t>,</a:t>
            </a:r>
            <a:r>
              <a:rPr lang="zh-CN" altLang="en-US" sz="3200" dirty="0"/>
              <a:t>则其正交补空间也为该矩阵的不变子空间</a:t>
            </a:r>
            <a:r>
              <a:rPr lang="zh-CN" altLang="en-US" sz="3200" dirty="0" smtClean="0"/>
              <a:t>。</a:t>
            </a:r>
            <a:endParaRPr lang="zh-CN" altLang="en-US" sz="32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20000"/>
                  </a:lnSpc>
                </a:pPr>
                <a14:m>
                  <m:oMath xmlns:m="http://schemas.openxmlformats.org/officeDocument/2006/math">
                    <m:r>
                      <a:rPr lang="en-US" altLang="zh-CN" i="1" dirty="0" smtClean="0">
                        <a:solidFill>
                          <a:prstClr val="black"/>
                        </a:solidFill>
                        <a:latin typeface="Cambria Math"/>
                      </a:rPr>
                      <m:t>𝐴</m:t>
                    </m:r>
                  </m:oMath>
                </a14:m>
                <a:r>
                  <a:rPr kumimoji="1" lang="zh-CN" altLang="en-US" dirty="0">
                    <a:solidFill>
                      <a:prstClr val="black"/>
                    </a:solidFill>
                  </a:rPr>
                  <a:t>为</a:t>
                </a:r>
                <a:r>
                  <a:rPr kumimoji="1" lang="en-US" altLang="zh-CN" dirty="0">
                    <a:solidFill>
                      <a:prstClr val="black"/>
                    </a:solidFill>
                  </a:rPr>
                  <a:t>n</a:t>
                </a:r>
                <a:r>
                  <a:rPr kumimoji="1" lang="zh-CN" altLang="en-US" dirty="0">
                    <a:solidFill>
                      <a:prstClr val="black"/>
                    </a:solidFill>
                  </a:rPr>
                  <a:t>阶实对称矩阵，子空间</a:t>
                </a:r>
                <a14:m>
                  <m:oMath xmlns:m="http://schemas.openxmlformats.org/officeDocument/2006/math">
                    <m:r>
                      <a:rPr kumimoji="1" lang="en-US" altLang="zh-CN" b="0" i="1" smtClean="0">
                        <a:solidFill>
                          <a:prstClr val="black"/>
                        </a:solidFill>
                        <a:latin typeface="Cambria Math"/>
                      </a:rPr>
                      <m:t>𝑆</m:t>
                    </m:r>
                    <m:r>
                      <a:rPr kumimoji="1" lang="zh-CN" altLang="en-US" i="1">
                        <a:solidFill>
                          <a:prstClr val="black"/>
                        </a:solidFill>
                        <a:latin typeface="Cambria Math" panose="02040503050406030204" pitchFamily="18" charset="0"/>
                      </a:rPr>
                      <m:t>⊆</m:t>
                    </m:r>
                    <m:sSup>
                      <m:sSupPr>
                        <m:ctrlPr>
                          <a:rPr kumimoji="1" lang="en-US" altLang="zh-CN" i="1">
                            <a:solidFill>
                              <a:prstClr val="black"/>
                            </a:solidFill>
                            <a:latin typeface="Cambria Math"/>
                          </a:rPr>
                        </m:ctrlPr>
                      </m:sSupPr>
                      <m:e>
                        <m:r>
                          <a:rPr kumimoji="1" lang="en-US" altLang="zh-CN" i="1">
                            <a:solidFill>
                              <a:prstClr val="black"/>
                            </a:solidFill>
                            <a:latin typeface="Cambria Math" panose="02040503050406030204" pitchFamily="18" charset="0"/>
                            <a:ea typeface="Cambria Math" panose="02040503050406030204" pitchFamily="18" charset="0"/>
                          </a:rPr>
                          <m:t>ℝ</m:t>
                        </m:r>
                      </m:e>
                      <m:sup>
                        <m:r>
                          <a:rPr kumimoji="1" lang="en-US" altLang="zh-CN" i="1">
                            <a:solidFill>
                              <a:prstClr val="black"/>
                            </a:solidFill>
                            <a:latin typeface="Cambria Math" panose="02040503050406030204" pitchFamily="18" charset="0"/>
                          </a:rPr>
                          <m:t>𝑛</m:t>
                        </m:r>
                      </m:sup>
                    </m:sSup>
                  </m:oMath>
                </a14:m>
                <a:r>
                  <a:rPr lang="zh-CN" altLang="en-US" dirty="0" smtClean="0"/>
                  <a:t>为</a:t>
                </a:r>
                <a14:m>
                  <m:oMath xmlns:m="http://schemas.openxmlformats.org/officeDocument/2006/math">
                    <m:r>
                      <a:rPr lang="en-US" altLang="zh-CN" b="0" i="1" dirty="0" smtClean="0">
                        <a:latin typeface="Cambria Math"/>
                      </a:rPr>
                      <m:t>𝐴</m:t>
                    </m:r>
                  </m:oMath>
                </a14:m>
                <a:r>
                  <a:rPr lang="zh-CN" altLang="en-US" dirty="0" smtClean="0"/>
                  <a:t>的不变子空间，</a:t>
                </a:r>
                <a14:m>
                  <m:oMath xmlns:m="http://schemas.openxmlformats.org/officeDocument/2006/math">
                    <m:sSup>
                      <m:sSupPr>
                        <m:ctrlPr>
                          <a:rPr lang="en-US" altLang="zh-CN" i="1" smtClean="0">
                            <a:latin typeface="Cambria Math"/>
                          </a:rPr>
                        </m:ctrlPr>
                      </m:sSupPr>
                      <m:e>
                        <m:r>
                          <a:rPr lang="en-US" altLang="zh-CN" b="0" i="1" smtClean="0">
                            <a:latin typeface="Cambria Math"/>
                          </a:rPr>
                          <m:t>𝑆</m:t>
                        </m:r>
                      </m:e>
                      <m:sup>
                        <m:r>
                          <a:rPr lang="en-US" altLang="zh-CN" i="1" smtClean="0">
                            <a:latin typeface="Cambria Math"/>
                            <a:ea typeface="Cambria Math"/>
                          </a:rPr>
                          <m:t>⊥</m:t>
                        </m:r>
                      </m:sup>
                    </m:sSup>
                  </m:oMath>
                </a14:m>
                <a:r>
                  <a:rPr lang="zh-CN" altLang="en-US" dirty="0" smtClean="0"/>
                  <a:t>为</a:t>
                </a:r>
                <a14:m>
                  <m:oMath xmlns:m="http://schemas.openxmlformats.org/officeDocument/2006/math">
                    <m:r>
                      <a:rPr kumimoji="1" lang="en-US" altLang="zh-CN" i="1">
                        <a:solidFill>
                          <a:prstClr val="black"/>
                        </a:solidFill>
                        <a:latin typeface="Cambria Math"/>
                      </a:rPr>
                      <m:t>𝑆</m:t>
                    </m:r>
                  </m:oMath>
                </a14:m>
                <a:r>
                  <a:rPr lang="zh-CN" altLang="en-US" dirty="0" smtClean="0"/>
                  <a:t>的正交补空间。假设</a:t>
                </a:r>
                <a14:m>
                  <m:oMath xmlns:m="http://schemas.openxmlformats.org/officeDocument/2006/math">
                    <m:sSup>
                      <m:sSupPr>
                        <m:ctrlPr>
                          <a:rPr lang="en-US" altLang="zh-CN" i="1">
                            <a:solidFill>
                              <a:prstClr val="black"/>
                            </a:solidFill>
                            <a:latin typeface="Cambria Math"/>
                          </a:rPr>
                        </m:ctrlPr>
                      </m:sSupPr>
                      <m:e>
                        <m:r>
                          <a:rPr lang="en-US" altLang="zh-CN" i="1">
                            <a:solidFill>
                              <a:prstClr val="black"/>
                            </a:solidFill>
                            <a:latin typeface="Cambria Math"/>
                          </a:rPr>
                          <m:t>𝑆</m:t>
                        </m:r>
                      </m:e>
                      <m:sup>
                        <m:r>
                          <a:rPr lang="en-US" altLang="zh-CN" i="1">
                            <a:solidFill>
                              <a:prstClr val="black"/>
                            </a:solidFill>
                            <a:latin typeface="Cambria Math"/>
                            <a:ea typeface="Cambria Math"/>
                          </a:rPr>
                          <m:t>⊥</m:t>
                        </m:r>
                      </m:sup>
                    </m:sSup>
                  </m:oMath>
                </a14:m>
                <a:r>
                  <a:rPr lang="zh-CN" altLang="en-US" dirty="0" smtClean="0"/>
                  <a:t>中有一个向量</a:t>
                </a:r>
                <a14:m>
                  <m:oMath xmlns:m="http://schemas.openxmlformats.org/officeDocument/2006/math">
                    <m:r>
                      <a:rPr lang="en-US" altLang="zh-CN" b="0" i="1" smtClean="0">
                        <a:latin typeface="Cambria Math"/>
                      </a:rPr>
                      <m:t>𝑦</m:t>
                    </m:r>
                  </m:oMath>
                </a14:m>
                <a:r>
                  <a:rPr lang="zh-CN" altLang="en-US" dirty="0" smtClean="0"/>
                  <a:t>，则对于</a:t>
                </a:r>
                <a14:m>
                  <m:oMath xmlns:m="http://schemas.openxmlformats.org/officeDocument/2006/math">
                    <m:r>
                      <a:rPr kumimoji="1" lang="en-US" altLang="zh-CN" i="1">
                        <a:solidFill>
                          <a:prstClr val="black"/>
                        </a:solidFill>
                        <a:latin typeface="Cambria Math"/>
                      </a:rPr>
                      <m:t>𝑆</m:t>
                    </m:r>
                  </m:oMath>
                </a14:m>
                <a:r>
                  <a:rPr lang="zh-CN" altLang="en-US" dirty="0" smtClean="0"/>
                  <a:t>中的任意一个向量</a:t>
                </a:r>
                <a14:m>
                  <m:oMath xmlns:m="http://schemas.openxmlformats.org/officeDocument/2006/math">
                    <m:r>
                      <a:rPr lang="en-US" altLang="zh-CN" b="0" i="1" smtClean="0">
                        <a:latin typeface="Cambria Math"/>
                      </a:rPr>
                      <m:t>𝑥</m:t>
                    </m:r>
                  </m:oMath>
                </a14:m>
                <a:r>
                  <a:rPr lang="zh-CN" altLang="en-US" dirty="0" smtClean="0"/>
                  <a:t>有</a:t>
                </a:r>
                <a:endParaRPr lang="en-US" altLang="zh-CN" dirty="0" smtClean="0"/>
              </a:p>
              <a:p>
                <a:pPr marL="0" indent="0">
                  <a:lnSpc>
                    <a:spcPct val="120000"/>
                  </a:lnSpc>
                  <a:buNone/>
                </a:pPr>
                <a:endParaRPr lang="en-US" altLang="zh-CN" dirty="0" smtClean="0"/>
              </a:p>
              <a:p>
                <a:pPr>
                  <a:lnSpc>
                    <a:spcPct val="120000"/>
                  </a:lnSpc>
                </a:pPr>
                <a:r>
                  <a:rPr lang="zh-CN" altLang="en-US" dirty="0" smtClean="0"/>
                  <a:t>所以      正交于</a:t>
                </a:r>
                <a14:m>
                  <m:oMath xmlns:m="http://schemas.openxmlformats.org/officeDocument/2006/math">
                    <m:r>
                      <a:rPr kumimoji="1" lang="en-US" altLang="zh-CN" i="1">
                        <a:solidFill>
                          <a:prstClr val="black"/>
                        </a:solidFill>
                        <a:latin typeface="Cambria Math"/>
                      </a:rPr>
                      <m:t>𝑆</m:t>
                    </m:r>
                  </m:oMath>
                </a14:m>
                <a:r>
                  <a:rPr lang="zh-CN" altLang="en-US" dirty="0" smtClean="0"/>
                  <a:t>中的任意一个向量，一定也在其正交补空间中，即𝐴</a:t>
                </a:r>
                <a:r>
                  <a:rPr lang="zh-CN" altLang="en-US" dirty="0"/>
                  <a:t>的</a:t>
                </a:r>
                <a:r>
                  <a:rPr lang="zh-CN" altLang="en-US" dirty="0" smtClean="0"/>
                  <a:t>不变子空间的正交补</a:t>
                </a:r>
                <a:r>
                  <a:rPr lang="zh-CN" altLang="en-US" dirty="0"/>
                  <a:t>空间也</a:t>
                </a:r>
                <a:r>
                  <a:rPr lang="zh-CN" altLang="en-US" dirty="0" smtClean="0"/>
                  <a:t>为</a:t>
                </a:r>
                <a:r>
                  <a:rPr lang="zh-CN" altLang="en-US" dirty="0">
                    <a:solidFill>
                      <a:prstClr val="black"/>
                    </a:solidFill>
                  </a:rPr>
                  <a:t>𝐴</a:t>
                </a:r>
                <a:r>
                  <a:rPr lang="zh-CN" altLang="en-US" dirty="0" smtClean="0"/>
                  <a:t>的不变子空间。</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1314" t="-980" r="-927"/>
                </a:stretch>
              </a:blipFill>
            </p:spPr>
            <p:txBody>
              <a:bodyPr/>
              <a:lstStyle/>
              <a:p>
                <a:r>
                  <a:rPr lang="zh-CN" altLang="en-US">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947658460"/>
              </p:ext>
            </p:extLst>
          </p:nvPr>
        </p:nvGraphicFramePr>
        <p:xfrm>
          <a:off x="3347864" y="3429000"/>
          <a:ext cx="2985563" cy="792088"/>
        </p:xfrm>
        <a:graphic>
          <a:graphicData uri="http://schemas.openxmlformats.org/presentationml/2006/ole">
            <mc:AlternateContent xmlns:mc="http://schemas.openxmlformats.org/markup-compatibility/2006">
              <mc:Choice xmlns:v="urn:schemas-microsoft-com:vml" Requires="v">
                <p:oleObj spid="_x0000_s29712" name="Equation" r:id="rId4" imgW="1244520" imgH="330120" progId="Equation.DSMT4">
                  <p:embed/>
                </p:oleObj>
              </mc:Choice>
              <mc:Fallback>
                <p:oleObj name="Equation" r:id="rId4" imgW="1244520" imgH="330120" progId="Equation.DSMT4">
                  <p:embed/>
                  <p:pic>
                    <p:nvPicPr>
                      <p:cNvPr id="0" name=""/>
                      <p:cNvPicPr/>
                      <p:nvPr/>
                    </p:nvPicPr>
                    <p:blipFill>
                      <a:blip r:embed="rId5"/>
                      <a:stretch>
                        <a:fillRect/>
                      </a:stretch>
                    </p:blipFill>
                    <p:spPr>
                      <a:xfrm>
                        <a:off x="3347864" y="3429000"/>
                        <a:ext cx="2985563" cy="79208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02915430"/>
              </p:ext>
            </p:extLst>
          </p:nvPr>
        </p:nvGraphicFramePr>
        <p:xfrm>
          <a:off x="1619672" y="4149080"/>
          <a:ext cx="576064" cy="576064"/>
        </p:xfrm>
        <a:graphic>
          <a:graphicData uri="http://schemas.openxmlformats.org/presentationml/2006/ole">
            <mc:AlternateContent xmlns:mc="http://schemas.openxmlformats.org/markup-compatibility/2006">
              <mc:Choice xmlns:v="urn:schemas-microsoft-com:vml" Requires="v">
                <p:oleObj spid="_x0000_s29713" name="Equation" r:id="rId6" imgW="241200" imgH="241200" progId="Equation.DSMT4">
                  <p:embed/>
                </p:oleObj>
              </mc:Choice>
              <mc:Fallback>
                <p:oleObj name="Equation" r:id="rId6" imgW="241200" imgH="241200" progId="Equation.DSMT4">
                  <p:embed/>
                  <p:pic>
                    <p:nvPicPr>
                      <p:cNvPr id="0" name=""/>
                      <p:cNvPicPr/>
                      <p:nvPr/>
                    </p:nvPicPr>
                    <p:blipFill>
                      <a:blip r:embed="rId7"/>
                      <a:stretch>
                        <a:fillRect/>
                      </a:stretch>
                    </p:blipFill>
                    <p:spPr>
                      <a:xfrm>
                        <a:off x="1619672" y="4149080"/>
                        <a:ext cx="576064" cy="576064"/>
                      </a:xfrm>
                      <a:prstGeom prst="rect">
                        <a:avLst/>
                      </a:prstGeom>
                    </p:spPr>
                  </p:pic>
                </p:oleObj>
              </mc:Fallback>
            </mc:AlternateContent>
          </a:graphicData>
        </a:graphic>
      </p:graphicFrame>
    </p:spTree>
    <p:extLst>
      <p:ext uri="{BB962C8B-B14F-4D97-AF65-F5344CB8AC3E}">
        <p14:creationId xmlns:p14="http://schemas.microsoft.com/office/powerpoint/2010/main" val="35965402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latin typeface="宋体" panose="02010600030101010101" pitchFamily="2" charset="-122"/>
                <a:ea typeface="宋体" panose="02010600030101010101" pitchFamily="2" charset="-122"/>
              </a:rPr>
              <a:t>实对称矩阵一定可以进行特征值分解</a:t>
            </a:r>
            <a:endParaRPr lang="zh-CN" altLang="en-US" sz="3600"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700809"/>
                <a:ext cx="7886700" cy="4248472"/>
              </a:xfrm>
            </p:spPr>
            <p:txBody>
              <a:bodyPr>
                <a:normAutofit fontScale="92500"/>
              </a:bodyPr>
              <a:lstStyle/>
              <a:p>
                <a:pPr marL="0" indent="0">
                  <a:lnSpc>
                    <a:spcPct val="120000"/>
                  </a:lnSpc>
                  <a:buNone/>
                </a:pPr>
                <a:r>
                  <a:rPr lang="zh-CN" altLang="en-US" dirty="0" smtClean="0"/>
                  <a:t>第一步，找到实对称矩阵</a:t>
                </a:r>
                <a:r>
                  <a:rPr lang="zh-CN" altLang="en-US" dirty="0" smtClean="0">
                    <a:solidFill>
                      <a:prstClr val="black"/>
                    </a:solidFill>
                  </a:rPr>
                  <a:t>𝐴的一个单位特征向量   ，对应的特征值为</a:t>
                </a:r>
                <a14:m>
                  <m:oMath xmlns:m="http://schemas.openxmlformats.org/officeDocument/2006/math">
                    <m:sSub>
                      <m:sSubPr>
                        <m:ctrlPr>
                          <a:rPr lang="en-US" altLang="zh-CN" i="1">
                            <a:solidFill>
                              <a:prstClr val="black"/>
                            </a:solidFill>
                            <a:latin typeface="Cambria Math"/>
                          </a:rPr>
                        </m:ctrlPr>
                      </m:sSubPr>
                      <m:e>
                        <m:r>
                          <a:rPr lang="zh-CN" altLang="en-US" i="1">
                            <a:solidFill>
                              <a:prstClr val="black"/>
                            </a:solidFill>
                            <a:latin typeface="Cambria Math"/>
                          </a:rPr>
                          <m:t>𝜆</m:t>
                        </m:r>
                      </m:e>
                      <m:sub>
                        <m:r>
                          <a:rPr lang="en-US" altLang="zh-CN" i="1">
                            <a:solidFill>
                              <a:prstClr val="black"/>
                            </a:solidFill>
                            <a:latin typeface="Cambria Math"/>
                          </a:rPr>
                          <m:t>1</m:t>
                        </m:r>
                      </m:sub>
                    </m:sSub>
                  </m:oMath>
                </a14:m>
                <a:r>
                  <a:rPr lang="zh-CN" altLang="en-US" dirty="0" smtClean="0">
                    <a:solidFill>
                      <a:prstClr val="black"/>
                    </a:solidFill>
                  </a:rPr>
                  <a:t>。</a:t>
                </a:r>
                <a:endParaRPr lang="en-US" altLang="zh-CN" dirty="0" smtClean="0">
                  <a:solidFill>
                    <a:prstClr val="black"/>
                  </a:solidFill>
                </a:endParaRPr>
              </a:p>
              <a:p>
                <a:pPr marL="0" indent="0">
                  <a:lnSpc>
                    <a:spcPct val="120000"/>
                  </a:lnSpc>
                  <a:buNone/>
                </a:pPr>
                <a:r>
                  <a:rPr lang="zh-CN" altLang="en-US" dirty="0">
                    <a:solidFill>
                      <a:prstClr val="black"/>
                    </a:solidFill>
                  </a:rPr>
                  <a:t>第二</a:t>
                </a:r>
                <a:r>
                  <a:rPr lang="zh-CN" altLang="en-US" dirty="0" smtClean="0">
                    <a:solidFill>
                      <a:prstClr val="black"/>
                    </a:solidFill>
                  </a:rPr>
                  <a:t>步，将此向量扩展为一个</a:t>
                </a:r>
                <a14:m>
                  <m:oMath xmlns:m="http://schemas.openxmlformats.org/officeDocument/2006/math">
                    <m:sSup>
                      <m:sSupPr>
                        <m:ctrlPr>
                          <a:rPr kumimoji="1" lang="en-US" altLang="zh-CN" i="1">
                            <a:solidFill>
                              <a:prstClr val="black"/>
                            </a:solidFill>
                            <a:latin typeface="Cambria Math"/>
                          </a:rPr>
                        </m:ctrlPr>
                      </m:sSupPr>
                      <m:e>
                        <m:r>
                          <a:rPr kumimoji="1" lang="en-US" altLang="zh-CN" i="1">
                            <a:solidFill>
                              <a:prstClr val="black"/>
                            </a:solidFill>
                            <a:latin typeface="Cambria Math" panose="02040503050406030204" pitchFamily="18" charset="0"/>
                            <a:ea typeface="Cambria Math" panose="02040503050406030204" pitchFamily="18" charset="0"/>
                          </a:rPr>
                          <m:t>ℝ</m:t>
                        </m:r>
                      </m:e>
                      <m:sup>
                        <m:r>
                          <a:rPr kumimoji="1" lang="en-US" altLang="zh-CN" i="1">
                            <a:solidFill>
                              <a:prstClr val="black"/>
                            </a:solidFill>
                            <a:latin typeface="Cambria Math" panose="02040503050406030204" pitchFamily="18" charset="0"/>
                          </a:rPr>
                          <m:t>𝑛</m:t>
                        </m:r>
                      </m:sup>
                    </m:sSup>
                  </m:oMath>
                </a14:m>
                <a:r>
                  <a:rPr lang="zh-CN" altLang="en-US" dirty="0" smtClean="0"/>
                  <a:t>的子空间，该空间维度为</a:t>
                </a:r>
                <a:r>
                  <a:rPr lang="en-US" altLang="zh-CN" dirty="0" smtClean="0"/>
                  <a:t>1</a:t>
                </a:r>
                <a:r>
                  <a:rPr lang="zh-CN" altLang="en-US" dirty="0" smtClean="0"/>
                  <a:t>，正交补空间的维度为</a:t>
                </a:r>
                <a:r>
                  <a:rPr lang="en-US" altLang="zh-CN" dirty="0" smtClean="0"/>
                  <a:t>n-1</a:t>
                </a:r>
                <a:r>
                  <a:rPr lang="zh-CN" altLang="en-US" dirty="0" smtClean="0"/>
                  <a:t>。</a:t>
                </a:r>
                <a:endParaRPr lang="en-US" altLang="zh-CN" dirty="0" smtClean="0"/>
              </a:p>
              <a:p>
                <a:pPr marL="0" indent="0">
                  <a:lnSpc>
                    <a:spcPct val="120000"/>
                  </a:lnSpc>
                  <a:buNone/>
                </a:pPr>
                <a:r>
                  <a:rPr lang="zh-CN" altLang="en-US" dirty="0" smtClean="0"/>
                  <a:t>第三步，找到正交补空间的</a:t>
                </a:r>
                <a:r>
                  <a:rPr lang="en-US" altLang="zh-CN" dirty="0" smtClean="0"/>
                  <a:t>n-1</a:t>
                </a:r>
                <a:r>
                  <a:rPr lang="zh-CN" altLang="en-US" dirty="0" smtClean="0"/>
                  <a:t>个 标准正交基</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700809"/>
                <a:ext cx="7886700" cy="4248472"/>
              </a:xfrm>
              <a:blipFill rotWithShape="1">
                <a:blip r:embed="rId3"/>
                <a:stretch>
                  <a:fillRect l="-1314" t="-717" r="-1314"/>
                </a:stretch>
              </a:blipFill>
            </p:spPr>
            <p:txBody>
              <a:bodyPr/>
              <a:lstStyle/>
              <a:p>
                <a:r>
                  <a:rPr lang="zh-CN" altLang="en-US">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2445648034"/>
              </p:ext>
            </p:extLst>
          </p:nvPr>
        </p:nvGraphicFramePr>
        <p:xfrm>
          <a:off x="7524328" y="1628800"/>
          <a:ext cx="432048" cy="531756"/>
        </p:xfrm>
        <a:graphic>
          <a:graphicData uri="http://schemas.openxmlformats.org/presentationml/2006/ole">
            <mc:AlternateContent xmlns:mc="http://schemas.openxmlformats.org/markup-compatibility/2006">
              <mc:Choice xmlns:v="urn:schemas-microsoft-com:vml" Requires="v">
                <p:oleObj spid="_x0000_s30737" name="Equation" r:id="rId4" imgW="126720" imgH="215640" progId="Equation.DSMT4">
                  <p:embed/>
                </p:oleObj>
              </mc:Choice>
              <mc:Fallback>
                <p:oleObj name="Equation" r:id="rId4" imgW="126720" imgH="215640" progId="Equation.DSMT4">
                  <p:embed/>
                  <p:pic>
                    <p:nvPicPr>
                      <p:cNvPr id="0" name=""/>
                      <p:cNvPicPr/>
                      <p:nvPr/>
                    </p:nvPicPr>
                    <p:blipFill>
                      <a:blip r:embed="rId5"/>
                      <a:stretch>
                        <a:fillRect/>
                      </a:stretch>
                    </p:blipFill>
                    <p:spPr>
                      <a:xfrm>
                        <a:off x="7524328" y="1628800"/>
                        <a:ext cx="432048" cy="531756"/>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552179996"/>
              </p:ext>
            </p:extLst>
          </p:nvPr>
        </p:nvGraphicFramePr>
        <p:xfrm>
          <a:off x="3347863" y="4509120"/>
          <a:ext cx="2370263" cy="720080"/>
        </p:xfrm>
        <a:graphic>
          <a:graphicData uri="http://schemas.openxmlformats.org/presentationml/2006/ole">
            <mc:AlternateContent xmlns:mc="http://schemas.openxmlformats.org/markup-compatibility/2006">
              <mc:Choice xmlns:v="urn:schemas-microsoft-com:vml" Requires="v">
                <p:oleObj spid="_x0000_s30738" name="Equation" r:id="rId6" imgW="1002960" imgH="304560" progId="Equation.DSMT4">
                  <p:embed/>
                </p:oleObj>
              </mc:Choice>
              <mc:Fallback>
                <p:oleObj name="Equation" r:id="rId6" imgW="1002960" imgH="304560" progId="Equation.DSMT4">
                  <p:embed/>
                  <p:pic>
                    <p:nvPicPr>
                      <p:cNvPr id="0" name=""/>
                      <p:cNvPicPr/>
                      <p:nvPr/>
                    </p:nvPicPr>
                    <p:blipFill>
                      <a:blip r:embed="rId7"/>
                      <a:stretch>
                        <a:fillRect/>
                      </a:stretch>
                    </p:blipFill>
                    <p:spPr>
                      <a:xfrm>
                        <a:off x="3347863" y="4509120"/>
                        <a:ext cx="2370263" cy="720080"/>
                      </a:xfrm>
                      <a:prstGeom prst="rect">
                        <a:avLst/>
                      </a:prstGeom>
                    </p:spPr>
                  </p:pic>
                </p:oleObj>
              </mc:Fallback>
            </mc:AlternateContent>
          </a:graphicData>
        </a:graphic>
      </p:graphicFrame>
    </p:spTree>
    <p:extLst>
      <p:ext uri="{BB962C8B-B14F-4D97-AF65-F5344CB8AC3E}">
        <p14:creationId xmlns:p14="http://schemas.microsoft.com/office/powerpoint/2010/main" val="36700609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实对称矩阵一定可以进行特征值分解</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825624"/>
                <a:ext cx="8263830" cy="4627712"/>
              </a:xfrm>
            </p:spPr>
            <p:txBody>
              <a:bodyPr>
                <a:noAutofit/>
              </a:bodyPr>
              <a:lstStyle/>
              <a:p>
                <a:pPr marL="0" indent="0">
                  <a:lnSpc>
                    <a:spcPct val="120000"/>
                  </a:lnSpc>
                  <a:buNone/>
                </a:pPr>
                <a:r>
                  <a:rPr lang="zh-CN" altLang="en-US" dirty="0" smtClean="0">
                    <a:solidFill>
                      <a:prstClr val="black"/>
                    </a:solidFill>
                  </a:rPr>
                  <a:t>第四步，将</a:t>
                </a:r>
                <a14:m>
                  <m:oMath xmlns:m="http://schemas.openxmlformats.org/officeDocument/2006/math">
                    <m:r>
                      <a:rPr lang="en-US" altLang="zh-CN" i="1">
                        <a:solidFill>
                          <a:prstClr val="black"/>
                        </a:solidFill>
                        <a:latin typeface="Cambria Math"/>
                      </a:rPr>
                      <m:t>𝑥</m:t>
                    </m:r>
                  </m:oMath>
                </a14:m>
                <a:r>
                  <a:rPr lang="zh-CN" altLang="en-US" dirty="0" smtClean="0">
                    <a:solidFill>
                      <a:prstClr val="black"/>
                    </a:solidFill>
                  </a:rPr>
                  <a:t>与                               组成</a:t>
                </a:r>
                <a:r>
                  <a:rPr lang="zh-CN" altLang="en-US" dirty="0">
                    <a:solidFill>
                      <a:prstClr val="black"/>
                    </a:solidFill>
                  </a:rPr>
                  <a:t>矩阵</a:t>
                </a:r>
                <a14:m>
                  <m:oMath xmlns:m="http://schemas.openxmlformats.org/officeDocument/2006/math">
                    <m:sSub>
                      <m:sSubPr>
                        <m:ctrlPr>
                          <a:rPr lang="en-US" altLang="zh-CN" i="1">
                            <a:solidFill>
                              <a:prstClr val="black"/>
                            </a:solidFill>
                            <a:latin typeface="Cambria Math"/>
                          </a:rPr>
                        </m:ctrlPr>
                      </m:sSubPr>
                      <m:e>
                        <m:r>
                          <a:rPr lang="en-US" altLang="zh-CN" i="1">
                            <a:solidFill>
                              <a:prstClr val="black"/>
                            </a:solidFill>
                            <a:latin typeface="Cambria Math"/>
                          </a:rPr>
                          <m:t>𝑄</m:t>
                        </m:r>
                      </m:e>
                      <m:sub>
                        <m:r>
                          <a:rPr lang="en-US" altLang="zh-CN" i="1">
                            <a:solidFill>
                              <a:prstClr val="black"/>
                            </a:solidFill>
                            <a:latin typeface="Cambria Math"/>
                          </a:rPr>
                          <m:t>1</m:t>
                        </m:r>
                      </m:sub>
                    </m:sSub>
                    <m:r>
                      <a:rPr lang="zh-CN" altLang="en-US" b="0" i="1" smtClean="0">
                        <a:solidFill>
                          <a:prstClr val="black"/>
                        </a:solidFill>
                        <a:latin typeface="Cambria Math"/>
                      </a:rPr>
                      <m:t>，</m:t>
                    </m:r>
                  </m:oMath>
                </a14:m>
                <a:r>
                  <a:rPr lang="zh-CN" altLang="en-US" dirty="0">
                    <a:solidFill>
                      <a:prstClr val="black"/>
                    </a:solidFill>
                  </a:rPr>
                  <a:t>可以</a:t>
                </a:r>
                <a:r>
                  <a:rPr lang="zh-CN" altLang="en-US" dirty="0" smtClean="0">
                    <a:solidFill>
                      <a:prstClr val="black"/>
                    </a:solidFill>
                  </a:rPr>
                  <a:t>得到：</a:t>
                </a:r>
                <a:endParaRPr lang="en-US" altLang="zh-CN" dirty="0" smtClean="0">
                  <a:solidFill>
                    <a:prstClr val="black"/>
                  </a:solidFill>
                </a:endParaRPr>
              </a:p>
              <a:p>
                <a:pPr marL="0" indent="0">
                  <a:lnSpc>
                    <a:spcPct val="120000"/>
                  </a:lnSpc>
                  <a:buNone/>
                </a:pPr>
                <a:endParaRPr lang="en-US" altLang="zh-CN" dirty="0">
                  <a:solidFill>
                    <a:prstClr val="black"/>
                  </a:solidFill>
                </a:endParaRPr>
              </a:p>
              <a:p>
                <a:pPr marL="0" indent="0">
                  <a:lnSpc>
                    <a:spcPct val="120000"/>
                  </a:lnSpc>
                  <a:buNone/>
                </a:pPr>
                <a:r>
                  <a:rPr lang="zh-CN" altLang="en-US" dirty="0" smtClean="0">
                    <a:solidFill>
                      <a:prstClr val="black"/>
                    </a:solidFill>
                  </a:rPr>
                  <a:t>根据定理三可知，</a:t>
                </a:r>
                <a:r>
                  <a:rPr lang="en-US" altLang="zh-CN" dirty="0">
                    <a:solidFill>
                      <a:prstClr val="black"/>
                    </a:solidFill>
                  </a:rPr>
                  <a:t> </a:t>
                </a:r>
                <a:r>
                  <a:rPr lang="en-US" altLang="zh-CN" dirty="0" smtClean="0">
                    <a:solidFill>
                      <a:prstClr val="black"/>
                    </a:solidFill>
                  </a:rPr>
                  <a:t>                         </a:t>
                </a:r>
                <a:r>
                  <a:rPr lang="zh-CN" altLang="en-US" dirty="0" smtClean="0">
                    <a:solidFill>
                      <a:prstClr val="black"/>
                    </a:solidFill>
                  </a:rPr>
                  <a:t>所确定的空间也为</a:t>
                </a:r>
                <a:r>
                  <a:rPr lang="en-US" altLang="zh-CN" dirty="0" smtClean="0">
                    <a:solidFill>
                      <a:prstClr val="black"/>
                    </a:solidFill>
                  </a:rPr>
                  <a:t>A</a:t>
                </a:r>
                <a:r>
                  <a:rPr lang="zh-CN" altLang="en-US" dirty="0" smtClean="0">
                    <a:solidFill>
                      <a:prstClr val="black"/>
                    </a:solidFill>
                  </a:rPr>
                  <a:t>的不变子空间，所以</a:t>
                </a:r>
                <a:endParaRPr lang="en-US" altLang="zh-CN" dirty="0" smtClean="0">
                  <a:solidFill>
                    <a:prstClr val="black"/>
                  </a:solidFill>
                </a:endParaRPr>
              </a:p>
              <a:p>
                <a:pPr marL="0" indent="0">
                  <a:lnSpc>
                    <a:spcPct val="120000"/>
                  </a:lnSpc>
                  <a:buNone/>
                </a:pPr>
                <a:endParaRPr lang="en-US" altLang="zh-CN" dirty="0">
                  <a:solidFill>
                    <a:prstClr val="black"/>
                  </a:solidFill>
                </a:endParaRPr>
              </a:p>
              <a:p>
                <a:pPr marL="0" indent="0">
                  <a:lnSpc>
                    <a:spcPct val="120000"/>
                  </a:lnSpc>
                  <a:buNone/>
                </a:pPr>
                <a:r>
                  <a:rPr lang="zh-CN" altLang="en-US" dirty="0" smtClean="0">
                    <a:solidFill>
                      <a:prstClr val="black"/>
                    </a:solidFill>
                  </a:rPr>
                  <a:t>同理，其他的                                 也可以由                             线性表出。</a:t>
                </a:r>
                <a:endParaRPr lang="en-US" altLang="zh-CN" dirty="0">
                  <a:solidFill>
                    <a:prstClr val="black"/>
                  </a:solidFill>
                </a:endParaRPr>
              </a:p>
              <a:p>
                <a:pPr marL="0" indent="0">
                  <a:lnSpc>
                    <a:spcPct val="120000"/>
                  </a:lnSpc>
                  <a:buNone/>
                </a:pPr>
                <a:endParaRPr lang="zh-CN" altLang="en-US" dirty="0">
                  <a:solidFill>
                    <a:prstClr val="black"/>
                  </a:solidFill>
                </a:endParaRPr>
              </a:p>
              <a:p>
                <a:pPr marL="0" indent="0">
                  <a:lnSpc>
                    <a:spcPct val="120000"/>
                  </a:lnSpc>
                  <a:buNone/>
                </a:pPr>
                <a:endParaRPr lang="en-US" altLang="zh-CN" sz="2600" dirty="0">
                  <a:solidFill>
                    <a:prstClr val="black"/>
                  </a:solidFill>
                </a:endParaRPr>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825624"/>
                <a:ext cx="8263830" cy="4627712"/>
              </a:xfrm>
              <a:blipFill rotWithShape="1">
                <a:blip r:embed="rId3"/>
                <a:stretch>
                  <a:fillRect l="-1475" t="-921" r="-1327" b="-3553"/>
                </a:stretch>
              </a:blipFill>
            </p:spPr>
            <p:txBody>
              <a:bodyPr/>
              <a:lstStyle/>
              <a:p>
                <a:r>
                  <a:rPr lang="zh-CN" altLang="en-US">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3689455808"/>
              </p:ext>
            </p:extLst>
          </p:nvPr>
        </p:nvGraphicFramePr>
        <p:xfrm>
          <a:off x="855663" y="3005138"/>
          <a:ext cx="7362825" cy="698500"/>
        </p:xfrm>
        <a:graphic>
          <a:graphicData uri="http://schemas.openxmlformats.org/presentationml/2006/ole">
            <mc:AlternateContent xmlns:mc="http://schemas.openxmlformats.org/markup-compatibility/2006">
              <mc:Choice xmlns:v="urn:schemas-microsoft-com:vml" Requires="v">
                <p:oleObj spid="_x0000_s5263" name="Equation" r:id="rId4" imgW="3213000" imgH="304560" progId="Equation.DSMT4">
                  <p:embed/>
                </p:oleObj>
              </mc:Choice>
              <mc:Fallback>
                <p:oleObj name="Equation" r:id="rId4" imgW="3213000" imgH="304560" progId="Equation.DSMT4">
                  <p:embed/>
                  <p:pic>
                    <p:nvPicPr>
                      <p:cNvPr id="0" name=""/>
                      <p:cNvPicPr/>
                      <p:nvPr/>
                    </p:nvPicPr>
                    <p:blipFill>
                      <a:blip r:embed="rId5"/>
                      <a:stretch>
                        <a:fillRect/>
                      </a:stretch>
                    </p:blipFill>
                    <p:spPr>
                      <a:xfrm>
                        <a:off x="855663" y="3005138"/>
                        <a:ext cx="7362825" cy="6985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921399606"/>
              </p:ext>
            </p:extLst>
          </p:nvPr>
        </p:nvGraphicFramePr>
        <p:xfrm>
          <a:off x="2378075" y="4767263"/>
          <a:ext cx="5062538" cy="636587"/>
        </p:xfrm>
        <a:graphic>
          <a:graphicData uri="http://schemas.openxmlformats.org/presentationml/2006/ole">
            <mc:AlternateContent xmlns:mc="http://schemas.openxmlformats.org/markup-compatibility/2006">
              <mc:Choice xmlns:v="urn:schemas-microsoft-com:vml" Requires="v">
                <p:oleObj spid="_x0000_s5264" name="Equation" r:id="rId6" imgW="2120760" imgH="266400" progId="Equation.DSMT4">
                  <p:embed/>
                </p:oleObj>
              </mc:Choice>
              <mc:Fallback>
                <p:oleObj name="Equation" r:id="rId6" imgW="2120760" imgH="266400" progId="Equation.DSMT4">
                  <p:embed/>
                  <p:pic>
                    <p:nvPicPr>
                      <p:cNvPr id="0" name=""/>
                      <p:cNvPicPr/>
                      <p:nvPr/>
                    </p:nvPicPr>
                    <p:blipFill>
                      <a:blip r:embed="rId7"/>
                      <a:stretch>
                        <a:fillRect/>
                      </a:stretch>
                    </p:blipFill>
                    <p:spPr>
                      <a:xfrm>
                        <a:off x="2378075" y="4767263"/>
                        <a:ext cx="5062538" cy="636587"/>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545376238"/>
              </p:ext>
            </p:extLst>
          </p:nvPr>
        </p:nvGraphicFramePr>
        <p:xfrm>
          <a:off x="3059832" y="1772816"/>
          <a:ext cx="2370137" cy="720725"/>
        </p:xfrm>
        <a:graphic>
          <a:graphicData uri="http://schemas.openxmlformats.org/presentationml/2006/ole">
            <mc:AlternateContent xmlns:mc="http://schemas.openxmlformats.org/markup-compatibility/2006">
              <mc:Choice xmlns:v="urn:schemas-microsoft-com:vml" Requires="v">
                <p:oleObj spid="_x0000_s5265" name="Equation" r:id="rId8" imgW="1002960" imgH="304560" progId="Equation.DSMT4">
                  <p:embed/>
                </p:oleObj>
              </mc:Choice>
              <mc:Fallback>
                <p:oleObj name="Equation" r:id="rId8" imgW="1002960" imgH="304560" progId="Equation.DSMT4">
                  <p:embed/>
                  <p:pic>
                    <p:nvPicPr>
                      <p:cNvPr id="0" name="对象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59832" y="1772816"/>
                        <a:ext cx="23701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118560622"/>
              </p:ext>
            </p:extLst>
          </p:nvPr>
        </p:nvGraphicFramePr>
        <p:xfrm>
          <a:off x="3347864" y="3573016"/>
          <a:ext cx="2370137" cy="720725"/>
        </p:xfrm>
        <a:graphic>
          <a:graphicData uri="http://schemas.openxmlformats.org/presentationml/2006/ole">
            <mc:AlternateContent xmlns:mc="http://schemas.openxmlformats.org/markup-compatibility/2006">
              <mc:Choice xmlns:v="urn:schemas-microsoft-com:vml" Requires="v">
                <p:oleObj spid="_x0000_s5266" name="Equation" r:id="rId10" imgW="1002960" imgH="304560" progId="Equation.DSMT4">
                  <p:embed/>
                </p:oleObj>
              </mc:Choice>
              <mc:Fallback>
                <p:oleObj name="Equation" r:id="rId10" imgW="1002960" imgH="304560" progId="Equation.DSMT4">
                  <p:embed/>
                  <p:pic>
                    <p:nvPicPr>
                      <p:cNvPr id="0" name="对象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7864" y="3573016"/>
                        <a:ext cx="23701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007556535"/>
              </p:ext>
            </p:extLst>
          </p:nvPr>
        </p:nvGraphicFramePr>
        <p:xfrm>
          <a:off x="6998298" y="5373216"/>
          <a:ext cx="2123728" cy="645796"/>
        </p:xfrm>
        <a:graphic>
          <a:graphicData uri="http://schemas.openxmlformats.org/presentationml/2006/ole">
            <mc:AlternateContent xmlns:mc="http://schemas.openxmlformats.org/markup-compatibility/2006">
              <mc:Choice xmlns:v="urn:schemas-microsoft-com:vml" Requires="v">
                <p:oleObj spid="_x0000_s5267" name="Equation" r:id="rId11" imgW="1002865" imgH="304668" progId="Equation.DSMT4">
                  <p:embed/>
                </p:oleObj>
              </mc:Choice>
              <mc:Fallback>
                <p:oleObj name="Equation" r:id="rId11" imgW="1002865" imgH="304668" progId="Equation.DSMT4">
                  <p:embed/>
                  <p:pic>
                    <p:nvPicPr>
                      <p:cNvPr id="0" name="对象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98298" y="5373216"/>
                        <a:ext cx="2123728" cy="645796"/>
                      </a:xfrm>
                      <a:prstGeom prst="rect">
                        <a:avLst/>
                      </a:prstGeom>
                      <a:noFill/>
                      <a:ln>
                        <a:noFill/>
                      </a:ln>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977276481"/>
              </p:ext>
            </p:extLst>
          </p:nvPr>
        </p:nvGraphicFramePr>
        <p:xfrm>
          <a:off x="2843808" y="5445224"/>
          <a:ext cx="2570686" cy="504056"/>
        </p:xfrm>
        <a:graphic>
          <a:graphicData uri="http://schemas.openxmlformats.org/presentationml/2006/ole">
            <mc:AlternateContent xmlns:mc="http://schemas.openxmlformats.org/markup-compatibility/2006">
              <mc:Choice xmlns:v="urn:schemas-microsoft-com:vml" Requires="v">
                <p:oleObj spid="_x0000_s5268" name="Equation" r:id="rId12" imgW="1295280" imgH="253800" progId="Equation.DSMT4">
                  <p:embed/>
                </p:oleObj>
              </mc:Choice>
              <mc:Fallback>
                <p:oleObj name="Equation" r:id="rId12" imgW="1295280" imgH="253800" progId="Equation.DSMT4">
                  <p:embed/>
                  <p:pic>
                    <p:nvPicPr>
                      <p:cNvPr id="0" name=""/>
                      <p:cNvPicPr/>
                      <p:nvPr/>
                    </p:nvPicPr>
                    <p:blipFill>
                      <a:blip r:embed="rId13"/>
                      <a:stretch>
                        <a:fillRect/>
                      </a:stretch>
                    </p:blipFill>
                    <p:spPr>
                      <a:xfrm>
                        <a:off x="2843808" y="5445224"/>
                        <a:ext cx="2570686" cy="504056"/>
                      </a:xfrm>
                      <a:prstGeom prst="rect">
                        <a:avLst/>
                      </a:prstGeom>
                    </p:spPr>
                  </p:pic>
                </p:oleObj>
              </mc:Fallback>
            </mc:AlternateContent>
          </a:graphicData>
        </a:graphic>
      </p:graphicFrame>
    </p:spTree>
    <p:extLst>
      <p:ext uri="{BB962C8B-B14F-4D97-AF65-F5344CB8AC3E}">
        <p14:creationId xmlns:p14="http://schemas.microsoft.com/office/powerpoint/2010/main" val="26313063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solidFill>
                  <a:prstClr val="black"/>
                </a:solidFill>
              </a:rPr>
              <a:t>实对称矩阵一定可以进行特征值分解</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于是：</a:t>
            </a:r>
            <a:endParaRPr lang="en-US" altLang="zh-CN" dirty="0" smtClean="0"/>
          </a:p>
          <a:p>
            <a:pPr marL="0" indent="0">
              <a:buNone/>
            </a:pP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518571272"/>
              </p:ext>
            </p:extLst>
          </p:nvPr>
        </p:nvGraphicFramePr>
        <p:xfrm>
          <a:off x="784225" y="2276475"/>
          <a:ext cx="7361238" cy="3992563"/>
        </p:xfrm>
        <a:graphic>
          <a:graphicData uri="http://schemas.openxmlformats.org/presentationml/2006/ole">
            <mc:AlternateContent xmlns:mc="http://schemas.openxmlformats.org/markup-compatibility/2006">
              <mc:Choice xmlns:v="urn:schemas-microsoft-com:vml" Requires="v">
                <p:oleObj spid="_x0000_s6201" name="Equation" r:id="rId3" imgW="3213000" imgH="1739880" progId="Equation.DSMT4">
                  <p:embed/>
                </p:oleObj>
              </mc:Choice>
              <mc:Fallback>
                <p:oleObj name="Equation" r:id="rId3" imgW="3213000" imgH="1739880" progId="Equation.DSMT4">
                  <p:embed/>
                  <p:pic>
                    <p:nvPicPr>
                      <p:cNvPr id="0" name="对象 3"/>
                      <p:cNvPicPr>
                        <a:picLocks noChangeAspect="1" noChangeArrowheads="1"/>
                      </p:cNvPicPr>
                      <p:nvPr/>
                    </p:nvPicPr>
                    <p:blipFill>
                      <a:blip r:embed="rId4"/>
                      <a:srcRect/>
                      <a:stretch>
                        <a:fillRect/>
                      </a:stretch>
                    </p:blipFill>
                    <p:spPr bwMode="auto">
                      <a:xfrm>
                        <a:off x="784225" y="2276475"/>
                        <a:ext cx="7361238" cy="399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483687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solidFill>
                  <a:prstClr val="black"/>
                </a:solidFill>
              </a:rPr>
              <a:t>实对称矩阵一定可以进行特征值分解</a:t>
            </a:r>
            <a:endParaRPr lang="zh-CN" altLang="en-US" dirty="0"/>
          </a:p>
        </p:txBody>
      </p:sp>
      <p:sp>
        <p:nvSpPr>
          <p:cNvPr id="3" name="内容占位符 2"/>
          <p:cNvSpPr>
            <a:spLocks noGrp="1"/>
          </p:cNvSpPr>
          <p:nvPr>
            <p:ph idx="1"/>
          </p:nvPr>
        </p:nvSpPr>
        <p:spPr/>
        <p:txBody>
          <a:bodyPr/>
          <a:lstStyle/>
          <a:p>
            <a:r>
              <a:rPr lang="zh-CN" altLang="en-US" dirty="0" smtClean="0"/>
              <a:t>其中    是正交矩阵，即                ，所以</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541344519"/>
              </p:ext>
            </p:extLst>
          </p:nvPr>
        </p:nvGraphicFramePr>
        <p:xfrm>
          <a:off x="1657896" y="1791101"/>
          <a:ext cx="393824" cy="506344"/>
        </p:xfrm>
        <a:graphic>
          <a:graphicData uri="http://schemas.openxmlformats.org/presentationml/2006/ole">
            <mc:AlternateContent xmlns:mc="http://schemas.openxmlformats.org/markup-compatibility/2006">
              <mc:Choice xmlns:v="urn:schemas-microsoft-com:vml" Requires="v">
                <p:oleObj spid="_x0000_s7329" name="Equation" r:id="rId3" imgW="177480" imgH="228600" progId="Equation.DSMT4">
                  <p:embed/>
                </p:oleObj>
              </mc:Choice>
              <mc:Fallback>
                <p:oleObj name="Equation" r:id="rId3" imgW="177480" imgH="228600" progId="Equation.DSMT4">
                  <p:embed/>
                  <p:pic>
                    <p:nvPicPr>
                      <p:cNvPr id="0" name=""/>
                      <p:cNvPicPr/>
                      <p:nvPr/>
                    </p:nvPicPr>
                    <p:blipFill>
                      <a:blip r:embed="rId4"/>
                      <a:stretch>
                        <a:fillRect/>
                      </a:stretch>
                    </p:blipFill>
                    <p:spPr>
                      <a:xfrm>
                        <a:off x="1657896" y="1791101"/>
                        <a:ext cx="393824" cy="506344"/>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879518735"/>
              </p:ext>
            </p:extLst>
          </p:nvPr>
        </p:nvGraphicFramePr>
        <p:xfrm>
          <a:off x="4499992" y="1772816"/>
          <a:ext cx="1308844" cy="426797"/>
        </p:xfrm>
        <a:graphic>
          <a:graphicData uri="http://schemas.openxmlformats.org/presentationml/2006/ole">
            <mc:AlternateContent xmlns:mc="http://schemas.openxmlformats.org/markup-compatibility/2006">
              <mc:Choice xmlns:v="urn:schemas-microsoft-com:vml" Requires="v">
                <p:oleObj spid="_x0000_s7330" name="Equation" r:id="rId5" imgW="583920" imgH="190440" progId="Equation.DSMT4">
                  <p:embed/>
                </p:oleObj>
              </mc:Choice>
              <mc:Fallback>
                <p:oleObj name="Equation" r:id="rId5" imgW="583920" imgH="190440" progId="Equation.DSMT4">
                  <p:embed/>
                  <p:pic>
                    <p:nvPicPr>
                      <p:cNvPr id="0" name=""/>
                      <p:cNvPicPr/>
                      <p:nvPr/>
                    </p:nvPicPr>
                    <p:blipFill>
                      <a:blip r:embed="rId6"/>
                      <a:stretch>
                        <a:fillRect/>
                      </a:stretch>
                    </p:blipFill>
                    <p:spPr>
                      <a:xfrm>
                        <a:off x="4499992" y="1772816"/>
                        <a:ext cx="1308844" cy="426797"/>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737118780"/>
              </p:ext>
            </p:extLst>
          </p:nvPr>
        </p:nvGraphicFramePr>
        <p:xfrm>
          <a:off x="827584" y="2348880"/>
          <a:ext cx="4275137" cy="3457575"/>
        </p:xfrm>
        <a:graphic>
          <a:graphicData uri="http://schemas.openxmlformats.org/presentationml/2006/ole">
            <mc:AlternateContent xmlns:mc="http://schemas.openxmlformats.org/markup-compatibility/2006">
              <mc:Choice xmlns:v="urn:schemas-microsoft-com:vml" Requires="v">
                <p:oleObj spid="_x0000_s7331" name="Equation" r:id="rId7" imgW="1790640" imgH="1447560" progId="Equation.DSMT4">
                  <p:embed/>
                </p:oleObj>
              </mc:Choice>
              <mc:Fallback>
                <p:oleObj name="Equation" r:id="rId7" imgW="1790640" imgH="1447560" progId="Equation.DSMT4">
                  <p:embed/>
                  <p:pic>
                    <p:nvPicPr>
                      <p:cNvPr id="0" name=""/>
                      <p:cNvPicPr/>
                      <p:nvPr/>
                    </p:nvPicPr>
                    <p:blipFill>
                      <a:blip r:embed="rId8"/>
                      <a:stretch>
                        <a:fillRect/>
                      </a:stretch>
                    </p:blipFill>
                    <p:spPr>
                      <a:xfrm>
                        <a:off x="827584" y="2348880"/>
                        <a:ext cx="4275137" cy="3457575"/>
                      </a:xfrm>
                      <a:prstGeom prst="rect">
                        <a:avLst/>
                      </a:prstGeom>
                    </p:spPr>
                  </p:pic>
                </p:oleObj>
              </mc:Fallback>
            </mc:AlternateContent>
          </a:graphicData>
        </a:graphic>
      </p:graphicFrame>
    </p:spTree>
    <p:extLst>
      <p:ext uri="{BB962C8B-B14F-4D97-AF65-F5344CB8AC3E}">
        <p14:creationId xmlns:p14="http://schemas.microsoft.com/office/powerpoint/2010/main" val="38184889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奇异值分解用途</a:t>
            </a:r>
            <a:r>
              <a:rPr lang="en-US" altLang="zh-CN" sz="4000" dirty="0" smtClean="0"/>
              <a:t>1</a:t>
            </a:r>
            <a:r>
              <a:rPr lang="zh-CN" altLang="en-US" sz="4000" dirty="0" smtClean="0"/>
              <a:t>：降维</a:t>
            </a:r>
            <a:endParaRPr lang="zh-CN" altLang="en-US" sz="4000" dirty="0"/>
          </a:p>
        </p:txBody>
      </p:sp>
      <p:sp>
        <p:nvSpPr>
          <p:cNvPr id="3" name="内容占位符 2"/>
          <p:cNvSpPr>
            <a:spLocks noGrp="1"/>
          </p:cNvSpPr>
          <p:nvPr>
            <p:ph idx="1"/>
          </p:nvPr>
        </p:nvSpPr>
        <p:spPr>
          <a:xfrm>
            <a:off x="457200" y="1600200"/>
            <a:ext cx="8229600" cy="4925144"/>
          </a:xfrm>
        </p:spPr>
        <p:txBody>
          <a:bodyPr>
            <a:normAutofit lnSpcReduction="10000"/>
          </a:bodyPr>
          <a:lstStyle/>
          <a:p>
            <a:pPr>
              <a:lnSpc>
                <a:spcPct val="120000"/>
              </a:lnSpc>
            </a:pPr>
            <a:r>
              <a:rPr lang="zh-CN" altLang="en-US" sz="2800" dirty="0" smtClean="0"/>
              <a:t>一个</a:t>
            </a:r>
            <a:r>
              <a:rPr lang="en-US" altLang="zh-CN" sz="2800" dirty="0" smtClean="0"/>
              <a:t>3×3</a:t>
            </a:r>
            <a:r>
              <a:rPr lang="zh-CN" altLang="en-US" sz="2800" dirty="0" smtClean="0"/>
              <a:t>的矩阵需要存储</a:t>
            </a:r>
            <a:r>
              <a:rPr lang="en-US" altLang="zh-CN" sz="2800" dirty="0" smtClean="0"/>
              <a:t>9</a:t>
            </a:r>
            <a:r>
              <a:rPr lang="zh-CN" altLang="en-US" sz="2800" dirty="0" smtClean="0"/>
              <a:t>个数字，但如果能把这个矩阵分解成一个</a:t>
            </a:r>
            <a:r>
              <a:rPr lang="en-US" altLang="zh-CN" sz="2800" dirty="0" smtClean="0"/>
              <a:t>3×1</a:t>
            </a:r>
            <a:r>
              <a:rPr lang="zh-CN" altLang="en-US" sz="2800" dirty="0" smtClean="0"/>
              <a:t>的列向量和一个</a:t>
            </a:r>
            <a:r>
              <a:rPr lang="en-US" altLang="zh-CN" sz="2800" dirty="0" smtClean="0"/>
              <a:t>1×3</a:t>
            </a:r>
            <a:r>
              <a:rPr lang="zh-CN" altLang="en-US" sz="2800" dirty="0" smtClean="0"/>
              <a:t>的行向量相称，就可以只存储</a:t>
            </a:r>
            <a:r>
              <a:rPr lang="en-US" altLang="zh-CN" sz="2800" dirty="0" smtClean="0"/>
              <a:t>6</a:t>
            </a:r>
            <a:r>
              <a:rPr lang="zh-CN" altLang="en-US" sz="2800" dirty="0" smtClean="0"/>
              <a:t>个数字。</a:t>
            </a:r>
            <a:endParaRPr lang="en-US" altLang="zh-CN" sz="2800" dirty="0" smtClean="0"/>
          </a:p>
          <a:p>
            <a:pPr>
              <a:lnSpc>
                <a:spcPct val="120000"/>
              </a:lnSpc>
            </a:pPr>
            <a:endParaRPr lang="en-US" altLang="zh-CN" sz="2800" dirty="0" smtClean="0"/>
          </a:p>
          <a:p>
            <a:pPr>
              <a:lnSpc>
                <a:spcPct val="120000"/>
              </a:lnSpc>
            </a:pPr>
            <a:endParaRPr lang="en-US" altLang="zh-CN" sz="2800" dirty="0"/>
          </a:p>
          <a:p>
            <a:pPr>
              <a:lnSpc>
                <a:spcPct val="120000"/>
              </a:lnSpc>
            </a:pPr>
            <a:endParaRPr lang="en-US" altLang="zh-CN" sz="2800" dirty="0" smtClean="0"/>
          </a:p>
          <a:p>
            <a:pPr>
              <a:lnSpc>
                <a:spcPct val="120000"/>
              </a:lnSpc>
            </a:pPr>
            <a:r>
              <a:rPr lang="zh-CN" altLang="en-US" sz="2800" dirty="0" smtClean="0"/>
              <a:t>奇异值分解降维的主要原理就是通过向量相乘取代原矩阵以节省存储空间</a:t>
            </a:r>
            <a:r>
              <a:rPr lang="en-US" altLang="zh-CN" sz="2800" dirty="0" smtClean="0"/>
              <a:t>(</a:t>
            </a:r>
            <a:r>
              <a:rPr lang="zh-CN" altLang="en-US" sz="2800" dirty="0" smtClean="0"/>
              <a:t>所需的向量一般不止两个</a:t>
            </a:r>
            <a:r>
              <a:rPr lang="en-US" altLang="zh-CN" sz="2800" dirty="0" smtClean="0"/>
              <a:t>)</a:t>
            </a:r>
            <a:r>
              <a:rPr lang="zh-CN" altLang="en-US" sz="2800" dirty="0" smtClean="0"/>
              <a:t>。</a:t>
            </a:r>
            <a:endParaRPr lang="en-US" altLang="zh-CN" sz="2800" dirty="0" smtClean="0"/>
          </a:p>
          <a:p>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3373214859"/>
              </p:ext>
            </p:extLst>
          </p:nvPr>
        </p:nvGraphicFramePr>
        <p:xfrm>
          <a:off x="1979713" y="3140968"/>
          <a:ext cx="4176463" cy="1682604"/>
        </p:xfrm>
        <a:graphic>
          <a:graphicData uri="http://schemas.openxmlformats.org/presentationml/2006/ole">
            <mc:AlternateContent xmlns:mc="http://schemas.openxmlformats.org/markup-compatibility/2006">
              <mc:Choice xmlns:v="urn:schemas-microsoft-com:vml" Requires="v">
                <p:oleObj spid="_x0000_s2112" name="Equation" r:id="rId3" imgW="1765080" imgH="711000" progId="Equation.DSMT4">
                  <p:embed/>
                </p:oleObj>
              </mc:Choice>
              <mc:Fallback>
                <p:oleObj name="Equation" r:id="rId3" imgW="1765080" imgH="711000" progId="Equation.DSMT4">
                  <p:embed/>
                  <p:pic>
                    <p:nvPicPr>
                      <p:cNvPr id="0" name=""/>
                      <p:cNvPicPr/>
                      <p:nvPr/>
                    </p:nvPicPr>
                    <p:blipFill>
                      <a:blip r:embed="rId4"/>
                      <a:stretch>
                        <a:fillRect/>
                      </a:stretch>
                    </p:blipFill>
                    <p:spPr>
                      <a:xfrm>
                        <a:off x="1979713" y="3140968"/>
                        <a:ext cx="4176463" cy="1682604"/>
                      </a:xfrm>
                      <a:prstGeom prst="rect">
                        <a:avLst/>
                      </a:prstGeom>
                    </p:spPr>
                  </p:pic>
                </p:oleObj>
              </mc:Fallback>
            </mc:AlternateContent>
          </a:graphicData>
        </a:graphic>
      </p:graphicFrame>
    </p:spTree>
    <p:extLst>
      <p:ext uri="{BB962C8B-B14F-4D97-AF65-F5344CB8AC3E}">
        <p14:creationId xmlns:p14="http://schemas.microsoft.com/office/powerpoint/2010/main" val="827623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solidFill>
                  <a:prstClr val="black"/>
                </a:solidFill>
              </a:rPr>
              <a:t>实对称矩阵一定可以进行特征值分解</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195582665"/>
              </p:ext>
            </p:extLst>
          </p:nvPr>
        </p:nvGraphicFramePr>
        <p:xfrm>
          <a:off x="755576" y="1628800"/>
          <a:ext cx="4842867" cy="3888432"/>
        </p:xfrm>
        <a:graphic>
          <a:graphicData uri="http://schemas.openxmlformats.org/presentationml/2006/ole">
            <mc:AlternateContent xmlns:mc="http://schemas.openxmlformats.org/markup-compatibility/2006">
              <mc:Choice xmlns:v="urn:schemas-microsoft-com:vml" Requires="v">
                <p:oleObj spid="_x0000_s8247" name="Equation" r:id="rId3" imgW="1739880" imgH="1396800" progId="Equation.DSMT4">
                  <p:embed/>
                </p:oleObj>
              </mc:Choice>
              <mc:Fallback>
                <p:oleObj name="Equation" r:id="rId3" imgW="1739880" imgH="1396800" progId="Equation.DSMT4">
                  <p:embed/>
                  <p:pic>
                    <p:nvPicPr>
                      <p:cNvPr id="0" name=""/>
                      <p:cNvPicPr/>
                      <p:nvPr/>
                    </p:nvPicPr>
                    <p:blipFill>
                      <a:blip r:embed="rId4"/>
                      <a:stretch>
                        <a:fillRect/>
                      </a:stretch>
                    </p:blipFill>
                    <p:spPr>
                      <a:xfrm>
                        <a:off x="755576" y="1628800"/>
                        <a:ext cx="4842867" cy="3888432"/>
                      </a:xfrm>
                      <a:prstGeom prst="rect">
                        <a:avLst/>
                      </a:prstGeom>
                    </p:spPr>
                  </p:pic>
                </p:oleObj>
              </mc:Fallback>
            </mc:AlternateContent>
          </a:graphicData>
        </a:graphic>
      </p:graphicFrame>
    </p:spTree>
    <p:extLst>
      <p:ext uri="{BB962C8B-B14F-4D97-AF65-F5344CB8AC3E}">
        <p14:creationId xmlns:p14="http://schemas.microsoft.com/office/powerpoint/2010/main" val="9421116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solidFill>
                  <a:prstClr val="black"/>
                </a:solidFill>
              </a:rPr>
              <a:t>实对称矩阵一定可以进行特征值分解</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537710967"/>
              </p:ext>
            </p:extLst>
          </p:nvPr>
        </p:nvGraphicFramePr>
        <p:xfrm>
          <a:off x="827584" y="1844824"/>
          <a:ext cx="6059711" cy="3960440"/>
        </p:xfrm>
        <a:graphic>
          <a:graphicData uri="http://schemas.openxmlformats.org/presentationml/2006/ole">
            <mc:AlternateContent xmlns:mc="http://schemas.openxmlformats.org/markup-compatibility/2006">
              <mc:Choice xmlns:v="urn:schemas-microsoft-com:vml" Requires="v">
                <p:oleObj spid="_x0000_s9270" name="Equation" r:id="rId3" imgW="2565360" imgH="1676160" progId="Equation.DSMT4">
                  <p:embed/>
                </p:oleObj>
              </mc:Choice>
              <mc:Fallback>
                <p:oleObj name="Equation" r:id="rId3" imgW="2565360" imgH="1676160" progId="Equation.DSMT4">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844824"/>
                        <a:ext cx="6059711" cy="396044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0958068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solidFill>
                  <a:prstClr val="black"/>
                </a:solidFill>
              </a:rPr>
              <a:t>实对称矩阵一定可以进行特征值分解</a:t>
            </a:r>
            <a:endParaRPr lang="zh-CN" altLang="en-US" dirty="0"/>
          </a:p>
        </p:txBody>
      </p:sp>
      <p:sp>
        <p:nvSpPr>
          <p:cNvPr id="3" name="内容占位符 2"/>
          <p:cNvSpPr>
            <a:spLocks noGrp="1"/>
          </p:cNvSpPr>
          <p:nvPr>
            <p:ph idx="1"/>
          </p:nvPr>
        </p:nvSpPr>
        <p:spPr/>
        <p:txBody>
          <a:bodyPr/>
          <a:lstStyle/>
          <a:p>
            <a:r>
              <a:rPr lang="zh-CN" altLang="en-US" dirty="0" smtClean="0"/>
              <a:t>重复以上过程，可以得到：</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688884658"/>
              </p:ext>
            </p:extLst>
          </p:nvPr>
        </p:nvGraphicFramePr>
        <p:xfrm>
          <a:off x="1043608" y="2111705"/>
          <a:ext cx="6480199" cy="4746295"/>
        </p:xfrm>
        <a:graphic>
          <a:graphicData uri="http://schemas.openxmlformats.org/presentationml/2006/ole">
            <mc:AlternateContent xmlns:mc="http://schemas.openxmlformats.org/markup-compatibility/2006">
              <mc:Choice xmlns:v="urn:schemas-microsoft-com:vml" Requires="v">
                <p:oleObj spid="_x0000_s10293" name="Equation" r:id="rId3" imgW="2895480" imgH="2120760" progId="Equation.DSMT4">
                  <p:embed/>
                </p:oleObj>
              </mc:Choice>
              <mc:Fallback>
                <p:oleObj name="Equation" r:id="rId3" imgW="2895480" imgH="2120760" progId="Equation.DSMT4">
                  <p:embed/>
                  <p:pic>
                    <p:nvPicPr>
                      <p:cNvPr id="0" name=""/>
                      <p:cNvPicPr/>
                      <p:nvPr/>
                    </p:nvPicPr>
                    <p:blipFill>
                      <a:blip r:embed="rId4"/>
                      <a:stretch>
                        <a:fillRect/>
                      </a:stretch>
                    </p:blipFill>
                    <p:spPr>
                      <a:xfrm>
                        <a:off x="1043608" y="2111705"/>
                        <a:ext cx="6480199" cy="4746295"/>
                      </a:xfrm>
                      <a:prstGeom prst="rect">
                        <a:avLst/>
                      </a:prstGeom>
                    </p:spPr>
                  </p:pic>
                </p:oleObj>
              </mc:Fallback>
            </mc:AlternateContent>
          </a:graphicData>
        </a:graphic>
      </p:graphicFrame>
    </p:spTree>
    <p:extLst>
      <p:ext uri="{BB962C8B-B14F-4D97-AF65-F5344CB8AC3E}">
        <p14:creationId xmlns:p14="http://schemas.microsoft.com/office/powerpoint/2010/main" val="5726386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n</a:t>
            </a:r>
            <a:r>
              <a:rPr lang="zh-CN" altLang="en-US" sz="3600" dirty="0"/>
              <a:t>阶实</a:t>
            </a:r>
            <a:r>
              <a:rPr lang="zh-CN" altLang="en-US" sz="3600" dirty="0" smtClean="0"/>
              <a:t>对称矩阵有</a:t>
            </a:r>
            <a:r>
              <a:rPr lang="en-US" altLang="zh-CN" sz="3600" dirty="0"/>
              <a:t>n </a:t>
            </a:r>
            <a:r>
              <a:rPr lang="zh-CN" altLang="en-US" sz="3600" dirty="0" smtClean="0"/>
              <a:t>个正交</a:t>
            </a:r>
            <a:r>
              <a:rPr lang="zh-CN" altLang="en-US" sz="3600" dirty="0"/>
              <a:t>特征向量</a:t>
            </a:r>
          </a:p>
        </p:txBody>
      </p:sp>
      <p:graphicFrame>
        <p:nvGraphicFramePr>
          <p:cNvPr id="4" name="对象 3"/>
          <p:cNvGraphicFramePr>
            <a:graphicFrameLocks noChangeAspect="1"/>
          </p:cNvGraphicFramePr>
          <p:nvPr>
            <p:extLst>
              <p:ext uri="{D42A27DB-BD31-4B8C-83A1-F6EECF244321}">
                <p14:modId xmlns:p14="http://schemas.microsoft.com/office/powerpoint/2010/main" val="2519278082"/>
              </p:ext>
            </p:extLst>
          </p:nvPr>
        </p:nvGraphicFramePr>
        <p:xfrm>
          <a:off x="314325" y="1335088"/>
          <a:ext cx="8362950" cy="5124450"/>
        </p:xfrm>
        <a:graphic>
          <a:graphicData uri="http://schemas.openxmlformats.org/presentationml/2006/ole">
            <mc:AlternateContent xmlns:mc="http://schemas.openxmlformats.org/markup-compatibility/2006">
              <mc:Choice xmlns:v="urn:schemas-microsoft-com:vml" Requires="v">
                <p:oleObj spid="_x0000_s11316" name="Equation" r:id="rId3" imgW="3441600" imgH="2108160" progId="Equation.DSMT4">
                  <p:embed/>
                </p:oleObj>
              </mc:Choice>
              <mc:Fallback>
                <p:oleObj name="Equation" r:id="rId3" imgW="3441600" imgH="2108160" progId="Equation.DSMT4">
                  <p:embed/>
                  <p:pic>
                    <p:nvPicPr>
                      <p:cNvPr id="0" name=""/>
                      <p:cNvPicPr/>
                      <p:nvPr/>
                    </p:nvPicPr>
                    <p:blipFill>
                      <a:blip r:embed="rId4"/>
                      <a:stretch>
                        <a:fillRect/>
                      </a:stretch>
                    </p:blipFill>
                    <p:spPr>
                      <a:xfrm>
                        <a:off x="314325" y="1335088"/>
                        <a:ext cx="8362950" cy="5124450"/>
                      </a:xfrm>
                      <a:prstGeom prst="rect">
                        <a:avLst/>
                      </a:prstGeom>
                    </p:spPr>
                  </p:pic>
                </p:oleObj>
              </mc:Fallback>
            </mc:AlternateContent>
          </a:graphicData>
        </a:graphic>
      </p:graphicFrame>
    </p:spTree>
    <p:extLst>
      <p:ext uri="{BB962C8B-B14F-4D97-AF65-F5344CB8AC3E}">
        <p14:creationId xmlns:p14="http://schemas.microsoft.com/office/powerpoint/2010/main" val="468291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BC8CBC9-6311-7544-82A3-D94A365F8323}"/>
              </a:ext>
            </a:extLst>
          </p:cNvPr>
          <p:cNvSpPr>
            <a:spLocks noGrp="1"/>
          </p:cNvSpPr>
          <p:nvPr>
            <p:ph type="title"/>
          </p:nvPr>
        </p:nvSpPr>
        <p:spPr/>
        <p:txBody>
          <a:bodyPr>
            <a:normAutofit/>
          </a:bodyPr>
          <a:lstStyle/>
          <a:p>
            <a:r>
              <a:rPr kumimoji="1" lang="zh-CN" altLang="en-US" sz="3600" dirty="0"/>
              <a:t>普通</a:t>
            </a:r>
            <a:r>
              <a:rPr kumimoji="1" lang="zh-CN" altLang="en-US" sz="3600" dirty="0" smtClean="0"/>
              <a:t>矩阵奇异值分解形式推导</a:t>
            </a:r>
            <a:endParaRPr kumimoji="1" lang="zh-CN" altLang="en-US" sz="36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 xmlns:a16="http://schemas.microsoft.com/office/drawing/2014/main" id="{6F782E2F-3FBF-CC48-A763-4B888777E6B6}"/>
                  </a:ext>
                </a:extLst>
              </p:cNvPr>
              <p:cNvSpPr>
                <a:spLocks noGrp="1"/>
              </p:cNvSpPr>
              <p:nvPr>
                <p:ph idx="1"/>
              </p:nvPr>
            </p:nvSpPr>
            <p:spPr>
              <a:xfrm>
                <a:off x="611560" y="1556792"/>
                <a:ext cx="7886700" cy="4351338"/>
              </a:xfrm>
            </p:spPr>
            <p:txBody>
              <a:bodyPr>
                <a:normAutofit fontScale="92500"/>
              </a:bodyPr>
              <a:lstStyle/>
              <a:p>
                <a:pPr>
                  <a:lnSpc>
                    <a:spcPct val="140000"/>
                  </a:lnSpc>
                </a:pPr>
                <a:r>
                  <a:rPr kumimoji="1" lang="zh-CN" altLang="en-US" dirty="0" smtClean="0"/>
                  <a:t>特征值分解要求原矩阵是方阵，且此方阵需要满足一定的条件</a:t>
                </a:r>
                <a:r>
                  <a:rPr kumimoji="1" lang="en-US" altLang="zh-CN" dirty="0" smtClean="0"/>
                  <a:t>(</a:t>
                </a:r>
                <a:r>
                  <a:rPr kumimoji="1" lang="zh-CN" altLang="en-US" dirty="0" smtClean="0"/>
                  <a:t>满足条件的非对称矩阵也可以</a:t>
                </a:r>
                <a:r>
                  <a:rPr kumimoji="1" lang="en-US" altLang="zh-CN" dirty="0" smtClean="0"/>
                  <a:t>)</a:t>
                </a:r>
                <a:r>
                  <a:rPr kumimoji="1" lang="zh-CN" altLang="en-US" dirty="0" smtClean="0"/>
                  <a:t>。</a:t>
                </a:r>
                <a:r>
                  <a:rPr lang="zh-CN" altLang="en-US" dirty="0"/>
                  <a:t>奇异值分解其实可以看做是特征值分解在任意矩阵</a:t>
                </a:r>
                <a:r>
                  <a:rPr lang="en-US" altLang="zh-CN" dirty="0"/>
                  <a:t>(m × n)</a:t>
                </a:r>
                <a:r>
                  <a:rPr lang="zh-CN" altLang="en-US" dirty="0"/>
                  <a:t>上的推广形式 。</a:t>
                </a:r>
                <a:endParaRPr lang="en-US" altLang="zh-CN" dirty="0"/>
              </a:p>
              <a:p>
                <a:pPr>
                  <a:lnSpc>
                    <a:spcPct val="140000"/>
                  </a:lnSpc>
                </a:pPr>
                <a:r>
                  <a:rPr lang="zh-CN" altLang="en-US" dirty="0"/>
                  <a:t>若</a:t>
                </a:r>
                <a:r>
                  <a:rPr lang="zh-CN" altLang="en-US" dirty="0" smtClean="0"/>
                  <a:t>矩阵</a:t>
                </a:r>
                <a:r>
                  <a:rPr lang="en-US" altLang="zh-CN" dirty="0"/>
                  <a:t>A</a:t>
                </a:r>
                <a:r>
                  <a:rPr lang="zh-CN" altLang="en-US" dirty="0"/>
                  <a:t>的大小为</a:t>
                </a:r>
                <a:r>
                  <a:rPr lang="en-US" altLang="zh-CN" dirty="0"/>
                  <a:t>m × n</a:t>
                </a:r>
                <a:r>
                  <a:rPr lang="zh-CN" altLang="en-US" dirty="0"/>
                  <a:t>，则</a:t>
                </a:r>
                <a14:m>
                  <m:oMath xmlns:m="http://schemas.openxmlformats.org/officeDocument/2006/math">
                    <m:r>
                      <a:rPr lang="en-US" altLang="zh-CN" b="0" i="1" dirty="0" smtClean="0">
                        <a:latin typeface="Cambria Math" panose="02040503050406030204" pitchFamily="18" charset="0"/>
                      </a:rPr>
                      <m:t>𝐴</m:t>
                    </m:r>
                    <m:sSup>
                      <m:sSupPr>
                        <m:ctrlPr>
                          <a:rPr lang="en-US" altLang="zh-CN" i="1" dirty="0" smtClean="0">
                            <a:latin typeface="Cambria Math"/>
                          </a:rPr>
                        </m:ctrlPr>
                      </m:sSupPr>
                      <m:e>
                        <m:r>
                          <a:rPr lang="en-US" altLang="zh-CN" b="0" i="1" dirty="0" smtClean="0">
                            <a:latin typeface="Cambria Math" panose="02040503050406030204" pitchFamily="18" charset="0"/>
                          </a:rPr>
                          <m:t>𝐴</m:t>
                        </m:r>
                      </m:e>
                      <m:sup>
                        <m:r>
                          <a:rPr lang="en-US" altLang="zh-CN" b="0" i="1" dirty="0" smtClean="0">
                            <a:latin typeface="Cambria Math" panose="02040503050406030204" pitchFamily="18" charset="0"/>
                          </a:rPr>
                          <m:t>𝑇</m:t>
                        </m:r>
                      </m:sup>
                    </m:sSup>
                    <m:r>
                      <a:rPr lang="zh-CN" altLang="en-US" i="1" dirty="0">
                        <a:latin typeface="Cambria Math" panose="02040503050406030204" pitchFamily="18" charset="0"/>
                      </a:rPr>
                      <m:t>为</m:t>
                    </m:r>
                    <m:r>
                      <m:rPr>
                        <m:nor/>
                      </m:rPr>
                      <a:rPr lang="en-US" altLang="zh-CN" dirty="0" smtClean="0"/>
                      <m:t>m</m:t>
                    </m:r>
                  </m:oMath>
                </a14:m>
                <a:r>
                  <a:rPr kumimoji="1" lang="zh-CN" altLang="en-US" dirty="0"/>
                  <a:t>阶实对称方阵，</a:t>
                </a:r>
                <a:r>
                  <a:rPr lang="en-US" altLang="zh-CN" b="0" dirty="0"/>
                  <a:t> </a:t>
                </a:r>
                <a14:m>
                  <m:oMath xmlns:m="http://schemas.openxmlformats.org/officeDocument/2006/math">
                    <m:sSup>
                      <m:sSupPr>
                        <m:ctrlPr>
                          <a:rPr lang="en-US" altLang="zh-CN" b="0" i="1" smtClean="0">
                            <a:latin typeface="Cambria Math"/>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𝐴</m:t>
                    </m:r>
                  </m:oMath>
                </a14:m>
                <a:r>
                  <a:rPr kumimoji="1" lang="zh-CN" altLang="en-US" dirty="0"/>
                  <a:t>为</a:t>
                </a:r>
                <a:r>
                  <a:rPr kumimoji="1" lang="en-US" altLang="zh-CN" dirty="0"/>
                  <a:t>n</a:t>
                </a:r>
                <a:r>
                  <a:rPr kumimoji="1" lang="zh-CN" altLang="en-US" dirty="0"/>
                  <a:t>阶实对称方阵，</a:t>
                </a:r>
                <a:r>
                  <a:rPr lang="en-US" altLang="zh-CN" dirty="0"/>
                  <a:t> </a:t>
                </a:r>
                <a:r>
                  <a:rPr lang="zh-CN" altLang="en-US" dirty="0" smtClean="0"/>
                  <a:t>则有</a:t>
                </a:r>
                <a14:m>
                  <m:oMath xmlns:m="http://schemas.openxmlformats.org/officeDocument/2006/math">
                    <m:r>
                      <a:rPr lang="en-US" altLang="zh-CN" i="1" dirty="0">
                        <a:latin typeface="Cambria Math" panose="02040503050406030204" pitchFamily="18" charset="0"/>
                      </a:rPr>
                      <m:t>𝐴</m:t>
                    </m:r>
                    <m:sSup>
                      <m:sSupPr>
                        <m:ctrlPr>
                          <a:rPr lang="en-US" altLang="zh-CN" i="1" dirty="0">
                            <a:latin typeface="Cambria Math"/>
                          </a:rPr>
                        </m:ctrlPr>
                      </m:sSupPr>
                      <m:e>
                        <m:r>
                          <a:rPr lang="en-US" altLang="zh-CN" i="1" dirty="0">
                            <a:latin typeface="Cambria Math" panose="02040503050406030204" pitchFamily="18" charset="0"/>
                          </a:rPr>
                          <m:t>𝐴</m:t>
                        </m:r>
                      </m:e>
                      <m:sup>
                        <m:r>
                          <a:rPr lang="en-US" altLang="zh-CN" i="1" dirty="0">
                            <a:latin typeface="Cambria Math" panose="02040503050406030204" pitchFamily="18" charset="0"/>
                          </a:rPr>
                          <m:t>𝑇</m:t>
                        </m:r>
                      </m:sup>
                    </m:sSup>
                  </m:oMath>
                </a14:m>
                <a:r>
                  <a:rPr kumimoji="1" lang="en-US" altLang="zh-CN" dirty="0"/>
                  <a:t>= </a:t>
                </a:r>
                <a14:m>
                  <m:oMath xmlns:m="http://schemas.openxmlformats.org/officeDocument/2006/math">
                    <m:r>
                      <a:rPr kumimoji="1" lang="en-US" altLang="zh-CN" b="0" i="1" dirty="0" smtClean="0">
                        <a:latin typeface="Cambria Math"/>
                      </a:rPr>
                      <m:t>𝑃</m:t>
                    </m:r>
                    <m:sSub>
                      <m:sSubPr>
                        <m:ctrlPr>
                          <a:rPr kumimoji="1" lang="en-US" altLang="zh-CN" i="1" dirty="0" smtClean="0">
                            <a:latin typeface="Cambria Math"/>
                            <a:ea typeface="Cambria Math" panose="02040503050406030204" pitchFamily="18" charset="0"/>
                          </a:rPr>
                        </m:ctrlPr>
                      </m:sSubPr>
                      <m:e>
                        <m:r>
                          <a:rPr kumimoji="1" lang="en-US" altLang="zh-CN" i="1" dirty="0">
                            <a:latin typeface="Cambria Math" panose="02040503050406030204" pitchFamily="18" charset="0"/>
                            <a:ea typeface="Cambria Math" panose="02040503050406030204" pitchFamily="18" charset="0"/>
                          </a:rPr>
                          <m:t>⋀</m:t>
                        </m:r>
                      </m:e>
                      <m:sub>
                        <m:r>
                          <a:rPr kumimoji="1" lang="en-US" altLang="zh-CN" b="0" i="1" dirty="0" smtClean="0">
                            <a:latin typeface="Cambria Math" panose="02040503050406030204" pitchFamily="18" charset="0"/>
                            <a:ea typeface="Cambria Math" panose="02040503050406030204" pitchFamily="18" charset="0"/>
                          </a:rPr>
                          <m:t>1</m:t>
                        </m:r>
                      </m:sub>
                    </m:sSub>
                    <m:sSup>
                      <m:sSupPr>
                        <m:ctrlPr>
                          <a:rPr kumimoji="1" lang="en-US" altLang="zh-CN" i="1" dirty="0">
                            <a:latin typeface="Cambria Math"/>
                            <a:ea typeface="Cambria Math" panose="02040503050406030204" pitchFamily="18" charset="0"/>
                          </a:rPr>
                        </m:ctrlPr>
                      </m:sSupPr>
                      <m:e>
                        <m:r>
                          <a:rPr kumimoji="1" lang="en-US" altLang="zh-CN" b="0" i="1" dirty="0" smtClean="0">
                            <a:latin typeface="Cambria Math" panose="02040503050406030204" pitchFamily="18" charset="0"/>
                            <a:ea typeface="Cambria Math" panose="02040503050406030204" pitchFamily="18" charset="0"/>
                          </a:rPr>
                          <m:t>𝑃</m:t>
                        </m:r>
                      </m:e>
                      <m:sup>
                        <m:r>
                          <a:rPr kumimoji="1" lang="en-US" altLang="zh-CN" i="1" dirty="0">
                            <a:latin typeface="Cambria Math" panose="02040503050406030204" pitchFamily="18" charset="0"/>
                            <a:ea typeface="Cambria Math" panose="02040503050406030204" pitchFamily="18" charset="0"/>
                          </a:rPr>
                          <m:t>𝑇</m:t>
                        </m:r>
                      </m:sup>
                    </m:sSup>
                  </m:oMath>
                </a14:m>
                <a:r>
                  <a:rPr kumimoji="1" lang="zh-CN" altLang="en-US" dirty="0"/>
                  <a:t>，</a:t>
                </a:r>
                <a:r>
                  <a:rPr lang="en-US" altLang="zh-CN" dirty="0"/>
                  <a:t> </a:t>
                </a:r>
                <a14:m>
                  <m:oMath xmlns:m="http://schemas.openxmlformats.org/officeDocument/2006/math">
                    <m:sSup>
                      <m:sSupPr>
                        <m:ctrlPr>
                          <a:rPr lang="en-US" altLang="zh-CN" i="1">
                            <a:latin typeface="Cambria Math"/>
                          </a:rPr>
                        </m:ctrlPr>
                      </m:sSupPr>
                      <m:e>
                        <m:r>
                          <a:rPr lang="en-US" altLang="zh-CN" i="1">
                            <a:latin typeface="Cambria Math" panose="02040503050406030204" pitchFamily="18" charset="0"/>
                          </a:rPr>
                          <m:t>𝐴</m:t>
                        </m:r>
                      </m:e>
                      <m:sup>
                        <m:r>
                          <a:rPr lang="en-US" altLang="zh-CN" i="1">
                            <a:latin typeface="Cambria Math" panose="02040503050406030204" pitchFamily="18" charset="0"/>
                          </a:rPr>
                          <m:t>𝑇</m:t>
                        </m:r>
                      </m:sup>
                    </m:sSup>
                    <m:r>
                      <a:rPr lang="en-US" altLang="zh-CN" i="1">
                        <a:latin typeface="Cambria Math" panose="02040503050406030204" pitchFamily="18" charset="0"/>
                      </a:rPr>
                      <m:t>𝐴</m:t>
                    </m:r>
                    <m:r>
                      <a:rPr lang="en-US" altLang="zh-CN" i="1">
                        <a:latin typeface="Cambria Math" panose="02040503050406030204" pitchFamily="18" charset="0"/>
                      </a:rPr>
                      <m:t> </m:t>
                    </m:r>
                  </m:oMath>
                </a14:m>
                <a:r>
                  <a:rPr kumimoji="1" lang="en-US" altLang="zh-CN" dirty="0"/>
                  <a:t>= </a:t>
                </a:r>
                <a14:m>
                  <m:oMath xmlns:m="http://schemas.openxmlformats.org/officeDocument/2006/math">
                    <m:r>
                      <a:rPr kumimoji="1" lang="en-US" altLang="zh-CN" b="0" i="1" dirty="0" smtClean="0">
                        <a:latin typeface="Cambria Math"/>
                      </a:rPr>
                      <m:t>𝑄</m:t>
                    </m:r>
                    <m:sSub>
                      <m:sSubPr>
                        <m:ctrlPr>
                          <a:rPr kumimoji="1" lang="en-US" altLang="zh-CN" i="1" dirty="0" smtClean="0">
                            <a:latin typeface="Cambria Math"/>
                            <a:ea typeface="Cambria Math" panose="02040503050406030204" pitchFamily="18" charset="0"/>
                          </a:rPr>
                        </m:ctrlPr>
                      </m:sSubPr>
                      <m:e>
                        <m:r>
                          <a:rPr kumimoji="1" lang="en-US" altLang="zh-CN" i="1" dirty="0">
                            <a:latin typeface="Cambria Math" panose="02040503050406030204" pitchFamily="18" charset="0"/>
                            <a:ea typeface="Cambria Math" panose="02040503050406030204" pitchFamily="18" charset="0"/>
                          </a:rPr>
                          <m:t>⋀</m:t>
                        </m:r>
                      </m:e>
                      <m:sub>
                        <m:r>
                          <a:rPr kumimoji="1" lang="en-US" altLang="zh-CN" b="0" i="1" dirty="0" smtClean="0">
                            <a:latin typeface="Cambria Math" panose="02040503050406030204" pitchFamily="18" charset="0"/>
                            <a:ea typeface="Cambria Math" panose="02040503050406030204" pitchFamily="18" charset="0"/>
                          </a:rPr>
                          <m:t>2</m:t>
                        </m:r>
                      </m:sub>
                    </m:sSub>
                    <m:sSup>
                      <m:sSupPr>
                        <m:ctrlPr>
                          <a:rPr kumimoji="1" lang="en-US" altLang="zh-CN" i="1" dirty="0" smtClean="0">
                            <a:latin typeface="Cambria Math"/>
                            <a:ea typeface="Cambria Math" panose="02040503050406030204" pitchFamily="18" charset="0"/>
                          </a:rPr>
                        </m:ctrlPr>
                      </m:sSupPr>
                      <m:e>
                        <m:r>
                          <a:rPr kumimoji="1" lang="en-US" altLang="zh-CN" i="1" dirty="0">
                            <a:latin typeface="Cambria Math" panose="02040503050406030204" pitchFamily="18" charset="0"/>
                            <a:ea typeface="Cambria Math" panose="02040503050406030204" pitchFamily="18" charset="0"/>
                          </a:rPr>
                          <m:t>𝑄</m:t>
                        </m:r>
                      </m:e>
                      <m:sup>
                        <m:r>
                          <a:rPr kumimoji="1" lang="en-US" altLang="zh-CN" i="1" dirty="0">
                            <a:latin typeface="Cambria Math" panose="02040503050406030204" pitchFamily="18" charset="0"/>
                            <a:ea typeface="Cambria Math" panose="02040503050406030204" pitchFamily="18" charset="0"/>
                          </a:rPr>
                          <m:t>𝑇</m:t>
                        </m:r>
                      </m:sup>
                    </m:sSup>
                  </m:oMath>
                </a14:m>
                <a:r>
                  <a:rPr kumimoji="1" lang="zh-CN" altLang="en-US" dirty="0" smtClean="0"/>
                  <a:t>。</a:t>
                </a:r>
                <a:endParaRPr kumimoji="1" lang="en-US" altLang="zh-CN" dirty="0"/>
              </a:p>
              <a:p>
                <a:pPr marL="0" indent="0" algn="ctr">
                  <a:lnSpc>
                    <a:spcPct val="140000"/>
                  </a:lnSpc>
                  <a:buNone/>
                </a:pPr>
                <a:endParaRPr kumimoji="1" lang="zh-CN" altLang="en-US" dirty="0"/>
              </a:p>
            </p:txBody>
          </p:sp>
        </mc:Choice>
        <mc:Fallback xmlns="">
          <p:sp>
            <p:nvSpPr>
              <p:cNvPr id="3" name="内容占位符 2">
                <a:extLst>
                  <a:ext uri="{FF2B5EF4-FFF2-40B4-BE49-F238E27FC236}">
                    <a16:creationId xmlns:a16="http://schemas.microsoft.com/office/drawing/2014/main" xmlns="" xmlns:a14="http://schemas.microsoft.com/office/drawing/2010/main" id="{6F782E2F-3FBF-CC48-A763-4B888777E6B6}"/>
                  </a:ext>
                </a:extLst>
              </p:cNvPr>
              <p:cNvSpPr>
                <a:spLocks noGrp="1" noRot="1" noChangeAspect="1" noMove="1" noResize="1" noEditPoints="1" noAdjustHandles="1" noChangeArrowheads="1" noChangeShapeType="1" noTextEdit="1"/>
              </p:cNvSpPr>
              <p:nvPr>
                <p:ph idx="1"/>
              </p:nvPr>
            </p:nvSpPr>
            <p:spPr>
              <a:xfrm>
                <a:off x="611560" y="1556792"/>
                <a:ext cx="7886700" cy="4351338"/>
              </a:xfrm>
              <a:blipFill rotWithShape="1">
                <a:blip r:embed="rId2"/>
                <a:stretch>
                  <a:fillRect l="-1159" r="-10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84020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60648"/>
            <a:ext cx="7886700" cy="1325563"/>
          </a:xfrm>
        </p:spPr>
        <p:txBody>
          <a:bodyPr>
            <a:normAutofit/>
          </a:bodyPr>
          <a:lstStyle/>
          <a:p>
            <a:r>
              <a:rPr kumimoji="1" lang="zh-CN" altLang="en-US" sz="3600" dirty="0">
                <a:solidFill>
                  <a:prstClr val="black"/>
                </a:solidFill>
              </a:rPr>
              <a:t>普通矩阵奇异值分解形式推导</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11560" y="1340768"/>
                <a:ext cx="7886700" cy="4771727"/>
              </a:xfrm>
            </p:spPr>
            <p:txBody>
              <a:bodyPr/>
              <a:lstStyle/>
              <a:p>
                <a:pPr marL="0" indent="0" algn="ctr">
                  <a:lnSpc>
                    <a:spcPct val="120000"/>
                  </a:lnSpc>
                  <a:buNone/>
                </a:pPr>
                <a:r>
                  <a:rPr lang="en-US" altLang="zh-CN" dirty="0" smtClean="0">
                    <a:solidFill>
                      <a:prstClr val="black"/>
                    </a:solidFill>
                  </a:rPr>
                  <a:t> </a:t>
                </a:r>
                <a14:m>
                  <m:oMath xmlns:m="http://schemas.openxmlformats.org/officeDocument/2006/math">
                    <m:r>
                      <a:rPr lang="en-US" altLang="zh-CN" i="1" dirty="0">
                        <a:solidFill>
                          <a:prstClr val="black"/>
                        </a:solidFill>
                        <a:latin typeface="Cambria Math" panose="02040503050406030204" pitchFamily="18" charset="0"/>
                      </a:rPr>
                      <m:t>𝐴</m:t>
                    </m:r>
                    <m:sSup>
                      <m:sSupPr>
                        <m:ctrlPr>
                          <a:rPr lang="en-US" altLang="zh-CN" i="1" dirty="0">
                            <a:solidFill>
                              <a:prstClr val="black"/>
                            </a:solidFill>
                            <a:latin typeface="Cambria Math"/>
                          </a:rPr>
                        </m:ctrlPr>
                      </m:sSupPr>
                      <m:e>
                        <m:r>
                          <a:rPr lang="en-US" altLang="zh-CN" i="1" dirty="0">
                            <a:solidFill>
                              <a:prstClr val="black"/>
                            </a:solidFill>
                            <a:latin typeface="Cambria Math" panose="02040503050406030204" pitchFamily="18" charset="0"/>
                          </a:rPr>
                          <m:t>𝐴</m:t>
                        </m:r>
                      </m:e>
                      <m:sup>
                        <m:r>
                          <a:rPr lang="en-US" altLang="zh-CN" i="1" dirty="0">
                            <a:solidFill>
                              <a:prstClr val="black"/>
                            </a:solidFill>
                            <a:latin typeface="Cambria Math" panose="02040503050406030204" pitchFamily="18" charset="0"/>
                          </a:rPr>
                          <m:t>𝑇</m:t>
                        </m:r>
                      </m:sup>
                    </m:sSup>
                    <m:r>
                      <a:rPr lang="en-US" altLang="zh-CN" b="0" i="1" dirty="0" smtClean="0">
                        <a:solidFill>
                          <a:prstClr val="black"/>
                        </a:solidFill>
                        <a:latin typeface="Cambria Math"/>
                      </a:rPr>
                      <m:t>=</m:t>
                    </m:r>
                    <m:r>
                      <a:rPr kumimoji="1" lang="en-US" altLang="zh-CN" b="0" i="1" dirty="0" smtClean="0">
                        <a:solidFill>
                          <a:prstClr val="black"/>
                        </a:solidFill>
                        <a:latin typeface="Cambria Math"/>
                      </a:rPr>
                      <m:t>𝑃</m:t>
                    </m:r>
                    <m:sSub>
                      <m:sSubPr>
                        <m:ctrlPr>
                          <a:rPr kumimoji="1" lang="en-US" altLang="zh-CN" i="1" dirty="0">
                            <a:solidFill>
                              <a:prstClr val="black"/>
                            </a:solidFill>
                            <a:latin typeface="Cambria Math"/>
                            <a:ea typeface="Cambria Math" panose="02040503050406030204" pitchFamily="18" charset="0"/>
                          </a:rPr>
                        </m:ctrlPr>
                      </m:sSubPr>
                      <m:e>
                        <m:r>
                          <a:rPr kumimoji="1" lang="en-US" altLang="zh-CN" i="1" dirty="0">
                            <a:solidFill>
                              <a:prstClr val="black"/>
                            </a:solidFill>
                            <a:latin typeface="Cambria Math" panose="02040503050406030204" pitchFamily="18" charset="0"/>
                            <a:ea typeface="Cambria Math" panose="02040503050406030204" pitchFamily="18" charset="0"/>
                          </a:rPr>
                          <m:t>⋀</m:t>
                        </m:r>
                      </m:e>
                      <m:sub>
                        <m:r>
                          <a:rPr kumimoji="1" lang="en-US" altLang="zh-CN" i="1" dirty="0">
                            <a:solidFill>
                              <a:prstClr val="black"/>
                            </a:solidFill>
                            <a:latin typeface="Cambria Math" panose="02040503050406030204" pitchFamily="18" charset="0"/>
                            <a:ea typeface="Cambria Math" panose="02040503050406030204" pitchFamily="18" charset="0"/>
                          </a:rPr>
                          <m:t>1</m:t>
                        </m:r>
                      </m:sub>
                    </m:sSub>
                    <m:sSup>
                      <m:sSupPr>
                        <m:ctrlPr>
                          <a:rPr kumimoji="1" lang="en-US" altLang="zh-CN" i="1" dirty="0">
                            <a:solidFill>
                              <a:prstClr val="black"/>
                            </a:solidFill>
                            <a:latin typeface="Cambria Math"/>
                            <a:ea typeface="Cambria Math" panose="02040503050406030204" pitchFamily="18" charset="0"/>
                          </a:rPr>
                        </m:ctrlPr>
                      </m:sSupPr>
                      <m:e>
                        <m:r>
                          <a:rPr kumimoji="1" lang="en-US" altLang="zh-CN" i="1" dirty="0">
                            <a:solidFill>
                              <a:prstClr val="black"/>
                            </a:solidFill>
                            <a:latin typeface="Cambria Math" panose="02040503050406030204" pitchFamily="18" charset="0"/>
                            <a:ea typeface="Cambria Math" panose="02040503050406030204" pitchFamily="18" charset="0"/>
                          </a:rPr>
                          <m:t>𝑃</m:t>
                        </m:r>
                      </m:e>
                      <m:sup>
                        <m:r>
                          <a:rPr kumimoji="1" lang="en-US" altLang="zh-CN" i="1" dirty="0">
                            <a:solidFill>
                              <a:prstClr val="black"/>
                            </a:solidFill>
                            <a:latin typeface="Cambria Math" panose="02040503050406030204" pitchFamily="18" charset="0"/>
                            <a:ea typeface="Cambria Math" panose="02040503050406030204" pitchFamily="18" charset="0"/>
                          </a:rPr>
                          <m:t>𝑇</m:t>
                        </m:r>
                      </m:sup>
                    </m:sSup>
                    <m:r>
                      <a:rPr kumimoji="1" lang="en-US" altLang="zh-CN" b="0" i="1" dirty="0" smtClean="0">
                        <a:solidFill>
                          <a:prstClr val="black"/>
                        </a:solidFill>
                        <a:latin typeface="Cambria Math"/>
                        <a:ea typeface="Cambria Math" panose="02040503050406030204" pitchFamily="18" charset="0"/>
                      </a:rPr>
                      <m:t>=</m:t>
                    </m:r>
                    <m:r>
                      <a:rPr kumimoji="1" lang="en-US" altLang="zh-CN" b="0" i="1" dirty="0" smtClean="0">
                        <a:solidFill>
                          <a:prstClr val="black"/>
                        </a:solidFill>
                        <a:latin typeface="Cambria Math"/>
                        <a:ea typeface="Cambria Math" panose="02040503050406030204" pitchFamily="18" charset="0"/>
                      </a:rPr>
                      <m:t>𝑃</m:t>
                    </m:r>
                    <m:r>
                      <m:rPr>
                        <m:sty m:val="p"/>
                      </m:rPr>
                      <a:rPr kumimoji="1" lang="el-GR" altLang="zh-CN" b="0" i="1" dirty="0" smtClean="0">
                        <a:solidFill>
                          <a:prstClr val="black"/>
                        </a:solidFill>
                        <a:latin typeface="Cambria Math"/>
                        <a:ea typeface="Cambria Math"/>
                      </a:rPr>
                      <m:t>Σ</m:t>
                    </m:r>
                    <m:sSup>
                      <m:sSupPr>
                        <m:ctrlPr>
                          <a:rPr kumimoji="1" lang="el-GR" altLang="zh-CN" b="0" i="1" dirty="0" smtClean="0">
                            <a:solidFill>
                              <a:prstClr val="black"/>
                            </a:solidFill>
                            <a:latin typeface="Cambria Math"/>
                            <a:ea typeface="Cambria Math"/>
                          </a:rPr>
                        </m:ctrlPr>
                      </m:sSupPr>
                      <m:e>
                        <m:r>
                          <m:rPr>
                            <m:sty m:val="p"/>
                          </m:rPr>
                          <a:rPr kumimoji="1" lang="el-GR" altLang="zh-CN" b="0" i="1" dirty="0" smtClean="0">
                            <a:solidFill>
                              <a:prstClr val="black"/>
                            </a:solidFill>
                            <a:latin typeface="Cambria Math"/>
                            <a:ea typeface="Cambria Math"/>
                          </a:rPr>
                          <m:t>Σ</m:t>
                        </m:r>
                      </m:e>
                      <m:sup>
                        <m:r>
                          <a:rPr kumimoji="1" lang="en-US" altLang="zh-CN" b="0" i="1" dirty="0" smtClean="0">
                            <a:solidFill>
                              <a:prstClr val="black"/>
                            </a:solidFill>
                            <a:latin typeface="Cambria Math"/>
                            <a:ea typeface="Cambria Math"/>
                          </a:rPr>
                          <m:t>𝑇</m:t>
                        </m:r>
                      </m:sup>
                    </m:sSup>
                    <m:sSup>
                      <m:sSupPr>
                        <m:ctrlPr>
                          <a:rPr kumimoji="1" lang="el-GR" altLang="zh-CN" b="0" i="1" dirty="0" smtClean="0">
                            <a:solidFill>
                              <a:prstClr val="black"/>
                            </a:solidFill>
                            <a:latin typeface="Cambria Math"/>
                            <a:ea typeface="Cambria Math"/>
                          </a:rPr>
                        </m:ctrlPr>
                      </m:sSupPr>
                      <m:e>
                        <m:r>
                          <a:rPr kumimoji="1" lang="en-US" altLang="zh-CN" b="0" i="1" dirty="0" smtClean="0">
                            <a:solidFill>
                              <a:prstClr val="black"/>
                            </a:solidFill>
                            <a:latin typeface="Cambria Math"/>
                            <a:ea typeface="Cambria Math"/>
                          </a:rPr>
                          <m:t>𝑃</m:t>
                        </m:r>
                      </m:e>
                      <m:sup>
                        <m:r>
                          <a:rPr kumimoji="1" lang="en-US" altLang="zh-CN" b="0" i="1" dirty="0" smtClean="0">
                            <a:solidFill>
                              <a:prstClr val="black"/>
                            </a:solidFill>
                            <a:latin typeface="Cambria Math"/>
                            <a:ea typeface="Cambria Math"/>
                          </a:rPr>
                          <m:t>𝑇</m:t>
                        </m:r>
                      </m:sup>
                    </m:sSup>
                  </m:oMath>
                </a14:m>
                <a:endParaRPr lang="en-US" altLang="zh-CN" dirty="0" smtClean="0"/>
              </a:p>
              <a:p>
                <a:pPr>
                  <a:lnSpc>
                    <a:spcPct val="120000"/>
                  </a:lnSpc>
                </a:pPr>
                <a:r>
                  <a:rPr lang="zh-CN" altLang="en-US" dirty="0"/>
                  <a:t>其中</a:t>
                </a:r>
                <a14:m>
                  <m:oMath xmlns:m="http://schemas.openxmlformats.org/officeDocument/2006/math">
                    <m:r>
                      <m:rPr>
                        <m:sty m:val="p"/>
                      </m:rPr>
                      <a:rPr kumimoji="1" lang="el-GR" altLang="zh-CN" i="1" dirty="0">
                        <a:solidFill>
                          <a:prstClr val="black"/>
                        </a:solidFill>
                        <a:latin typeface="Cambria Math"/>
                        <a:ea typeface="Cambria Math"/>
                      </a:rPr>
                      <m:t>Σ</m:t>
                    </m:r>
                    <m:r>
                      <a:rPr kumimoji="1" lang="zh-CN" altLang="en-US" b="0" i="1" dirty="0" smtClean="0">
                        <a:solidFill>
                          <a:prstClr val="black"/>
                        </a:solidFill>
                        <a:latin typeface="Cambria Math"/>
                        <a:ea typeface="Cambria Math"/>
                      </a:rPr>
                      <m:t>是</m:t>
                    </m:r>
                  </m:oMath>
                </a14:m>
                <a:r>
                  <a:rPr lang="zh-CN" altLang="en-US" dirty="0" smtClean="0"/>
                  <a:t>一个对角矩阵，由于</a:t>
                </a:r>
                <a14:m>
                  <m:oMath xmlns:m="http://schemas.openxmlformats.org/officeDocument/2006/math">
                    <m:r>
                      <a:rPr kumimoji="1" lang="en-US" altLang="zh-CN" i="1" dirty="0">
                        <a:solidFill>
                          <a:prstClr val="black"/>
                        </a:solidFill>
                        <a:latin typeface="Cambria Math"/>
                      </a:rPr>
                      <m:t>𝑄</m:t>
                    </m:r>
                    <m:sSup>
                      <m:sSupPr>
                        <m:ctrlPr>
                          <a:rPr kumimoji="1" lang="en-US" altLang="zh-CN" i="1" dirty="0">
                            <a:solidFill>
                              <a:prstClr val="black"/>
                            </a:solidFill>
                            <a:latin typeface="Cambria Math"/>
                            <a:ea typeface="Cambria Math" panose="02040503050406030204" pitchFamily="18" charset="0"/>
                          </a:rPr>
                        </m:ctrlPr>
                      </m:sSupPr>
                      <m:e>
                        <m:r>
                          <a:rPr kumimoji="1" lang="en-US" altLang="zh-CN" i="1" dirty="0">
                            <a:solidFill>
                              <a:prstClr val="black"/>
                            </a:solidFill>
                            <a:latin typeface="Cambria Math" panose="02040503050406030204" pitchFamily="18" charset="0"/>
                            <a:ea typeface="Cambria Math" panose="02040503050406030204" pitchFamily="18" charset="0"/>
                          </a:rPr>
                          <m:t>𝑄</m:t>
                        </m:r>
                      </m:e>
                      <m:sup>
                        <m:r>
                          <a:rPr kumimoji="1" lang="en-US" altLang="zh-CN" i="1" dirty="0">
                            <a:solidFill>
                              <a:prstClr val="black"/>
                            </a:solidFill>
                            <a:latin typeface="Cambria Math" panose="02040503050406030204" pitchFamily="18" charset="0"/>
                            <a:ea typeface="Cambria Math" panose="02040503050406030204" pitchFamily="18" charset="0"/>
                          </a:rPr>
                          <m:t>𝑇</m:t>
                        </m:r>
                      </m:sup>
                    </m:sSup>
                    <m:r>
                      <a:rPr kumimoji="1" lang="en-US" altLang="zh-CN" b="0" i="1" dirty="0" smtClean="0">
                        <a:solidFill>
                          <a:prstClr val="black"/>
                        </a:solidFill>
                        <a:latin typeface="Cambria Math"/>
                        <a:ea typeface="Cambria Math" panose="02040503050406030204" pitchFamily="18" charset="0"/>
                      </a:rPr>
                      <m:t>=</m:t>
                    </m:r>
                    <m:r>
                      <a:rPr kumimoji="1" lang="en-US" altLang="zh-CN" b="0" i="1" dirty="0" smtClean="0">
                        <a:solidFill>
                          <a:prstClr val="black"/>
                        </a:solidFill>
                        <a:latin typeface="Cambria Math"/>
                        <a:ea typeface="Cambria Math" panose="02040503050406030204" pitchFamily="18" charset="0"/>
                      </a:rPr>
                      <m:t>𝐸</m:t>
                    </m:r>
                  </m:oMath>
                </a14:m>
                <a:r>
                  <a:rPr lang="zh-CN" altLang="en-US" dirty="0" smtClean="0"/>
                  <a:t>，所以</a:t>
                </a:r>
                <a:endParaRPr lang="en-US" altLang="zh-CN" dirty="0" smtClean="0"/>
              </a:p>
              <a:p>
                <a:pPr marL="0" indent="0">
                  <a:lnSpc>
                    <a:spcPct val="120000"/>
                  </a:lnSpc>
                  <a:buNone/>
                </a:pPr>
                <a14:m>
                  <m:oMathPara xmlns:m="http://schemas.openxmlformats.org/officeDocument/2006/math">
                    <m:oMathParaPr>
                      <m:jc m:val="centerGroup"/>
                    </m:oMathParaPr>
                    <m:oMath xmlns:m="http://schemas.openxmlformats.org/officeDocument/2006/math">
                      <m:r>
                        <a:rPr lang="en-US" altLang="zh-CN" i="1" dirty="0">
                          <a:solidFill>
                            <a:prstClr val="black"/>
                          </a:solidFill>
                          <a:latin typeface="Cambria Math" panose="02040503050406030204" pitchFamily="18" charset="0"/>
                        </a:rPr>
                        <m:t>𝐴</m:t>
                      </m:r>
                      <m:sSup>
                        <m:sSupPr>
                          <m:ctrlPr>
                            <a:rPr lang="en-US" altLang="zh-CN" i="1" dirty="0">
                              <a:solidFill>
                                <a:prstClr val="black"/>
                              </a:solidFill>
                              <a:latin typeface="Cambria Math"/>
                            </a:rPr>
                          </m:ctrlPr>
                        </m:sSupPr>
                        <m:e>
                          <m:r>
                            <a:rPr lang="en-US" altLang="zh-CN" i="1" dirty="0">
                              <a:solidFill>
                                <a:prstClr val="black"/>
                              </a:solidFill>
                              <a:latin typeface="Cambria Math" panose="02040503050406030204" pitchFamily="18" charset="0"/>
                            </a:rPr>
                            <m:t>𝐴</m:t>
                          </m:r>
                        </m:e>
                        <m:sup>
                          <m:r>
                            <a:rPr lang="en-US" altLang="zh-CN" i="1" dirty="0">
                              <a:solidFill>
                                <a:prstClr val="black"/>
                              </a:solidFill>
                              <a:latin typeface="Cambria Math" panose="02040503050406030204" pitchFamily="18" charset="0"/>
                            </a:rPr>
                            <m:t>𝑇</m:t>
                          </m:r>
                        </m:sup>
                      </m:sSup>
                      <m:r>
                        <a:rPr kumimoji="1" lang="en-US" altLang="zh-CN" i="1" dirty="0">
                          <a:solidFill>
                            <a:prstClr val="black"/>
                          </a:solidFill>
                          <a:latin typeface="Cambria Math"/>
                          <a:ea typeface="Cambria Math" panose="02040503050406030204" pitchFamily="18" charset="0"/>
                        </a:rPr>
                        <m:t>=</m:t>
                      </m:r>
                      <m:r>
                        <a:rPr kumimoji="1" lang="en-US" altLang="zh-CN" i="1" dirty="0">
                          <a:solidFill>
                            <a:prstClr val="black"/>
                          </a:solidFill>
                          <a:latin typeface="Cambria Math"/>
                          <a:ea typeface="Cambria Math" panose="02040503050406030204" pitchFamily="18" charset="0"/>
                        </a:rPr>
                        <m:t>𝑃</m:t>
                      </m:r>
                      <m:r>
                        <m:rPr>
                          <m:sty m:val="p"/>
                        </m:rPr>
                        <a:rPr kumimoji="1" lang="el-GR" altLang="zh-CN" i="1" dirty="0">
                          <a:solidFill>
                            <a:prstClr val="black"/>
                          </a:solidFill>
                          <a:latin typeface="Cambria Math"/>
                          <a:ea typeface="Cambria Math"/>
                        </a:rPr>
                        <m:t>Σ</m:t>
                      </m:r>
                      <m:sSup>
                        <m:sSupPr>
                          <m:ctrlPr>
                            <a:rPr kumimoji="1" lang="el-GR" altLang="zh-CN" i="1" dirty="0">
                              <a:solidFill>
                                <a:prstClr val="black"/>
                              </a:solidFill>
                              <a:latin typeface="Cambria Math"/>
                              <a:ea typeface="Cambria Math"/>
                            </a:rPr>
                          </m:ctrlPr>
                        </m:sSupPr>
                        <m:e>
                          <m:r>
                            <m:rPr>
                              <m:sty m:val="p"/>
                            </m:rPr>
                            <a:rPr kumimoji="1" lang="el-GR" altLang="zh-CN" i="1" dirty="0">
                              <a:solidFill>
                                <a:prstClr val="black"/>
                              </a:solidFill>
                              <a:latin typeface="Cambria Math"/>
                              <a:ea typeface="Cambria Math"/>
                            </a:rPr>
                            <m:t>Σ</m:t>
                          </m:r>
                        </m:e>
                        <m:sup>
                          <m:r>
                            <a:rPr kumimoji="1" lang="en-US" altLang="zh-CN" i="1" dirty="0">
                              <a:solidFill>
                                <a:prstClr val="black"/>
                              </a:solidFill>
                              <a:latin typeface="Cambria Math"/>
                              <a:ea typeface="Cambria Math"/>
                            </a:rPr>
                            <m:t>𝑇</m:t>
                          </m:r>
                        </m:sup>
                      </m:sSup>
                      <m:sSup>
                        <m:sSupPr>
                          <m:ctrlPr>
                            <a:rPr kumimoji="1" lang="el-GR" altLang="zh-CN" i="1" dirty="0">
                              <a:solidFill>
                                <a:prstClr val="black"/>
                              </a:solidFill>
                              <a:latin typeface="Cambria Math"/>
                              <a:ea typeface="Cambria Math"/>
                            </a:rPr>
                          </m:ctrlPr>
                        </m:sSupPr>
                        <m:e>
                          <m:r>
                            <a:rPr kumimoji="1" lang="en-US" altLang="zh-CN" i="1" dirty="0">
                              <a:solidFill>
                                <a:prstClr val="black"/>
                              </a:solidFill>
                              <a:latin typeface="Cambria Math"/>
                              <a:ea typeface="Cambria Math"/>
                            </a:rPr>
                            <m:t>𝑃</m:t>
                          </m:r>
                        </m:e>
                        <m:sup>
                          <m:r>
                            <a:rPr kumimoji="1" lang="en-US" altLang="zh-CN" i="1" dirty="0">
                              <a:solidFill>
                                <a:prstClr val="black"/>
                              </a:solidFill>
                              <a:latin typeface="Cambria Math"/>
                              <a:ea typeface="Cambria Math"/>
                            </a:rPr>
                            <m:t>𝑇</m:t>
                          </m:r>
                        </m:sup>
                      </m:sSup>
                      <m:r>
                        <a:rPr lang="en-US" altLang="zh-CN" b="0" i="1" dirty="0" smtClean="0">
                          <a:solidFill>
                            <a:prstClr val="black"/>
                          </a:solidFill>
                          <a:latin typeface="Cambria Math"/>
                        </a:rPr>
                        <m:t>=</m:t>
                      </m:r>
                      <m:r>
                        <a:rPr kumimoji="1" lang="en-US" altLang="zh-CN" i="1" dirty="0">
                          <a:solidFill>
                            <a:prstClr val="black"/>
                          </a:solidFill>
                          <a:latin typeface="Cambria Math"/>
                          <a:ea typeface="Cambria Math" panose="02040503050406030204" pitchFamily="18" charset="0"/>
                        </a:rPr>
                        <m:t>𝑃</m:t>
                      </m:r>
                      <m:r>
                        <m:rPr>
                          <m:sty m:val="p"/>
                        </m:rPr>
                        <a:rPr kumimoji="1" lang="el-GR" altLang="zh-CN" i="1" dirty="0">
                          <a:solidFill>
                            <a:prstClr val="black"/>
                          </a:solidFill>
                          <a:latin typeface="Cambria Math"/>
                          <a:ea typeface="Cambria Math"/>
                        </a:rPr>
                        <m:t>Σ</m:t>
                      </m:r>
                      <m:sSup>
                        <m:sSupPr>
                          <m:ctrlPr>
                            <a:rPr kumimoji="1" lang="el-GR" altLang="zh-CN" i="1" dirty="0">
                              <a:solidFill>
                                <a:prstClr val="black"/>
                              </a:solidFill>
                              <a:latin typeface="Cambria Math"/>
                              <a:ea typeface="Cambria Math"/>
                            </a:rPr>
                          </m:ctrlPr>
                        </m:sSupPr>
                        <m:e>
                          <m:sSup>
                            <m:sSupPr>
                              <m:ctrlPr>
                                <a:rPr kumimoji="1" lang="en-US" altLang="zh-CN" i="1" dirty="0">
                                  <a:solidFill>
                                    <a:prstClr val="black"/>
                                  </a:solidFill>
                                  <a:latin typeface="Cambria Math"/>
                                  <a:ea typeface="Cambria Math" panose="02040503050406030204" pitchFamily="18" charset="0"/>
                                </a:rPr>
                              </m:ctrlPr>
                            </m:sSupPr>
                            <m:e>
                              <m:r>
                                <a:rPr kumimoji="1" lang="en-US" altLang="zh-CN" i="1" dirty="0">
                                  <a:solidFill>
                                    <a:prstClr val="black"/>
                                  </a:solidFill>
                                  <a:latin typeface="Cambria Math" panose="02040503050406030204" pitchFamily="18" charset="0"/>
                                  <a:ea typeface="Cambria Math" panose="02040503050406030204" pitchFamily="18" charset="0"/>
                                </a:rPr>
                                <m:t>𝑄</m:t>
                              </m:r>
                            </m:e>
                            <m:sup>
                              <m:r>
                                <a:rPr kumimoji="1" lang="en-US" altLang="zh-CN" i="1" dirty="0">
                                  <a:solidFill>
                                    <a:prstClr val="black"/>
                                  </a:solidFill>
                                  <a:latin typeface="Cambria Math" panose="02040503050406030204" pitchFamily="18" charset="0"/>
                                  <a:ea typeface="Cambria Math" panose="02040503050406030204" pitchFamily="18" charset="0"/>
                                </a:rPr>
                                <m:t>𝑇</m:t>
                              </m:r>
                            </m:sup>
                          </m:sSup>
                          <m:r>
                            <a:rPr kumimoji="1" lang="en-US" altLang="zh-CN" i="1" dirty="0">
                              <a:solidFill>
                                <a:prstClr val="black"/>
                              </a:solidFill>
                              <a:latin typeface="Cambria Math"/>
                            </a:rPr>
                            <m:t>𝑄</m:t>
                          </m:r>
                          <m:r>
                            <m:rPr>
                              <m:sty m:val="p"/>
                            </m:rPr>
                            <a:rPr kumimoji="1" lang="el-GR" altLang="zh-CN" i="1" dirty="0">
                              <a:solidFill>
                                <a:prstClr val="black"/>
                              </a:solidFill>
                              <a:latin typeface="Cambria Math"/>
                              <a:ea typeface="Cambria Math"/>
                            </a:rPr>
                            <m:t>Σ</m:t>
                          </m:r>
                        </m:e>
                        <m:sup>
                          <m:r>
                            <a:rPr kumimoji="1" lang="en-US" altLang="zh-CN" i="1" dirty="0">
                              <a:solidFill>
                                <a:prstClr val="black"/>
                              </a:solidFill>
                              <a:latin typeface="Cambria Math"/>
                              <a:ea typeface="Cambria Math"/>
                            </a:rPr>
                            <m:t>𝑇</m:t>
                          </m:r>
                        </m:sup>
                      </m:sSup>
                      <m:sSup>
                        <m:sSupPr>
                          <m:ctrlPr>
                            <a:rPr kumimoji="1" lang="el-GR" altLang="zh-CN" i="1" dirty="0">
                              <a:solidFill>
                                <a:prstClr val="black"/>
                              </a:solidFill>
                              <a:latin typeface="Cambria Math"/>
                              <a:ea typeface="Cambria Math"/>
                            </a:rPr>
                          </m:ctrlPr>
                        </m:sSupPr>
                        <m:e>
                          <m:r>
                            <a:rPr kumimoji="1" lang="en-US" altLang="zh-CN" i="1" dirty="0">
                              <a:solidFill>
                                <a:prstClr val="black"/>
                              </a:solidFill>
                              <a:latin typeface="Cambria Math"/>
                              <a:ea typeface="Cambria Math"/>
                            </a:rPr>
                            <m:t>𝑃</m:t>
                          </m:r>
                        </m:e>
                        <m:sup>
                          <m:r>
                            <a:rPr kumimoji="1" lang="en-US" altLang="zh-CN" i="1" dirty="0">
                              <a:solidFill>
                                <a:prstClr val="black"/>
                              </a:solidFill>
                              <a:latin typeface="Cambria Math"/>
                              <a:ea typeface="Cambria Math"/>
                            </a:rPr>
                            <m:t>𝑇</m:t>
                          </m:r>
                        </m:sup>
                      </m:sSup>
                      <m:r>
                        <a:rPr kumimoji="1" lang="en-US" altLang="zh-CN" b="0" i="1" dirty="0" smtClean="0">
                          <a:solidFill>
                            <a:prstClr val="black"/>
                          </a:solidFill>
                          <a:latin typeface="Cambria Math"/>
                          <a:ea typeface="Cambria Math"/>
                        </a:rPr>
                        <m:t>=</m:t>
                      </m:r>
                      <m:r>
                        <a:rPr kumimoji="1" lang="en-US" altLang="zh-CN" b="0" i="1" dirty="0" smtClean="0">
                          <a:solidFill>
                            <a:prstClr val="black"/>
                          </a:solidFill>
                          <a:latin typeface="Cambria Math"/>
                          <a:ea typeface="Cambria Math"/>
                        </a:rPr>
                        <m:t>𝑃</m:t>
                      </m:r>
                      <m:r>
                        <m:rPr>
                          <m:sty m:val="p"/>
                        </m:rPr>
                        <a:rPr kumimoji="1" lang="el-GR" altLang="zh-CN" b="0" i="1" dirty="0" smtClean="0">
                          <a:solidFill>
                            <a:prstClr val="black"/>
                          </a:solidFill>
                          <a:latin typeface="Cambria Math"/>
                          <a:ea typeface="Cambria Math"/>
                        </a:rPr>
                        <m:t>Σ</m:t>
                      </m:r>
                      <m:sSup>
                        <m:sSupPr>
                          <m:ctrlPr>
                            <a:rPr kumimoji="1" lang="el-GR" altLang="zh-CN" b="0" i="1" dirty="0" smtClean="0">
                              <a:solidFill>
                                <a:prstClr val="black"/>
                              </a:solidFill>
                              <a:latin typeface="Cambria Math"/>
                              <a:ea typeface="Cambria Math"/>
                            </a:rPr>
                          </m:ctrlPr>
                        </m:sSupPr>
                        <m:e>
                          <m:r>
                            <a:rPr kumimoji="1" lang="en-US" altLang="zh-CN" b="0" i="1" dirty="0" smtClean="0">
                              <a:solidFill>
                                <a:prstClr val="black"/>
                              </a:solidFill>
                              <a:latin typeface="Cambria Math"/>
                              <a:ea typeface="Cambria Math"/>
                            </a:rPr>
                            <m:t>𝑄</m:t>
                          </m:r>
                        </m:e>
                        <m:sup>
                          <m:r>
                            <a:rPr kumimoji="1" lang="en-US" altLang="zh-CN" b="0" i="1" dirty="0" smtClean="0">
                              <a:solidFill>
                                <a:prstClr val="black"/>
                              </a:solidFill>
                              <a:latin typeface="Cambria Math"/>
                              <a:ea typeface="Cambria Math"/>
                            </a:rPr>
                            <m:t>𝑇</m:t>
                          </m:r>
                        </m:sup>
                      </m:sSup>
                      <m:sSup>
                        <m:sSupPr>
                          <m:ctrlPr>
                            <a:rPr kumimoji="1" lang="el-GR" altLang="zh-CN" b="0" i="1" dirty="0" smtClean="0">
                              <a:solidFill>
                                <a:prstClr val="black"/>
                              </a:solidFill>
                              <a:latin typeface="Cambria Math"/>
                              <a:ea typeface="Cambria Math"/>
                            </a:rPr>
                          </m:ctrlPr>
                        </m:sSupPr>
                        <m:e>
                          <m:d>
                            <m:dPr>
                              <m:ctrlPr>
                                <a:rPr kumimoji="1" lang="el-GR" altLang="zh-CN" b="0" i="1" dirty="0" smtClean="0">
                                  <a:solidFill>
                                    <a:prstClr val="black"/>
                                  </a:solidFill>
                                  <a:latin typeface="Cambria Math"/>
                                  <a:ea typeface="Cambria Math"/>
                                </a:rPr>
                              </m:ctrlPr>
                            </m:dPr>
                            <m:e>
                              <m:r>
                                <a:rPr kumimoji="1" lang="en-US" altLang="zh-CN" i="1" dirty="0">
                                  <a:solidFill>
                                    <a:prstClr val="black"/>
                                  </a:solidFill>
                                  <a:latin typeface="Cambria Math"/>
                                  <a:ea typeface="Cambria Math"/>
                                </a:rPr>
                                <m:t>𝑃</m:t>
                              </m:r>
                              <m:r>
                                <m:rPr>
                                  <m:sty m:val="p"/>
                                </m:rPr>
                                <a:rPr kumimoji="1" lang="el-GR" altLang="zh-CN" i="1" dirty="0">
                                  <a:solidFill>
                                    <a:prstClr val="black"/>
                                  </a:solidFill>
                                  <a:latin typeface="Cambria Math"/>
                                  <a:ea typeface="Cambria Math"/>
                                </a:rPr>
                                <m:t>Σ</m:t>
                              </m:r>
                              <m:sSup>
                                <m:sSupPr>
                                  <m:ctrlPr>
                                    <a:rPr kumimoji="1" lang="el-GR" altLang="zh-CN" i="1" dirty="0">
                                      <a:solidFill>
                                        <a:prstClr val="black"/>
                                      </a:solidFill>
                                      <a:latin typeface="Cambria Math"/>
                                      <a:ea typeface="Cambria Math"/>
                                    </a:rPr>
                                  </m:ctrlPr>
                                </m:sSupPr>
                                <m:e>
                                  <m:r>
                                    <a:rPr kumimoji="1" lang="en-US" altLang="zh-CN" i="1" dirty="0">
                                      <a:solidFill>
                                        <a:prstClr val="black"/>
                                      </a:solidFill>
                                      <a:latin typeface="Cambria Math"/>
                                      <a:ea typeface="Cambria Math"/>
                                    </a:rPr>
                                    <m:t>𝑄</m:t>
                                  </m:r>
                                </m:e>
                                <m:sup>
                                  <m:r>
                                    <a:rPr kumimoji="1" lang="en-US" altLang="zh-CN" i="1" dirty="0">
                                      <a:solidFill>
                                        <a:prstClr val="black"/>
                                      </a:solidFill>
                                      <a:latin typeface="Cambria Math"/>
                                      <a:ea typeface="Cambria Math"/>
                                    </a:rPr>
                                    <m:t>𝑇</m:t>
                                  </m:r>
                                </m:sup>
                              </m:sSup>
                            </m:e>
                          </m:d>
                        </m:e>
                        <m:sup>
                          <m:r>
                            <a:rPr kumimoji="1" lang="en-US" altLang="zh-CN" b="0" i="1" dirty="0" smtClean="0">
                              <a:solidFill>
                                <a:prstClr val="black"/>
                              </a:solidFill>
                              <a:latin typeface="Cambria Math"/>
                              <a:ea typeface="Cambria Math"/>
                            </a:rPr>
                            <m:t>𝑇</m:t>
                          </m:r>
                        </m:sup>
                      </m:sSup>
                    </m:oMath>
                  </m:oMathPara>
                </a14:m>
                <a:endParaRPr lang="en-US" altLang="zh-CN" dirty="0" smtClean="0"/>
              </a:p>
              <a:p>
                <a:pPr>
                  <a:lnSpc>
                    <a:spcPct val="120000"/>
                  </a:lnSpc>
                </a:pPr>
                <a:r>
                  <a:rPr lang="zh-CN" altLang="en-US" dirty="0" smtClean="0"/>
                  <a:t>同理可以拆分</a:t>
                </a:r>
                <a14:m>
                  <m:oMath xmlns:m="http://schemas.openxmlformats.org/officeDocument/2006/math">
                    <m:sSup>
                      <m:sSupPr>
                        <m:ctrlPr>
                          <a:rPr lang="en-US" altLang="zh-CN" sz="2600" i="1">
                            <a:solidFill>
                              <a:prstClr val="black"/>
                            </a:solidFill>
                            <a:latin typeface="Cambria Math"/>
                          </a:rPr>
                        </m:ctrlPr>
                      </m:sSupPr>
                      <m:e>
                        <m:r>
                          <a:rPr lang="en-US" altLang="zh-CN" sz="2600" i="1">
                            <a:solidFill>
                              <a:prstClr val="black"/>
                            </a:solidFill>
                            <a:latin typeface="Cambria Math" panose="02040503050406030204" pitchFamily="18" charset="0"/>
                          </a:rPr>
                          <m:t>𝐴</m:t>
                        </m:r>
                      </m:e>
                      <m:sup>
                        <m:r>
                          <a:rPr lang="en-US" altLang="zh-CN" sz="2600" i="1">
                            <a:solidFill>
                              <a:prstClr val="black"/>
                            </a:solidFill>
                            <a:latin typeface="Cambria Math" panose="02040503050406030204" pitchFamily="18" charset="0"/>
                          </a:rPr>
                          <m:t>𝑇</m:t>
                        </m:r>
                      </m:sup>
                    </m:sSup>
                    <m:r>
                      <a:rPr lang="en-US" altLang="zh-CN" sz="2600" i="1">
                        <a:solidFill>
                          <a:prstClr val="black"/>
                        </a:solidFill>
                        <a:latin typeface="Cambria Math" panose="02040503050406030204" pitchFamily="18" charset="0"/>
                      </a:rPr>
                      <m:t>𝐴</m:t>
                    </m:r>
                  </m:oMath>
                </a14:m>
                <a:r>
                  <a:rPr lang="zh-CN" altLang="en-US" dirty="0" smtClean="0"/>
                  <a:t>，所以</a:t>
                </a:r>
                <a:endParaRPr lang="en-US" altLang="zh-CN" dirty="0" smtClean="0"/>
              </a:p>
              <a:p>
                <a:pPr marL="0" indent="0">
                  <a:lnSpc>
                    <a:spcPct val="120000"/>
                  </a:lnSpc>
                  <a:buNone/>
                </a:pPr>
                <a14:m>
                  <m:oMathPara xmlns:m="http://schemas.openxmlformats.org/officeDocument/2006/math">
                    <m:oMathParaPr>
                      <m:jc m:val="centerGroup"/>
                    </m:oMathParaPr>
                    <m:oMath xmlns:m="http://schemas.openxmlformats.org/officeDocument/2006/math">
                      <m:r>
                        <a:rPr kumimoji="1" lang="en-US" altLang="zh-CN" b="0" i="1" dirty="0" smtClean="0">
                          <a:solidFill>
                            <a:prstClr val="black"/>
                          </a:solidFill>
                          <a:latin typeface="Cambria Math"/>
                          <a:ea typeface="Cambria Math"/>
                        </a:rPr>
                        <m:t>𝐴</m:t>
                      </m:r>
                      <m:r>
                        <a:rPr kumimoji="1" lang="en-US" altLang="zh-CN" b="0" i="1" dirty="0" smtClean="0">
                          <a:solidFill>
                            <a:prstClr val="black"/>
                          </a:solidFill>
                          <a:latin typeface="Cambria Math"/>
                          <a:ea typeface="Cambria Math"/>
                        </a:rPr>
                        <m:t>=</m:t>
                      </m:r>
                      <m:r>
                        <a:rPr kumimoji="1" lang="en-US" altLang="zh-CN" i="1" dirty="0">
                          <a:solidFill>
                            <a:prstClr val="black"/>
                          </a:solidFill>
                          <a:latin typeface="Cambria Math"/>
                          <a:ea typeface="Cambria Math"/>
                        </a:rPr>
                        <m:t>𝑃</m:t>
                      </m:r>
                      <m:r>
                        <m:rPr>
                          <m:sty m:val="p"/>
                        </m:rPr>
                        <a:rPr kumimoji="1" lang="el-GR" altLang="zh-CN" i="1" dirty="0">
                          <a:solidFill>
                            <a:prstClr val="black"/>
                          </a:solidFill>
                          <a:latin typeface="Cambria Math"/>
                          <a:ea typeface="Cambria Math"/>
                        </a:rPr>
                        <m:t>Σ</m:t>
                      </m:r>
                      <m:sSup>
                        <m:sSupPr>
                          <m:ctrlPr>
                            <a:rPr kumimoji="1" lang="el-GR" altLang="zh-CN" i="1" dirty="0">
                              <a:solidFill>
                                <a:prstClr val="black"/>
                              </a:solidFill>
                              <a:latin typeface="Cambria Math"/>
                              <a:ea typeface="Cambria Math"/>
                            </a:rPr>
                          </m:ctrlPr>
                        </m:sSupPr>
                        <m:e>
                          <m:r>
                            <a:rPr kumimoji="1" lang="en-US" altLang="zh-CN" i="1" dirty="0">
                              <a:solidFill>
                                <a:prstClr val="black"/>
                              </a:solidFill>
                              <a:latin typeface="Cambria Math"/>
                              <a:ea typeface="Cambria Math"/>
                            </a:rPr>
                            <m:t>𝑄</m:t>
                          </m:r>
                        </m:e>
                        <m:sup>
                          <m:r>
                            <a:rPr kumimoji="1" lang="en-US" altLang="zh-CN" i="1" dirty="0">
                              <a:solidFill>
                                <a:prstClr val="black"/>
                              </a:solidFill>
                              <a:latin typeface="Cambria Math"/>
                              <a:ea typeface="Cambria Math"/>
                            </a:rPr>
                            <m:t>𝑇</m:t>
                          </m:r>
                        </m:sup>
                      </m:sSup>
                    </m:oMath>
                  </m:oMathPara>
                </a14:m>
                <a:endParaRPr lang="en-US" altLang="zh-CN" dirty="0" smtClean="0"/>
              </a:p>
              <a:p>
                <a:pPr>
                  <a:lnSpc>
                    <a:spcPct val="120000"/>
                  </a:lnSpc>
                </a:pPr>
                <a14:m>
                  <m:oMath xmlns:m="http://schemas.openxmlformats.org/officeDocument/2006/math">
                    <m:r>
                      <m:rPr>
                        <m:sty m:val="p"/>
                      </m:rPr>
                      <a:rPr kumimoji="1" lang="el-GR" altLang="zh-CN" i="1" dirty="0">
                        <a:solidFill>
                          <a:prstClr val="black"/>
                        </a:solidFill>
                        <a:latin typeface="Cambria Math"/>
                        <a:ea typeface="Cambria Math"/>
                      </a:rPr>
                      <m:t>Σ</m:t>
                    </m:r>
                  </m:oMath>
                </a14:m>
                <a:r>
                  <a:rPr lang="zh-CN" altLang="en-US" dirty="0" smtClean="0"/>
                  <a:t>主对角线上的元素称为奇异值。</a:t>
                </a:r>
                <a:endParaRPr lang="en-US" altLang="zh-CN" dirty="0" smtClean="0"/>
              </a:p>
              <a:p>
                <a:pPr>
                  <a:lnSpc>
                    <a:spcPct val="120000"/>
                  </a:lnSpc>
                </a:pPr>
                <a:r>
                  <a:rPr lang="zh-CN" altLang="en-US" dirty="0" smtClean="0"/>
                  <a:t>奇异值不是奇怪的值的意思。</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11560" y="1340768"/>
                <a:ext cx="7886700" cy="4771727"/>
              </a:xfrm>
              <a:blipFill rotWithShape="1">
                <a:blip r:embed="rId2"/>
                <a:stretch>
                  <a:fillRect l="-1314"/>
                </a:stretch>
              </a:blipFill>
            </p:spPr>
            <p:txBody>
              <a:bodyPr/>
              <a:lstStyle/>
              <a:p>
                <a:r>
                  <a:rPr lang="zh-CN" altLang="en-US">
                    <a:noFill/>
                  </a:rPr>
                  <a:t> </a:t>
                </a:r>
              </a:p>
            </p:txBody>
          </p:sp>
        </mc:Fallback>
      </mc:AlternateContent>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5661248"/>
            <a:ext cx="6840760" cy="997611"/>
          </a:xfrm>
          <a:prstGeom prst="rect">
            <a:avLst/>
          </a:prstGeom>
        </p:spPr>
      </p:pic>
      <p:sp>
        <p:nvSpPr>
          <p:cNvPr id="4" name="TextBox 3"/>
          <p:cNvSpPr txBox="1"/>
          <p:nvPr/>
        </p:nvSpPr>
        <p:spPr>
          <a:xfrm>
            <a:off x="6804248" y="3717032"/>
            <a:ext cx="2160240" cy="1569660"/>
          </a:xfrm>
          <a:prstGeom prst="rect">
            <a:avLst/>
          </a:prstGeom>
          <a:noFill/>
        </p:spPr>
        <p:txBody>
          <a:bodyPr wrap="square" rtlCol="0">
            <a:spAutoFit/>
          </a:bodyPr>
          <a:lstStyle/>
          <a:p>
            <a:r>
              <a:rPr lang="zh-CN" altLang="en-US" sz="2400" dirty="0" smtClean="0">
                <a:solidFill>
                  <a:srgbClr val="FF0000"/>
                </a:solidFill>
              </a:rPr>
              <a:t>此页只是推导</a:t>
            </a:r>
            <a:r>
              <a:rPr lang="en-US" altLang="zh-CN" sz="2400" dirty="0" smtClean="0">
                <a:solidFill>
                  <a:srgbClr val="FF0000"/>
                </a:solidFill>
              </a:rPr>
              <a:t>A</a:t>
            </a:r>
            <a:r>
              <a:rPr lang="zh-CN" altLang="en-US" sz="2400" dirty="0" smtClean="0">
                <a:solidFill>
                  <a:srgbClr val="FF0000"/>
                </a:solidFill>
              </a:rPr>
              <a:t>的形式怎么来的，不能作为证明</a:t>
            </a:r>
            <a:endParaRPr lang="zh-CN" altLang="en-US" sz="2400" dirty="0">
              <a:solidFill>
                <a:srgbClr val="FF0000"/>
              </a:solidFill>
            </a:endParaRPr>
          </a:p>
        </p:txBody>
      </p:sp>
    </p:spTree>
    <p:extLst>
      <p:ext uri="{BB962C8B-B14F-4D97-AF65-F5344CB8AC3E}">
        <p14:creationId xmlns:p14="http://schemas.microsoft.com/office/powerpoint/2010/main" val="17876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1000"/>
                                        <p:tgtEl>
                                          <p:spTgt spid="5"/>
                                        </p:tgtEl>
                                      </p:cBhvr>
                                    </p:animEffect>
                                    <p:anim calcmode="lin" valueType="num">
                                      <p:cBhvr>
                                        <p:cTn id="57" dur="1000" fill="hold"/>
                                        <p:tgtEl>
                                          <p:spTgt spid="5"/>
                                        </p:tgtEl>
                                        <p:attrNameLst>
                                          <p:attrName>ppt_x</p:attrName>
                                        </p:attrNameLst>
                                      </p:cBhvr>
                                      <p:tavLst>
                                        <p:tav tm="0">
                                          <p:val>
                                            <p:strVal val="#ppt_x"/>
                                          </p:val>
                                        </p:tav>
                                        <p:tav tm="100000">
                                          <p:val>
                                            <p:strVal val="#ppt_x"/>
                                          </p:val>
                                        </p:tav>
                                      </p:tavLst>
                                    </p:anim>
                                    <p:anim calcmode="lin" valueType="num">
                                      <p:cBhvr>
                                        <p:cTn id="5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864BEDA-785E-1D41-A09C-3D57F152739E}"/>
              </a:ext>
            </a:extLst>
          </p:cNvPr>
          <p:cNvSpPr>
            <a:spLocks noGrp="1"/>
          </p:cNvSpPr>
          <p:nvPr>
            <p:ph type="title"/>
          </p:nvPr>
        </p:nvSpPr>
        <p:spPr/>
        <p:txBody>
          <a:bodyPr>
            <a:normAutofit/>
          </a:bodyPr>
          <a:lstStyle/>
          <a:p>
            <a:r>
              <a:rPr lang="zh-CN" altLang="en-US" sz="4000" b="1" dirty="0"/>
              <a:t>奇异值分解各矩阵性质</a:t>
            </a:r>
            <a:endParaRPr kumimoji="1" lang="zh-CN" altLang="en-US" sz="40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 xmlns:a16="http://schemas.microsoft.com/office/drawing/2014/main" id="{8D02EDB2-0285-A94E-BE78-02F3707B8CA9}"/>
                  </a:ext>
                </a:extLst>
              </p:cNvPr>
              <p:cNvSpPr>
                <a:spLocks noGrp="1"/>
              </p:cNvSpPr>
              <p:nvPr>
                <p:ph idx="1"/>
              </p:nvPr>
            </p:nvSpPr>
            <p:spPr>
              <a:xfrm>
                <a:off x="611560" y="1628800"/>
                <a:ext cx="7886700" cy="4351338"/>
              </a:xfrm>
            </p:spPr>
            <p:txBody>
              <a:bodyPr>
                <a:normAutofit fontScale="85000" lnSpcReduction="10000"/>
              </a:bodyPr>
              <a:lstStyle/>
              <a:p>
                <a:pPr>
                  <a:lnSpc>
                    <a:spcPct val="140000"/>
                  </a:lnSpc>
                </a:pPr>
                <a:r>
                  <a:rPr kumimoji="1" lang="en-US" altLang="zh-CN" i="1" dirty="0"/>
                  <a:t>P</a:t>
                </a:r>
                <a:r>
                  <a:rPr kumimoji="1" lang="zh-CN" altLang="en-US" dirty="0"/>
                  <a:t>为</a:t>
                </a:r>
                <a:r>
                  <a:rPr kumimoji="1" lang="en-US" altLang="zh-CN" dirty="0"/>
                  <a:t>m</a:t>
                </a:r>
                <a:r>
                  <a:rPr kumimoji="1" lang="zh-CN" altLang="en-US" dirty="0"/>
                  <a:t>阶方阵，</a:t>
                </a:r>
                <a:r>
                  <a:rPr kumimoji="1" lang="en-US" altLang="zh-CN" i="1" dirty="0"/>
                  <a:t>Q</a:t>
                </a:r>
                <a:r>
                  <a:rPr kumimoji="1" lang="zh-CN" altLang="en-US" dirty="0"/>
                  <a:t>为</a:t>
                </a:r>
                <a:r>
                  <a:rPr kumimoji="1" lang="en-US" altLang="zh-CN" dirty="0"/>
                  <a:t>n</a:t>
                </a:r>
                <a:r>
                  <a:rPr kumimoji="1" lang="zh-CN" altLang="en-US" dirty="0"/>
                  <a:t>阶</a:t>
                </a:r>
                <a:r>
                  <a:rPr kumimoji="1" lang="zh-CN" altLang="en-US" dirty="0" smtClean="0"/>
                  <a:t>方阵，且均为正交阵</a:t>
                </a:r>
                <a:r>
                  <a:rPr kumimoji="1" lang="en-US" altLang="zh-CN" dirty="0" smtClean="0"/>
                  <a:t>(</a:t>
                </a:r>
                <a:r>
                  <a:rPr kumimoji="1" lang="zh-CN" altLang="en-US" dirty="0" smtClean="0"/>
                  <a:t>每一个列向量都是单位向量，且每两个列向量之间相互正交</a:t>
                </a:r>
                <a:r>
                  <a:rPr kumimoji="1" lang="en-US" altLang="zh-CN" dirty="0" smtClean="0"/>
                  <a:t>)</a:t>
                </a:r>
                <a:r>
                  <a:rPr kumimoji="1" lang="zh-CN" altLang="en-US" dirty="0" smtClean="0"/>
                  <a:t>。</a:t>
                </a:r>
                <a:endParaRPr kumimoji="1" lang="en-US" altLang="zh-CN" dirty="0"/>
              </a:p>
              <a:p>
                <a:pPr>
                  <a:lnSpc>
                    <a:spcPct val="140000"/>
                  </a:lnSpc>
                </a:pPr>
                <a14:m>
                  <m:oMath xmlns:m="http://schemas.openxmlformats.org/officeDocument/2006/math">
                    <m:r>
                      <m:rPr>
                        <m:sty m:val="p"/>
                      </m:rPr>
                      <a:rPr kumimoji="1" lang="el-GR" altLang="zh-CN" i="1" dirty="0">
                        <a:latin typeface="Cambria Math" panose="02040503050406030204" pitchFamily="18" charset="0"/>
                        <a:ea typeface="Cambria Math" panose="02040503050406030204" pitchFamily="18" charset="0"/>
                      </a:rPr>
                      <m:t>Σ</m:t>
                    </m:r>
                  </m:oMath>
                </a14:m>
                <a:r>
                  <a:rPr kumimoji="1" lang="zh-CN" altLang="en-US" dirty="0"/>
                  <a:t>的大小为</a:t>
                </a:r>
                <a:r>
                  <a:rPr kumimoji="1" lang="en-US" altLang="zh-CN" dirty="0"/>
                  <a:t>m</a:t>
                </a:r>
                <a:r>
                  <a:rPr lang="en-US" altLang="zh-CN" dirty="0"/>
                  <a:t> × </a:t>
                </a:r>
                <a:r>
                  <a:rPr kumimoji="1" lang="en-US" altLang="zh-CN" dirty="0"/>
                  <a:t>n</a:t>
                </a:r>
              </a:p>
              <a:p>
                <a:pPr>
                  <a:lnSpc>
                    <a:spcPct val="140000"/>
                  </a:lnSpc>
                </a:pPr>
                <a14:m>
                  <m:oMath xmlns:m="http://schemas.openxmlformats.org/officeDocument/2006/math">
                    <m:sSub>
                      <m:sSubPr>
                        <m:ctrlPr>
                          <a:rPr kumimoji="1" lang="en-US" altLang="zh-CN" i="1" dirty="0">
                            <a:latin typeface="Cambria Math"/>
                            <a:ea typeface="Cambria Math" panose="02040503050406030204" pitchFamily="18" charset="0"/>
                          </a:rPr>
                        </m:ctrlPr>
                      </m:sSubPr>
                      <m:e>
                        <m:r>
                          <a:rPr kumimoji="1" lang="en-US" altLang="zh-CN" i="1" dirty="0">
                            <a:latin typeface="Cambria Math" panose="02040503050406030204" pitchFamily="18" charset="0"/>
                            <a:ea typeface="Cambria Math" panose="02040503050406030204" pitchFamily="18" charset="0"/>
                          </a:rPr>
                          <m:t>⋀</m:t>
                        </m:r>
                      </m:e>
                      <m:sub>
                        <m:r>
                          <a:rPr kumimoji="1" lang="en-US" altLang="zh-CN" i="1" dirty="0">
                            <a:latin typeface="Cambria Math" panose="02040503050406030204" pitchFamily="18" charset="0"/>
                            <a:ea typeface="Cambria Math" panose="02040503050406030204" pitchFamily="18" charset="0"/>
                          </a:rPr>
                          <m:t>1</m:t>
                        </m:r>
                      </m:sub>
                    </m:sSub>
                  </m:oMath>
                </a14:m>
                <a:r>
                  <a:rPr kumimoji="1" lang="zh-CN" altLang="en-US" dirty="0"/>
                  <a:t>和</a:t>
                </a:r>
                <a14:m>
                  <m:oMath xmlns:m="http://schemas.openxmlformats.org/officeDocument/2006/math">
                    <m:sSub>
                      <m:sSubPr>
                        <m:ctrlPr>
                          <a:rPr kumimoji="1" lang="en-US" altLang="zh-CN" i="1" dirty="0">
                            <a:latin typeface="Cambria Math"/>
                            <a:ea typeface="Cambria Math" panose="02040503050406030204" pitchFamily="18" charset="0"/>
                          </a:rPr>
                        </m:ctrlPr>
                      </m:sSubPr>
                      <m:e>
                        <m:r>
                          <a:rPr kumimoji="1" lang="en-US" altLang="zh-CN" i="1" dirty="0">
                            <a:latin typeface="Cambria Math" panose="02040503050406030204" pitchFamily="18" charset="0"/>
                            <a:ea typeface="Cambria Math" panose="02040503050406030204" pitchFamily="18" charset="0"/>
                          </a:rPr>
                          <m:t>⋀</m:t>
                        </m:r>
                      </m:e>
                      <m:sub>
                        <m:r>
                          <a:rPr kumimoji="1" lang="en-US" altLang="zh-CN" b="0" i="1" dirty="0" smtClean="0">
                            <a:latin typeface="Cambria Math" panose="02040503050406030204" pitchFamily="18" charset="0"/>
                            <a:ea typeface="Cambria Math" panose="02040503050406030204" pitchFamily="18" charset="0"/>
                          </a:rPr>
                          <m:t>2</m:t>
                        </m:r>
                      </m:sub>
                    </m:sSub>
                  </m:oMath>
                </a14:m>
                <a:r>
                  <a:rPr kumimoji="1" lang="zh-CN" altLang="en-US" dirty="0"/>
                  <a:t>均为对角矩阵，且主对角线上的非零元素相同</a:t>
                </a:r>
                <a:r>
                  <a:rPr kumimoji="1" lang="en-US" altLang="zh-CN" dirty="0"/>
                  <a:t>(</a:t>
                </a:r>
                <a:r>
                  <a:rPr kumimoji="1" lang="zh-CN" altLang="en-US" dirty="0"/>
                  <a:t>即</a:t>
                </a:r>
                <a14:m>
                  <m:oMath xmlns:m="http://schemas.openxmlformats.org/officeDocument/2006/math">
                    <m:r>
                      <a:rPr lang="en-US" altLang="zh-CN" i="1" dirty="0" smtClean="0">
                        <a:solidFill>
                          <a:srgbClr val="FF0000"/>
                        </a:solidFill>
                        <a:latin typeface="Cambria Math" panose="02040503050406030204" pitchFamily="18" charset="0"/>
                      </a:rPr>
                      <m:t>𝐴</m:t>
                    </m:r>
                    <m:sSup>
                      <m:sSupPr>
                        <m:ctrlPr>
                          <a:rPr lang="en-US" altLang="zh-CN" i="1" dirty="0">
                            <a:solidFill>
                              <a:srgbClr val="FF0000"/>
                            </a:solidFill>
                            <a:latin typeface="Cambria Math"/>
                          </a:rPr>
                        </m:ctrlPr>
                      </m:sSupPr>
                      <m:e>
                        <m:r>
                          <a:rPr lang="en-US" altLang="zh-CN" i="1" dirty="0">
                            <a:solidFill>
                              <a:srgbClr val="FF0000"/>
                            </a:solidFill>
                            <a:latin typeface="Cambria Math" panose="02040503050406030204" pitchFamily="18" charset="0"/>
                          </a:rPr>
                          <m:t>𝐴</m:t>
                        </m:r>
                      </m:e>
                      <m:sup>
                        <m:r>
                          <a:rPr lang="en-US" altLang="zh-CN" i="1" dirty="0">
                            <a:solidFill>
                              <a:srgbClr val="FF0000"/>
                            </a:solidFill>
                            <a:latin typeface="Cambria Math" panose="02040503050406030204" pitchFamily="18" charset="0"/>
                          </a:rPr>
                          <m:t>𝑇</m:t>
                        </m:r>
                      </m:sup>
                    </m:sSup>
                    <m:r>
                      <a:rPr lang="zh-CN" altLang="en-US" i="1" dirty="0" smtClean="0">
                        <a:solidFill>
                          <a:srgbClr val="FF0000"/>
                        </a:solidFill>
                        <a:latin typeface="Cambria Math" panose="02040503050406030204" pitchFamily="18" charset="0"/>
                      </a:rPr>
                      <m:t>和</m:t>
                    </m:r>
                    <m:sSup>
                      <m:sSupPr>
                        <m:ctrlPr>
                          <a:rPr lang="en-US" altLang="zh-CN" i="1">
                            <a:solidFill>
                              <a:srgbClr val="FF0000"/>
                            </a:solidFill>
                            <a:latin typeface="Cambria Math"/>
                          </a:rPr>
                        </m:ctrlPr>
                      </m:sSupPr>
                      <m:e>
                        <m:r>
                          <a:rPr lang="en-US" altLang="zh-CN" i="1">
                            <a:solidFill>
                              <a:srgbClr val="FF0000"/>
                            </a:solidFill>
                            <a:latin typeface="Cambria Math" panose="02040503050406030204" pitchFamily="18" charset="0"/>
                          </a:rPr>
                          <m:t>𝐴</m:t>
                        </m:r>
                      </m:e>
                      <m:sup>
                        <m:r>
                          <a:rPr lang="en-US" altLang="zh-CN" i="1">
                            <a:solidFill>
                              <a:srgbClr val="FF0000"/>
                            </a:solidFill>
                            <a:latin typeface="Cambria Math" panose="02040503050406030204" pitchFamily="18" charset="0"/>
                          </a:rPr>
                          <m:t>𝑇</m:t>
                        </m:r>
                      </m:sup>
                    </m:sSup>
                    <m:r>
                      <a:rPr lang="en-US" altLang="zh-CN" i="1">
                        <a:solidFill>
                          <a:srgbClr val="FF0000"/>
                        </a:solidFill>
                        <a:latin typeface="Cambria Math" panose="02040503050406030204" pitchFamily="18" charset="0"/>
                      </a:rPr>
                      <m:t>𝐴</m:t>
                    </m:r>
                  </m:oMath>
                </a14:m>
                <a:r>
                  <a:rPr kumimoji="1" lang="zh-CN" altLang="en-US" dirty="0" smtClean="0">
                    <a:solidFill>
                      <a:srgbClr val="FF0000"/>
                    </a:solidFill>
                  </a:rPr>
                  <a:t>非零</a:t>
                </a:r>
                <a:r>
                  <a:rPr kumimoji="1" lang="zh-CN" altLang="en-US" dirty="0">
                    <a:solidFill>
                      <a:srgbClr val="FF0000"/>
                    </a:solidFill>
                  </a:rPr>
                  <a:t>特征值相同</a:t>
                </a:r>
                <a:r>
                  <a:rPr kumimoji="1" lang="en-US" altLang="zh-CN" dirty="0"/>
                  <a:t>)</a:t>
                </a:r>
              </a:p>
              <a:p>
                <a:pPr>
                  <a:lnSpc>
                    <a:spcPct val="140000"/>
                  </a:lnSpc>
                </a:pPr>
                <a:r>
                  <a:rPr kumimoji="1" lang="zh-CN" altLang="en-US" dirty="0"/>
                  <a:t>若</a:t>
                </a:r>
                <a14:m>
                  <m:oMath xmlns:m="http://schemas.openxmlformats.org/officeDocument/2006/math">
                    <m:sSup>
                      <m:sSupPr>
                        <m:ctrlPr>
                          <a:rPr lang="en-US" altLang="zh-CN" i="1">
                            <a:latin typeface="Cambria Math"/>
                          </a:rPr>
                        </m:ctrlPr>
                      </m:sSupPr>
                      <m:e>
                        <m:r>
                          <a:rPr lang="en-US" altLang="zh-CN" i="1">
                            <a:latin typeface="Cambria Math" panose="02040503050406030204" pitchFamily="18" charset="0"/>
                          </a:rPr>
                          <m:t>𝐴</m:t>
                        </m:r>
                      </m:e>
                      <m:sup>
                        <m:r>
                          <a:rPr lang="en-US" altLang="zh-CN" i="1">
                            <a:latin typeface="Cambria Math" panose="02040503050406030204" pitchFamily="18" charset="0"/>
                          </a:rPr>
                          <m:t>𝑇</m:t>
                        </m:r>
                      </m:sup>
                    </m:sSup>
                    <m:r>
                      <a:rPr lang="en-US" altLang="zh-CN" i="1">
                        <a:latin typeface="Cambria Math" panose="02040503050406030204" pitchFamily="18" charset="0"/>
                      </a:rPr>
                      <m:t>𝐴</m:t>
                    </m:r>
                  </m:oMath>
                </a14:m>
                <a:r>
                  <a:rPr kumimoji="1" lang="zh-CN" altLang="en-US" dirty="0" smtClean="0"/>
                  <a:t>的非零特征值</a:t>
                </a:r>
                <a:r>
                  <a:rPr kumimoji="1" lang="zh-CN" altLang="en-US" dirty="0"/>
                  <a:t>有</a:t>
                </a:r>
                <a:r>
                  <a:rPr kumimoji="1" lang="en-US" altLang="zh-CN" dirty="0"/>
                  <a:t>k</a:t>
                </a:r>
                <a:r>
                  <a:rPr kumimoji="1" lang="zh-CN" altLang="en-US" dirty="0"/>
                  <a:t>个，分别为</a:t>
                </a:r>
                <a14:m>
                  <m:oMath xmlns:m="http://schemas.openxmlformats.org/officeDocument/2006/math">
                    <m:sSub>
                      <m:sSubPr>
                        <m:ctrlPr>
                          <a:rPr kumimoji="1" lang="en-US" altLang="zh-CN" i="1">
                            <a:latin typeface="Cambria Math"/>
                          </a:rPr>
                        </m:ctrlPr>
                      </m:sSubPr>
                      <m:e>
                        <m:r>
                          <a:rPr kumimoji="1" lang="en-US" altLang="zh-CN" i="1">
                            <a:latin typeface="Cambria Math" panose="02040503050406030204" pitchFamily="18" charset="0"/>
                            <a:ea typeface="Cambria Math" panose="02040503050406030204" pitchFamily="18" charset="0"/>
                          </a:rPr>
                          <m:t>𝜆</m:t>
                        </m:r>
                      </m:e>
                      <m:sub>
                        <m:r>
                          <a:rPr kumimoji="1" lang="en-US" altLang="zh-CN" i="1">
                            <a:latin typeface="Cambria Math" panose="02040503050406030204" pitchFamily="18" charset="0"/>
                          </a:rPr>
                          <m:t>1</m:t>
                        </m:r>
                      </m:sub>
                    </m:sSub>
                    <m:r>
                      <a:rPr kumimoji="1" lang="en-US" altLang="zh-CN" i="1">
                        <a:latin typeface="Cambria Math" panose="02040503050406030204" pitchFamily="18" charset="0"/>
                      </a:rPr>
                      <m:t>,</m:t>
                    </m:r>
                    <m:sSub>
                      <m:sSubPr>
                        <m:ctrlPr>
                          <a:rPr kumimoji="1" lang="en-US" altLang="zh-CN" i="1">
                            <a:latin typeface="Cambria Math"/>
                          </a:rPr>
                        </m:ctrlPr>
                      </m:sSubPr>
                      <m:e>
                        <m:r>
                          <a:rPr kumimoji="1" lang="en-US" altLang="zh-CN" i="1">
                            <a:latin typeface="Cambria Math" panose="02040503050406030204" pitchFamily="18" charset="0"/>
                            <a:ea typeface="Cambria Math" panose="02040503050406030204" pitchFamily="18" charset="0"/>
                          </a:rPr>
                          <m:t>𝜆</m:t>
                        </m:r>
                      </m:e>
                      <m:sub>
                        <m:r>
                          <a:rPr kumimoji="1" lang="en-US" altLang="zh-CN" i="1">
                            <a:latin typeface="Cambria Math" panose="02040503050406030204" pitchFamily="18" charset="0"/>
                            <a:ea typeface="Cambria Math" panose="02040503050406030204" pitchFamily="18" charset="0"/>
                          </a:rPr>
                          <m:t>2</m:t>
                        </m:r>
                      </m:sub>
                    </m:sSub>
                    <m:r>
                      <a:rPr kumimoji="1" lang="en-US" altLang="zh-CN" i="1">
                        <a:latin typeface="Cambria Math" panose="02040503050406030204" pitchFamily="18" charset="0"/>
                      </a:rPr>
                      <m:t>,</m:t>
                    </m:r>
                    <m:r>
                      <a:rPr kumimoji="1" lang="en-US" altLang="zh-CN">
                        <a:latin typeface="Cambria Math" panose="02040503050406030204" pitchFamily="18" charset="0"/>
                      </a:rPr>
                      <m:t>…,</m:t>
                    </m:r>
                    <m:sSub>
                      <m:sSubPr>
                        <m:ctrlPr>
                          <a:rPr kumimoji="1" lang="en-US" altLang="zh-CN" i="1">
                            <a:latin typeface="Cambria Math"/>
                          </a:rPr>
                        </m:ctrlPr>
                      </m:sSubPr>
                      <m:e>
                        <m:r>
                          <a:rPr kumimoji="1" lang="en-US" altLang="zh-CN" i="1">
                            <a:latin typeface="Cambria Math" panose="02040503050406030204" pitchFamily="18" charset="0"/>
                            <a:ea typeface="Cambria Math" panose="02040503050406030204" pitchFamily="18" charset="0"/>
                          </a:rPr>
                          <m:t>𝜆</m:t>
                        </m:r>
                      </m:e>
                      <m:sub>
                        <m:r>
                          <a:rPr kumimoji="1" lang="en-US" altLang="zh-CN" b="0" i="1" smtClean="0">
                            <a:latin typeface="Cambria Math" panose="02040503050406030204" pitchFamily="18" charset="0"/>
                            <a:ea typeface="Cambria Math" panose="02040503050406030204" pitchFamily="18" charset="0"/>
                          </a:rPr>
                          <m:t>𝑘</m:t>
                        </m:r>
                      </m:sub>
                    </m:sSub>
                  </m:oMath>
                </a14:m>
                <a:r>
                  <a:rPr kumimoji="1" lang="zh-CN" altLang="en-US" dirty="0"/>
                  <a:t>，则</a:t>
                </a:r>
                <a14:m>
                  <m:oMath xmlns:m="http://schemas.openxmlformats.org/officeDocument/2006/math">
                    <m:r>
                      <m:rPr>
                        <m:sty m:val="p"/>
                      </m:rPr>
                      <a:rPr kumimoji="1" lang="el-GR" altLang="zh-CN" i="1" dirty="0">
                        <a:latin typeface="Cambria Math" panose="02040503050406030204" pitchFamily="18" charset="0"/>
                        <a:ea typeface="Cambria Math" panose="02040503050406030204" pitchFamily="18" charset="0"/>
                      </a:rPr>
                      <m:t>Σ</m:t>
                    </m:r>
                  </m:oMath>
                </a14:m>
                <a:r>
                  <a:rPr kumimoji="1" lang="zh-CN" altLang="en-US" dirty="0" smtClean="0">
                    <a:solidFill>
                      <a:srgbClr val="FF0000"/>
                    </a:solidFill>
                  </a:rPr>
                  <a:t>主对角线</a:t>
                </a:r>
                <a:r>
                  <a:rPr kumimoji="1" lang="zh-CN" altLang="en-US" dirty="0"/>
                  <a:t>上的非零元素分别为</a:t>
                </a:r>
                <a14:m>
                  <m:oMath xmlns:m="http://schemas.openxmlformats.org/officeDocument/2006/math">
                    <m:rad>
                      <m:radPr>
                        <m:degHide m:val="on"/>
                        <m:ctrlPr>
                          <a:rPr kumimoji="1" lang="zh-CN" altLang="en-US" i="1" smtClean="0">
                            <a:latin typeface="Cambria Math"/>
                          </a:rPr>
                        </m:ctrlPr>
                      </m:radPr>
                      <m:deg/>
                      <m:e>
                        <m:sSub>
                          <m:sSubPr>
                            <m:ctrlPr>
                              <a:rPr kumimoji="1" lang="en-US" altLang="zh-CN" i="1" smtClean="0">
                                <a:latin typeface="Cambria Math"/>
                              </a:rPr>
                            </m:ctrlPr>
                          </m:sSubPr>
                          <m:e>
                            <m:r>
                              <a:rPr kumimoji="1" lang="en-US" altLang="zh-CN" i="1" smtClean="0">
                                <a:latin typeface="Cambria Math" panose="02040503050406030204" pitchFamily="18" charset="0"/>
                                <a:ea typeface="Cambria Math" panose="02040503050406030204" pitchFamily="18" charset="0"/>
                              </a:rPr>
                              <m:t>𝜆</m:t>
                            </m:r>
                          </m:e>
                          <m:sub>
                            <m:r>
                              <a:rPr kumimoji="1" lang="en-US" altLang="zh-CN" b="0" i="1" smtClean="0">
                                <a:latin typeface="Cambria Math" panose="02040503050406030204" pitchFamily="18" charset="0"/>
                              </a:rPr>
                              <m:t>1</m:t>
                            </m:r>
                          </m:sub>
                        </m:sSub>
                      </m:e>
                    </m:rad>
                    <m:r>
                      <a:rPr kumimoji="1" lang="en-US" altLang="zh-CN" b="0" i="1" smtClean="0">
                        <a:latin typeface="Cambria Math" panose="02040503050406030204" pitchFamily="18" charset="0"/>
                      </a:rPr>
                      <m:t>,</m:t>
                    </m:r>
                    <m:rad>
                      <m:radPr>
                        <m:degHide m:val="on"/>
                        <m:ctrlPr>
                          <a:rPr kumimoji="1" lang="zh-CN" altLang="en-US" i="1">
                            <a:latin typeface="Cambria Math"/>
                          </a:rPr>
                        </m:ctrlPr>
                      </m:radPr>
                      <m:deg/>
                      <m:e>
                        <m:sSub>
                          <m:sSubPr>
                            <m:ctrlPr>
                              <a:rPr kumimoji="1" lang="en-US" altLang="zh-CN" i="1">
                                <a:latin typeface="Cambria Math"/>
                              </a:rPr>
                            </m:ctrlPr>
                          </m:sSubPr>
                          <m:e>
                            <m:r>
                              <a:rPr kumimoji="1" lang="en-US" altLang="zh-CN" i="1">
                                <a:latin typeface="Cambria Math" panose="02040503050406030204" pitchFamily="18" charset="0"/>
                                <a:ea typeface="Cambria Math" panose="02040503050406030204" pitchFamily="18" charset="0"/>
                              </a:rPr>
                              <m:t>𝜆</m:t>
                            </m:r>
                          </m:e>
                          <m:sub>
                            <m:r>
                              <a:rPr kumimoji="1" lang="en-US" altLang="zh-CN" b="0" i="1" smtClean="0">
                                <a:latin typeface="Cambria Math" panose="02040503050406030204" pitchFamily="18" charset="0"/>
                                <a:ea typeface="Cambria Math" panose="02040503050406030204" pitchFamily="18" charset="0"/>
                              </a:rPr>
                              <m:t>2</m:t>
                            </m:r>
                          </m:sub>
                        </m:sSub>
                      </m:e>
                    </m:rad>
                    <m:r>
                      <a:rPr kumimoji="1" lang="en-US" altLang="zh-CN" b="0" i="0" smtClean="0">
                        <a:latin typeface="Cambria Math" panose="02040503050406030204" pitchFamily="18" charset="0"/>
                      </a:rPr>
                      <m:t>,</m:t>
                    </m:r>
                    <m:r>
                      <a:rPr kumimoji="1" lang="en-US" altLang="zh-CN">
                        <a:latin typeface="Cambria Math" panose="02040503050406030204" pitchFamily="18" charset="0"/>
                      </a:rPr>
                      <m:t>…</m:t>
                    </m:r>
                    <m:r>
                      <a:rPr kumimoji="1" lang="en-US" altLang="zh-CN" b="0" i="0" smtClean="0">
                        <a:latin typeface="Cambria Math" panose="02040503050406030204" pitchFamily="18" charset="0"/>
                      </a:rPr>
                      <m:t>,</m:t>
                    </m:r>
                    <m:rad>
                      <m:radPr>
                        <m:degHide m:val="on"/>
                        <m:ctrlPr>
                          <a:rPr kumimoji="1" lang="zh-CN" altLang="en-US" i="1">
                            <a:latin typeface="Cambria Math"/>
                          </a:rPr>
                        </m:ctrlPr>
                      </m:radPr>
                      <m:deg/>
                      <m:e>
                        <m:sSub>
                          <m:sSubPr>
                            <m:ctrlPr>
                              <a:rPr kumimoji="1" lang="en-US" altLang="zh-CN" i="1">
                                <a:latin typeface="Cambria Math"/>
                              </a:rPr>
                            </m:ctrlPr>
                          </m:sSubPr>
                          <m:e>
                            <m:r>
                              <a:rPr kumimoji="1" lang="en-US" altLang="zh-CN" i="1">
                                <a:latin typeface="Cambria Math" panose="02040503050406030204" pitchFamily="18" charset="0"/>
                                <a:ea typeface="Cambria Math" panose="02040503050406030204" pitchFamily="18" charset="0"/>
                              </a:rPr>
                              <m:t>𝜆</m:t>
                            </m:r>
                          </m:e>
                          <m:sub>
                            <m:r>
                              <a:rPr kumimoji="1" lang="en-US" altLang="zh-CN" b="0" i="1" smtClean="0">
                                <a:latin typeface="Cambria Math" panose="02040503050406030204" pitchFamily="18" charset="0"/>
                                <a:ea typeface="Cambria Math" panose="02040503050406030204" pitchFamily="18" charset="0"/>
                              </a:rPr>
                              <m:t>𝑘</m:t>
                            </m:r>
                          </m:sub>
                        </m:sSub>
                      </m:e>
                    </m:rad>
                  </m:oMath>
                </a14:m>
                <a:endParaRPr kumimoji="1" lang="zh-CN" altLang="en-US" dirty="0"/>
              </a:p>
            </p:txBody>
          </p:sp>
        </mc:Choice>
        <mc:Fallback xmlns="">
          <p:sp>
            <p:nvSpPr>
              <p:cNvPr id="3" name="内容占位符 2">
                <a:extLst>
                  <a:ext uri="{FF2B5EF4-FFF2-40B4-BE49-F238E27FC236}">
                    <a16:creationId xmlns:a16="http://schemas.microsoft.com/office/drawing/2014/main" xmlns="" xmlns:a14="http://schemas.microsoft.com/office/drawing/2010/main" id="{8D02EDB2-0285-A94E-BE78-02F3707B8CA9}"/>
                  </a:ext>
                </a:extLst>
              </p:cNvPr>
              <p:cNvSpPr>
                <a:spLocks noGrp="1" noRot="1" noChangeAspect="1" noMove="1" noResize="1" noEditPoints="1" noAdjustHandles="1" noChangeArrowheads="1" noChangeShapeType="1" noTextEdit="1"/>
              </p:cNvSpPr>
              <p:nvPr>
                <p:ph idx="1"/>
              </p:nvPr>
            </p:nvSpPr>
            <p:spPr>
              <a:xfrm>
                <a:off x="611560" y="1628800"/>
                <a:ext cx="7886700" cy="4351338"/>
              </a:xfrm>
              <a:blipFill rotWithShape="1">
                <a:blip r:embed="rId2"/>
                <a:stretch>
                  <a:fillRect l="-1005" t="-1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422951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C5987F6-FC3A-FE43-9ACE-66AB56E368C7}"/>
              </a:ext>
            </a:extLst>
          </p:cNvPr>
          <p:cNvSpPr>
            <a:spLocks noGrp="1"/>
          </p:cNvSpPr>
          <p:nvPr>
            <p:ph type="title"/>
          </p:nvPr>
        </p:nvSpPr>
        <p:spPr/>
        <p:txBody>
          <a:bodyPr>
            <a:normAutofit/>
          </a:bodyPr>
          <a:lstStyle/>
          <a:p>
            <a:r>
              <a:rPr kumimoji="1" lang="zh-CN" altLang="en-US" sz="4000" dirty="0"/>
              <a:t>例 </a:t>
            </a:r>
            <a:r>
              <a:rPr kumimoji="1" lang="en-US" altLang="zh-CN" sz="4000" dirty="0"/>
              <a:t>2</a:t>
            </a:r>
            <a:endParaRPr kumimoji="1" lang="zh-CN" altLang="en-US" sz="40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 xmlns:a16="http://schemas.microsoft.com/office/drawing/2014/main" id="{91D6363C-FD20-694D-9A34-E7626E918B83}"/>
                  </a:ext>
                </a:extLst>
              </p:cNvPr>
              <p:cNvSpPr>
                <a:spLocks noGrp="1"/>
              </p:cNvSpPr>
              <p:nvPr>
                <p:ph idx="1"/>
              </p:nvPr>
            </p:nvSpPr>
            <p:spPr>
              <a:xfrm>
                <a:off x="628650" y="1315098"/>
                <a:ext cx="7886700" cy="5542909"/>
              </a:xfrm>
            </p:spPr>
            <p:txBody>
              <a:bodyPr>
                <a:noAutofit/>
              </a:bodyPr>
              <a:lstStyle/>
              <a:p>
                <a:pPr>
                  <a:lnSpc>
                    <a:spcPct val="110000"/>
                  </a:lnSpc>
                </a:pPr>
                <a:r>
                  <a:rPr kumimoji="1" lang="zh-CN" altLang="en-US" sz="2000" dirty="0"/>
                  <a:t>求矩阵</a:t>
                </a:r>
                <a14:m>
                  <m:oMath xmlns:m="http://schemas.openxmlformats.org/officeDocument/2006/math">
                    <m:d>
                      <m:dPr>
                        <m:ctrlPr>
                          <a:rPr kumimoji="1" lang="en-US" altLang="zh-CN" sz="2000" i="1" smtClean="0">
                            <a:latin typeface="Cambria Math"/>
                          </a:rPr>
                        </m:ctrlPr>
                      </m:dPr>
                      <m:e>
                        <m:m>
                          <m:mPr>
                            <m:mcs>
                              <m:mc>
                                <m:mcPr>
                                  <m:count m:val="2"/>
                                  <m:mcJc m:val="center"/>
                                </m:mcPr>
                              </m:mc>
                            </m:mcs>
                            <m:ctrlPr>
                              <a:rPr kumimoji="1" lang="en-US" altLang="zh-CN" sz="2000" i="1" smtClean="0">
                                <a:latin typeface="Cambria Math"/>
                              </a:rPr>
                            </m:ctrlPr>
                          </m:mPr>
                          <m:mr>
                            <m:e>
                              <m:r>
                                <m:rPr>
                                  <m:brk m:alnAt="7"/>
                                </m:rPr>
                                <a:rPr kumimoji="1" lang="en-US" altLang="zh-CN" sz="2000" b="0" i="1" smtClean="0">
                                  <a:latin typeface="Cambria Math" panose="02040503050406030204" pitchFamily="18" charset="0"/>
                                </a:rPr>
                                <m:t>1</m:t>
                              </m:r>
                            </m:e>
                            <m:e>
                              <m:r>
                                <a:rPr kumimoji="1" lang="en-US" altLang="zh-CN" sz="2000" b="0" i="1" smtClean="0">
                                  <a:latin typeface="Cambria Math" panose="02040503050406030204" pitchFamily="18" charset="0"/>
                                </a:rPr>
                                <m:t>1</m:t>
                              </m:r>
                            </m:e>
                          </m:mr>
                          <m:mr>
                            <m:e>
                              <m:r>
                                <a:rPr kumimoji="1" lang="en-US" altLang="zh-CN" sz="2000" b="0" i="1" smtClean="0">
                                  <a:latin typeface="Cambria Math" panose="02040503050406030204" pitchFamily="18" charset="0"/>
                                </a:rPr>
                                <m:t>1</m:t>
                              </m:r>
                            </m:e>
                            <m:e>
                              <m:r>
                                <a:rPr kumimoji="1" lang="en-US" altLang="zh-CN" sz="2000" b="0" i="1" smtClean="0">
                                  <a:latin typeface="Cambria Math" panose="02040503050406030204" pitchFamily="18" charset="0"/>
                                </a:rPr>
                                <m:t>1</m:t>
                              </m:r>
                            </m:e>
                          </m:mr>
                          <m:mr>
                            <m:e>
                              <m:r>
                                <a:rPr kumimoji="1" lang="en-US" altLang="zh-CN" sz="2000" b="0" i="1" smtClean="0">
                                  <a:latin typeface="Cambria Math" panose="02040503050406030204" pitchFamily="18" charset="0"/>
                                </a:rPr>
                                <m:t>0</m:t>
                              </m:r>
                            </m:e>
                            <m:e>
                              <m:r>
                                <a:rPr kumimoji="1" lang="en-US" altLang="zh-CN" sz="2000" b="0" i="1" smtClean="0">
                                  <a:latin typeface="Cambria Math" panose="02040503050406030204" pitchFamily="18" charset="0"/>
                                </a:rPr>
                                <m:t>0</m:t>
                              </m:r>
                            </m:e>
                          </m:mr>
                        </m:m>
                      </m:e>
                    </m:d>
                  </m:oMath>
                </a14:m>
                <a:r>
                  <a:rPr kumimoji="1" lang="zh-CN" altLang="en-US" sz="2000" dirty="0"/>
                  <a:t>的奇异值分解</a:t>
                </a:r>
                <a:endParaRPr kumimoji="1" lang="en-US" altLang="zh-CN" sz="2000" dirty="0"/>
              </a:p>
              <a:p>
                <a:pPr marL="0" indent="0">
                  <a:lnSpc>
                    <a:spcPct val="110000"/>
                  </a:lnSpc>
                  <a:buNone/>
                </a:pPr>
                <a:r>
                  <a:rPr kumimoji="1" lang="zh-CN" altLang="en-US" sz="2000" dirty="0"/>
                  <a:t>解：</a:t>
                </a:r>
                <a14:m>
                  <m:oMath xmlns:m="http://schemas.openxmlformats.org/officeDocument/2006/math">
                    <m:r>
                      <a:rPr kumimoji="1" lang="en-US" altLang="zh-CN" sz="2000" b="0" i="1" smtClean="0">
                        <a:latin typeface="Cambria Math" panose="02040503050406030204" pitchFamily="18" charset="0"/>
                      </a:rPr>
                      <m:t>𝐴</m:t>
                    </m:r>
                    <m:sSup>
                      <m:sSupPr>
                        <m:ctrlPr>
                          <a:rPr kumimoji="1" lang="en-US" altLang="zh-CN" sz="2000" b="0" i="1" smtClean="0">
                            <a:latin typeface="Cambria Math"/>
                          </a:rPr>
                        </m:ctrlPr>
                      </m:sSupPr>
                      <m:e>
                        <m:r>
                          <a:rPr kumimoji="1" lang="en-US" altLang="zh-CN" sz="2000" b="0" i="1" smtClean="0">
                            <a:latin typeface="Cambria Math" panose="02040503050406030204" pitchFamily="18" charset="0"/>
                          </a:rPr>
                          <m:t>𝐴</m:t>
                        </m:r>
                      </m:e>
                      <m:sup>
                        <m:r>
                          <a:rPr kumimoji="1" lang="en-US" altLang="zh-CN" sz="2000" b="0" i="1" smtClean="0">
                            <a:latin typeface="Cambria Math" panose="02040503050406030204" pitchFamily="18" charset="0"/>
                          </a:rPr>
                          <m:t>𝑇</m:t>
                        </m:r>
                      </m:sup>
                    </m:sSup>
                    <m:r>
                      <a:rPr kumimoji="1" lang="en-US" altLang="zh-CN" sz="2000" b="0" i="1" smtClean="0">
                        <a:latin typeface="Cambria Math" panose="02040503050406030204" pitchFamily="18" charset="0"/>
                      </a:rPr>
                      <m:t>=</m:t>
                    </m:r>
                    <m:d>
                      <m:dPr>
                        <m:ctrlPr>
                          <a:rPr kumimoji="1" lang="en-US" altLang="zh-CN" sz="2000" i="1">
                            <a:latin typeface="Cambria Math"/>
                          </a:rPr>
                        </m:ctrlPr>
                      </m:dPr>
                      <m:e>
                        <m:m>
                          <m:mPr>
                            <m:plcHide m:val="on"/>
                            <m:mcs>
                              <m:mc>
                                <m:mcPr>
                                  <m:count m:val="3"/>
                                  <m:mcJc m:val="center"/>
                                </m:mcPr>
                              </m:mc>
                            </m:mcs>
                            <m:ctrlPr>
                              <a:rPr kumimoji="1" lang="en-US" altLang="zh-CN" sz="2000" i="1">
                                <a:latin typeface="Cambria Math"/>
                              </a:rPr>
                            </m:ctrlPr>
                          </m:mPr>
                          <m:mr>
                            <m:e>
                              <m:r>
                                <a:rPr kumimoji="1" lang="en-US" altLang="zh-CN" sz="2000" b="0" i="1" smtClean="0">
                                  <a:latin typeface="Cambria Math" panose="02040503050406030204" pitchFamily="18" charset="0"/>
                                </a:rPr>
                                <m:t>2</m:t>
                              </m:r>
                            </m:e>
                            <m:e>
                              <m:r>
                                <a:rPr kumimoji="1" lang="en-US" altLang="zh-CN" sz="2000" b="0" i="1" smtClean="0">
                                  <a:latin typeface="Cambria Math" panose="02040503050406030204" pitchFamily="18" charset="0"/>
                                </a:rPr>
                                <m:t>2</m:t>
                              </m:r>
                            </m:e>
                            <m:e>
                              <m:r>
                                <a:rPr kumimoji="1" lang="en-US" altLang="zh-CN" sz="2000" b="0" i="1" smtClean="0">
                                  <a:latin typeface="Cambria Math" panose="02040503050406030204" pitchFamily="18" charset="0"/>
                                </a:rPr>
                                <m:t>0</m:t>
                              </m:r>
                            </m:e>
                          </m:mr>
                          <m:mr>
                            <m:e>
                              <m:r>
                                <a:rPr kumimoji="1" lang="en-US" altLang="zh-CN" sz="2000" b="0" i="1" smtClean="0">
                                  <a:latin typeface="Cambria Math" panose="02040503050406030204" pitchFamily="18" charset="0"/>
                                </a:rPr>
                                <m:t>2</m:t>
                              </m:r>
                            </m:e>
                            <m:e>
                              <m:r>
                                <a:rPr kumimoji="1" lang="en-US" altLang="zh-CN" sz="2000" b="0" i="1" smtClean="0">
                                  <a:latin typeface="Cambria Math" panose="02040503050406030204" pitchFamily="18" charset="0"/>
                                </a:rPr>
                                <m:t>2</m:t>
                              </m:r>
                            </m:e>
                            <m:e>
                              <m:r>
                                <a:rPr kumimoji="1" lang="en-US" altLang="zh-CN" sz="2000" b="0" i="1" smtClean="0">
                                  <a:latin typeface="Cambria Math" panose="02040503050406030204" pitchFamily="18" charset="0"/>
                                </a:rPr>
                                <m:t>0</m:t>
                              </m:r>
                            </m:e>
                          </m:mr>
                          <m:mr>
                            <m:e>
                              <m:r>
                                <a:rPr kumimoji="1" lang="en-US" altLang="zh-CN" sz="2000" i="1">
                                  <a:latin typeface="Cambria Math" panose="02040503050406030204" pitchFamily="18" charset="0"/>
                                </a:rPr>
                                <m:t>0</m:t>
                              </m:r>
                            </m:e>
                            <m:e>
                              <m:r>
                                <a:rPr kumimoji="1" lang="en-US" altLang="zh-CN" sz="2000" i="1">
                                  <a:latin typeface="Cambria Math" panose="02040503050406030204" pitchFamily="18" charset="0"/>
                                </a:rPr>
                                <m:t>0</m:t>
                              </m:r>
                            </m:e>
                            <m:e>
                              <m:r>
                                <a:rPr kumimoji="1" lang="en-US" altLang="zh-CN" sz="2000" i="1">
                                  <a:latin typeface="Cambria Math" panose="02040503050406030204" pitchFamily="18" charset="0"/>
                                </a:rPr>
                                <m:t>0</m:t>
                              </m:r>
                            </m:e>
                          </m:mr>
                        </m:m>
                      </m:e>
                    </m:d>
                  </m:oMath>
                </a14:m>
                <a:r>
                  <a:rPr kumimoji="1" lang="zh-CN" altLang="en-US" sz="2000" dirty="0"/>
                  <a:t>，特征值分别为</a:t>
                </a:r>
                <a:r>
                  <a:rPr kumimoji="1" lang="en-US" altLang="zh-CN" sz="2000" dirty="0"/>
                  <a:t>4</a:t>
                </a:r>
                <a:r>
                  <a:rPr kumimoji="1" lang="zh-CN" altLang="en-US" sz="2000" dirty="0"/>
                  <a:t>，</a:t>
                </a:r>
                <a:r>
                  <a:rPr kumimoji="1" lang="en-US" altLang="zh-CN" sz="2000" dirty="0"/>
                  <a:t>0</a:t>
                </a:r>
                <a:r>
                  <a:rPr kumimoji="1" lang="zh-CN" altLang="en-US" sz="2000" dirty="0"/>
                  <a:t>，</a:t>
                </a:r>
                <a:r>
                  <a:rPr kumimoji="1" lang="en-US" altLang="zh-CN" sz="2000" dirty="0"/>
                  <a:t>0</a:t>
                </a:r>
                <a:r>
                  <a:rPr kumimoji="1" lang="zh-CN" altLang="en-US" sz="2000" dirty="0"/>
                  <a:t>，对应的特征向量为</a:t>
                </a:r>
                <a14:m>
                  <m:oMath xmlns:m="http://schemas.openxmlformats.org/officeDocument/2006/math">
                    <m:d>
                      <m:dPr>
                        <m:ctrlPr>
                          <a:rPr kumimoji="1" lang="en-US" altLang="zh-CN" sz="2000" i="1">
                            <a:latin typeface="Cambria Math"/>
                          </a:rPr>
                        </m:ctrlPr>
                      </m:dPr>
                      <m:e>
                        <m:m>
                          <m:mPr>
                            <m:mcs>
                              <m:mc>
                                <m:mcPr>
                                  <m:count m:val="1"/>
                                  <m:mcJc m:val="center"/>
                                </m:mcPr>
                              </m:mc>
                            </m:mcs>
                            <m:ctrlPr>
                              <a:rPr kumimoji="1" lang="en-US" altLang="zh-CN" sz="2000" i="1">
                                <a:latin typeface="Cambria Math"/>
                              </a:rPr>
                            </m:ctrlPr>
                          </m:mPr>
                          <m:mr>
                            <m:e>
                              <m:f>
                                <m:fPr>
                                  <m:ctrlPr>
                                    <a:rPr kumimoji="1" lang="en-US" altLang="zh-CN" sz="2000" i="1">
                                      <a:latin typeface="Cambria Math"/>
                                    </a:rPr>
                                  </m:ctrlPr>
                                </m:fPr>
                                <m:num>
                                  <m:rad>
                                    <m:radPr>
                                      <m:degHide m:val="on"/>
                                      <m:ctrlPr>
                                        <a:rPr kumimoji="1" lang="en-US" altLang="zh-CN" sz="2000" i="1">
                                          <a:latin typeface="Cambria Math"/>
                                        </a:rPr>
                                      </m:ctrlPr>
                                    </m:radPr>
                                    <m:deg/>
                                    <m:e>
                                      <m:r>
                                        <a:rPr kumimoji="1" lang="en-US" altLang="zh-CN" sz="2000" i="1">
                                          <a:latin typeface="Cambria Math" panose="02040503050406030204" pitchFamily="18" charset="0"/>
                                        </a:rPr>
                                        <m:t>2</m:t>
                                      </m:r>
                                    </m:e>
                                  </m:rad>
                                </m:num>
                                <m:den>
                                  <m:r>
                                    <a:rPr kumimoji="1" lang="en-US" altLang="zh-CN" sz="2000" i="1">
                                      <a:latin typeface="Cambria Math" panose="02040503050406030204" pitchFamily="18" charset="0"/>
                                    </a:rPr>
                                    <m:t>2</m:t>
                                  </m:r>
                                </m:den>
                              </m:f>
                            </m:e>
                          </m:mr>
                          <m:mr>
                            <m:e>
                              <m:f>
                                <m:fPr>
                                  <m:ctrlPr>
                                    <a:rPr kumimoji="1" lang="en-US" altLang="zh-CN" sz="2000" i="1">
                                      <a:latin typeface="Cambria Math"/>
                                    </a:rPr>
                                  </m:ctrlPr>
                                </m:fPr>
                                <m:num>
                                  <m:rad>
                                    <m:radPr>
                                      <m:degHide m:val="on"/>
                                      <m:ctrlPr>
                                        <a:rPr kumimoji="1" lang="en-US" altLang="zh-CN" sz="2000" i="1">
                                          <a:latin typeface="Cambria Math"/>
                                        </a:rPr>
                                      </m:ctrlPr>
                                    </m:radPr>
                                    <m:deg/>
                                    <m:e>
                                      <m:r>
                                        <a:rPr kumimoji="1" lang="en-US" altLang="zh-CN" sz="2000" i="1">
                                          <a:latin typeface="Cambria Math" panose="02040503050406030204" pitchFamily="18" charset="0"/>
                                        </a:rPr>
                                        <m:t>2</m:t>
                                      </m:r>
                                    </m:e>
                                  </m:rad>
                                </m:num>
                                <m:den>
                                  <m:r>
                                    <a:rPr kumimoji="1" lang="en-US" altLang="zh-CN" sz="2000" i="1">
                                      <a:latin typeface="Cambria Math" panose="02040503050406030204" pitchFamily="18" charset="0"/>
                                    </a:rPr>
                                    <m:t>2</m:t>
                                  </m:r>
                                </m:den>
                              </m:f>
                            </m:e>
                          </m:mr>
                          <m:mr>
                            <m:e>
                              <m:r>
                                <a:rPr kumimoji="1" lang="en-US" altLang="zh-CN" sz="2000" i="1">
                                  <a:latin typeface="Cambria Math" panose="02040503050406030204" pitchFamily="18" charset="0"/>
                                </a:rPr>
                                <m:t>0</m:t>
                              </m:r>
                            </m:e>
                          </m:mr>
                        </m:m>
                      </m:e>
                    </m:d>
                    <m:r>
                      <m:rPr>
                        <m:nor/>
                      </m:rPr>
                      <a:rPr kumimoji="1" lang="zh-CN" altLang="en-US" sz="2000" dirty="0"/>
                      <m:t>，</m:t>
                    </m:r>
                    <m:d>
                      <m:dPr>
                        <m:ctrlPr>
                          <a:rPr kumimoji="1" lang="en-US" altLang="zh-CN" sz="2000" i="1" smtClean="0">
                            <a:latin typeface="Cambria Math"/>
                          </a:rPr>
                        </m:ctrlPr>
                      </m:dPr>
                      <m:e>
                        <m:m>
                          <m:mPr>
                            <m:mcs>
                              <m:mc>
                                <m:mcPr>
                                  <m:count m:val="1"/>
                                  <m:mcJc m:val="center"/>
                                </m:mcPr>
                              </m:mc>
                            </m:mcs>
                            <m:ctrlPr>
                              <a:rPr kumimoji="1" lang="en-US" altLang="zh-CN" sz="2000" i="1" smtClean="0">
                                <a:latin typeface="Cambria Math"/>
                              </a:rPr>
                            </m:ctrlPr>
                          </m:mPr>
                          <m:mr>
                            <m:e>
                              <m:r>
                                <m:rPr>
                                  <m:brk m:alnAt="7"/>
                                </m:rPr>
                                <a:rPr kumimoji="1" lang="en-US" altLang="zh-CN" sz="2000" b="0" i="1" smtClean="0">
                                  <a:latin typeface="Cambria Math" panose="02040503050406030204" pitchFamily="18" charset="0"/>
                                </a:rPr>
                                <m:t>−</m:t>
                              </m:r>
                              <m:f>
                                <m:fPr>
                                  <m:ctrlPr>
                                    <a:rPr kumimoji="1" lang="en-US" altLang="zh-CN" sz="2000" b="0" i="1" smtClean="0">
                                      <a:latin typeface="Cambria Math"/>
                                    </a:rPr>
                                  </m:ctrlPr>
                                </m:fPr>
                                <m:num>
                                  <m:rad>
                                    <m:radPr>
                                      <m:degHide m:val="on"/>
                                      <m:ctrlPr>
                                        <a:rPr kumimoji="1" lang="en-US" altLang="zh-CN" sz="2000" b="0" i="1" smtClean="0">
                                          <a:latin typeface="Cambria Math"/>
                                        </a:rPr>
                                      </m:ctrlPr>
                                    </m:radPr>
                                    <m:deg/>
                                    <m:e>
                                      <m:r>
                                        <a:rPr kumimoji="1" lang="en-US" altLang="zh-CN" sz="2000" b="0" i="1" smtClean="0">
                                          <a:latin typeface="Cambria Math" panose="02040503050406030204" pitchFamily="18" charset="0"/>
                                        </a:rPr>
                                        <m:t>2</m:t>
                                      </m:r>
                                    </m:e>
                                  </m:rad>
                                </m:num>
                                <m:den>
                                  <m:r>
                                    <a:rPr kumimoji="1" lang="en-US" altLang="zh-CN" sz="2000" b="0" i="1" smtClean="0">
                                      <a:latin typeface="Cambria Math" panose="02040503050406030204" pitchFamily="18" charset="0"/>
                                    </a:rPr>
                                    <m:t>2</m:t>
                                  </m:r>
                                </m:den>
                              </m:f>
                            </m:e>
                          </m:mr>
                          <m:mr>
                            <m:e>
                              <m:f>
                                <m:fPr>
                                  <m:ctrlPr>
                                    <a:rPr kumimoji="1" lang="en-US" altLang="zh-CN" sz="2000" i="1">
                                      <a:latin typeface="Cambria Math"/>
                                    </a:rPr>
                                  </m:ctrlPr>
                                </m:fPr>
                                <m:num>
                                  <m:rad>
                                    <m:radPr>
                                      <m:degHide m:val="on"/>
                                      <m:ctrlPr>
                                        <a:rPr kumimoji="1" lang="en-US" altLang="zh-CN" sz="2000" i="1">
                                          <a:latin typeface="Cambria Math"/>
                                        </a:rPr>
                                      </m:ctrlPr>
                                    </m:radPr>
                                    <m:deg/>
                                    <m:e>
                                      <m:r>
                                        <a:rPr kumimoji="1" lang="en-US" altLang="zh-CN" sz="2000" i="1">
                                          <a:latin typeface="Cambria Math" panose="02040503050406030204" pitchFamily="18" charset="0"/>
                                        </a:rPr>
                                        <m:t>2</m:t>
                                      </m:r>
                                    </m:e>
                                  </m:rad>
                                </m:num>
                                <m:den>
                                  <m:r>
                                    <a:rPr kumimoji="1" lang="en-US" altLang="zh-CN" sz="2000" i="1">
                                      <a:latin typeface="Cambria Math" panose="02040503050406030204" pitchFamily="18" charset="0"/>
                                    </a:rPr>
                                    <m:t>2</m:t>
                                  </m:r>
                                </m:den>
                              </m:f>
                            </m:e>
                          </m:mr>
                          <m:mr>
                            <m:e>
                              <m:r>
                                <a:rPr kumimoji="1" lang="en-US" altLang="zh-CN" sz="2000" b="0" i="1" smtClean="0">
                                  <a:latin typeface="Cambria Math" panose="02040503050406030204" pitchFamily="18" charset="0"/>
                                </a:rPr>
                                <m:t>0</m:t>
                              </m:r>
                            </m:e>
                          </m:mr>
                        </m:m>
                      </m:e>
                    </m:d>
                  </m:oMath>
                </a14:m>
                <a:r>
                  <a:rPr kumimoji="1" lang="zh-CN" altLang="en-US" sz="2000" dirty="0"/>
                  <a:t>，</a:t>
                </a:r>
                <a:r>
                  <a:rPr kumimoji="1" lang="en-US" altLang="zh-CN" sz="2000" dirty="0"/>
                  <a:t> </a:t>
                </a:r>
                <a14:m>
                  <m:oMath xmlns:m="http://schemas.openxmlformats.org/officeDocument/2006/math">
                    <m:d>
                      <m:dPr>
                        <m:ctrlPr>
                          <a:rPr kumimoji="1" lang="en-US" altLang="zh-CN" sz="2000" i="1">
                            <a:latin typeface="Cambria Math"/>
                          </a:rPr>
                        </m:ctrlPr>
                      </m:dPr>
                      <m:e>
                        <m:m>
                          <m:mPr>
                            <m:mcs>
                              <m:mc>
                                <m:mcPr>
                                  <m:count m:val="1"/>
                                  <m:mcJc m:val="center"/>
                                </m:mcPr>
                              </m:mc>
                            </m:mcs>
                            <m:ctrlPr>
                              <a:rPr kumimoji="1" lang="en-US" altLang="zh-CN" sz="2000" i="1">
                                <a:latin typeface="Cambria Math"/>
                              </a:rPr>
                            </m:ctrlPr>
                          </m:mPr>
                          <m:mr>
                            <m:e>
                              <m:r>
                                <a:rPr kumimoji="1" lang="en-US" altLang="zh-CN" sz="2000" b="0" i="1" smtClean="0">
                                  <a:latin typeface="Cambria Math" panose="02040503050406030204" pitchFamily="18" charset="0"/>
                                </a:rPr>
                                <m:t>0</m:t>
                              </m:r>
                            </m:e>
                          </m:mr>
                          <m:mr>
                            <m:e>
                              <m:r>
                                <a:rPr kumimoji="1" lang="en-US" altLang="zh-CN" sz="2000" b="0" i="1" smtClean="0">
                                  <a:latin typeface="Cambria Math" panose="02040503050406030204" pitchFamily="18" charset="0"/>
                                </a:rPr>
                                <m:t>0</m:t>
                              </m:r>
                            </m:e>
                          </m:mr>
                          <m:mr>
                            <m:e>
                              <m:r>
                                <a:rPr kumimoji="1" lang="en-US" altLang="zh-CN" sz="2000" b="0" i="1" smtClean="0">
                                  <a:latin typeface="Cambria Math" panose="02040503050406030204" pitchFamily="18" charset="0"/>
                                </a:rPr>
                                <m:t>1</m:t>
                              </m:r>
                            </m:e>
                          </m:mr>
                        </m:m>
                      </m:e>
                    </m:d>
                  </m:oMath>
                </a14:m>
                <a:r>
                  <a:rPr kumimoji="1" lang="zh-CN" altLang="en-US" sz="2000" dirty="0"/>
                  <a:t>，</a:t>
                </a:r>
                <a:endParaRPr kumimoji="1" lang="en-US" altLang="zh-CN" sz="2000" dirty="0"/>
              </a:p>
              <a:p>
                <a:pPr marL="0" indent="0">
                  <a:lnSpc>
                    <a:spcPct val="110000"/>
                  </a:lnSpc>
                  <a:buNone/>
                </a:pPr>
                <a14:m>
                  <m:oMathPara xmlns:m="http://schemas.openxmlformats.org/officeDocument/2006/math">
                    <m:oMathParaPr>
                      <m:jc m:val="centerGroup"/>
                    </m:oMathParaPr>
                    <m:oMath xmlns:m="http://schemas.openxmlformats.org/officeDocument/2006/math">
                      <m:r>
                        <a:rPr kumimoji="1" lang="en-US" altLang="zh-CN" sz="2000" b="0" i="1" dirty="0" smtClean="0">
                          <a:latin typeface="Cambria Math" panose="02040503050406030204" pitchFamily="18" charset="0"/>
                        </a:rPr>
                        <m:t>𝑃</m:t>
                      </m:r>
                      <m:r>
                        <a:rPr kumimoji="1" lang="en-US" altLang="zh-CN" sz="2000" b="0" i="1" dirty="0" smtClean="0">
                          <a:latin typeface="Cambria Math" panose="02040503050406030204" pitchFamily="18" charset="0"/>
                        </a:rPr>
                        <m:t>=</m:t>
                      </m:r>
                      <m:d>
                        <m:dPr>
                          <m:ctrlPr>
                            <a:rPr kumimoji="1" lang="en-US" altLang="zh-CN" sz="2000" b="0" i="1" dirty="0" smtClean="0">
                              <a:latin typeface="Cambria Math"/>
                            </a:rPr>
                          </m:ctrlPr>
                        </m:dPr>
                        <m:e>
                          <m:m>
                            <m:mPr>
                              <m:mcs>
                                <m:mc>
                                  <m:mcPr>
                                    <m:count m:val="3"/>
                                    <m:mcJc m:val="center"/>
                                  </m:mcPr>
                                </m:mc>
                              </m:mcs>
                              <m:ctrlPr>
                                <a:rPr kumimoji="1" lang="en-US" altLang="zh-CN" sz="2000" b="0" i="1" dirty="0" smtClean="0">
                                  <a:latin typeface="Cambria Math"/>
                                </a:rPr>
                              </m:ctrlPr>
                            </m:mPr>
                            <m:mr>
                              <m:e>
                                <m:f>
                                  <m:fPr>
                                    <m:ctrlPr>
                                      <a:rPr kumimoji="1" lang="en-US" altLang="zh-CN" sz="2000" i="1">
                                        <a:latin typeface="Cambria Math"/>
                                      </a:rPr>
                                    </m:ctrlPr>
                                  </m:fPr>
                                  <m:num>
                                    <m:rad>
                                      <m:radPr>
                                        <m:degHide m:val="on"/>
                                        <m:ctrlPr>
                                          <a:rPr kumimoji="1" lang="en-US" altLang="zh-CN" sz="2000" i="1">
                                            <a:latin typeface="Cambria Math"/>
                                          </a:rPr>
                                        </m:ctrlPr>
                                      </m:radPr>
                                      <m:deg/>
                                      <m:e>
                                        <m:r>
                                          <a:rPr kumimoji="1" lang="en-US" altLang="zh-CN" sz="2000" i="1">
                                            <a:latin typeface="Cambria Math" panose="02040503050406030204" pitchFamily="18" charset="0"/>
                                          </a:rPr>
                                          <m:t>2</m:t>
                                        </m:r>
                                      </m:e>
                                    </m:rad>
                                  </m:num>
                                  <m:den>
                                    <m:r>
                                      <a:rPr kumimoji="1" lang="en-US" altLang="zh-CN" sz="2000" i="1">
                                        <a:latin typeface="Cambria Math" panose="02040503050406030204" pitchFamily="18" charset="0"/>
                                      </a:rPr>
                                      <m:t>2</m:t>
                                    </m:r>
                                  </m:den>
                                </m:f>
                              </m:e>
                              <m:e>
                                <m:r>
                                  <a:rPr kumimoji="1" lang="en-US" altLang="zh-CN" sz="2000" b="0" i="1" dirty="0" smtClean="0">
                                    <a:latin typeface="Cambria Math" panose="02040503050406030204" pitchFamily="18" charset="0"/>
                                  </a:rPr>
                                  <m:t>−</m:t>
                                </m:r>
                                <m:f>
                                  <m:fPr>
                                    <m:ctrlPr>
                                      <a:rPr kumimoji="1" lang="en-US" altLang="zh-CN" sz="2000" i="1">
                                        <a:latin typeface="Cambria Math"/>
                                      </a:rPr>
                                    </m:ctrlPr>
                                  </m:fPr>
                                  <m:num>
                                    <m:rad>
                                      <m:radPr>
                                        <m:degHide m:val="on"/>
                                        <m:ctrlPr>
                                          <a:rPr kumimoji="1" lang="en-US" altLang="zh-CN" sz="2000" i="1">
                                            <a:latin typeface="Cambria Math"/>
                                          </a:rPr>
                                        </m:ctrlPr>
                                      </m:radPr>
                                      <m:deg/>
                                      <m:e>
                                        <m:r>
                                          <a:rPr kumimoji="1" lang="en-US" altLang="zh-CN" sz="2000" i="1">
                                            <a:latin typeface="Cambria Math" panose="02040503050406030204" pitchFamily="18" charset="0"/>
                                          </a:rPr>
                                          <m:t>2</m:t>
                                        </m:r>
                                      </m:e>
                                    </m:rad>
                                  </m:num>
                                  <m:den>
                                    <m:r>
                                      <a:rPr kumimoji="1" lang="en-US" altLang="zh-CN" sz="2000" i="1">
                                        <a:latin typeface="Cambria Math" panose="02040503050406030204" pitchFamily="18" charset="0"/>
                                      </a:rPr>
                                      <m:t>2</m:t>
                                    </m:r>
                                  </m:den>
                                </m:f>
                              </m:e>
                              <m:e>
                                <m:r>
                                  <a:rPr kumimoji="1" lang="en-US" altLang="zh-CN" sz="2000" b="0" i="1" dirty="0" smtClean="0">
                                    <a:latin typeface="Cambria Math" panose="02040503050406030204" pitchFamily="18" charset="0"/>
                                  </a:rPr>
                                  <m:t>0</m:t>
                                </m:r>
                              </m:e>
                            </m:mr>
                            <m:mr>
                              <m:e>
                                <m:f>
                                  <m:fPr>
                                    <m:ctrlPr>
                                      <a:rPr kumimoji="1" lang="en-US" altLang="zh-CN" sz="2000" i="1">
                                        <a:latin typeface="Cambria Math"/>
                                      </a:rPr>
                                    </m:ctrlPr>
                                  </m:fPr>
                                  <m:num>
                                    <m:rad>
                                      <m:radPr>
                                        <m:degHide m:val="on"/>
                                        <m:ctrlPr>
                                          <a:rPr kumimoji="1" lang="en-US" altLang="zh-CN" sz="2000" i="1">
                                            <a:latin typeface="Cambria Math"/>
                                          </a:rPr>
                                        </m:ctrlPr>
                                      </m:radPr>
                                      <m:deg/>
                                      <m:e>
                                        <m:r>
                                          <a:rPr kumimoji="1" lang="en-US" altLang="zh-CN" sz="2000" i="1">
                                            <a:latin typeface="Cambria Math" panose="02040503050406030204" pitchFamily="18" charset="0"/>
                                          </a:rPr>
                                          <m:t>2</m:t>
                                        </m:r>
                                      </m:e>
                                    </m:rad>
                                  </m:num>
                                  <m:den>
                                    <m:r>
                                      <a:rPr kumimoji="1" lang="en-US" altLang="zh-CN" sz="2000" i="1">
                                        <a:latin typeface="Cambria Math" panose="02040503050406030204" pitchFamily="18" charset="0"/>
                                      </a:rPr>
                                      <m:t>2</m:t>
                                    </m:r>
                                  </m:den>
                                </m:f>
                              </m:e>
                              <m:e>
                                <m:f>
                                  <m:fPr>
                                    <m:ctrlPr>
                                      <a:rPr kumimoji="1" lang="en-US" altLang="zh-CN" sz="2000" i="1">
                                        <a:latin typeface="Cambria Math"/>
                                      </a:rPr>
                                    </m:ctrlPr>
                                  </m:fPr>
                                  <m:num>
                                    <m:rad>
                                      <m:radPr>
                                        <m:degHide m:val="on"/>
                                        <m:ctrlPr>
                                          <a:rPr kumimoji="1" lang="en-US" altLang="zh-CN" sz="2000" i="1">
                                            <a:latin typeface="Cambria Math"/>
                                          </a:rPr>
                                        </m:ctrlPr>
                                      </m:radPr>
                                      <m:deg/>
                                      <m:e>
                                        <m:r>
                                          <a:rPr kumimoji="1" lang="en-US" altLang="zh-CN" sz="2000" i="1">
                                            <a:latin typeface="Cambria Math" panose="02040503050406030204" pitchFamily="18" charset="0"/>
                                          </a:rPr>
                                          <m:t>2</m:t>
                                        </m:r>
                                      </m:e>
                                    </m:rad>
                                  </m:num>
                                  <m:den>
                                    <m:r>
                                      <a:rPr kumimoji="1" lang="en-US" altLang="zh-CN" sz="2000" i="1">
                                        <a:latin typeface="Cambria Math" panose="02040503050406030204" pitchFamily="18" charset="0"/>
                                      </a:rPr>
                                      <m:t>2</m:t>
                                    </m:r>
                                  </m:den>
                                </m:f>
                              </m:e>
                              <m:e>
                                <m:r>
                                  <a:rPr kumimoji="1" lang="en-US" altLang="zh-CN" sz="2000" b="0" i="1" dirty="0" smtClean="0">
                                    <a:latin typeface="Cambria Math" panose="02040503050406030204" pitchFamily="18" charset="0"/>
                                  </a:rPr>
                                  <m:t>0</m:t>
                                </m:r>
                              </m:e>
                            </m:mr>
                            <m:mr>
                              <m:e>
                                <m:r>
                                  <a:rPr kumimoji="1" lang="en-US" altLang="zh-CN" sz="2000" b="0" i="1" dirty="0" smtClean="0">
                                    <a:latin typeface="Cambria Math" panose="02040503050406030204" pitchFamily="18" charset="0"/>
                                  </a:rPr>
                                  <m:t>0</m:t>
                                </m:r>
                              </m:e>
                              <m:e>
                                <m:r>
                                  <a:rPr kumimoji="1" lang="en-US" altLang="zh-CN" sz="2000" b="0" i="1" dirty="0" smtClean="0">
                                    <a:latin typeface="Cambria Math" panose="02040503050406030204" pitchFamily="18" charset="0"/>
                                  </a:rPr>
                                  <m:t>0</m:t>
                                </m:r>
                              </m:e>
                              <m:e>
                                <m:r>
                                  <a:rPr kumimoji="1" lang="en-US" altLang="zh-CN" sz="2000" b="0" i="1" dirty="0" smtClean="0">
                                    <a:latin typeface="Cambria Math" panose="02040503050406030204" pitchFamily="18" charset="0"/>
                                  </a:rPr>
                                  <m:t>1</m:t>
                                </m:r>
                              </m:e>
                            </m:mr>
                          </m:m>
                        </m:e>
                      </m:d>
                    </m:oMath>
                  </m:oMathPara>
                </a14:m>
                <a:endParaRPr kumimoji="1" lang="zh-CN" altLang="en-US" sz="2000" dirty="0"/>
              </a:p>
            </p:txBody>
          </p:sp>
        </mc:Choice>
        <mc:Fallback xmlns="">
          <p:sp>
            <p:nvSpPr>
              <p:cNvPr id="3" name="内容占位符 2">
                <a:extLst>
                  <a:ext uri="{FF2B5EF4-FFF2-40B4-BE49-F238E27FC236}">
                    <a16:creationId xmlns:a16="http://schemas.microsoft.com/office/drawing/2014/main" xmlns="" xmlns:a14="http://schemas.microsoft.com/office/drawing/2010/main" id="{91D6363C-FD20-694D-9A34-E7626E918B83}"/>
                  </a:ext>
                </a:extLst>
              </p:cNvPr>
              <p:cNvSpPr>
                <a:spLocks noGrp="1" noRot="1" noChangeAspect="1" noMove="1" noResize="1" noEditPoints="1" noAdjustHandles="1" noChangeArrowheads="1" noChangeShapeType="1" noTextEdit="1"/>
              </p:cNvSpPr>
              <p:nvPr>
                <p:ph idx="1"/>
              </p:nvPr>
            </p:nvSpPr>
            <p:spPr>
              <a:xfrm>
                <a:off x="628650" y="1315098"/>
                <a:ext cx="7886700" cy="5542909"/>
              </a:xfrm>
              <a:blipFill rotWithShape="1">
                <a:blip r:embed="rId2"/>
                <a:stretch>
                  <a:fillRect l="-773"/>
                </a:stretch>
              </a:blipFill>
            </p:spPr>
            <p:txBody>
              <a:bodyPr/>
              <a:lstStyle/>
              <a:p>
                <a:r>
                  <a:rPr lang="zh-CN" altLang="en-US">
                    <a:noFill/>
                  </a:rPr>
                  <a:t> </a:t>
                </a:r>
              </a:p>
            </p:txBody>
          </p:sp>
        </mc:Fallback>
      </mc:AlternateContent>
      <p:sp>
        <p:nvSpPr>
          <p:cNvPr id="5" name="TextBox 4"/>
          <p:cNvSpPr txBox="1"/>
          <p:nvPr/>
        </p:nvSpPr>
        <p:spPr>
          <a:xfrm>
            <a:off x="6372200" y="4437112"/>
            <a:ext cx="2771800" cy="1384995"/>
          </a:xfrm>
          <a:prstGeom prst="rect">
            <a:avLst/>
          </a:prstGeom>
          <a:noFill/>
        </p:spPr>
        <p:txBody>
          <a:bodyPr wrap="square" rtlCol="0">
            <a:spAutoFit/>
          </a:bodyPr>
          <a:lstStyle/>
          <a:p>
            <a:r>
              <a:rPr lang="zh-CN" altLang="en-US" sz="2800" dirty="0" smtClean="0">
                <a:solidFill>
                  <a:srgbClr val="FF0000"/>
                </a:solidFill>
              </a:rPr>
              <a:t>各个特征向量要化为单位向量，且相互正交</a:t>
            </a:r>
            <a:endParaRPr lang="zh-CN" altLang="en-US" sz="2800" dirty="0">
              <a:solidFill>
                <a:srgbClr val="FF0000"/>
              </a:solidFill>
            </a:endParaRPr>
          </a:p>
        </p:txBody>
      </p:sp>
    </p:spTree>
    <p:extLst>
      <p:ext uri="{BB962C8B-B14F-4D97-AF65-F5344CB8AC3E}">
        <p14:creationId xmlns:p14="http://schemas.microsoft.com/office/powerpoint/2010/main" val="976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45A6B9A-4EBB-5B4F-B041-B4001F4DF818}"/>
              </a:ext>
            </a:extLst>
          </p:cNvPr>
          <p:cNvSpPr>
            <a:spLocks noGrp="1"/>
          </p:cNvSpPr>
          <p:nvPr>
            <p:ph type="title"/>
          </p:nvPr>
        </p:nvSpPr>
        <p:spPr/>
        <p:txBody>
          <a:bodyPr>
            <a:normAutofit/>
          </a:bodyPr>
          <a:lstStyle/>
          <a:p>
            <a:r>
              <a:rPr kumimoji="1" lang="zh-CN" altLang="en-US" sz="4000" dirty="0"/>
              <a:t>例 </a:t>
            </a:r>
            <a:r>
              <a:rPr kumimoji="1" lang="en-US" altLang="zh-CN" sz="4000" dirty="0"/>
              <a:t>2</a:t>
            </a:r>
            <a:endParaRPr kumimoji="1" lang="zh-CN" altLang="en-US" sz="40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 xmlns:a16="http://schemas.microsoft.com/office/drawing/2014/main" id="{D3FCEF94-592D-1E43-9ECD-9D07B8500E55}"/>
                  </a:ext>
                </a:extLst>
              </p:cNvPr>
              <p:cNvSpPr>
                <a:spLocks noGrp="1"/>
              </p:cNvSpPr>
              <p:nvPr>
                <p:ph idx="1"/>
              </p:nvPr>
            </p:nvSpPr>
            <p:spPr>
              <a:xfrm>
                <a:off x="628650" y="1556792"/>
                <a:ext cx="7886700" cy="5203605"/>
              </a:xfrm>
            </p:spPr>
            <p:txBody>
              <a:bodyPr>
                <a:normAutofit fontScale="77500" lnSpcReduction="20000"/>
              </a:bodyPr>
              <a:lstStyle/>
              <a:p>
                <a:pPr>
                  <a:lnSpc>
                    <a:spcPct val="120000"/>
                  </a:lnSpc>
                </a:pPr>
                <a14:m>
                  <m:oMath xmlns:m="http://schemas.openxmlformats.org/officeDocument/2006/math">
                    <m:sSup>
                      <m:sSupPr>
                        <m:ctrlPr>
                          <a:rPr kumimoji="1" lang="en-US" altLang="zh-CN" sz="2700" i="1" smtClean="0">
                            <a:latin typeface="Cambria Math"/>
                          </a:rPr>
                        </m:ctrlPr>
                      </m:sSupPr>
                      <m:e>
                        <m:r>
                          <a:rPr kumimoji="1" lang="en-US" altLang="zh-CN" sz="2700" i="1">
                            <a:latin typeface="Cambria Math" panose="02040503050406030204" pitchFamily="18" charset="0"/>
                          </a:rPr>
                          <m:t>𝐴</m:t>
                        </m:r>
                      </m:e>
                      <m:sup>
                        <m:r>
                          <a:rPr kumimoji="1" lang="en-US" altLang="zh-CN" sz="2700" i="1">
                            <a:latin typeface="Cambria Math" panose="02040503050406030204" pitchFamily="18" charset="0"/>
                          </a:rPr>
                          <m:t>𝑇</m:t>
                        </m:r>
                      </m:sup>
                    </m:sSup>
                    <m:r>
                      <a:rPr kumimoji="1" lang="en-US" altLang="zh-CN" sz="2700" i="1">
                        <a:latin typeface="Cambria Math" panose="02040503050406030204" pitchFamily="18" charset="0"/>
                      </a:rPr>
                      <m:t>𝐴</m:t>
                    </m:r>
                    <m:r>
                      <a:rPr kumimoji="1" lang="en-US" altLang="zh-CN" sz="2700" i="1">
                        <a:latin typeface="Cambria Math" panose="02040503050406030204" pitchFamily="18" charset="0"/>
                      </a:rPr>
                      <m:t>=</m:t>
                    </m:r>
                    <m:d>
                      <m:dPr>
                        <m:ctrlPr>
                          <a:rPr kumimoji="1" lang="en-US" altLang="zh-CN" sz="2700" i="1">
                            <a:latin typeface="Cambria Math"/>
                          </a:rPr>
                        </m:ctrlPr>
                      </m:dPr>
                      <m:e>
                        <m:m>
                          <m:mPr>
                            <m:mcs>
                              <m:mc>
                                <m:mcPr>
                                  <m:count m:val="2"/>
                                  <m:mcJc m:val="center"/>
                                </m:mcPr>
                              </m:mc>
                            </m:mcs>
                            <m:ctrlPr>
                              <a:rPr kumimoji="1" lang="en-US" altLang="zh-CN" sz="2700" i="1">
                                <a:latin typeface="Cambria Math"/>
                              </a:rPr>
                            </m:ctrlPr>
                          </m:mPr>
                          <m:mr>
                            <m:e>
                              <m:r>
                                <m:rPr>
                                  <m:brk m:alnAt="7"/>
                                </m:rPr>
                                <a:rPr kumimoji="1" lang="en-US" altLang="zh-CN" sz="2700" i="1">
                                  <a:latin typeface="Cambria Math" panose="02040503050406030204" pitchFamily="18" charset="0"/>
                                </a:rPr>
                                <m:t>2</m:t>
                              </m:r>
                            </m:e>
                            <m:e>
                              <m:r>
                                <a:rPr kumimoji="1" lang="en-US" altLang="zh-CN" sz="2700" i="1">
                                  <a:latin typeface="Cambria Math" panose="02040503050406030204" pitchFamily="18" charset="0"/>
                                </a:rPr>
                                <m:t>2</m:t>
                              </m:r>
                            </m:e>
                          </m:mr>
                          <m:mr>
                            <m:e>
                              <m:r>
                                <a:rPr kumimoji="1" lang="en-US" altLang="zh-CN" sz="2700" i="1">
                                  <a:latin typeface="Cambria Math" panose="02040503050406030204" pitchFamily="18" charset="0"/>
                                </a:rPr>
                                <m:t>2</m:t>
                              </m:r>
                            </m:e>
                            <m:e>
                              <m:r>
                                <a:rPr kumimoji="1" lang="en-US" altLang="zh-CN" sz="2700" i="1">
                                  <a:latin typeface="Cambria Math" panose="02040503050406030204" pitchFamily="18" charset="0"/>
                                </a:rPr>
                                <m:t>2</m:t>
                              </m:r>
                            </m:e>
                          </m:mr>
                        </m:m>
                      </m:e>
                    </m:d>
                  </m:oMath>
                </a14:m>
                <a:r>
                  <a:rPr kumimoji="1" lang="zh-CN" altLang="en-US" sz="2700" dirty="0"/>
                  <a:t>，特征值为</a:t>
                </a:r>
                <a:r>
                  <a:rPr kumimoji="1" lang="en-US" altLang="zh-CN" sz="2700" dirty="0"/>
                  <a:t>4</a:t>
                </a:r>
                <a:r>
                  <a:rPr kumimoji="1" lang="zh-CN" altLang="en-US" sz="2700" dirty="0"/>
                  <a:t>，</a:t>
                </a:r>
                <a:r>
                  <a:rPr kumimoji="1" lang="en-US" altLang="zh-CN" sz="2700" dirty="0"/>
                  <a:t>0</a:t>
                </a:r>
                <a:r>
                  <a:rPr kumimoji="1" lang="zh-CN" altLang="en-US" sz="2700" dirty="0"/>
                  <a:t>，对应的特征向量分别为</a:t>
                </a:r>
                <a14:m>
                  <m:oMath xmlns:m="http://schemas.openxmlformats.org/officeDocument/2006/math">
                    <m:d>
                      <m:dPr>
                        <m:ctrlPr>
                          <a:rPr kumimoji="1" lang="en-US" altLang="zh-CN" sz="2700" i="1">
                            <a:latin typeface="Cambria Math"/>
                          </a:rPr>
                        </m:ctrlPr>
                      </m:dPr>
                      <m:e>
                        <m:m>
                          <m:mPr>
                            <m:mcs>
                              <m:mc>
                                <m:mcPr>
                                  <m:count m:val="1"/>
                                  <m:mcJc m:val="center"/>
                                </m:mcPr>
                              </m:mc>
                            </m:mcs>
                            <m:ctrlPr>
                              <a:rPr kumimoji="1" lang="en-US" altLang="zh-CN" sz="2700" i="1">
                                <a:latin typeface="Cambria Math"/>
                              </a:rPr>
                            </m:ctrlPr>
                          </m:mPr>
                          <m:mr>
                            <m:e>
                              <m:f>
                                <m:fPr>
                                  <m:ctrlPr>
                                    <a:rPr kumimoji="1" lang="en-US" altLang="zh-CN" sz="2700" i="1">
                                      <a:latin typeface="Cambria Math"/>
                                    </a:rPr>
                                  </m:ctrlPr>
                                </m:fPr>
                                <m:num>
                                  <m:rad>
                                    <m:radPr>
                                      <m:degHide m:val="on"/>
                                      <m:ctrlPr>
                                        <a:rPr kumimoji="1" lang="en-US" altLang="zh-CN" sz="2700" i="1">
                                          <a:latin typeface="Cambria Math"/>
                                        </a:rPr>
                                      </m:ctrlPr>
                                    </m:radPr>
                                    <m:deg/>
                                    <m:e>
                                      <m:r>
                                        <a:rPr kumimoji="1" lang="en-US" altLang="zh-CN" sz="2700" i="1">
                                          <a:latin typeface="Cambria Math" panose="02040503050406030204" pitchFamily="18" charset="0"/>
                                        </a:rPr>
                                        <m:t>2</m:t>
                                      </m:r>
                                    </m:e>
                                  </m:rad>
                                </m:num>
                                <m:den>
                                  <m:r>
                                    <a:rPr kumimoji="1" lang="en-US" altLang="zh-CN" sz="2700" i="1">
                                      <a:latin typeface="Cambria Math" panose="02040503050406030204" pitchFamily="18" charset="0"/>
                                    </a:rPr>
                                    <m:t>2</m:t>
                                  </m:r>
                                </m:den>
                              </m:f>
                            </m:e>
                          </m:mr>
                          <m:mr>
                            <m:e>
                              <m:f>
                                <m:fPr>
                                  <m:ctrlPr>
                                    <a:rPr kumimoji="1" lang="en-US" altLang="zh-CN" sz="2700" i="1">
                                      <a:latin typeface="Cambria Math"/>
                                    </a:rPr>
                                  </m:ctrlPr>
                                </m:fPr>
                                <m:num>
                                  <m:rad>
                                    <m:radPr>
                                      <m:degHide m:val="on"/>
                                      <m:ctrlPr>
                                        <a:rPr kumimoji="1" lang="en-US" altLang="zh-CN" sz="2700" i="1">
                                          <a:latin typeface="Cambria Math"/>
                                        </a:rPr>
                                      </m:ctrlPr>
                                    </m:radPr>
                                    <m:deg/>
                                    <m:e>
                                      <m:r>
                                        <a:rPr kumimoji="1" lang="en-US" altLang="zh-CN" sz="2700" i="1">
                                          <a:latin typeface="Cambria Math" panose="02040503050406030204" pitchFamily="18" charset="0"/>
                                        </a:rPr>
                                        <m:t>2</m:t>
                                      </m:r>
                                    </m:e>
                                  </m:rad>
                                </m:num>
                                <m:den>
                                  <m:r>
                                    <a:rPr kumimoji="1" lang="en-US" altLang="zh-CN" sz="2700" i="1">
                                      <a:latin typeface="Cambria Math" panose="02040503050406030204" pitchFamily="18" charset="0"/>
                                    </a:rPr>
                                    <m:t>2</m:t>
                                  </m:r>
                                </m:den>
                              </m:f>
                            </m:e>
                          </m:mr>
                        </m:m>
                      </m:e>
                    </m:d>
                    <m:r>
                      <m:rPr>
                        <m:nor/>
                      </m:rPr>
                      <a:rPr kumimoji="1" lang="zh-CN" altLang="en-US" sz="2700" dirty="0"/>
                      <m:t>，</m:t>
                    </m:r>
                    <m:d>
                      <m:dPr>
                        <m:ctrlPr>
                          <a:rPr kumimoji="1" lang="en-US" altLang="zh-CN" sz="2700" i="1" smtClean="0">
                            <a:latin typeface="Cambria Math"/>
                          </a:rPr>
                        </m:ctrlPr>
                      </m:dPr>
                      <m:e>
                        <m:m>
                          <m:mPr>
                            <m:mcs>
                              <m:mc>
                                <m:mcPr>
                                  <m:count m:val="1"/>
                                  <m:mcJc m:val="center"/>
                                </m:mcPr>
                              </m:mc>
                            </m:mcs>
                            <m:ctrlPr>
                              <a:rPr kumimoji="1" lang="en-US" altLang="zh-CN" sz="2700" i="1" smtClean="0">
                                <a:latin typeface="Cambria Math"/>
                              </a:rPr>
                            </m:ctrlPr>
                          </m:mPr>
                          <m:mr>
                            <m:e>
                              <m:r>
                                <m:rPr>
                                  <m:brk m:alnAt="7"/>
                                </m:rPr>
                                <a:rPr kumimoji="1" lang="en-US" altLang="zh-CN" sz="2700" b="0" i="1" smtClean="0">
                                  <a:latin typeface="Cambria Math" panose="02040503050406030204" pitchFamily="18" charset="0"/>
                                </a:rPr>
                                <m:t>−</m:t>
                              </m:r>
                              <m:f>
                                <m:fPr>
                                  <m:ctrlPr>
                                    <a:rPr kumimoji="1" lang="en-US" altLang="zh-CN" sz="2700" b="0" i="1" smtClean="0">
                                      <a:latin typeface="Cambria Math"/>
                                    </a:rPr>
                                  </m:ctrlPr>
                                </m:fPr>
                                <m:num>
                                  <m:rad>
                                    <m:radPr>
                                      <m:degHide m:val="on"/>
                                      <m:ctrlPr>
                                        <a:rPr kumimoji="1" lang="en-US" altLang="zh-CN" sz="2700" b="0" i="1" smtClean="0">
                                          <a:latin typeface="Cambria Math"/>
                                        </a:rPr>
                                      </m:ctrlPr>
                                    </m:radPr>
                                    <m:deg/>
                                    <m:e>
                                      <m:r>
                                        <a:rPr kumimoji="1" lang="en-US" altLang="zh-CN" sz="2700" b="0" i="1" smtClean="0">
                                          <a:latin typeface="Cambria Math" panose="02040503050406030204" pitchFamily="18" charset="0"/>
                                        </a:rPr>
                                        <m:t>2</m:t>
                                      </m:r>
                                    </m:e>
                                  </m:rad>
                                </m:num>
                                <m:den>
                                  <m:r>
                                    <a:rPr kumimoji="1" lang="en-US" altLang="zh-CN" sz="2700" b="0" i="1" smtClean="0">
                                      <a:latin typeface="Cambria Math" panose="02040503050406030204" pitchFamily="18" charset="0"/>
                                    </a:rPr>
                                    <m:t>2</m:t>
                                  </m:r>
                                </m:den>
                              </m:f>
                            </m:e>
                          </m:mr>
                          <m:mr>
                            <m:e>
                              <m:f>
                                <m:fPr>
                                  <m:ctrlPr>
                                    <a:rPr kumimoji="1" lang="en-US" altLang="zh-CN" sz="2700" i="1" smtClean="0">
                                      <a:latin typeface="Cambria Math"/>
                                    </a:rPr>
                                  </m:ctrlPr>
                                </m:fPr>
                                <m:num>
                                  <m:rad>
                                    <m:radPr>
                                      <m:degHide m:val="on"/>
                                      <m:ctrlPr>
                                        <a:rPr kumimoji="1" lang="en-US" altLang="zh-CN" sz="2700" i="1" smtClean="0">
                                          <a:latin typeface="Cambria Math"/>
                                        </a:rPr>
                                      </m:ctrlPr>
                                    </m:radPr>
                                    <m:deg/>
                                    <m:e>
                                      <m:r>
                                        <a:rPr kumimoji="1" lang="en-US" altLang="zh-CN" sz="2700" b="0" i="1" smtClean="0">
                                          <a:latin typeface="Cambria Math" panose="02040503050406030204" pitchFamily="18" charset="0"/>
                                        </a:rPr>
                                        <m:t>2</m:t>
                                      </m:r>
                                    </m:e>
                                  </m:rad>
                                </m:num>
                                <m:den>
                                  <m:r>
                                    <a:rPr kumimoji="1" lang="en-US" altLang="zh-CN" sz="2700" b="0" i="1" smtClean="0">
                                      <a:latin typeface="Cambria Math" panose="02040503050406030204" pitchFamily="18" charset="0"/>
                                    </a:rPr>
                                    <m:t>2</m:t>
                                  </m:r>
                                </m:den>
                              </m:f>
                            </m:e>
                          </m:mr>
                        </m:m>
                      </m:e>
                    </m:d>
                  </m:oMath>
                </a14:m>
                <a:r>
                  <a:rPr kumimoji="1" lang="zh-CN" altLang="en-US" sz="2700" dirty="0"/>
                  <a:t>，</a:t>
                </a:r>
                <a:endParaRPr kumimoji="1" lang="en-US" altLang="zh-CN" sz="2700" dirty="0"/>
              </a:p>
              <a:p>
                <a:pPr>
                  <a:lnSpc>
                    <a:spcPct val="120000"/>
                  </a:lnSpc>
                </a:pPr>
                <a14:m>
                  <m:oMath xmlns:m="http://schemas.openxmlformats.org/officeDocument/2006/math">
                    <m:r>
                      <a:rPr kumimoji="1" lang="en-US" altLang="zh-CN" sz="2700" b="0" i="1" dirty="0" smtClean="0">
                        <a:latin typeface="Cambria Math" panose="02040503050406030204" pitchFamily="18" charset="0"/>
                      </a:rPr>
                      <m:t>𝑄</m:t>
                    </m:r>
                    <m:r>
                      <a:rPr kumimoji="1" lang="en-US" altLang="zh-CN" sz="2700" b="0" i="1" dirty="0" smtClean="0">
                        <a:latin typeface="Cambria Math" panose="02040503050406030204" pitchFamily="18" charset="0"/>
                      </a:rPr>
                      <m:t>=</m:t>
                    </m:r>
                    <m:d>
                      <m:dPr>
                        <m:ctrlPr>
                          <a:rPr kumimoji="1" lang="en-US" altLang="zh-CN" sz="2700" b="0" i="1" dirty="0" smtClean="0">
                            <a:latin typeface="Cambria Math"/>
                          </a:rPr>
                        </m:ctrlPr>
                      </m:dPr>
                      <m:e>
                        <m:m>
                          <m:mPr>
                            <m:mcs>
                              <m:mc>
                                <m:mcPr>
                                  <m:count m:val="2"/>
                                  <m:mcJc m:val="center"/>
                                </m:mcPr>
                              </m:mc>
                            </m:mcs>
                            <m:ctrlPr>
                              <a:rPr kumimoji="1" lang="en-US" altLang="zh-CN" sz="2700" b="0" i="1" dirty="0" smtClean="0">
                                <a:latin typeface="Cambria Math"/>
                              </a:rPr>
                            </m:ctrlPr>
                          </m:mPr>
                          <m:mr>
                            <m:e>
                              <m:f>
                                <m:fPr>
                                  <m:ctrlPr>
                                    <a:rPr kumimoji="1" lang="en-US" altLang="zh-CN" sz="2700" i="1">
                                      <a:latin typeface="Cambria Math"/>
                                    </a:rPr>
                                  </m:ctrlPr>
                                </m:fPr>
                                <m:num>
                                  <m:rad>
                                    <m:radPr>
                                      <m:degHide m:val="on"/>
                                      <m:ctrlPr>
                                        <a:rPr kumimoji="1" lang="en-US" altLang="zh-CN" sz="2700" i="1">
                                          <a:latin typeface="Cambria Math"/>
                                        </a:rPr>
                                      </m:ctrlPr>
                                    </m:radPr>
                                    <m:deg/>
                                    <m:e>
                                      <m:r>
                                        <a:rPr kumimoji="1" lang="en-US" altLang="zh-CN" sz="2700" i="1">
                                          <a:latin typeface="Cambria Math" panose="02040503050406030204" pitchFamily="18" charset="0"/>
                                        </a:rPr>
                                        <m:t>2</m:t>
                                      </m:r>
                                    </m:e>
                                  </m:rad>
                                </m:num>
                                <m:den>
                                  <m:r>
                                    <a:rPr kumimoji="1" lang="en-US" altLang="zh-CN" sz="2700" i="1">
                                      <a:latin typeface="Cambria Math" panose="02040503050406030204" pitchFamily="18" charset="0"/>
                                    </a:rPr>
                                    <m:t>2</m:t>
                                  </m:r>
                                </m:den>
                              </m:f>
                            </m:e>
                            <m:e>
                              <m:r>
                                <a:rPr kumimoji="1" lang="en-US" altLang="zh-CN" sz="2700" b="0" i="1" dirty="0" smtClean="0">
                                  <a:latin typeface="Cambria Math" panose="02040503050406030204" pitchFamily="18" charset="0"/>
                                </a:rPr>
                                <m:t>−</m:t>
                              </m:r>
                              <m:f>
                                <m:fPr>
                                  <m:ctrlPr>
                                    <a:rPr kumimoji="1" lang="en-US" altLang="zh-CN" sz="2700" i="1">
                                      <a:latin typeface="Cambria Math"/>
                                    </a:rPr>
                                  </m:ctrlPr>
                                </m:fPr>
                                <m:num>
                                  <m:rad>
                                    <m:radPr>
                                      <m:degHide m:val="on"/>
                                      <m:ctrlPr>
                                        <a:rPr kumimoji="1" lang="en-US" altLang="zh-CN" sz="2700" i="1">
                                          <a:latin typeface="Cambria Math"/>
                                        </a:rPr>
                                      </m:ctrlPr>
                                    </m:radPr>
                                    <m:deg/>
                                    <m:e>
                                      <m:r>
                                        <a:rPr kumimoji="1" lang="en-US" altLang="zh-CN" sz="2700" i="1">
                                          <a:latin typeface="Cambria Math" panose="02040503050406030204" pitchFamily="18" charset="0"/>
                                        </a:rPr>
                                        <m:t>2</m:t>
                                      </m:r>
                                    </m:e>
                                  </m:rad>
                                </m:num>
                                <m:den>
                                  <m:r>
                                    <a:rPr kumimoji="1" lang="en-US" altLang="zh-CN" sz="2700" i="1">
                                      <a:latin typeface="Cambria Math" panose="02040503050406030204" pitchFamily="18" charset="0"/>
                                    </a:rPr>
                                    <m:t>2</m:t>
                                  </m:r>
                                </m:den>
                              </m:f>
                            </m:e>
                          </m:mr>
                          <m:mr>
                            <m:e>
                              <m:f>
                                <m:fPr>
                                  <m:ctrlPr>
                                    <a:rPr kumimoji="1" lang="en-US" altLang="zh-CN" sz="2700" i="1">
                                      <a:latin typeface="Cambria Math"/>
                                    </a:rPr>
                                  </m:ctrlPr>
                                </m:fPr>
                                <m:num>
                                  <m:rad>
                                    <m:radPr>
                                      <m:degHide m:val="on"/>
                                      <m:ctrlPr>
                                        <a:rPr kumimoji="1" lang="en-US" altLang="zh-CN" sz="2700" i="1">
                                          <a:latin typeface="Cambria Math"/>
                                        </a:rPr>
                                      </m:ctrlPr>
                                    </m:radPr>
                                    <m:deg/>
                                    <m:e>
                                      <m:r>
                                        <a:rPr kumimoji="1" lang="en-US" altLang="zh-CN" sz="2700" i="1">
                                          <a:latin typeface="Cambria Math" panose="02040503050406030204" pitchFamily="18" charset="0"/>
                                        </a:rPr>
                                        <m:t>2</m:t>
                                      </m:r>
                                    </m:e>
                                  </m:rad>
                                </m:num>
                                <m:den>
                                  <m:r>
                                    <a:rPr kumimoji="1" lang="en-US" altLang="zh-CN" sz="2700" i="1">
                                      <a:latin typeface="Cambria Math" panose="02040503050406030204" pitchFamily="18" charset="0"/>
                                    </a:rPr>
                                    <m:t>2</m:t>
                                  </m:r>
                                </m:den>
                              </m:f>
                            </m:e>
                            <m:e>
                              <m:f>
                                <m:fPr>
                                  <m:ctrlPr>
                                    <a:rPr kumimoji="1" lang="en-US" altLang="zh-CN" sz="2700" i="1">
                                      <a:latin typeface="Cambria Math"/>
                                    </a:rPr>
                                  </m:ctrlPr>
                                </m:fPr>
                                <m:num>
                                  <m:rad>
                                    <m:radPr>
                                      <m:degHide m:val="on"/>
                                      <m:ctrlPr>
                                        <a:rPr kumimoji="1" lang="en-US" altLang="zh-CN" sz="2700" i="1">
                                          <a:latin typeface="Cambria Math"/>
                                        </a:rPr>
                                      </m:ctrlPr>
                                    </m:radPr>
                                    <m:deg/>
                                    <m:e>
                                      <m:r>
                                        <a:rPr kumimoji="1" lang="en-US" altLang="zh-CN" sz="2700" i="1">
                                          <a:latin typeface="Cambria Math" panose="02040503050406030204" pitchFamily="18" charset="0"/>
                                        </a:rPr>
                                        <m:t>2</m:t>
                                      </m:r>
                                    </m:e>
                                  </m:rad>
                                </m:num>
                                <m:den>
                                  <m:r>
                                    <a:rPr kumimoji="1" lang="en-US" altLang="zh-CN" sz="2700" i="1">
                                      <a:latin typeface="Cambria Math" panose="02040503050406030204" pitchFamily="18" charset="0"/>
                                    </a:rPr>
                                    <m:t>2</m:t>
                                  </m:r>
                                </m:den>
                              </m:f>
                            </m:e>
                          </m:mr>
                        </m:m>
                      </m:e>
                    </m:d>
                  </m:oMath>
                </a14:m>
                <a:r>
                  <a:rPr kumimoji="1" lang="zh-CN" altLang="en-US" sz="2700" dirty="0"/>
                  <a:t> ，矩阵</a:t>
                </a:r>
                <a:r>
                  <a:rPr kumimoji="1" lang="el-GR" altLang="zh-CN" sz="2700" dirty="0">
                    <a:ea typeface="Cambria Math" panose="02040503050406030204" pitchFamily="18" charset="0"/>
                  </a:rPr>
                  <a:t> </a:t>
                </a:r>
                <a14:m>
                  <m:oMath xmlns:m="http://schemas.openxmlformats.org/officeDocument/2006/math">
                    <m:r>
                      <m:rPr>
                        <m:sty m:val="p"/>
                      </m:rPr>
                      <a:rPr kumimoji="1" lang="el-GR" altLang="zh-CN" sz="2700" i="1" dirty="0">
                        <a:latin typeface="Cambria Math" panose="02040503050406030204" pitchFamily="18" charset="0"/>
                        <a:ea typeface="Cambria Math" panose="02040503050406030204" pitchFamily="18" charset="0"/>
                      </a:rPr>
                      <m:t>Σ</m:t>
                    </m:r>
                  </m:oMath>
                </a14:m>
                <a:r>
                  <a:rPr kumimoji="1" lang="zh-CN" altLang="en-US" sz="2700" dirty="0"/>
                  <a:t>对角线上的非零元素为</a:t>
                </a:r>
                <a14:m>
                  <m:oMath xmlns:m="http://schemas.openxmlformats.org/officeDocument/2006/math">
                    <m:rad>
                      <m:radPr>
                        <m:degHide m:val="on"/>
                        <m:ctrlPr>
                          <a:rPr kumimoji="1" lang="zh-CN" altLang="en-US" sz="2700" i="1" smtClean="0">
                            <a:latin typeface="Cambria Math"/>
                          </a:rPr>
                        </m:ctrlPr>
                      </m:radPr>
                      <m:deg/>
                      <m:e>
                        <m:r>
                          <a:rPr kumimoji="1" lang="en-US" altLang="zh-CN" sz="2700" b="0" i="1" smtClean="0">
                            <a:latin typeface="Cambria Math" panose="02040503050406030204" pitchFamily="18" charset="0"/>
                          </a:rPr>
                          <m:t>4</m:t>
                        </m:r>
                      </m:e>
                    </m:rad>
                    <m:r>
                      <a:rPr kumimoji="1" lang="en-US" altLang="zh-CN" sz="2700" b="0" i="1" smtClean="0">
                        <a:latin typeface="Cambria Math" panose="02040503050406030204" pitchFamily="18" charset="0"/>
                      </a:rPr>
                      <m:t>=2</m:t>
                    </m:r>
                  </m:oMath>
                </a14:m>
                <a:r>
                  <a:rPr kumimoji="1" lang="zh-CN" altLang="en-US" sz="2700" dirty="0"/>
                  <a:t>，</a:t>
                </a:r>
                <a:endParaRPr kumimoji="1" lang="en-US" altLang="zh-CN" sz="2700" dirty="0"/>
              </a:p>
              <a:p>
                <a:pPr>
                  <a:lnSpc>
                    <a:spcPct val="120000"/>
                  </a:lnSpc>
                </a:pPr>
                <a:r>
                  <a:rPr kumimoji="1" lang="zh-CN" altLang="en-US" sz="2700" dirty="0"/>
                  <a:t>矩阵</a:t>
                </a:r>
                <a:r>
                  <a:rPr kumimoji="1" lang="en-US" altLang="zh-CN" sz="2700" dirty="0"/>
                  <a:t>A</a:t>
                </a:r>
                <a:r>
                  <a:rPr kumimoji="1" lang="zh-CN" altLang="en-US" sz="2700" dirty="0"/>
                  <a:t>的奇异值分解为</a:t>
                </a:r>
                <a14:m>
                  <m:oMath xmlns:m="http://schemas.openxmlformats.org/officeDocument/2006/math">
                    <m:r>
                      <a:rPr kumimoji="1" lang="en-US" altLang="zh-CN" sz="2700" b="0" i="1" smtClean="0">
                        <a:latin typeface="Cambria Math" panose="02040503050406030204" pitchFamily="18" charset="0"/>
                      </a:rPr>
                      <m:t>𝐴</m:t>
                    </m:r>
                    <m:r>
                      <a:rPr kumimoji="1" lang="en-US" altLang="zh-CN" sz="2700" b="0" i="1" smtClean="0">
                        <a:latin typeface="Cambria Math" panose="02040503050406030204" pitchFamily="18" charset="0"/>
                      </a:rPr>
                      <m:t>=</m:t>
                    </m:r>
                  </m:oMath>
                </a14:m>
                <a:r>
                  <a:rPr kumimoji="1" lang="en-US" altLang="zh-CN" dirty="0"/>
                  <a:t> </a:t>
                </a:r>
                <a14:m>
                  <m:oMath xmlns:m="http://schemas.openxmlformats.org/officeDocument/2006/math">
                    <m:d>
                      <m:dPr>
                        <m:ctrlPr>
                          <a:rPr kumimoji="1" lang="en-US" altLang="zh-CN" i="1" dirty="0">
                            <a:latin typeface="Cambria Math"/>
                          </a:rPr>
                        </m:ctrlPr>
                      </m:dPr>
                      <m:e>
                        <m:m>
                          <m:mPr>
                            <m:mcs>
                              <m:mc>
                                <m:mcPr>
                                  <m:count m:val="3"/>
                                  <m:mcJc m:val="center"/>
                                </m:mcPr>
                              </m:mc>
                            </m:mcs>
                            <m:ctrlPr>
                              <a:rPr kumimoji="1" lang="en-US" altLang="zh-CN" i="1" dirty="0">
                                <a:latin typeface="Cambria Math"/>
                              </a:rPr>
                            </m:ctrlPr>
                          </m:mPr>
                          <m:mr>
                            <m:e>
                              <m:f>
                                <m:fPr>
                                  <m:ctrlPr>
                                    <a:rPr kumimoji="1" lang="en-US" altLang="zh-CN" i="1">
                                      <a:latin typeface="Cambria Math"/>
                                    </a:rPr>
                                  </m:ctrlPr>
                                </m:fPr>
                                <m:num>
                                  <m:rad>
                                    <m:radPr>
                                      <m:degHide m:val="on"/>
                                      <m:ctrlPr>
                                        <a:rPr kumimoji="1" lang="en-US" altLang="zh-CN" i="1">
                                          <a:latin typeface="Cambria Math"/>
                                        </a:rPr>
                                      </m:ctrlPr>
                                    </m:radPr>
                                    <m:deg/>
                                    <m:e>
                                      <m:r>
                                        <a:rPr kumimoji="1" lang="en-US" altLang="zh-CN" i="1">
                                          <a:latin typeface="Cambria Math" panose="02040503050406030204" pitchFamily="18" charset="0"/>
                                        </a:rPr>
                                        <m:t>2</m:t>
                                      </m:r>
                                    </m:e>
                                  </m:rad>
                                </m:num>
                                <m:den>
                                  <m:r>
                                    <a:rPr kumimoji="1" lang="en-US" altLang="zh-CN" i="1">
                                      <a:latin typeface="Cambria Math" panose="02040503050406030204" pitchFamily="18" charset="0"/>
                                    </a:rPr>
                                    <m:t>2</m:t>
                                  </m:r>
                                </m:den>
                              </m:f>
                            </m:e>
                            <m:e>
                              <m:r>
                                <a:rPr kumimoji="1" lang="en-US" altLang="zh-CN" i="1" dirty="0">
                                  <a:latin typeface="Cambria Math" panose="02040503050406030204" pitchFamily="18" charset="0"/>
                                </a:rPr>
                                <m:t>−</m:t>
                              </m:r>
                              <m:f>
                                <m:fPr>
                                  <m:ctrlPr>
                                    <a:rPr kumimoji="1" lang="en-US" altLang="zh-CN" i="1">
                                      <a:latin typeface="Cambria Math"/>
                                    </a:rPr>
                                  </m:ctrlPr>
                                </m:fPr>
                                <m:num>
                                  <m:rad>
                                    <m:radPr>
                                      <m:degHide m:val="on"/>
                                      <m:ctrlPr>
                                        <a:rPr kumimoji="1" lang="en-US" altLang="zh-CN" i="1">
                                          <a:latin typeface="Cambria Math"/>
                                        </a:rPr>
                                      </m:ctrlPr>
                                    </m:radPr>
                                    <m:deg/>
                                    <m:e>
                                      <m:r>
                                        <a:rPr kumimoji="1" lang="en-US" altLang="zh-CN" i="1">
                                          <a:latin typeface="Cambria Math" panose="02040503050406030204" pitchFamily="18" charset="0"/>
                                        </a:rPr>
                                        <m:t>2</m:t>
                                      </m:r>
                                    </m:e>
                                  </m:rad>
                                </m:num>
                                <m:den>
                                  <m:r>
                                    <a:rPr kumimoji="1" lang="en-US" altLang="zh-CN" i="1">
                                      <a:latin typeface="Cambria Math" panose="02040503050406030204" pitchFamily="18" charset="0"/>
                                    </a:rPr>
                                    <m:t>2</m:t>
                                  </m:r>
                                </m:den>
                              </m:f>
                            </m:e>
                            <m:e>
                              <m:r>
                                <a:rPr kumimoji="1" lang="en-US" altLang="zh-CN" i="1" dirty="0">
                                  <a:latin typeface="Cambria Math" panose="02040503050406030204" pitchFamily="18" charset="0"/>
                                </a:rPr>
                                <m:t>0</m:t>
                              </m:r>
                            </m:e>
                          </m:mr>
                          <m:mr>
                            <m:e>
                              <m:f>
                                <m:fPr>
                                  <m:ctrlPr>
                                    <a:rPr kumimoji="1" lang="en-US" altLang="zh-CN" i="1">
                                      <a:latin typeface="Cambria Math"/>
                                    </a:rPr>
                                  </m:ctrlPr>
                                </m:fPr>
                                <m:num>
                                  <m:rad>
                                    <m:radPr>
                                      <m:degHide m:val="on"/>
                                      <m:ctrlPr>
                                        <a:rPr kumimoji="1" lang="en-US" altLang="zh-CN" i="1">
                                          <a:latin typeface="Cambria Math"/>
                                        </a:rPr>
                                      </m:ctrlPr>
                                    </m:radPr>
                                    <m:deg/>
                                    <m:e>
                                      <m:r>
                                        <a:rPr kumimoji="1" lang="en-US" altLang="zh-CN" i="1">
                                          <a:latin typeface="Cambria Math" panose="02040503050406030204" pitchFamily="18" charset="0"/>
                                        </a:rPr>
                                        <m:t>2</m:t>
                                      </m:r>
                                    </m:e>
                                  </m:rad>
                                </m:num>
                                <m:den>
                                  <m:r>
                                    <a:rPr kumimoji="1" lang="en-US" altLang="zh-CN" i="1">
                                      <a:latin typeface="Cambria Math" panose="02040503050406030204" pitchFamily="18" charset="0"/>
                                    </a:rPr>
                                    <m:t>2</m:t>
                                  </m:r>
                                </m:den>
                              </m:f>
                            </m:e>
                            <m:e>
                              <m:f>
                                <m:fPr>
                                  <m:ctrlPr>
                                    <a:rPr kumimoji="1" lang="en-US" altLang="zh-CN" i="1">
                                      <a:latin typeface="Cambria Math"/>
                                    </a:rPr>
                                  </m:ctrlPr>
                                </m:fPr>
                                <m:num>
                                  <m:rad>
                                    <m:radPr>
                                      <m:degHide m:val="on"/>
                                      <m:ctrlPr>
                                        <a:rPr kumimoji="1" lang="en-US" altLang="zh-CN" i="1">
                                          <a:latin typeface="Cambria Math"/>
                                        </a:rPr>
                                      </m:ctrlPr>
                                    </m:radPr>
                                    <m:deg/>
                                    <m:e>
                                      <m:r>
                                        <a:rPr kumimoji="1" lang="en-US" altLang="zh-CN" i="1">
                                          <a:latin typeface="Cambria Math" panose="02040503050406030204" pitchFamily="18" charset="0"/>
                                        </a:rPr>
                                        <m:t>2</m:t>
                                      </m:r>
                                    </m:e>
                                  </m:rad>
                                </m:num>
                                <m:den>
                                  <m:r>
                                    <a:rPr kumimoji="1" lang="en-US" altLang="zh-CN" i="1">
                                      <a:latin typeface="Cambria Math" panose="02040503050406030204" pitchFamily="18" charset="0"/>
                                    </a:rPr>
                                    <m:t>2</m:t>
                                  </m:r>
                                </m:den>
                              </m:f>
                            </m:e>
                            <m:e>
                              <m:r>
                                <a:rPr kumimoji="1" lang="en-US" altLang="zh-CN" i="1" dirty="0">
                                  <a:latin typeface="Cambria Math" panose="02040503050406030204" pitchFamily="18" charset="0"/>
                                </a:rPr>
                                <m:t>0</m:t>
                              </m:r>
                            </m:e>
                          </m:mr>
                          <m:mr>
                            <m:e>
                              <m:r>
                                <a:rPr kumimoji="1" lang="en-US" altLang="zh-CN" i="1" dirty="0">
                                  <a:latin typeface="Cambria Math" panose="02040503050406030204" pitchFamily="18" charset="0"/>
                                </a:rPr>
                                <m:t>0</m:t>
                              </m:r>
                            </m:e>
                            <m:e>
                              <m:r>
                                <a:rPr kumimoji="1" lang="en-US" altLang="zh-CN" i="1" dirty="0">
                                  <a:latin typeface="Cambria Math" panose="02040503050406030204" pitchFamily="18" charset="0"/>
                                </a:rPr>
                                <m:t>0</m:t>
                              </m:r>
                            </m:e>
                            <m:e>
                              <m:r>
                                <a:rPr kumimoji="1" lang="en-US" altLang="zh-CN" i="1" dirty="0">
                                  <a:latin typeface="Cambria Math" panose="02040503050406030204" pitchFamily="18" charset="0"/>
                                </a:rPr>
                                <m:t>1</m:t>
                              </m:r>
                            </m:e>
                          </m:mr>
                        </m:m>
                      </m:e>
                    </m:d>
                    <m:d>
                      <m:dPr>
                        <m:ctrlPr>
                          <a:rPr kumimoji="1" lang="en-US" altLang="zh-CN" i="1" dirty="0" smtClean="0">
                            <a:latin typeface="Cambria Math"/>
                          </a:rPr>
                        </m:ctrlPr>
                      </m:dPr>
                      <m:e>
                        <m:m>
                          <m:mPr>
                            <m:mcs>
                              <m:mc>
                                <m:mcPr>
                                  <m:count m:val="2"/>
                                  <m:mcJc m:val="center"/>
                                </m:mcPr>
                              </m:mc>
                            </m:mcs>
                            <m:ctrlPr>
                              <a:rPr kumimoji="1" lang="en-US" altLang="zh-CN" i="1" dirty="0" smtClean="0">
                                <a:latin typeface="Cambria Math"/>
                              </a:rPr>
                            </m:ctrlPr>
                          </m:mPr>
                          <m:mr>
                            <m:e>
                              <m:r>
                                <m:rPr>
                                  <m:brk m:alnAt="7"/>
                                </m:rPr>
                                <a:rPr kumimoji="1" lang="en-US" altLang="zh-CN" b="0" i="1" dirty="0" smtClean="0">
                                  <a:latin typeface="Cambria Math" panose="02040503050406030204" pitchFamily="18" charset="0"/>
                                </a:rPr>
                                <m:t>2</m:t>
                              </m:r>
                            </m:e>
                            <m:e>
                              <m:r>
                                <a:rPr kumimoji="1" lang="en-US" altLang="zh-CN" b="0" i="1" dirty="0" smtClean="0">
                                  <a:latin typeface="Cambria Math" panose="02040503050406030204" pitchFamily="18" charset="0"/>
                                </a:rPr>
                                <m:t>0</m:t>
                              </m:r>
                            </m:e>
                          </m:mr>
                          <m:mr>
                            <m:e>
                              <m:r>
                                <a:rPr kumimoji="1" lang="en-US" altLang="zh-CN" b="0" i="1" dirty="0" smtClean="0">
                                  <a:latin typeface="Cambria Math" panose="02040503050406030204" pitchFamily="18" charset="0"/>
                                </a:rPr>
                                <m:t>0</m:t>
                              </m:r>
                            </m:e>
                            <m:e>
                              <m:r>
                                <a:rPr kumimoji="1" lang="en-US" altLang="zh-CN" b="0" i="1" dirty="0" smtClean="0">
                                  <a:latin typeface="Cambria Math" panose="02040503050406030204" pitchFamily="18" charset="0"/>
                                </a:rPr>
                                <m:t>0</m:t>
                              </m:r>
                            </m:e>
                          </m:mr>
                          <m:mr>
                            <m:e>
                              <m:r>
                                <a:rPr kumimoji="1" lang="en-US" altLang="zh-CN" b="0" i="1" dirty="0" smtClean="0">
                                  <a:latin typeface="Cambria Math" panose="02040503050406030204" pitchFamily="18" charset="0"/>
                                </a:rPr>
                                <m:t>0</m:t>
                              </m:r>
                            </m:e>
                            <m:e>
                              <m:r>
                                <a:rPr kumimoji="1" lang="en-US" altLang="zh-CN" b="0" i="1" dirty="0" smtClean="0">
                                  <a:latin typeface="Cambria Math" panose="02040503050406030204" pitchFamily="18" charset="0"/>
                                </a:rPr>
                                <m:t>0</m:t>
                              </m:r>
                            </m:e>
                          </m:mr>
                        </m:m>
                      </m:e>
                    </m:d>
                  </m:oMath>
                </a14:m>
                <a:r>
                  <a:rPr kumimoji="1" lang="en-US" altLang="zh-CN" sz="2700" dirty="0"/>
                  <a:t> </a:t>
                </a:r>
                <a14:m>
                  <m:oMath xmlns:m="http://schemas.openxmlformats.org/officeDocument/2006/math">
                    <m:d>
                      <m:dPr>
                        <m:ctrlPr>
                          <a:rPr kumimoji="1" lang="en-US" altLang="zh-CN" sz="2700" i="1" dirty="0">
                            <a:latin typeface="Cambria Math"/>
                          </a:rPr>
                        </m:ctrlPr>
                      </m:dPr>
                      <m:e>
                        <m:m>
                          <m:mPr>
                            <m:mcs>
                              <m:mc>
                                <m:mcPr>
                                  <m:count m:val="2"/>
                                  <m:mcJc m:val="center"/>
                                </m:mcPr>
                              </m:mc>
                            </m:mcs>
                            <m:ctrlPr>
                              <a:rPr kumimoji="1" lang="en-US" altLang="zh-CN" sz="2700" i="1" dirty="0">
                                <a:latin typeface="Cambria Math"/>
                              </a:rPr>
                            </m:ctrlPr>
                          </m:mPr>
                          <m:mr>
                            <m:e>
                              <m:f>
                                <m:fPr>
                                  <m:ctrlPr>
                                    <a:rPr kumimoji="1" lang="en-US" altLang="zh-CN" sz="2700" i="1">
                                      <a:latin typeface="Cambria Math"/>
                                    </a:rPr>
                                  </m:ctrlPr>
                                </m:fPr>
                                <m:num>
                                  <m:rad>
                                    <m:radPr>
                                      <m:degHide m:val="on"/>
                                      <m:ctrlPr>
                                        <a:rPr kumimoji="1" lang="en-US" altLang="zh-CN" sz="2700" i="1">
                                          <a:latin typeface="Cambria Math"/>
                                        </a:rPr>
                                      </m:ctrlPr>
                                    </m:radPr>
                                    <m:deg/>
                                    <m:e>
                                      <m:r>
                                        <a:rPr kumimoji="1" lang="en-US" altLang="zh-CN" sz="2700" i="1">
                                          <a:latin typeface="Cambria Math" panose="02040503050406030204" pitchFamily="18" charset="0"/>
                                        </a:rPr>
                                        <m:t>2</m:t>
                                      </m:r>
                                    </m:e>
                                  </m:rad>
                                </m:num>
                                <m:den>
                                  <m:r>
                                    <a:rPr kumimoji="1" lang="en-US" altLang="zh-CN" sz="2700" i="1">
                                      <a:latin typeface="Cambria Math" panose="02040503050406030204" pitchFamily="18" charset="0"/>
                                    </a:rPr>
                                    <m:t>2</m:t>
                                  </m:r>
                                </m:den>
                              </m:f>
                            </m:e>
                            <m:e>
                              <m:f>
                                <m:fPr>
                                  <m:ctrlPr>
                                    <a:rPr kumimoji="1" lang="en-US" altLang="zh-CN" sz="2700" i="1">
                                      <a:latin typeface="Cambria Math"/>
                                    </a:rPr>
                                  </m:ctrlPr>
                                </m:fPr>
                                <m:num>
                                  <m:rad>
                                    <m:radPr>
                                      <m:degHide m:val="on"/>
                                      <m:ctrlPr>
                                        <a:rPr kumimoji="1" lang="en-US" altLang="zh-CN" sz="2700" i="1">
                                          <a:latin typeface="Cambria Math"/>
                                        </a:rPr>
                                      </m:ctrlPr>
                                    </m:radPr>
                                    <m:deg/>
                                    <m:e>
                                      <m:r>
                                        <a:rPr kumimoji="1" lang="en-US" altLang="zh-CN" sz="2700" i="1">
                                          <a:latin typeface="Cambria Math" panose="02040503050406030204" pitchFamily="18" charset="0"/>
                                        </a:rPr>
                                        <m:t>2</m:t>
                                      </m:r>
                                    </m:e>
                                  </m:rad>
                                </m:num>
                                <m:den>
                                  <m:r>
                                    <a:rPr kumimoji="1" lang="en-US" altLang="zh-CN" sz="2700" i="1">
                                      <a:latin typeface="Cambria Math" panose="02040503050406030204" pitchFamily="18" charset="0"/>
                                    </a:rPr>
                                    <m:t>2</m:t>
                                  </m:r>
                                </m:den>
                              </m:f>
                            </m:e>
                          </m:mr>
                          <m:mr>
                            <m:e>
                              <m:r>
                                <a:rPr kumimoji="1" lang="en-US" altLang="zh-CN" sz="2700" b="0" i="1" smtClean="0">
                                  <a:latin typeface="Cambria Math" panose="02040503050406030204" pitchFamily="18" charset="0"/>
                                </a:rPr>
                                <m:t>−</m:t>
                              </m:r>
                              <m:f>
                                <m:fPr>
                                  <m:ctrlPr>
                                    <a:rPr kumimoji="1" lang="en-US" altLang="zh-CN" sz="2700" i="1">
                                      <a:latin typeface="Cambria Math"/>
                                    </a:rPr>
                                  </m:ctrlPr>
                                </m:fPr>
                                <m:num>
                                  <m:rad>
                                    <m:radPr>
                                      <m:degHide m:val="on"/>
                                      <m:ctrlPr>
                                        <a:rPr kumimoji="1" lang="en-US" altLang="zh-CN" sz="2700" i="1">
                                          <a:latin typeface="Cambria Math"/>
                                        </a:rPr>
                                      </m:ctrlPr>
                                    </m:radPr>
                                    <m:deg/>
                                    <m:e>
                                      <m:r>
                                        <a:rPr kumimoji="1" lang="en-US" altLang="zh-CN" sz="2700" i="1">
                                          <a:latin typeface="Cambria Math" panose="02040503050406030204" pitchFamily="18" charset="0"/>
                                        </a:rPr>
                                        <m:t>2</m:t>
                                      </m:r>
                                    </m:e>
                                  </m:rad>
                                </m:num>
                                <m:den>
                                  <m:r>
                                    <a:rPr kumimoji="1" lang="en-US" altLang="zh-CN" sz="2700" i="1">
                                      <a:latin typeface="Cambria Math" panose="02040503050406030204" pitchFamily="18" charset="0"/>
                                    </a:rPr>
                                    <m:t>2</m:t>
                                  </m:r>
                                </m:den>
                              </m:f>
                            </m:e>
                            <m:e>
                              <m:f>
                                <m:fPr>
                                  <m:ctrlPr>
                                    <a:rPr kumimoji="1" lang="en-US" altLang="zh-CN" sz="2700" i="1">
                                      <a:latin typeface="Cambria Math"/>
                                    </a:rPr>
                                  </m:ctrlPr>
                                </m:fPr>
                                <m:num>
                                  <m:rad>
                                    <m:radPr>
                                      <m:degHide m:val="on"/>
                                      <m:ctrlPr>
                                        <a:rPr kumimoji="1" lang="en-US" altLang="zh-CN" sz="2700" i="1">
                                          <a:latin typeface="Cambria Math"/>
                                        </a:rPr>
                                      </m:ctrlPr>
                                    </m:radPr>
                                    <m:deg/>
                                    <m:e>
                                      <m:r>
                                        <a:rPr kumimoji="1" lang="en-US" altLang="zh-CN" sz="2700" i="1">
                                          <a:latin typeface="Cambria Math" panose="02040503050406030204" pitchFamily="18" charset="0"/>
                                        </a:rPr>
                                        <m:t>2</m:t>
                                      </m:r>
                                    </m:e>
                                  </m:rad>
                                </m:num>
                                <m:den>
                                  <m:r>
                                    <a:rPr kumimoji="1" lang="en-US" altLang="zh-CN" sz="2700" i="1">
                                      <a:latin typeface="Cambria Math" panose="02040503050406030204" pitchFamily="18" charset="0"/>
                                    </a:rPr>
                                    <m:t>2</m:t>
                                  </m:r>
                                </m:den>
                              </m:f>
                            </m:e>
                          </m:mr>
                        </m:m>
                      </m:e>
                    </m:d>
                  </m:oMath>
                </a14:m>
                <a:r>
                  <a:rPr kumimoji="1" lang="zh-CN" altLang="en-US" sz="2700" dirty="0"/>
                  <a:t> </a:t>
                </a:r>
              </a:p>
            </p:txBody>
          </p:sp>
        </mc:Choice>
        <mc:Fallback xmlns="">
          <p:sp>
            <p:nvSpPr>
              <p:cNvPr id="3" name="内容占位符 2">
                <a:extLst>
                  <a:ext uri="{FF2B5EF4-FFF2-40B4-BE49-F238E27FC236}">
                    <a16:creationId xmlns="" xmlns:a16="http://schemas.microsoft.com/office/drawing/2014/main" xmlns:a14="http://schemas.microsoft.com/office/drawing/2010/main" id="{D3FCEF94-592D-1E43-9ECD-9D07B8500E55}"/>
                  </a:ext>
                </a:extLst>
              </p:cNvPr>
              <p:cNvSpPr>
                <a:spLocks noGrp="1" noRot="1" noChangeAspect="1" noMove="1" noResize="1" noEditPoints="1" noAdjustHandles="1" noChangeArrowheads="1" noChangeShapeType="1" noTextEdit="1"/>
              </p:cNvSpPr>
              <p:nvPr>
                <p:ph idx="1"/>
              </p:nvPr>
            </p:nvSpPr>
            <p:spPr>
              <a:xfrm>
                <a:off x="628650" y="1556792"/>
                <a:ext cx="7886700" cy="5203605"/>
              </a:xfrm>
              <a:blipFill rotWithShape="1">
                <a:blip r:embed="rId2"/>
                <a:stretch>
                  <a:fillRect l="-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091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二次型</a:t>
            </a:r>
            <a:endParaRPr lang="zh-CN" altLang="en-US" sz="4000" dirty="0"/>
          </a:p>
        </p:txBody>
      </p:sp>
      <p:sp>
        <p:nvSpPr>
          <p:cNvPr id="3" name="内容占位符 2"/>
          <p:cNvSpPr>
            <a:spLocks noGrp="1"/>
          </p:cNvSpPr>
          <p:nvPr>
            <p:ph idx="1"/>
          </p:nvPr>
        </p:nvSpPr>
        <p:spPr/>
        <p:txBody>
          <a:bodyPr/>
          <a:lstStyle/>
          <a:p>
            <a:r>
              <a:rPr lang="zh-CN" altLang="en-US" dirty="0" smtClean="0"/>
              <a:t>含有</a:t>
            </a:r>
            <a:r>
              <a:rPr lang="en-US" altLang="zh-CN" dirty="0" smtClean="0"/>
              <a:t>n</a:t>
            </a:r>
            <a:r>
              <a:rPr lang="zh-CN" altLang="en-US" dirty="0" smtClean="0"/>
              <a:t>个变量的二次齐次函数称为二次型：</a:t>
            </a:r>
            <a:endParaRPr lang="en-US" altLang="zh-CN" dirty="0" smtClean="0"/>
          </a:p>
          <a:p>
            <a:endParaRPr lang="en-US" altLang="zh-CN" dirty="0"/>
          </a:p>
          <a:p>
            <a:r>
              <a:rPr lang="zh-CN" altLang="en-US" dirty="0" smtClean="0"/>
              <a:t>二次型可以表示为矩阵形式：</a:t>
            </a:r>
            <a:endParaRPr lang="en-US" altLang="zh-CN" dirty="0" smtClean="0"/>
          </a:p>
          <a:p>
            <a:endParaRPr lang="en-US" altLang="zh-CN" dirty="0" smtClean="0"/>
          </a:p>
          <a:p>
            <a:endParaRPr lang="en-US" altLang="zh-CN" dirty="0"/>
          </a:p>
          <a:p>
            <a:endParaRPr lang="en-US" altLang="zh-CN" dirty="0" smtClean="0"/>
          </a:p>
          <a:p>
            <a:endParaRPr lang="en-US" altLang="zh-CN" dirty="0"/>
          </a:p>
        </p:txBody>
      </p:sp>
      <p:graphicFrame>
        <p:nvGraphicFramePr>
          <p:cNvPr id="4" name="对象 3"/>
          <p:cNvGraphicFramePr>
            <a:graphicFrameLocks noChangeAspect="1"/>
          </p:cNvGraphicFramePr>
          <p:nvPr>
            <p:extLst>
              <p:ext uri="{D42A27DB-BD31-4B8C-83A1-F6EECF244321}">
                <p14:modId xmlns:p14="http://schemas.microsoft.com/office/powerpoint/2010/main" val="74792460"/>
              </p:ext>
            </p:extLst>
          </p:nvPr>
        </p:nvGraphicFramePr>
        <p:xfrm>
          <a:off x="1187624" y="2276872"/>
          <a:ext cx="6235892" cy="569488"/>
        </p:xfrm>
        <a:graphic>
          <a:graphicData uri="http://schemas.openxmlformats.org/presentationml/2006/ole">
            <mc:AlternateContent xmlns:mc="http://schemas.openxmlformats.org/markup-compatibility/2006">
              <mc:Choice xmlns:v="urn:schemas-microsoft-com:vml" Requires="v">
                <p:oleObj spid="_x0000_s24659" name="Equation" r:id="rId3" imgW="2781000" imgH="253800" progId="Equation.DSMT4">
                  <p:embed/>
                </p:oleObj>
              </mc:Choice>
              <mc:Fallback>
                <p:oleObj name="Equation" r:id="rId3" imgW="2781000" imgH="253800" progId="Equation.DSMT4">
                  <p:embed/>
                  <p:pic>
                    <p:nvPicPr>
                      <p:cNvPr id="0" name=""/>
                      <p:cNvPicPr/>
                      <p:nvPr/>
                    </p:nvPicPr>
                    <p:blipFill>
                      <a:blip r:embed="rId4"/>
                      <a:stretch>
                        <a:fillRect/>
                      </a:stretch>
                    </p:blipFill>
                    <p:spPr>
                      <a:xfrm>
                        <a:off x="1187624" y="2276872"/>
                        <a:ext cx="6235892" cy="56948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969434106"/>
              </p:ext>
            </p:extLst>
          </p:nvPr>
        </p:nvGraphicFramePr>
        <p:xfrm>
          <a:off x="1081088" y="3362325"/>
          <a:ext cx="3592512" cy="1390650"/>
        </p:xfrm>
        <a:graphic>
          <a:graphicData uri="http://schemas.openxmlformats.org/presentationml/2006/ole">
            <mc:AlternateContent xmlns:mc="http://schemas.openxmlformats.org/markup-compatibility/2006">
              <mc:Choice xmlns:v="urn:schemas-microsoft-com:vml" Requires="v">
                <p:oleObj spid="_x0000_s24660" name="Equation" r:id="rId5" imgW="1447560" imgH="533160" progId="Equation.DSMT4">
                  <p:embed/>
                </p:oleObj>
              </mc:Choice>
              <mc:Fallback>
                <p:oleObj name="Equation" r:id="rId5" imgW="1447560" imgH="533160" progId="Equation.DSMT4">
                  <p:embed/>
                  <p:pic>
                    <p:nvPicPr>
                      <p:cNvPr id="0" name=""/>
                      <p:cNvPicPr/>
                      <p:nvPr/>
                    </p:nvPicPr>
                    <p:blipFill>
                      <a:blip r:embed="rId6"/>
                      <a:stretch>
                        <a:fillRect/>
                      </a:stretch>
                    </p:blipFill>
                    <p:spPr>
                      <a:xfrm>
                        <a:off x="1081088" y="3362325"/>
                        <a:ext cx="3592512" cy="139065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218064466"/>
              </p:ext>
            </p:extLst>
          </p:nvPr>
        </p:nvGraphicFramePr>
        <p:xfrm>
          <a:off x="1071563" y="4908550"/>
          <a:ext cx="6115050" cy="1982788"/>
        </p:xfrm>
        <a:graphic>
          <a:graphicData uri="http://schemas.openxmlformats.org/presentationml/2006/ole">
            <mc:AlternateContent xmlns:mc="http://schemas.openxmlformats.org/markup-compatibility/2006">
              <mc:Choice xmlns:v="urn:schemas-microsoft-com:vml" Requires="v">
                <p:oleObj spid="_x0000_s24661" name="Equation" r:id="rId7" imgW="2349360" imgH="761760" progId="Equation.DSMT4">
                  <p:embed/>
                </p:oleObj>
              </mc:Choice>
              <mc:Fallback>
                <p:oleObj name="Equation" r:id="rId7" imgW="2349360" imgH="761760" progId="Equation.DSMT4">
                  <p:embed/>
                  <p:pic>
                    <p:nvPicPr>
                      <p:cNvPr id="0" name=""/>
                      <p:cNvPicPr/>
                      <p:nvPr/>
                    </p:nvPicPr>
                    <p:blipFill>
                      <a:blip r:embed="rId8"/>
                      <a:stretch>
                        <a:fillRect/>
                      </a:stretch>
                    </p:blipFill>
                    <p:spPr>
                      <a:xfrm>
                        <a:off x="1071563" y="4908550"/>
                        <a:ext cx="6115050" cy="1982788"/>
                      </a:xfrm>
                      <a:prstGeom prst="rect">
                        <a:avLst/>
                      </a:prstGeom>
                    </p:spPr>
                  </p:pic>
                </p:oleObj>
              </mc:Fallback>
            </mc:AlternateContent>
          </a:graphicData>
        </a:graphic>
      </p:graphicFrame>
    </p:spTree>
    <p:extLst>
      <p:ext uri="{BB962C8B-B14F-4D97-AF65-F5344CB8AC3E}">
        <p14:creationId xmlns:p14="http://schemas.microsoft.com/office/powerpoint/2010/main" val="2727120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奇异值分解用途</a:t>
            </a:r>
            <a:r>
              <a:rPr lang="en-US" altLang="zh-CN" sz="3600" dirty="0" smtClean="0"/>
              <a:t>2</a:t>
            </a:r>
            <a:r>
              <a:rPr lang="zh-CN" altLang="en-US" sz="3600" dirty="0" smtClean="0"/>
              <a:t>：推荐系统</a:t>
            </a:r>
            <a:endParaRPr lang="zh-CN" altLang="en-US" sz="36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奇异值分解可以提高推荐系统的效果。</a:t>
            </a:r>
            <a:r>
              <a:rPr lang="en-US" altLang="zh-CN" sz="2800" dirty="0" smtClean="0"/>
              <a:t>2006</a:t>
            </a:r>
            <a:r>
              <a:rPr lang="zh-CN" altLang="en-US" sz="2800" dirty="0" smtClean="0"/>
              <a:t>年末，电影公司</a:t>
            </a:r>
            <a:r>
              <a:rPr lang="en-US" altLang="zh-CN" sz="2800" dirty="0" err="1" smtClean="0"/>
              <a:t>netflix</a:t>
            </a:r>
            <a:r>
              <a:rPr lang="en-US" altLang="zh-CN" sz="2800" dirty="0" smtClean="0"/>
              <a:t>(</a:t>
            </a:r>
            <a:r>
              <a:rPr lang="zh-CN" altLang="en-US" sz="2800" dirty="0"/>
              <a:t>网飞</a:t>
            </a:r>
            <a:r>
              <a:rPr lang="en-US" altLang="zh-CN" sz="2800" dirty="0" smtClean="0"/>
              <a:t>)</a:t>
            </a:r>
            <a:r>
              <a:rPr lang="zh-CN" altLang="en-US" sz="2800" dirty="0" smtClean="0"/>
              <a:t>举办了一次奖金为</a:t>
            </a:r>
            <a:r>
              <a:rPr lang="en-US" altLang="zh-CN" sz="2800" dirty="0" smtClean="0"/>
              <a:t>100</a:t>
            </a:r>
            <a:r>
              <a:rPr lang="zh-CN" altLang="en-US" sz="2800" dirty="0" smtClean="0"/>
              <a:t>万美元的比赛，奖励可以提出比当时最好的推荐系统效果好</a:t>
            </a:r>
            <a:r>
              <a:rPr lang="en-US" altLang="zh-CN" sz="2800" dirty="0" smtClean="0"/>
              <a:t>10%</a:t>
            </a:r>
            <a:r>
              <a:rPr lang="zh-CN" altLang="en-US" sz="2800" dirty="0" smtClean="0"/>
              <a:t>的参赛者。最后的获奖者</a:t>
            </a:r>
            <a:r>
              <a:rPr lang="en-US" altLang="zh-CN" sz="2800" dirty="0"/>
              <a:t>Yehuda </a:t>
            </a:r>
            <a:r>
              <a:rPr lang="en-US" altLang="zh-CN" sz="2800" dirty="0" err="1" smtClean="0"/>
              <a:t>Koren</a:t>
            </a:r>
            <a:r>
              <a:rPr lang="zh-CN" altLang="en-US" sz="2800" dirty="0" smtClean="0"/>
              <a:t>用的就是奇异值分解</a:t>
            </a:r>
            <a:r>
              <a:rPr lang="zh-CN" altLang="en-US" sz="2800" dirty="0"/>
              <a:t>。</a:t>
            </a:r>
          </a:p>
        </p:txBody>
      </p:sp>
    </p:spTree>
    <p:extLst>
      <p:ext uri="{BB962C8B-B14F-4D97-AF65-F5344CB8AC3E}">
        <p14:creationId xmlns:p14="http://schemas.microsoft.com/office/powerpoint/2010/main" val="33968364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半正定二次型</a:t>
            </a:r>
            <a:endParaRPr lang="zh-CN" altLang="en-US" sz="4000" dirty="0"/>
          </a:p>
        </p:txBody>
      </p:sp>
      <p:sp>
        <p:nvSpPr>
          <p:cNvPr id="3" name="内容占位符 2"/>
          <p:cNvSpPr>
            <a:spLocks noGrp="1"/>
          </p:cNvSpPr>
          <p:nvPr>
            <p:ph idx="1"/>
          </p:nvPr>
        </p:nvSpPr>
        <p:spPr/>
        <p:txBody>
          <a:bodyPr/>
          <a:lstStyle/>
          <a:p>
            <a:pPr>
              <a:lnSpc>
                <a:spcPct val="120000"/>
              </a:lnSpc>
            </a:pPr>
            <a:r>
              <a:rPr lang="zh-CN" altLang="en-US" dirty="0" smtClean="0"/>
              <a:t>对于任意的向量    都有                   ，则称该二次型为半正定二次型。</a:t>
            </a:r>
            <a:endParaRPr lang="en-US" altLang="zh-CN" dirty="0" smtClean="0"/>
          </a:p>
          <a:p>
            <a:pPr>
              <a:lnSpc>
                <a:spcPct val="120000"/>
              </a:lnSpc>
            </a:pPr>
            <a:r>
              <a:rPr lang="zh-CN" altLang="en-US" dirty="0"/>
              <a:t>一</a:t>
            </a:r>
            <a:r>
              <a:rPr lang="zh-CN" altLang="en-US" dirty="0" smtClean="0"/>
              <a:t>个二次型半正定等价于实对称矩阵矩阵</a:t>
            </a:r>
            <a:r>
              <a:rPr lang="en-US" altLang="zh-CN" dirty="0" smtClean="0"/>
              <a:t>A</a:t>
            </a:r>
            <a:r>
              <a:rPr lang="zh-CN" altLang="en-US" dirty="0" smtClean="0"/>
              <a:t>的所有特征值非负。</a:t>
            </a:r>
            <a:endParaRPr lang="en-US" altLang="zh-CN" dirty="0" smtClean="0"/>
          </a:p>
          <a:p>
            <a:pPr>
              <a:lnSpc>
                <a:spcPct val="120000"/>
              </a:lnSpc>
            </a:pP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689310465"/>
              </p:ext>
            </p:extLst>
          </p:nvPr>
        </p:nvGraphicFramePr>
        <p:xfrm>
          <a:off x="3491756" y="1787007"/>
          <a:ext cx="288156" cy="489865"/>
        </p:xfrm>
        <a:graphic>
          <a:graphicData uri="http://schemas.openxmlformats.org/presentationml/2006/ole">
            <mc:AlternateContent xmlns:mc="http://schemas.openxmlformats.org/markup-compatibility/2006">
              <mc:Choice xmlns:v="urn:schemas-microsoft-com:vml" Requires="v">
                <p:oleObj spid="_x0000_s25677" name="Equation" r:id="rId3" imgW="126720" imgH="215640" progId="Equation.DSMT4">
                  <p:embed/>
                </p:oleObj>
              </mc:Choice>
              <mc:Fallback>
                <p:oleObj name="Equation" r:id="rId3" imgW="126720" imgH="215640" progId="Equation.DSMT4">
                  <p:embed/>
                  <p:pic>
                    <p:nvPicPr>
                      <p:cNvPr id="0" name=""/>
                      <p:cNvPicPr/>
                      <p:nvPr/>
                    </p:nvPicPr>
                    <p:blipFill>
                      <a:blip r:embed="rId4"/>
                      <a:stretch>
                        <a:fillRect/>
                      </a:stretch>
                    </p:blipFill>
                    <p:spPr>
                      <a:xfrm>
                        <a:off x="3491756" y="1787007"/>
                        <a:ext cx="288156" cy="48986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034941653"/>
              </p:ext>
            </p:extLst>
          </p:nvPr>
        </p:nvGraphicFramePr>
        <p:xfrm>
          <a:off x="4499992" y="1700808"/>
          <a:ext cx="1512168" cy="611302"/>
        </p:xfrm>
        <a:graphic>
          <a:graphicData uri="http://schemas.openxmlformats.org/presentationml/2006/ole">
            <mc:AlternateContent xmlns:mc="http://schemas.openxmlformats.org/markup-compatibility/2006">
              <mc:Choice xmlns:v="urn:schemas-microsoft-com:vml" Requires="v">
                <p:oleObj spid="_x0000_s25678" name="Equation" r:id="rId5" imgW="596880" imgH="241200" progId="Equation.DSMT4">
                  <p:embed/>
                </p:oleObj>
              </mc:Choice>
              <mc:Fallback>
                <p:oleObj name="Equation" r:id="rId5" imgW="596880" imgH="241200" progId="Equation.DSMT4">
                  <p:embed/>
                  <p:pic>
                    <p:nvPicPr>
                      <p:cNvPr id="0" name=""/>
                      <p:cNvPicPr/>
                      <p:nvPr/>
                    </p:nvPicPr>
                    <p:blipFill>
                      <a:blip r:embed="rId6"/>
                      <a:stretch>
                        <a:fillRect/>
                      </a:stretch>
                    </p:blipFill>
                    <p:spPr>
                      <a:xfrm>
                        <a:off x="4499992" y="1700808"/>
                        <a:ext cx="1512168" cy="61130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911308643"/>
              </p:ext>
            </p:extLst>
          </p:nvPr>
        </p:nvGraphicFramePr>
        <p:xfrm>
          <a:off x="971600" y="4077072"/>
          <a:ext cx="7524037" cy="2525861"/>
        </p:xfrm>
        <a:graphic>
          <a:graphicData uri="http://schemas.openxmlformats.org/presentationml/2006/ole">
            <mc:AlternateContent xmlns:mc="http://schemas.openxmlformats.org/markup-compatibility/2006">
              <mc:Choice xmlns:v="urn:schemas-microsoft-com:vml" Requires="v">
                <p:oleObj spid="_x0000_s25679" name="Equation" r:id="rId7" imgW="3327120" imgH="1117440" progId="Equation.DSMT4">
                  <p:embed/>
                </p:oleObj>
              </mc:Choice>
              <mc:Fallback>
                <p:oleObj name="Equation" r:id="rId7" imgW="3327120" imgH="1117440" progId="Equation.DSMT4">
                  <p:embed/>
                  <p:pic>
                    <p:nvPicPr>
                      <p:cNvPr id="0" name=""/>
                      <p:cNvPicPr/>
                      <p:nvPr/>
                    </p:nvPicPr>
                    <p:blipFill>
                      <a:blip r:embed="rId8"/>
                      <a:stretch>
                        <a:fillRect/>
                      </a:stretch>
                    </p:blipFill>
                    <p:spPr>
                      <a:xfrm>
                        <a:off x="971600" y="4077072"/>
                        <a:ext cx="7524037" cy="2525861"/>
                      </a:xfrm>
                      <a:prstGeom prst="rect">
                        <a:avLst/>
                      </a:prstGeom>
                    </p:spPr>
                  </p:pic>
                </p:oleObj>
              </mc:Fallback>
            </mc:AlternateContent>
          </a:graphicData>
        </a:graphic>
      </p:graphicFrame>
    </p:spTree>
    <p:extLst>
      <p:ext uri="{BB962C8B-B14F-4D97-AF65-F5344CB8AC3E}">
        <p14:creationId xmlns:p14="http://schemas.microsoft.com/office/powerpoint/2010/main" val="162054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56C1A55-40EE-BB43-9A3C-8A56E14CD1DE}"/>
              </a:ext>
            </a:extLst>
          </p:cNvPr>
          <p:cNvSpPr>
            <a:spLocks noGrp="1"/>
          </p:cNvSpPr>
          <p:nvPr>
            <p:ph type="title"/>
          </p:nvPr>
        </p:nvSpPr>
        <p:spPr/>
        <p:txBody>
          <a:bodyPr>
            <a:normAutofit/>
          </a:bodyPr>
          <a:lstStyle/>
          <a:p>
            <a:r>
              <a:rPr kumimoji="1" lang="zh-CN" altLang="en-US" sz="4000" dirty="0" smtClean="0"/>
              <a:t>奇异值分解降维</a:t>
            </a:r>
            <a:endParaRPr kumimoji="1" lang="zh-CN" altLang="en-US" sz="40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 xmlns:a16="http://schemas.microsoft.com/office/drawing/2014/main" id="{7B1A3452-3D73-034B-A41D-670908F4121C}"/>
                  </a:ext>
                </a:extLst>
              </p:cNvPr>
              <p:cNvSpPr>
                <a:spLocks noGrp="1"/>
              </p:cNvSpPr>
              <p:nvPr>
                <p:ph idx="1"/>
              </p:nvPr>
            </p:nvSpPr>
            <p:spPr>
              <a:xfrm>
                <a:off x="611560" y="1268760"/>
                <a:ext cx="7886700" cy="4824536"/>
              </a:xfrm>
            </p:spPr>
            <p:txBody>
              <a:bodyPr>
                <a:noAutofit/>
              </a:bodyPr>
              <a:lstStyle/>
              <a:p>
                <a:pPr>
                  <a:lnSpc>
                    <a:spcPct val="140000"/>
                  </a:lnSpc>
                </a:pPr>
                <a:r>
                  <a:rPr kumimoji="1" lang="zh-CN" altLang="en-US" sz="2400" dirty="0" smtClean="0"/>
                  <a:t>对矩阵</a:t>
                </a:r>
                <a14:m>
                  <m:oMath xmlns:m="http://schemas.openxmlformats.org/officeDocument/2006/math">
                    <m:r>
                      <a:rPr kumimoji="1" lang="en-US" altLang="zh-CN" sz="2400" b="0" i="1" smtClean="0">
                        <a:latin typeface="Cambria Math" panose="02040503050406030204" pitchFamily="18" charset="0"/>
                      </a:rPr>
                      <m:t>𝐴</m:t>
                    </m:r>
                  </m:oMath>
                </a14:m>
                <a:r>
                  <a:rPr kumimoji="1" lang="zh-CN" altLang="en-US" sz="2400" dirty="0"/>
                  <a:t>进行奇异值分解</a:t>
                </a:r>
                <a:r>
                  <a:rPr kumimoji="1" lang="en-US" altLang="zh-CN" sz="2400" dirty="0"/>
                  <a:t>,</a:t>
                </a:r>
                <a:r>
                  <a:rPr kumimoji="1" lang="zh-CN" altLang="en-US" sz="2400" dirty="0"/>
                  <a:t>有</a:t>
                </a:r>
                <a14:m>
                  <m:oMath xmlns:m="http://schemas.openxmlformats.org/officeDocument/2006/math">
                    <m:r>
                      <a:rPr lang="en-US" altLang="zh-CN" sz="2400" i="1">
                        <a:latin typeface="Cambria Math" panose="02040503050406030204" pitchFamily="18" charset="0"/>
                      </a:rPr>
                      <m:t>𝐴</m:t>
                    </m:r>
                    <m:r>
                      <a:rPr lang="en-US" altLang="zh-CN" sz="2400" i="1">
                        <a:latin typeface="Cambria Math" panose="02040503050406030204" pitchFamily="18" charset="0"/>
                      </a:rPr>
                      <m:t> </m:t>
                    </m:r>
                  </m:oMath>
                </a14:m>
                <a:r>
                  <a:rPr kumimoji="1" lang="en-US" altLang="zh-CN" sz="2400" dirty="0"/>
                  <a:t>= </a:t>
                </a:r>
                <a14:m>
                  <m:oMath xmlns:m="http://schemas.openxmlformats.org/officeDocument/2006/math">
                    <m:r>
                      <a:rPr kumimoji="1" lang="en-US" altLang="zh-CN" sz="2400" i="1" dirty="0">
                        <a:latin typeface="Cambria Math" panose="02040503050406030204" pitchFamily="18" charset="0"/>
                        <a:ea typeface="Cambria Math" panose="02040503050406030204" pitchFamily="18" charset="0"/>
                      </a:rPr>
                      <m:t>𝑃</m:t>
                    </m:r>
                    <m:r>
                      <m:rPr>
                        <m:sty m:val="p"/>
                      </m:rPr>
                      <a:rPr kumimoji="1" lang="el-GR" altLang="zh-CN" sz="2400" i="1" dirty="0">
                        <a:latin typeface="Cambria Math" panose="02040503050406030204" pitchFamily="18" charset="0"/>
                        <a:ea typeface="Cambria Math" panose="02040503050406030204" pitchFamily="18" charset="0"/>
                      </a:rPr>
                      <m:t>Σ</m:t>
                    </m:r>
                    <m:sSup>
                      <m:sSupPr>
                        <m:ctrlPr>
                          <a:rPr kumimoji="1" lang="en-US" altLang="zh-CN" sz="2400" i="1" dirty="0">
                            <a:latin typeface="Cambria Math"/>
                            <a:ea typeface="Cambria Math" panose="02040503050406030204" pitchFamily="18" charset="0"/>
                          </a:rPr>
                        </m:ctrlPr>
                      </m:sSupPr>
                      <m:e>
                        <m:r>
                          <a:rPr kumimoji="1" lang="en-US" altLang="zh-CN" sz="2400" i="1" dirty="0">
                            <a:latin typeface="Cambria Math" panose="02040503050406030204" pitchFamily="18" charset="0"/>
                            <a:ea typeface="Cambria Math" panose="02040503050406030204" pitchFamily="18" charset="0"/>
                          </a:rPr>
                          <m:t>𝑄</m:t>
                        </m:r>
                      </m:e>
                      <m:sup>
                        <m:r>
                          <a:rPr kumimoji="1" lang="en-US" altLang="zh-CN" sz="2400" i="1" dirty="0">
                            <a:latin typeface="Cambria Math" panose="02040503050406030204" pitchFamily="18" charset="0"/>
                            <a:ea typeface="Cambria Math" panose="02040503050406030204" pitchFamily="18" charset="0"/>
                          </a:rPr>
                          <m:t>𝑇</m:t>
                        </m:r>
                      </m:sup>
                    </m:sSup>
                  </m:oMath>
                </a14:m>
                <a:r>
                  <a:rPr kumimoji="1" lang="zh-CN" altLang="en-US" sz="2400" dirty="0"/>
                  <a:t>，假设</a:t>
                </a:r>
                <a:r>
                  <a:rPr kumimoji="1" lang="zh-CN" altLang="en-US" sz="2400" dirty="0" smtClean="0"/>
                  <a:t>    </a:t>
                </a:r>
                <a:endParaRPr kumimoji="1" lang="en-US" altLang="zh-CN" sz="2400" b="0" i="1" dirty="0" smtClean="0">
                  <a:latin typeface="Cambria Math" panose="02040503050406030204" pitchFamily="18" charset="0"/>
                </a:endParaRPr>
              </a:p>
              <a:p>
                <a:pPr marL="0" indent="0">
                  <a:lnSpc>
                    <a:spcPct val="140000"/>
                  </a:lnSpc>
                  <a:buNone/>
                </a:pPr>
                <a:r>
                  <a:rPr kumimoji="1" lang="en-US" altLang="zh-CN" sz="2400" b="0" dirty="0" smtClean="0"/>
                  <a:t>                                                            </a:t>
                </a:r>
                <a14:m>
                  <m:oMath xmlns:m="http://schemas.openxmlformats.org/officeDocument/2006/math">
                    <m:r>
                      <a:rPr kumimoji="1" lang="en-US" altLang="zh-CN" sz="2400" b="0" i="1" smtClean="0">
                        <a:latin typeface="Cambria Math" panose="02040503050406030204" pitchFamily="18" charset="0"/>
                      </a:rPr>
                      <m:t>,</m:t>
                    </m:r>
                    <m:sSub>
                      <m:sSubPr>
                        <m:ctrlPr>
                          <a:rPr kumimoji="1" lang="en-US" altLang="zh-CN" sz="2400" b="0" i="1" smtClean="0">
                            <a:latin typeface="Cambria Math"/>
                          </a:rPr>
                        </m:ctrlPr>
                      </m:sSubPr>
                      <m:e>
                        <m:r>
                          <a:rPr kumimoji="1" lang="en-US" altLang="zh-CN" sz="2400" b="0" i="1" smtClean="0">
                            <a:latin typeface="Cambria Math" panose="02040503050406030204" pitchFamily="18" charset="0"/>
                            <a:ea typeface="Cambria Math" panose="02040503050406030204" pitchFamily="18" charset="0"/>
                          </a:rPr>
                          <m:t>𝜎</m:t>
                        </m:r>
                      </m:e>
                      <m:sub>
                        <m:r>
                          <a:rPr kumimoji="1" lang="en-US" altLang="zh-CN" sz="2400" b="0" i="1" smtClean="0">
                            <a:latin typeface="Cambria Math" panose="02040503050406030204" pitchFamily="18" charset="0"/>
                          </a:rPr>
                          <m:t>1</m:t>
                        </m:r>
                      </m:sub>
                    </m:sSub>
                    <m:r>
                      <a:rPr kumimoji="1" lang="en-US" altLang="zh-CN" sz="2400" b="0" i="1" smtClean="0">
                        <a:latin typeface="Cambria Math" panose="02040503050406030204" pitchFamily="18" charset="0"/>
                      </a:rPr>
                      <m:t>,</m:t>
                    </m:r>
                    <m:sSub>
                      <m:sSubPr>
                        <m:ctrlPr>
                          <a:rPr kumimoji="1" lang="en-US" altLang="zh-CN" sz="2400" i="1">
                            <a:latin typeface="Cambria Math"/>
                          </a:rPr>
                        </m:ctrlPr>
                      </m:sSubPr>
                      <m:e>
                        <m:r>
                          <a:rPr kumimoji="1" lang="en-US" altLang="zh-CN" sz="2400" i="1">
                            <a:latin typeface="Cambria Math" panose="02040503050406030204" pitchFamily="18" charset="0"/>
                            <a:ea typeface="Cambria Math" panose="02040503050406030204" pitchFamily="18" charset="0"/>
                          </a:rPr>
                          <m:t>𝜎</m:t>
                        </m:r>
                      </m:e>
                      <m:sub>
                        <m:r>
                          <a:rPr kumimoji="1" lang="en-US" altLang="zh-CN" sz="2400" b="0" i="1" smtClean="0">
                            <a:latin typeface="Cambria Math" panose="02040503050406030204" pitchFamily="18" charset="0"/>
                            <a:ea typeface="Cambria Math" panose="02040503050406030204" pitchFamily="18" charset="0"/>
                          </a:rPr>
                          <m:t>2</m:t>
                        </m:r>
                      </m:sub>
                    </m:sSub>
                    <m:r>
                      <a:rPr kumimoji="1" lang="en-US" altLang="zh-CN" sz="2400" b="0" i="1" smtClean="0">
                        <a:latin typeface="Cambria Math" panose="02040503050406030204" pitchFamily="18" charset="0"/>
                      </a:rPr>
                      <m:t>,…</m:t>
                    </m:r>
                  </m:oMath>
                </a14:m>
                <a:r>
                  <a:rPr kumimoji="1" lang="zh-CN" altLang="en-US" sz="2400" dirty="0"/>
                  <a:t>为其奇异值，则</a:t>
                </a:r>
                <a:endParaRPr kumimoji="1" lang="en-US" altLang="zh-CN" sz="2400" dirty="0"/>
              </a:p>
              <a:p>
                <a:pPr marL="0" indent="0" algn="ctr">
                  <a:lnSpc>
                    <a:spcPct val="140000"/>
                  </a:lnSpc>
                  <a:buNone/>
                </a:pPr>
                <a:endParaRPr lang="en-US" altLang="zh-CN" sz="2400" dirty="0" smtClean="0"/>
              </a:p>
              <a:p>
                <a:pPr>
                  <a:lnSpc>
                    <a:spcPct val="140000"/>
                  </a:lnSpc>
                </a:pPr>
                <a:r>
                  <a:rPr kumimoji="1" lang="zh-CN" altLang="en-US" sz="2400" dirty="0" smtClean="0"/>
                  <a:t>如果</a:t>
                </a:r>
                <a:r>
                  <a:rPr kumimoji="1" lang="zh-CN" altLang="en-US" sz="2400" dirty="0"/>
                  <a:t>奇异值是从大大小排列，则一般来说</a:t>
                </a:r>
                <a:r>
                  <a:rPr kumimoji="1" lang="zh-CN" altLang="en-US" sz="2400" dirty="0" smtClean="0"/>
                  <a:t>，有很大可能上</a:t>
                </a:r>
                <a:r>
                  <a:rPr kumimoji="1" lang="zh-CN" altLang="en-US" sz="2400" dirty="0"/>
                  <a:t>式</a:t>
                </a:r>
                <a:r>
                  <a:rPr kumimoji="1" lang="zh-CN" altLang="en-US" sz="2400" dirty="0" smtClean="0"/>
                  <a:t>中                                                            ，大于号的意思是前面的项构成的矩阵与后面的项构成的矩阵相比更接近原矩阵。上述不等式单项可能不成立，但前面若干项一般可以包含原矩阵绝大多数的信息。</a:t>
                </a:r>
                <a:endParaRPr kumimoji="1" lang="en-US" altLang="zh-CN" sz="2400" dirty="0"/>
              </a:p>
            </p:txBody>
          </p:sp>
        </mc:Choice>
        <mc:Fallback xmlns="">
          <p:sp>
            <p:nvSpPr>
              <p:cNvPr id="3" name="内容占位符 2">
                <a:extLst>
                  <a:ext uri="{FF2B5EF4-FFF2-40B4-BE49-F238E27FC236}">
                    <a16:creationId xmlns:a16="http://schemas.microsoft.com/office/drawing/2014/main" xmlns="" xmlns:a14="http://schemas.microsoft.com/office/drawing/2010/main" id="{7B1A3452-3D73-034B-A41D-670908F4121C}"/>
                  </a:ext>
                </a:extLst>
              </p:cNvPr>
              <p:cNvSpPr>
                <a:spLocks noGrp="1" noRot="1" noChangeAspect="1" noMove="1" noResize="1" noEditPoints="1" noAdjustHandles="1" noChangeArrowheads="1" noChangeShapeType="1" noTextEdit="1"/>
              </p:cNvSpPr>
              <p:nvPr>
                <p:ph idx="1"/>
              </p:nvPr>
            </p:nvSpPr>
            <p:spPr>
              <a:xfrm>
                <a:off x="611560" y="1268760"/>
                <a:ext cx="7886700" cy="4824536"/>
              </a:xfrm>
              <a:blipFill rotWithShape="1">
                <a:blip r:embed="rId3"/>
                <a:stretch>
                  <a:fillRect l="-1005" r="-927"/>
                </a:stretch>
              </a:blipFill>
            </p:spPr>
            <p:txBody>
              <a:bodyPr/>
              <a:lstStyle/>
              <a:p>
                <a:r>
                  <a:rPr lang="zh-CN" altLang="en-US">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3368496855"/>
              </p:ext>
            </p:extLst>
          </p:nvPr>
        </p:nvGraphicFramePr>
        <p:xfrm>
          <a:off x="755576" y="2036580"/>
          <a:ext cx="4032448" cy="534689"/>
        </p:xfrm>
        <a:graphic>
          <a:graphicData uri="http://schemas.openxmlformats.org/presentationml/2006/ole">
            <mc:AlternateContent xmlns:mc="http://schemas.openxmlformats.org/markup-compatibility/2006">
              <mc:Choice xmlns:v="urn:schemas-microsoft-com:vml" Requires="v">
                <p:oleObj spid="_x0000_s31760" name="Equation" r:id="rId4" imgW="2298600" imgH="304560" progId="Equation.DSMT4">
                  <p:embed/>
                </p:oleObj>
              </mc:Choice>
              <mc:Fallback>
                <p:oleObj name="Equation" r:id="rId4" imgW="2298600" imgH="304560" progId="Equation.DSMT4">
                  <p:embed/>
                  <p:pic>
                    <p:nvPicPr>
                      <p:cNvPr id="0" name=""/>
                      <p:cNvPicPr/>
                      <p:nvPr/>
                    </p:nvPicPr>
                    <p:blipFill>
                      <a:blip r:embed="rId5"/>
                      <a:stretch>
                        <a:fillRect/>
                      </a:stretch>
                    </p:blipFill>
                    <p:spPr>
                      <a:xfrm>
                        <a:off x="755576" y="2036580"/>
                        <a:ext cx="4032448" cy="534689"/>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516908120"/>
              </p:ext>
            </p:extLst>
          </p:nvPr>
        </p:nvGraphicFramePr>
        <p:xfrm>
          <a:off x="2051721" y="2564904"/>
          <a:ext cx="4896544" cy="604512"/>
        </p:xfrm>
        <a:graphic>
          <a:graphicData uri="http://schemas.openxmlformats.org/presentationml/2006/ole">
            <mc:AlternateContent xmlns:mc="http://schemas.openxmlformats.org/markup-compatibility/2006">
              <mc:Choice xmlns:v="urn:schemas-microsoft-com:vml" Requires="v">
                <p:oleObj spid="_x0000_s31761" name="Equation" r:id="rId6" imgW="2057400" imgH="253800" progId="Equation.DSMT4">
                  <p:embed/>
                </p:oleObj>
              </mc:Choice>
              <mc:Fallback>
                <p:oleObj name="Equation" r:id="rId6" imgW="2057400" imgH="253800" progId="Equation.DSMT4">
                  <p:embed/>
                  <p:pic>
                    <p:nvPicPr>
                      <p:cNvPr id="0" name=""/>
                      <p:cNvPicPr/>
                      <p:nvPr/>
                    </p:nvPicPr>
                    <p:blipFill>
                      <a:blip r:embed="rId7"/>
                      <a:stretch>
                        <a:fillRect/>
                      </a:stretch>
                    </p:blipFill>
                    <p:spPr>
                      <a:xfrm>
                        <a:off x="2051721" y="2564904"/>
                        <a:ext cx="4896544" cy="60451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875137748"/>
              </p:ext>
            </p:extLst>
          </p:nvPr>
        </p:nvGraphicFramePr>
        <p:xfrm>
          <a:off x="1763688" y="3717032"/>
          <a:ext cx="4144963" cy="531812"/>
        </p:xfrm>
        <a:graphic>
          <a:graphicData uri="http://schemas.openxmlformats.org/presentationml/2006/ole">
            <mc:AlternateContent xmlns:mc="http://schemas.openxmlformats.org/markup-compatibility/2006">
              <mc:Choice xmlns:v="urn:schemas-microsoft-com:vml" Requires="v">
                <p:oleObj spid="_x0000_s31762" name="Equation" r:id="rId8" imgW="1981080" imgH="253800" progId="Equation.DSMT4">
                  <p:embed/>
                </p:oleObj>
              </mc:Choice>
              <mc:Fallback>
                <p:oleObj name="Equation" r:id="rId8" imgW="1981080" imgH="253800" progId="Equation.DSMT4">
                  <p:embed/>
                  <p:pic>
                    <p:nvPicPr>
                      <p:cNvPr id="0" name=""/>
                      <p:cNvPicPr/>
                      <p:nvPr/>
                    </p:nvPicPr>
                    <p:blipFill>
                      <a:blip r:embed="rId9"/>
                      <a:stretch>
                        <a:fillRect/>
                      </a:stretch>
                    </p:blipFill>
                    <p:spPr>
                      <a:xfrm>
                        <a:off x="1763688" y="3717032"/>
                        <a:ext cx="4144963" cy="531812"/>
                      </a:xfrm>
                      <a:prstGeom prst="rect">
                        <a:avLst/>
                      </a:prstGeom>
                    </p:spPr>
                  </p:pic>
                </p:oleObj>
              </mc:Fallback>
            </mc:AlternateContent>
          </a:graphicData>
        </a:graphic>
      </p:graphicFrame>
    </p:spTree>
    <p:extLst>
      <p:ext uri="{BB962C8B-B14F-4D97-AF65-F5344CB8AC3E}">
        <p14:creationId xmlns:p14="http://schemas.microsoft.com/office/powerpoint/2010/main" val="417937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prstClr val="black"/>
                </a:solidFill>
              </a:rPr>
              <a:t>奇异值分解降维</a:t>
            </a:r>
            <a:endParaRPr lang="zh-CN" altLang="en-US" dirty="0"/>
          </a:p>
        </p:txBody>
      </p:sp>
      <p:pic>
        <p:nvPicPr>
          <p:cNvPr id="1843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3568" y="1340768"/>
            <a:ext cx="6663506" cy="2353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对象 2"/>
          <p:cNvGraphicFramePr>
            <a:graphicFrameLocks noChangeAspect="1"/>
          </p:cNvGraphicFramePr>
          <p:nvPr>
            <p:extLst>
              <p:ext uri="{D42A27DB-BD31-4B8C-83A1-F6EECF244321}">
                <p14:modId xmlns:p14="http://schemas.microsoft.com/office/powerpoint/2010/main" val="3497123266"/>
              </p:ext>
            </p:extLst>
          </p:nvPr>
        </p:nvGraphicFramePr>
        <p:xfrm>
          <a:off x="899592" y="4221088"/>
          <a:ext cx="4329113" cy="1655762"/>
        </p:xfrm>
        <a:graphic>
          <a:graphicData uri="http://schemas.openxmlformats.org/presentationml/2006/ole">
            <mc:AlternateContent xmlns:mc="http://schemas.openxmlformats.org/markup-compatibility/2006">
              <mc:Choice xmlns:v="urn:schemas-microsoft-com:vml" Requires="v">
                <p:oleObj spid="_x0000_s21545" name="Equation" r:id="rId4" imgW="1460160" imgH="558720" progId="Equation.DSMT4">
                  <p:embed/>
                </p:oleObj>
              </mc:Choice>
              <mc:Fallback>
                <p:oleObj name="Equation" r:id="rId4" imgW="1460160" imgH="558720" progId="Equation.DSMT4">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2" y="4221088"/>
                        <a:ext cx="4329113"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矩形 3"/>
          <p:cNvSpPr/>
          <p:nvPr/>
        </p:nvSpPr>
        <p:spPr>
          <a:xfrm>
            <a:off x="5004048" y="3140968"/>
            <a:ext cx="360040"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372200" y="2708920"/>
            <a:ext cx="432048"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842814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05CE7A2-225D-4A47-BDE8-AE118ECEB52C}"/>
              </a:ext>
            </a:extLst>
          </p:cNvPr>
          <p:cNvSpPr>
            <a:spLocks noGrp="1"/>
          </p:cNvSpPr>
          <p:nvPr>
            <p:ph type="title"/>
          </p:nvPr>
        </p:nvSpPr>
        <p:spPr/>
        <p:txBody>
          <a:bodyPr/>
          <a:lstStyle/>
          <a:p>
            <a:r>
              <a:rPr kumimoji="1" lang="zh-CN" altLang="en-US" dirty="0"/>
              <a:t>奇异值分解简化图片存储</a:t>
            </a:r>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1556792"/>
            <a:ext cx="4706007" cy="2686425"/>
          </a:xfrm>
        </p:spPr>
      </p:pic>
      <p:pic>
        <p:nvPicPr>
          <p:cNvPr id="8" name="图片 7"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064" y="2204864"/>
            <a:ext cx="4170446" cy="3124227"/>
          </a:xfrm>
          <a:prstGeom prst="rect">
            <a:avLst/>
          </a:prstGeom>
        </p:spPr>
      </p:pic>
    </p:spTree>
    <p:extLst>
      <p:ext uri="{BB962C8B-B14F-4D97-AF65-F5344CB8AC3E}">
        <p14:creationId xmlns:p14="http://schemas.microsoft.com/office/powerpoint/2010/main" val="1333018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A66DA25-323F-6644-BB93-A6B9EB3C1469}"/>
              </a:ext>
            </a:extLst>
          </p:cNvPr>
          <p:cNvSpPr>
            <a:spLocks noGrp="1"/>
          </p:cNvSpPr>
          <p:nvPr>
            <p:ph type="title"/>
          </p:nvPr>
        </p:nvSpPr>
        <p:spPr/>
        <p:txBody>
          <a:bodyPr/>
          <a:lstStyle/>
          <a:p>
            <a:r>
              <a:rPr kumimoji="1" lang="zh-CN" altLang="en-US" dirty="0"/>
              <a:t>奇异值分解简化图片存储</a:t>
            </a:r>
          </a:p>
        </p:txBody>
      </p:sp>
      <p:sp>
        <p:nvSpPr>
          <p:cNvPr id="18" name="文本框 17">
            <a:extLst>
              <a:ext uri="{FF2B5EF4-FFF2-40B4-BE49-F238E27FC236}">
                <a16:creationId xmlns="" xmlns:a16="http://schemas.microsoft.com/office/drawing/2014/main" id="{B00132ED-6534-2E41-8179-637E2EDAEFCA}"/>
              </a:ext>
            </a:extLst>
          </p:cNvPr>
          <p:cNvSpPr txBox="1"/>
          <p:nvPr/>
        </p:nvSpPr>
        <p:spPr>
          <a:xfrm>
            <a:off x="1211522" y="5523477"/>
            <a:ext cx="1571264" cy="461665"/>
          </a:xfrm>
          <a:prstGeom prst="rect">
            <a:avLst/>
          </a:prstGeom>
          <a:noFill/>
        </p:spPr>
        <p:txBody>
          <a:bodyPr wrap="none" rtlCol="0">
            <a:spAutoFit/>
          </a:bodyPr>
          <a:lstStyle/>
          <a:p>
            <a:r>
              <a:rPr kumimoji="1" lang="en-US" altLang="zh-CN" sz="2400" dirty="0">
                <a:solidFill>
                  <a:prstClr val="black"/>
                </a:solidFill>
              </a:rPr>
              <a:t>1</a:t>
            </a:r>
            <a:r>
              <a:rPr kumimoji="1" lang="zh-CN" altLang="en-US" sz="2400" dirty="0">
                <a:solidFill>
                  <a:prstClr val="black"/>
                </a:solidFill>
              </a:rPr>
              <a:t>个奇异值</a:t>
            </a:r>
          </a:p>
        </p:txBody>
      </p:sp>
      <p:sp>
        <p:nvSpPr>
          <p:cNvPr id="20" name="文本框 19">
            <a:extLst>
              <a:ext uri="{FF2B5EF4-FFF2-40B4-BE49-F238E27FC236}">
                <a16:creationId xmlns="" xmlns:a16="http://schemas.microsoft.com/office/drawing/2014/main" id="{5C6B80C5-5354-0A44-91E2-97BD7BF95DCF}"/>
              </a:ext>
            </a:extLst>
          </p:cNvPr>
          <p:cNvSpPr txBox="1"/>
          <p:nvPr/>
        </p:nvSpPr>
        <p:spPr>
          <a:xfrm>
            <a:off x="6661698" y="5523477"/>
            <a:ext cx="1726755" cy="461665"/>
          </a:xfrm>
          <a:prstGeom prst="rect">
            <a:avLst/>
          </a:prstGeom>
          <a:noFill/>
        </p:spPr>
        <p:txBody>
          <a:bodyPr wrap="none" rtlCol="0">
            <a:spAutoFit/>
          </a:bodyPr>
          <a:lstStyle/>
          <a:p>
            <a:r>
              <a:rPr kumimoji="1" lang="en-US" altLang="zh-CN" sz="2400" dirty="0">
                <a:solidFill>
                  <a:prstClr val="black"/>
                </a:solidFill>
              </a:rPr>
              <a:t>10</a:t>
            </a:r>
            <a:r>
              <a:rPr kumimoji="1" lang="zh-CN" altLang="en-US" sz="2400" dirty="0">
                <a:solidFill>
                  <a:prstClr val="black"/>
                </a:solidFill>
              </a:rPr>
              <a:t>个奇异值</a:t>
            </a:r>
          </a:p>
        </p:txBody>
      </p:sp>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9513" y="2276872"/>
            <a:ext cx="4256760" cy="2376264"/>
          </a:xfr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5117" y="2307276"/>
            <a:ext cx="4512848" cy="2520280"/>
          </a:xfrm>
          <a:prstGeom prst="rect">
            <a:avLst/>
          </a:prstGeom>
        </p:spPr>
      </p:pic>
    </p:spTree>
    <p:extLst>
      <p:ext uri="{BB962C8B-B14F-4D97-AF65-F5344CB8AC3E}">
        <p14:creationId xmlns:p14="http://schemas.microsoft.com/office/powerpoint/2010/main" val="390361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 xmlns:a16="http://schemas.microsoft.com/office/drawing/2014/main" id="{FB6F9CBA-ED8A-8B43-864D-C21D20FD9CF0}"/>
              </a:ext>
            </a:extLst>
          </p:cNvPr>
          <p:cNvSpPr txBox="1"/>
          <p:nvPr/>
        </p:nvSpPr>
        <p:spPr>
          <a:xfrm>
            <a:off x="1218938" y="5527941"/>
            <a:ext cx="1726755" cy="461665"/>
          </a:xfrm>
          <a:prstGeom prst="rect">
            <a:avLst/>
          </a:prstGeom>
          <a:noFill/>
        </p:spPr>
        <p:txBody>
          <a:bodyPr wrap="none" rtlCol="0">
            <a:spAutoFit/>
          </a:bodyPr>
          <a:lstStyle/>
          <a:p>
            <a:r>
              <a:rPr kumimoji="1" lang="en-US" altLang="zh-CN" sz="2400" dirty="0">
                <a:solidFill>
                  <a:prstClr val="black"/>
                </a:solidFill>
              </a:rPr>
              <a:t>20</a:t>
            </a:r>
            <a:r>
              <a:rPr kumimoji="1" lang="zh-CN" altLang="en-US" sz="2400" dirty="0">
                <a:solidFill>
                  <a:prstClr val="black"/>
                </a:solidFill>
              </a:rPr>
              <a:t>个奇异值</a:t>
            </a:r>
          </a:p>
        </p:txBody>
      </p:sp>
      <p:sp>
        <p:nvSpPr>
          <p:cNvPr id="12" name="文本框 11">
            <a:extLst>
              <a:ext uri="{FF2B5EF4-FFF2-40B4-BE49-F238E27FC236}">
                <a16:creationId xmlns="" xmlns:a16="http://schemas.microsoft.com/office/drawing/2014/main" id="{65FC508E-0F08-914F-AE38-880F96A4D844}"/>
              </a:ext>
            </a:extLst>
          </p:cNvPr>
          <p:cNvSpPr txBox="1"/>
          <p:nvPr/>
        </p:nvSpPr>
        <p:spPr>
          <a:xfrm>
            <a:off x="6158016" y="5525940"/>
            <a:ext cx="1726755" cy="461665"/>
          </a:xfrm>
          <a:prstGeom prst="rect">
            <a:avLst/>
          </a:prstGeom>
          <a:noFill/>
        </p:spPr>
        <p:txBody>
          <a:bodyPr wrap="none" rtlCol="0">
            <a:spAutoFit/>
          </a:bodyPr>
          <a:lstStyle/>
          <a:p>
            <a:r>
              <a:rPr kumimoji="1" lang="en-US" altLang="zh-CN" sz="2400" dirty="0">
                <a:solidFill>
                  <a:prstClr val="black"/>
                </a:solidFill>
              </a:rPr>
              <a:t>50</a:t>
            </a:r>
            <a:r>
              <a:rPr kumimoji="1" lang="zh-CN" altLang="en-US" sz="2400" dirty="0">
                <a:solidFill>
                  <a:prstClr val="black"/>
                </a:solidFill>
              </a:rPr>
              <a:t>个奇异值</a:t>
            </a:r>
          </a:p>
        </p:txBody>
      </p:sp>
      <p:sp>
        <p:nvSpPr>
          <p:cNvPr id="23" name="标题 1">
            <a:extLst>
              <a:ext uri="{FF2B5EF4-FFF2-40B4-BE49-F238E27FC236}">
                <a16:creationId xmlns="" xmlns:a16="http://schemas.microsoft.com/office/drawing/2014/main" id="{3E87F492-65AE-D040-BE60-E16F28AEF315}"/>
              </a:ext>
            </a:extLst>
          </p:cNvPr>
          <p:cNvSpPr>
            <a:spLocks noGrp="1"/>
          </p:cNvSpPr>
          <p:nvPr>
            <p:ph type="title"/>
          </p:nvPr>
        </p:nvSpPr>
        <p:spPr>
          <a:xfrm>
            <a:off x="628650" y="365129"/>
            <a:ext cx="7886700" cy="1325563"/>
          </a:xfrm>
        </p:spPr>
        <p:txBody>
          <a:bodyPr/>
          <a:lstStyle/>
          <a:p>
            <a:r>
              <a:rPr kumimoji="1" lang="zh-CN" altLang="en-US" dirty="0"/>
              <a:t>奇异值分解简化图片存储</a:t>
            </a:r>
          </a:p>
        </p:txBody>
      </p:sp>
      <p:pic>
        <p:nvPicPr>
          <p:cNvPr id="3" name="内容占位符 2"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2429740"/>
            <a:ext cx="4104456" cy="2369239"/>
          </a:xfrm>
        </p:spPr>
      </p:pic>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410022"/>
            <a:ext cx="4158522" cy="2393032"/>
          </a:xfrm>
          <a:prstGeom prst="rect">
            <a:avLst/>
          </a:prstGeom>
        </p:spPr>
      </p:pic>
    </p:spTree>
    <p:extLst>
      <p:ext uri="{BB962C8B-B14F-4D97-AF65-F5344CB8AC3E}">
        <p14:creationId xmlns:p14="http://schemas.microsoft.com/office/powerpoint/2010/main" val="105280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4EB4B47-CA92-DD4A-B146-07066C61A736}"/>
              </a:ext>
            </a:extLst>
          </p:cNvPr>
          <p:cNvSpPr>
            <a:spLocks noGrp="1"/>
          </p:cNvSpPr>
          <p:nvPr>
            <p:ph type="title"/>
          </p:nvPr>
        </p:nvSpPr>
        <p:spPr/>
        <p:txBody>
          <a:bodyPr/>
          <a:lstStyle/>
          <a:p>
            <a:r>
              <a:rPr kumimoji="1" lang="zh-CN" altLang="en-US" dirty="0"/>
              <a:t>奇异值分解简化图片存储</a:t>
            </a:r>
          </a:p>
        </p:txBody>
      </p:sp>
      <p:sp>
        <p:nvSpPr>
          <p:cNvPr id="3" name="内容占位符 2">
            <a:extLst>
              <a:ext uri="{FF2B5EF4-FFF2-40B4-BE49-F238E27FC236}">
                <a16:creationId xmlns="" xmlns:a16="http://schemas.microsoft.com/office/drawing/2014/main" id="{478B5C9D-B72C-8540-B4E0-2BA46F60BE80}"/>
              </a:ext>
            </a:extLst>
          </p:cNvPr>
          <p:cNvSpPr>
            <a:spLocks noGrp="1"/>
          </p:cNvSpPr>
          <p:nvPr>
            <p:ph idx="1"/>
          </p:nvPr>
        </p:nvSpPr>
        <p:spPr/>
        <p:txBody>
          <a:bodyPr/>
          <a:lstStyle/>
          <a:p>
            <a:pPr>
              <a:lnSpc>
                <a:spcPct val="120000"/>
              </a:lnSpc>
            </a:pPr>
            <a:r>
              <a:rPr kumimoji="1" lang="zh-CN" altLang="en-US" dirty="0"/>
              <a:t>思考</a:t>
            </a:r>
            <a:r>
              <a:rPr kumimoji="1" lang="zh-CN" altLang="en-US" dirty="0" smtClean="0"/>
              <a:t>：对于一个</a:t>
            </a:r>
            <a:r>
              <a:rPr kumimoji="1" lang="en-US" altLang="zh-CN" dirty="0" smtClean="0"/>
              <a:t>660×372</a:t>
            </a:r>
            <a:r>
              <a:rPr kumimoji="1" lang="zh-CN" altLang="en-US" dirty="0" smtClean="0"/>
              <a:t>的图片，存储</a:t>
            </a:r>
            <a:r>
              <a:rPr kumimoji="1" lang="zh-CN" altLang="en-US" dirty="0"/>
              <a:t>原图片需要多少空间？只取前</a:t>
            </a:r>
            <a:r>
              <a:rPr kumimoji="1" lang="en-US" altLang="zh-CN" dirty="0"/>
              <a:t>50</a:t>
            </a:r>
            <a:r>
              <a:rPr kumimoji="1" lang="zh-CN" altLang="en-US" dirty="0"/>
              <a:t>个奇异值进行分解简化后再存储需要多少空间？</a:t>
            </a:r>
            <a:endParaRPr kumimoji="1" lang="en-US" altLang="zh-CN" dirty="0"/>
          </a:p>
          <a:p>
            <a:r>
              <a:rPr kumimoji="1" lang="zh-CN" altLang="en-US" dirty="0"/>
              <a:t>原图片需要</a:t>
            </a:r>
            <a:r>
              <a:rPr kumimoji="1" lang="zh-CN" altLang="en-US" dirty="0" smtClean="0"/>
              <a:t>存储</a:t>
            </a:r>
            <a:r>
              <a:rPr kumimoji="1" lang="en-US" altLang="zh-CN" dirty="0" smtClean="0"/>
              <a:t>660×372</a:t>
            </a:r>
            <a:r>
              <a:rPr kumimoji="1" lang="zh-CN" altLang="en-US" dirty="0" smtClean="0"/>
              <a:t>个</a:t>
            </a:r>
            <a:r>
              <a:rPr kumimoji="1" lang="zh-CN" altLang="en-US" dirty="0"/>
              <a:t>像素值。</a:t>
            </a:r>
            <a:endParaRPr kumimoji="1" lang="en-US" altLang="zh-CN" dirty="0"/>
          </a:p>
          <a:p>
            <a:r>
              <a:rPr kumimoji="1" lang="zh-CN" altLang="en-US" dirty="0"/>
              <a:t>分解后需要</a:t>
            </a:r>
            <a:r>
              <a:rPr kumimoji="1" lang="zh-CN" altLang="en-US" dirty="0" smtClean="0"/>
              <a:t>存储</a:t>
            </a:r>
            <a:r>
              <a:rPr kumimoji="1" lang="en-US" altLang="zh-CN" dirty="0" smtClean="0"/>
              <a:t>660×50+50×50+372×50</a:t>
            </a:r>
            <a:r>
              <a:rPr kumimoji="1" lang="zh-CN" altLang="en-US" dirty="0"/>
              <a:t>个数字？</a:t>
            </a:r>
            <a:endParaRPr kumimoji="1" lang="en-US" altLang="zh-CN" dirty="0"/>
          </a:p>
        </p:txBody>
      </p:sp>
      <p:cxnSp>
        <p:nvCxnSpPr>
          <p:cNvPr id="5" name="直接连接符 4"/>
          <p:cNvCxnSpPr/>
          <p:nvPr/>
        </p:nvCxnSpPr>
        <p:spPr>
          <a:xfrm>
            <a:off x="1043608" y="4077072"/>
            <a:ext cx="7344816" cy="216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1043608" y="4077072"/>
            <a:ext cx="7344816" cy="216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0161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1000"/>
                                        <p:tgtEl>
                                          <p:spTgt spid="7"/>
                                        </p:tgtEl>
                                      </p:cBhvr>
                                    </p:animEffect>
                                  </p:childTnLst>
                                </p:cTn>
                              </p:par>
                              <p:par>
                                <p:cTn id="23" presetID="6" presetClass="entr" presetSubtype="16"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circle(in)">
                                      <p:cBhvr>
                                        <p:cTn id="2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例 </a:t>
            </a:r>
            <a:r>
              <a:rPr lang="en-US" altLang="zh-CN" sz="4000" dirty="0" smtClean="0"/>
              <a:t>3</a:t>
            </a:r>
            <a:endParaRPr lang="zh-CN" altLang="en-US" sz="4000" dirty="0"/>
          </a:p>
        </p:txBody>
      </p:sp>
      <p:sp>
        <p:nvSpPr>
          <p:cNvPr id="3" name="内容占位符 2"/>
          <p:cNvSpPr>
            <a:spLocks noGrp="1"/>
          </p:cNvSpPr>
          <p:nvPr>
            <p:ph idx="1"/>
          </p:nvPr>
        </p:nvSpPr>
        <p:spPr/>
        <p:txBody>
          <a:bodyPr>
            <a:normAutofit lnSpcReduction="10000"/>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奇异值分解可以得到：</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4203985453"/>
              </p:ext>
            </p:extLst>
          </p:nvPr>
        </p:nvGraphicFramePr>
        <p:xfrm>
          <a:off x="1331640" y="1988839"/>
          <a:ext cx="3888432" cy="3620264"/>
        </p:xfrm>
        <a:graphic>
          <a:graphicData uri="http://schemas.openxmlformats.org/presentationml/2006/ole">
            <mc:AlternateContent xmlns:mc="http://schemas.openxmlformats.org/markup-compatibility/2006">
              <mc:Choice xmlns:v="urn:schemas-microsoft-com:vml" Requires="v">
                <p:oleObj spid="_x0000_s26645" name="Equation" r:id="rId3" imgW="1473120" imgH="1371600" progId="Equation.DSMT4">
                  <p:embed/>
                </p:oleObj>
              </mc:Choice>
              <mc:Fallback>
                <p:oleObj name="Equation" r:id="rId3" imgW="1473120" imgH="1371600" progId="Equation.DSMT4">
                  <p:embed/>
                  <p:pic>
                    <p:nvPicPr>
                      <p:cNvPr id="0" name=""/>
                      <p:cNvPicPr/>
                      <p:nvPr/>
                    </p:nvPicPr>
                    <p:blipFill>
                      <a:blip r:embed="rId4"/>
                      <a:stretch>
                        <a:fillRect/>
                      </a:stretch>
                    </p:blipFill>
                    <p:spPr>
                      <a:xfrm>
                        <a:off x="1331640" y="1988839"/>
                        <a:ext cx="3888432" cy="3620264"/>
                      </a:xfrm>
                      <a:prstGeom prst="rect">
                        <a:avLst/>
                      </a:prstGeom>
                    </p:spPr>
                  </p:pic>
                </p:oleObj>
              </mc:Fallback>
            </mc:AlternateContent>
          </a:graphicData>
        </a:graphic>
      </p:graphicFrame>
    </p:spTree>
    <p:extLst>
      <p:ext uri="{BB962C8B-B14F-4D97-AF65-F5344CB8AC3E}">
        <p14:creationId xmlns:p14="http://schemas.microsoft.com/office/powerpoint/2010/main" val="6695491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1560" y="620688"/>
            <a:ext cx="8247838" cy="1872208"/>
          </a:xfr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074" y="3429000"/>
            <a:ext cx="6277851" cy="352474"/>
          </a:xfrm>
          <a:prstGeom prst="rect">
            <a:avLst/>
          </a:prstGeom>
        </p:spPr>
      </p:pic>
      <p:pic>
        <p:nvPicPr>
          <p:cNvPr id="6" name="图片 5"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9073" y="4437112"/>
            <a:ext cx="7636341" cy="1872208"/>
          </a:xfrm>
          <a:prstGeom prst="rect">
            <a:avLst/>
          </a:prstGeom>
        </p:spPr>
      </p:pic>
      <p:graphicFrame>
        <p:nvGraphicFramePr>
          <p:cNvPr id="7" name="对象 6"/>
          <p:cNvGraphicFramePr>
            <a:graphicFrameLocks noChangeAspect="1"/>
          </p:cNvGraphicFramePr>
          <p:nvPr>
            <p:extLst>
              <p:ext uri="{D42A27DB-BD31-4B8C-83A1-F6EECF244321}">
                <p14:modId xmlns:p14="http://schemas.microsoft.com/office/powerpoint/2010/main" val="3600244020"/>
              </p:ext>
            </p:extLst>
          </p:nvPr>
        </p:nvGraphicFramePr>
        <p:xfrm>
          <a:off x="90036" y="1268760"/>
          <a:ext cx="588888" cy="637962"/>
        </p:xfrm>
        <a:graphic>
          <a:graphicData uri="http://schemas.openxmlformats.org/presentationml/2006/ole">
            <mc:AlternateContent xmlns:mc="http://schemas.openxmlformats.org/markup-compatibility/2006">
              <mc:Choice xmlns:v="urn:schemas-microsoft-com:vml" Requires="v">
                <p:oleObj spid="_x0000_s32781" name="Equation" r:id="rId6" imgW="152280" imgH="164880" progId="Equation.DSMT4">
                  <p:embed/>
                </p:oleObj>
              </mc:Choice>
              <mc:Fallback>
                <p:oleObj name="Equation" r:id="rId6" imgW="152280" imgH="164880" progId="Equation.DSMT4">
                  <p:embed/>
                  <p:pic>
                    <p:nvPicPr>
                      <p:cNvPr id="0" name=""/>
                      <p:cNvPicPr/>
                      <p:nvPr/>
                    </p:nvPicPr>
                    <p:blipFill>
                      <a:blip r:embed="rId7"/>
                      <a:stretch>
                        <a:fillRect/>
                      </a:stretch>
                    </p:blipFill>
                    <p:spPr>
                      <a:xfrm>
                        <a:off x="90036" y="1268760"/>
                        <a:ext cx="588888" cy="63796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00440150"/>
              </p:ext>
            </p:extLst>
          </p:nvPr>
        </p:nvGraphicFramePr>
        <p:xfrm>
          <a:off x="0" y="3014724"/>
          <a:ext cx="702854" cy="766750"/>
        </p:xfrm>
        <a:graphic>
          <a:graphicData uri="http://schemas.openxmlformats.org/presentationml/2006/ole">
            <mc:AlternateContent xmlns:mc="http://schemas.openxmlformats.org/markup-compatibility/2006">
              <mc:Choice xmlns:v="urn:schemas-microsoft-com:vml" Requires="v">
                <p:oleObj spid="_x0000_s32782" name="Equation" r:id="rId8" imgW="139680" imgH="152280" progId="Equation.DSMT4">
                  <p:embed/>
                </p:oleObj>
              </mc:Choice>
              <mc:Fallback>
                <p:oleObj name="Equation" r:id="rId8" imgW="139680" imgH="152280" progId="Equation.DSMT4">
                  <p:embed/>
                  <p:pic>
                    <p:nvPicPr>
                      <p:cNvPr id="0" name=""/>
                      <p:cNvPicPr/>
                      <p:nvPr/>
                    </p:nvPicPr>
                    <p:blipFill>
                      <a:blip r:embed="rId9"/>
                      <a:stretch>
                        <a:fillRect/>
                      </a:stretch>
                    </p:blipFill>
                    <p:spPr>
                      <a:xfrm>
                        <a:off x="0" y="3014724"/>
                        <a:ext cx="702854" cy="76675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685530051"/>
              </p:ext>
            </p:extLst>
          </p:nvPr>
        </p:nvGraphicFramePr>
        <p:xfrm>
          <a:off x="-31750" y="4862513"/>
          <a:ext cx="766763" cy="1022350"/>
        </p:xfrm>
        <a:graphic>
          <a:graphicData uri="http://schemas.openxmlformats.org/presentationml/2006/ole">
            <mc:AlternateContent xmlns:mc="http://schemas.openxmlformats.org/markup-compatibility/2006">
              <mc:Choice xmlns:v="urn:schemas-microsoft-com:vml" Requires="v">
                <p:oleObj spid="_x0000_s32783" name="Equation" r:id="rId10" imgW="152280" imgH="203040" progId="Equation.DSMT4">
                  <p:embed/>
                </p:oleObj>
              </mc:Choice>
              <mc:Fallback>
                <p:oleObj name="Equation" r:id="rId10" imgW="152280" imgH="203040" progId="Equation.DSMT4">
                  <p:embed/>
                  <p:pic>
                    <p:nvPicPr>
                      <p:cNvPr id="0" name="对象 7"/>
                      <p:cNvPicPr>
                        <a:picLocks noChangeAspect="1" noChangeArrowheads="1"/>
                      </p:cNvPicPr>
                      <p:nvPr/>
                    </p:nvPicPr>
                    <p:blipFill>
                      <a:blip r:embed="rId11"/>
                      <a:srcRect/>
                      <a:stretch>
                        <a:fillRect/>
                      </a:stretch>
                    </p:blipFill>
                    <p:spPr bwMode="auto">
                      <a:xfrm>
                        <a:off x="-31750" y="4862513"/>
                        <a:ext cx="766763" cy="102235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8200343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2744" y="2396731"/>
            <a:ext cx="3057952" cy="2048161"/>
          </a:xfr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9992" y="3249338"/>
            <a:ext cx="3057952" cy="342948"/>
          </a:xfrm>
          <a:prstGeom prst="rect">
            <a:avLst/>
          </a:prstGeom>
        </p:spPr>
      </p:pic>
      <p:pic>
        <p:nvPicPr>
          <p:cNvPr id="6" name="图片 5"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5696" y="5465334"/>
            <a:ext cx="6249272" cy="676369"/>
          </a:xfrm>
          <a:prstGeom prst="rect">
            <a:avLst/>
          </a:prstGeom>
        </p:spPr>
      </p:pic>
      <p:graphicFrame>
        <p:nvGraphicFramePr>
          <p:cNvPr id="3" name="对象 2"/>
          <p:cNvGraphicFramePr>
            <a:graphicFrameLocks noChangeAspect="1"/>
          </p:cNvGraphicFramePr>
          <p:nvPr>
            <p:extLst>
              <p:ext uri="{D42A27DB-BD31-4B8C-83A1-F6EECF244321}">
                <p14:modId xmlns:p14="http://schemas.microsoft.com/office/powerpoint/2010/main" val="794748726"/>
              </p:ext>
            </p:extLst>
          </p:nvPr>
        </p:nvGraphicFramePr>
        <p:xfrm>
          <a:off x="683568" y="1772816"/>
          <a:ext cx="2823754" cy="636339"/>
        </p:xfrm>
        <a:graphic>
          <a:graphicData uri="http://schemas.openxmlformats.org/presentationml/2006/ole">
            <mc:AlternateContent xmlns:mc="http://schemas.openxmlformats.org/markup-compatibility/2006">
              <mc:Choice xmlns:v="urn:schemas-microsoft-com:vml" Requires="v">
                <p:oleObj spid="_x0000_s33806" name="Equation" r:id="rId6" imgW="901440" imgH="203040" progId="Equation.DSMT4">
                  <p:embed/>
                </p:oleObj>
              </mc:Choice>
              <mc:Fallback>
                <p:oleObj name="Equation" r:id="rId6" imgW="901440" imgH="203040" progId="Equation.DSMT4">
                  <p:embed/>
                  <p:pic>
                    <p:nvPicPr>
                      <p:cNvPr id="0" name=""/>
                      <p:cNvPicPr/>
                      <p:nvPr/>
                    </p:nvPicPr>
                    <p:blipFill>
                      <a:blip r:embed="rId7"/>
                      <a:stretch>
                        <a:fillRect/>
                      </a:stretch>
                    </p:blipFill>
                    <p:spPr>
                      <a:xfrm>
                        <a:off x="683568" y="1772816"/>
                        <a:ext cx="2823754" cy="636339"/>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636630061"/>
              </p:ext>
            </p:extLst>
          </p:nvPr>
        </p:nvGraphicFramePr>
        <p:xfrm>
          <a:off x="4421188" y="2581275"/>
          <a:ext cx="2981325" cy="636588"/>
        </p:xfrm>
        <a:graphic>
          <a:graphicData uri="http://schemas.openxmlformats.org/presentationml/2006/ole">
            <mc:AlternateContent xmlns:mc="http://schemas.openxmlformats.org/markup-compatibility/2006">
              <mc:Choice xmlns:v="urn:schemas-microsoft-com:vml" Requires="v">
                <p:oleObj spid="_x0000_s33807" name="Equation" r:id="rId8" imgW="952200" imgH="203040" progId="Equation.DSMT4">
                  <p:embed/>
                </p:oleObj>
              </mc:Choice>
              <mc:Fallback>
                <p:oleObj name="Equation" r:id="rId8" imgW="952200" imgH="203040" progId="Equation.DSMT4">
                  <p:embed/>
                  <p:pic>
                    <p:nvPicPr>
                      <p:cNvPr id="0" name="对象 2"/>
                      <p:cNvPicPr>
                        <a:picLocks noChangeAspect="1" noChangeArrowheads="1"/>
                      </p:cNvPicPr>
                      <p:nvPr/>
                    </p:nvPicPr>
                    <p:blipFill>
                      <a:blip r:embed="rId9"/>
                      <a:srcRect/>
                      <a:stretch>
                        <a:fillRect/>
                      </a:stretch>
                    </p:blipFill>
                    <p:spPr bwMode="auto">
                      <a:xfrm>
                        <a:off x="4421188" y="2581275"/>
                        <a:ext cx="2981325"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667446257"/>
              </p:ext>
            </p:extLst>
          </p:nvPr>
        </p:nvGraphicFramePr>
        <p:xfrm>
          <a:off x="3400425" y="6202363"/>
          <a:ext cx="2862263" cy="676275"/>
        </p:xfrm>
        <a:graphic>
          <a:graphicData uri="http://schemas.openxmlformats.org/presentationml/2006/ole">
            <mc:AlternateContent xmlns:mc="http://schemas.openxmlformats.org/markup-compatibility/2006">
              <mc:Choice xmlns:v="urn:schemas-microsoft-com:vml" Requires="v">
                <p:oleObj spid="_x0000_s33808" name="Equation" r:id="rId10" imgW="914400" imgH="215640" progId="Equation.DSMT4">
                  <p:embed/>
                </p:oleObj>
              </mc:Choice>
              <mc:Fallback>
                <p:oleObj name="Equation" r:id="rId10" imgW="914400" imgH="215640" progId="Equation.DSMT4">
                  <p:embed/>
                  <p:pic>
                    <p:nvPicPr>
                      <p:cNvPr id="0" name="对象 2"/>
                      <p:cNvPicPr>
                        <a:picLocks noChangeAspect="1" noChangeArrowheads="1"/>
                      </p:cNvPicPr>
                      <p:nvPr/>
                    </p:nvPicPr>
                    <p:blipFill>
                      <a:blip r:embed="rId11"/>
                      <a:srcRect/>
                      <a:stretch>
                        <a:fillRect/>
                      </a:stretch>
                    </p:blipFill>
                    <p:spPr bwMode="auto">
                      <a:xfrm>
                        <a:off x="3400425" y="6202363"/>
                        <a:ext cx="286226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1251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特征值和特征向量</a:t>
            </a:r>
            <a:endParaRPr lang="zh-CN" altLang="en-US" sz="4000" dirty="0"/>
          </a:p>
        </p:txBody>
      </p:sp>
      <p:graphicFrame>
        <p:nvGraphicFramePr>
          <p:cNvPr id="4" name="内容占位符 3"/>
          <p:cNvGraphicFramePr>
            <a:graphicFrameLocks noGrp="1" noChangeAspect="1"/>
          </p:cNvGraphicFramePr>
          <p:nvPr>
            <p:ph idx="1"/>
            <p:extLst>
              <p:ext uri="{D42A27DB-BD31-4B8C-83A1-F6EECF244321}">
                <p14:modId xmlns:p14="http://schemas.microsoft.com/office/powerpoint/2010/main" val="3265884980"/>
              </p:ext>
            </p:extLst>
          </p:nvPr>
        </p:nvGraphicFramePr>
        <p:xfrm>
          <a:off x="984250" y="1700213"/>
          <a:ext cx="5738813" cy="2520950"/>
        </p:xfrm>
        <a:graphic>
          <a:graphicData uri="http://schemas.openxmlformats.org/presentationml/2006/ole">
            <mc:AlternateContent xmlns:mc="http://schemas.openxmlformats.org/markup-compatibility/2006">
              <mc:Choice xmlns:v="urn:schemas-microsoft-com:vml" Requires="v">
                <p:oleObj spid="_x0000_s22566" name="Equation" r:id="rId3" imgW="2197080" imgH="965160" progId="Equation.DSMT4">
                  <p:embed/>
                </p:oleObj>
              </mc:Choice>
              <mc:Fallback>
                <p:oleObj name="Equation" r:id="rId3" imgW="2197080" imgH="965160" progId="Equation.DSMT4">
                  <p:embed/>
                  <p:pic>
                    <p:nvPicPr>
                      <p:cNvPr id="0" name="对象 3"/>
                      <p:cNvPicPr>
                        <a:picLocks noChangeAspect="1" noChangeArrowheads="1"/>
                      </p:cNvPicPr>
                      <p:nvPr/>
                    </p:nvPicPr>
                    <p:blipFill>
                      <a:blip r:embed="rId4"/>
                      <a:srcRect/>
                      <a:stretch>
                        <a:fillRect/>
                      </a:stretch>
                    </p:blipFill>
                    <p:spPr bwMode="auto">
                      <a:xfrm>
                        <a:off x="984250" y="1700213"/>
                        <a:ext cx="5738813" cy="252095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2550072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564904"/>
            <a:ext cx="6496957" cy="2238687"/>
          </a:xfrm>
        </p:spPr>
      </p:pic>
      <p:graphicFrame>
        <p:nvGraphicFramePr>
          <p:cNvPr id="5" name="对象 4"/>
          <p:cNvGraphicFramePr>
            <a:graphicFrameLocks noChangeAspect="1"/>
          </p:cNvGraphicFramePr>
          <p:nvPr>
            <p:extLst>
              <p:ext uri="{D42A27DB-BD31-4B8C-83A1-F6EECF244321}">
                <p14:modId xmlns:p14="http://schemas.microsoft.com/office/powerpoint/2010/main" val="2148625322"/>
              </p:ext>
            </p:extLst>
          </p:nvPr>
        </p:nvGraphicFramePr>
        <p:xfrm>
          <a:off x="6444208" y="2132856"/>
          <a:ext cx="2530948" cy="3744416"/>
        </p:xfrm>
        <a:graphic>
          <a:graphicData uri="http://schemas.openxmlformats.org/presentationml/2006/ole">
            <mc:AlternateContent xmlns:mc="http://schemas.openxmlformats.org/markup-compatibility/2006">
              <mc:Choice xmlns:v="urn:schemas-microsoft-com:vml" Requires="v">
                <p:oleObj spid="_x0000_s27674" name="Equation" r:id="rId4" imgW="927000" imgH="1371600" progId="Equation.DSMT4">
                  <p:embed/>
                </p:oleObj>
              </mc:Choice>
              <mc:Fallback>
                <p:oleObj name="Equation" r:id="rId4" imgW="927000" imgH="1371600" progId="Equation.DSMT4">
                  <p:embed/>
                  <p:pic>
                    <p:nvPicPr>
                      <p:cNvPr id="0" name=""/>
                      <p:cNvPicPr/>
                      <p:nvPr/>
                    </p:nvPicPr>
                    <p:blipFill>
                      <a:blip r:embed="rId5"/>
                      <a:stretch>
                        <a:fillRect/>
                      </a:stretch>
                    </p:blipFill>
                    <p:spPr>
                      <a:xfrm>
                        <a:off x="6444208" y="2132856"/>
                        <a:ext cx="2530948" cy="3744416"/>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876898462"/>
              </p:ext>
            </p:extLst>
          </p:nvPr>
        </p:nvGraphicFramePr>
        <p:xfrm>
          <a:off x="1691680" y="2060848"/>
          <a:ext cx="2645302" cy="564331"/>
        </p:xfrm>
        <a:graphic>
          <a:graphicData uri="http://schemas.openxmlformats.org/presentationml/2006/ole">
            <mc:AlternateContent xmlns:mc="http://schemas.openxmlformats.org/markup-compatibility/2006">
              <mc:Choice xmlns:v="urn:schemas-microsoft-com:vml" Requires="v">
                <p:oleObj spid="_x0000_s27675" name="Equation" r:id="rId6" imgW="952200" imgH="203040" progId="Equation.DSMT4">
                  <p:embed/>
                </p:oleObj>
              </mc:Choice>
              <mc:Fallback>
                <p:oleObj name="Equation" r:id="rId6" imgW="952200" imgH="203040" progId="Equation.DSMT4">
                  <p:embed/>
                  <p:pic>
                    <p:nvPicPr>
                      <p:cNvPr id="0" name=""/>
                      <p:cNvPicPr/>
                      <p:nvPr/>
                    </p:nvPicPr>
                    <p:blipFill>
                      <a:blip r:embed="rId7"/>
                      <a:stretch>
                        <a:fillRect/>
                      </a:stretch>
                    </p:blipFill>
                    <p:spPr>
                      <a:xfrm>
                        <a:off x="1691680" y="2060848"/>
                        <a:ext cx="2645302" cy="564331"/>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743080359"/>
              </p:ext>
            </p:extLst>
          </p:nvPr>
        </p:nvGraphicFramePr>
        <p:xfrm>
          <a:off x="6732241" y="1556793"/>
          <a:ext cx="1656183" cy="679460"/>
        </p:xfrm>
        <a:graphic>
          <a:graphicData uri="http://schemas.openxmlformats.org/presentationml/2006/ole">
            <mc:AlternateContent xmlns:mc="http://schemas.openxmlformats.org/markup-compatibility/2006">
              <mc:Choice xmlns:v="urn:schemas-microsoft-com:vml" Requires="v">
                <p:oleObj spid="_x0000_s27676" name="Equation" r:id="rId8" imgW="495000" imgH="203040" progId="Equation.DSMT4">
                  <p:embed/>
                </p:oleObj>
              </mc:Choice>
              <mc:Fallback>
                <p:oleObj name="Equation" r:id="rId8" imgW="495000" imgH="203040" progId="Equation.DSMT4">
                  <p:embed/>
                  <p:pic>
                    <p:nvPicPr>
                      <p:cNvPr id="0" name=""/>
                      <p:cNvPicPr/>
                      <p:nvPr/>
                    </p:nvPicPr>
                    <p:blipFill>
                      <a:blip r:embed="rId9"/>
                      <a:stretch>
                        <a:fillRect/>
                      </a:stretch>
                    </p:blipFill>
                    <p:spPr>
                      <a:xfrm>
                        <a:off x="6732241" y="1556793"/>
                        <a:ext cx="1656183" cy="679460"/>
                      </a:xfrm>
                      <a:prstGeom prst="rect">
                        <a:avLst/>
                      </a:prstGeom>
                    </p:spPr>
                  </p:pic>
                </p:oleObj>
              </mc:Fallback>
            </mc:AlternateContent>
          </a:graphicData>
        </a:graphic>
      </p:graphicFrame>
    </p:spTree>
    <p:extLst>
      <p:ext uri="{BB962C8B-B14F-4D97-AF65-F5344CB8AC3E}">
        <p14:creationId xmlns:p14="http://schemas.microsoft.com/office/powerpoint/2010/main" val="25159193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15616" y="1484784"/>
            <a:ext cx="6858000" cy="2387600"/>
          </a:xfrm>
        </p:spPr>
        <p:txBody>
          <a:bodyPr>
            <a:normAutofit/>
          </a:bodyPr>
          <a:lstStyle/>
          <a:p>
            <a:pPr>
              <a:lnSpc>
                <a:spcPct val="120000"/>
              </a:lnSpc>
            </a:pPr>
            <a:r>
              <a:rPr lang="zh-CN" altLang="en-US" sz="4400" dirty="0" smtClean="0"/>
              <a:t>奇异值分解提高推荐系统效果</a:t>
            </a:r>
            <a:endParaRPr lang="zh-CN" altLang="en-US" sz="4400" dirty="0"/>
          </a:p>
        </p:txBody>
      </p:sp>
    </p:spTree>
    <p:extLst>
      <p:ext uri="{BB962C8B-B14F-4D97-AF65-F5344CB8AC3E}">
        <p14:creationId xmlns:p14="http://schemas.microsoft.com/office/powerpoint/2010/main" val="10762409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基于协同过滤的推荐引擎</a:t>
            </a:r>
            <a:endParaRPr lang="zh-CN" altLang="en-US" sz="4000" dirty="0"/>
          </a:p>
        </p:txBody>
      </p:sp>
      <p:graphicFrame>
        <p:nvGraphicFramePr>
          <p:cNvPr id="4" name="对象 3"/>
          <p:cNvGraphicFramePr>
            <a:graphicFrameLocks noChangeAspect="1"/>
          </p:cNvGraphicFramePr>
          <p:nvPr>
            <p:extLst>
              <p:ext uri="{D42A27DB-BD31-4B8C-83A1-F6EECF244321}">
                <p14:modId xmlns:p14="http://schemas.microsoft.com/office/powerpoint/2010/main" val="656629456"/>
              </p:ext>
            </p:extLst>
          </p:nvPr>
        </p:nvGraphicFramePr>
        <p:xfrm>
          <a:off x="3059832" y="3068960"/>
          <a:ext cx="2993332" cy="2952328"/>
        </p:xfrm>
        <a:graphic>
          <a:graphicData uri="http://schemas.openxmlformats.org/presentationml/2006/ole">
            <mc:AlternateContent xmlns:mc="http://schemas.openxmlformats.org/markup-compatibility/2006">
              <mc:Choice xmlns:v="urn:schemas-microsoft-com:vml" Requires="v">
                <p:oleObj spid="_x0000_s16424" name="Equation" r:id="rId3" imgW="927000" imgH="914400" progId="Equation.DSMT4">
                  <p:embed/>
                </p:oleObj>
              </mc:Choice>
              <mc:Fallback>
                <p:oleObj name="Equation" r:id="rId3" imgW="927000" imgH="914400" progId="Equation.DSMT4">
                  <p:embed/>
                  <p:pic>
                    <p:nvPicPr>
                      <p:cNvPr id="0" name=""/>
                      <p:cNvPicPr/>
                      <p:nvPr/>
                    </p:nvPicPr>
                    <p:blipFill>
                      <a:blip r:embed="rId4"/>
                      <a:stretch>
                        <a:fillRect/>
                      </a:stretch>
                    </p:blipFill>
                    <p:spPr>
                      <a:xfrm>
                        <a:off x="3059832" y="3068960"/>
                        <a:ext cx="2993332" cy="2952328"/>
                      </a:xfrm>
                      <a:prstGeom prst="rect">
                        <a:avLst/>
                      </a:prstGeom>
                    </p:spPr>
                  </p:pic>
                </p:oleObj>
              </mc:Fallback>
            </mc:AlternateContent>
          </a:graphicData>
        </a:graphic>
      </p:graphicFrame>
      <p:sp>
        <p:nvSpPr>
          <p:cNvPr id="5" name="TextBox 4"/>
          <p:cNvSpPr txBox="1"/>
          <p:nvPr/>
        </p:nvSpPr>
        <p:spPr>
          <a:xfrm>
            <a:off x="1891177" y="3194538"/>
            <a:ext cx="1024639" cy="461665"/>
          </a:xfrm>
          <a:prstGeom prst="rect">
            <a:avLst/>
          </a:prstGeom>
          <a:noFill/>
        </p:spPr>
        <p:txBody>
          <a:bodyPr wrap="none" rtlCol="0">
            <a:spAutoFit/>
          </a:bodyPr>
          <a:lstStyle/>
          <a:p>
            <a:r>
              <a:rPr lang="zh-CN" altLang="en-US" sz="2400" dirty="0" smtClean="0"/>
              <a:t>用户 </a:t>
            </a:r>
            <a:r>
              <a:rPr lang="en-US" altLang="zh-CN" sz="2400" dirty="0" smtClean="0"/>
              <a:t>1</a:t>
            </a:r>
            <a:endParaRPr lang="zh-CN" altLang="en-US" sz="2400" dirty="0"/>
          </a:p>
        </p:txBody>
      </p:sp>
      <p:sp>
        <p:nvSpPr>
          <p:cNvPr id="6" name="TextBox 5"/>
          <p:cNvSpPr txBox="1"/>
          <p:nvPr/>
        </p:nvSpPr>
        <p:spPr>
          <a:xfrm>
            <a:off x="1891176" y="4005064"/>
            <a:ext cx="1024639" cy="461665"/>
          </a:xfrm>
          <a:prstGeom prst="rect">
            <a:avLst/>
          </a:prstGeom>
          <a:noFill/>
        </p:spPr>
        <p:txBody>
          <a:bodyPr wrap="none" rtlCol="0">
            <a:spAutoFit/>
          </a:bodyPr>
          <a:lstStyle/>
          <a:p>
            <a:r>
              <a:rPr lang="zh-CN" altLang="en-US" sz="2400" dirty="0" smtClean="0"/>
              <a:t>用户 </a:t>
            </a:r>
            <a:r>
              <a:rPr lang="en-US" altLang="zh-CN" sz="2400" dirty="0" smtClean="0"/>
              <a:t>2</a:t>
            </a:r>
            <a:endParaRPr lang="zh-CN" altLang="en-US" sz="2400" dirty="0"/>
          </a:p>
        </p:txBody>
      </p:sp>
      <p:sp>
        <p:nvSpPr>
          <p:cNvPr id="7" name="TextBox 6"/>
          <p:cNvSpPr txBox="1"/>
          <p:nvPr/>
        </p:nvSpPr>
        <p:spPr>
          <a:xfrm>
            <a:off x="1891177" y="4725144"/>
            <a:ext cx="1024639" cy="461665"/>
          </a:xfrm>
          <a:prstGeom prst="rect">
            <a:avLst/>
          </a:prstGeom>
          <a:noFill/>
        </p:spPr>
        <p:txBody>
          <a:bodyPr wrap="none" rtlCol="0">
            <a:spAutoFit/>
          </a:bodyPr>
          <a:lstStyle/>
          <a:p>
            <a:r>
              <a:rPr lang="zh-CN" altLang="en-US" sz="2400" dirty="0" smtClean="0"/>
              <a:t>用户 </a:t>
            </a:r>
            <a:r>
              <a:rPr lang="en-US" altLang="zh-CN" sz="2400" dirty="0" smtClean="0"/>
              <a:t>3</a:t>
            </a:r>
            <a:endParaRPr lang="zh-CN" altLang="en-US" sz="2400" dirty="0"/>
          </a:p>
        </p:txBody>
      </p:sp>
      <p:sp>
        <p:nvSpPr>
          <p:cNvPr id="8" name="TextBox 7"/>
          <p:cNvSpPr txBox="1"/>
          <p:nvPr/>
        </p:nvSpPr>
        <p:spPr>
          <a:xfrm>
            <a:off x="1891177" y="5373216"/>
            <a:ext cx="1024639" cy="461665"/>
          </a:xfrm>
          <a:prstGeom prst="rect">
            <a:avLst/>
          </a:prstGeom>
          <a:noFill/>
        </p:spPr>
        <p:txBody>
          <a:bodyPr wrap="none" rtlCol="0">
            <a:spAutoFit/>
          </a:bodyPr>
          <a:lstStyle/>
          <a:p>
            <a:r>
              <a:rPr lang="zh-CN" altLang="en-US" sz="2400" dirty="0" smtClean="0"/>
              <a:t>用户 </a:t>
            </a:r>
            <a:r>
              <a:rPr lang="en-US" altLang="zh-CN" sz="2400" dirty="0" smtClean="0"/>
              <a:t>4</a:t>
            </a:r>
            <a:endParaRPr lang="zh-CN" altLang="en-US" sz="2400" dirty="0"/>
          </a:p>
        </p:txBody>
      </p:sp>
      <p:sp>
        <p:nvSpPr>
          <p:cNvPr id="9" name="TextBox 8"/>
          <p:cNvSpPr txBox="1"/>
          <p:nvPr/>
        </p:nvSpPr>
        <p:spPr>
          <a:xfrm>
            <a:off x="3276806" y="2213248"/>
            <a:ext cx="553998" cy="863378"/>
          </a:xfrm>
          <a:prstGeom prst="rect">
            <a:avLst/>
          </a:prstGeom>
          <a:noFill/>
        </p:spPr>
        <p:txBody>
          <a:bodyPr vert="eaVert" wrap="none" rtlCol="0">
            <a:spAutoFit/>
          </a:bodyPr>
          <a:lstStyle/>
          <a:p>
            <a:r>
              <a:rPr lang="zh-CN" altLang="en-US" sz="2400" dirty="0" smtClean="0"/>
              <a:t>商品</a:t>
            </a:r>
            <a:r>
              <a:rPr lang="en-US" altLang="zh-CN" sz="2400" dirty="0" smtClean="0"/>
              <a:t>1</a:t>
            </a:r>
            <a:endParaRPr lang="zh-CN" altLang="en-US" sz="2400" dirty="0"/>
          </a:p>
        </p:txBody>
      </p:sp>
      <p:sp>
        <p:nvSpPr>
          <p:cNvPr id="10" name="TextBox 9"/>
          <p:cNvSpPr txBox="1"/>
          <p:nvPr/>
        </p:nvSpPr>
        <p:spPr>
          <a:xfrm>
            <a:off x="3961929" y="2213248"/>
            <a:ext cx="553998" cy="863378"/>
          </a:xfrm>
          <a:prstGeom prst="rect">
            <a:avLst/>
          </a:prstGeom>
          <a:noFill/>
        </p:spPr>
        <p:txBody>
          <a:bodyPr vert="eaVert" wrap="none" rtlCol="0">
            <a:spAutoFit/>
          </a:bodyPr>
          <a:lstStyle/>
          <a:p>
            <a:r>
              <a:rPr lang="zh-CN" altLang="en-US" sz="2400" dirty="0" smtClean="0"/>
              <a:t>商品</a:t>
            </a:r>
            <a:r>
              <a:rPr lang="en-US" altLang="zh-CN" sz="2400" dirty="0" smtClean="0"/>
              <a:t>2</a:t>
            </a:r>
            <a:endParaRPr lang="zh-CN" altLang="en-US" sz="2400" dirty="0"/>
          </a:p>
        </p:txBody>
      </p:sp>
      <p:sp>
        <p:nvSpPr>
          <p:cNvPr id="11" name="TextBox 10"/>
          <p:cNvSpPr txBox="1"/>
          <p:nvPr/>
        </p:nvSpPr>
        <p:spPr>
          <a:xfrm>
            <a:off x="4644008" y="2213248"/>
            <a:ext cx="553998" cy="863378"/>
          </a:xfrm>
          <a:prstGeom prst="rect">
            <a:avLst/>
          </a:prstGeom>
          <a:noFill/>
        </p:spPr>
        <p:txBody>
          <a:bodyPr vert="eaVert" wrap="none" rtlCol="0">
            <a:spAutoFit/>
          </a:bodyPr>
          <a:lstStyle/>
          <a:p>
            <a:r>
              <a:rPr lang="zh-CN" altLang="en-US" sz="2400" dirty="0" smtClean="0"/>
              <a:t>商品</a:t>
            </a:r>
            <a:r>
              <a:rPr lang="en-US" altLang="zh-CN" sz="2400" dirty="0" smtClean="0"/>
              <a:t>3</a:t>
            </a:r>
            <a:endParaRPr lang="zh-CN" altLang="en-US" sz="2400" dirty="0"/>
          </a:p>
        </p:txBody>
      </p:sp>
      <p:sp>
        <p:nvSpPr>
          <p:cNvPr id="12" name="TextBox 11"/>
          <p:cNvSpPr txBox="1"/>
          <p:nvPr/>
        </p:nvSpPr>
        <p:spPr>
          <a:xfrm>
            <a:off x="5292080" y="2213248"/>
            <a:ext cx="553998" cy="863378"/>
          </a:xfrm>
          <a:prstGeom prst="rect">
            <a:avLst/>
          </a:prstGeom>
          <a:noFill/>
        </p:spPr>
        <p:txBody>
          <a:bodyPr vert="eaVert" wrap="none" rtlCol="0">
            <a:spAutoFit/>
          </a:bodyPr>
          <a:lstStyle/>
          <a:p>
            <a:r>
              <a:rPr lang="zh-CN" altLang="en-US" sz="2400" dirty="0" smtClean="0"/>
              <a:t>商品</a:t>
            </a:r>
            <a:r>
              <a:rPr lang="en-US" altLang="zh-CN" sz="2400" dirty="0" smtClean="0"/>
              <a:t>4</a:t>
            </a:r>
            <a:endParaRPr lang="zh-CN" altLang="en-US" sz="2400" dirty="0"/>
          </a:p>
        </p:txBody>
      </p:sp>
    </p:spTree>
    <p:extLst>
      <p:ext uri="{BB962C8B-B14F-4D97-AF65-F5344CB8AC3E}">
        <p14:creationId xmlns:p14="http://schemas.microsoft.com/office/powerpoint/2010/main" val="38438882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实际中的数据集</a:t>
            </a:r>
            <a:endParaRPr lang="zh-CN" altLang="en-US" sz="4000" dirty="0"/>
          </a:p>
        </p:txBody>
      </p:sp>
      <p:graphicFrame>
        <p:nvGraphicFramePr>
          <p:cNvPr id="4" name="对象 3"/>
          <p:cNvGraphicFramePr>
            <a:graphicFrameLocks noChangeAspect="1"/>
          </p:cNvGraphicFramePr>
          <p:nvPr>
            <p:extLst>
              <p:ext uri="{D42A27DB-BD31-4B8C-83A1-F6EECF244321}">
                <p14:modId xmlns:p14="http://schemas.microsoft.com/office/powerpoint/2010/main" val="619354597"/>
              </p:ext>
            </p:extLst>
          </p:nvPr>
        </p:nvGraphicFramePr>
        <p:xfrm>
          <a:off x="1979712" y="1680413"/>
          <a:ext cx="4824535" cy="5019747"/>
        </p:xfrm>
        <a:graphic>
          <a:graphicData uri="http://schemas.openxmlformats.org/presentationml/2006/ole">
            <mc:AlternateContent xmlns:mc="http://schemas.openxmlformats.org/markup-compatibility/2006">
              <mc:Choice xmlns:v="urn:schemas-microsoft-com:vml" Requires="v">
                <p:oleObj spid="_x0000_s17447" name="Equation" r:id="rId3" imgW="2197080" imgH="2286000" progId="Equation.DSMT4">
                  <p:embed/>
                </p:oleObj>
              </mc:Choice>
              <mc:Fallback>
                <p:oleObj name="Equation" r:id="rId3" imgW="2197080" imgH="2286000" progId="Equation.DSMT4">
                  <p:embed/>
                  <p:pic>
                    <p:nvPicPr>
                      <p:cNvPr id="0" name=""/>
                      <p:cNvPicPr/>
                      <p:nvPr/>
                    </p:nvPicPr>
                    <p:blipFill>
                      <a:blip r:embed="rId4"/>
                      <a:stretch>
                        <a:fillRect/>
                      </a:stretch>
                    </p:blipFill>
                    <p:spPr>
                      <a:xfrm>
                        <a:off x="1979712" y="1680413"/>
                        <a:ext cx="4824535" cy="5019747"/>
                      </a:xfrm>
                      <a:prstGeom prst="rect">
                        <a:avLst/>
                      </a:prstGeom>
                    </p:spPr>
                  </p:pic>
                </p:oleObj>
              </mc:Fallback>
            </mc:AlternateContent>
          </a:graphicData>
        </a:graphic>
      </p:graphicFrame>
    </p:spTree>
    <p:extLst>
      <p:ext uri="{BB962C8B-B14F-4D97-AF65-F5344CB8AC3E}">
        <p14:creationId xmlns:p14="http://schemas.microsoft.com/office/powerpoint/2010/main" val="27013831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宋体" panose="02010600030101010101" pitchFamily="2" charset="-122"/>
                <a:ea typeface="宋体" panose="02010600030101010101" pitchFamily="2" charset="-122"/>
              </a:rPr>
              <a:t>作业</a:t>
            </a:r>
            <a:endParaRPr lang="zh-CN" altLang="en-US" sz="4000"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rmAutofit fontScale="92500"/>
          </a:bodyPr>
          <a:lstStyle/>
          <a:p>
            <a:pPr>
              <a:lnSpc>
                <a:spcPct val="120000"/>
              </a:lnSpc>
            </a:pPr>
            <a:r>
              <a:rPr lang="zh-CN" altLang="en-US" dirty="0" smtClean="0">
                <a:latin typeface="宋体" panose="02010600030101010101" pitchFamily="2" charset="-122"/>
                <a:ea typeface="宋体" panose="02010600030101010101" pitchFamily="2" charset="-122"/>
              </a:rPr>
              <a:t>求下面矩阵的奇异值分解，</a:t>
            </a:r>
            <a:endParaRPr lang="en-US" altLang="zh-CN" dirty="0" smtClean="0">
              <a:latin typeface="宋体" panose="02010600030101010101" pitchFamily="2" charset="-122"/>
              <a:ea typeface="宋体" panose="02010600030101010101" pitchFamily="2" charset="-122"/>
            </a:endParaRPr>
          </a:p>
          <a:p>
            <a:pPr>
              <a:lnSpc>
                <a:spcPct val="120000"/>
              </a:lnSpc>
            </a:pPr>
            <a:endParaRPr lang="en-US" altLang="zh-CN" dirty="0" smtClean="0">
              <a:latin typeface="宋体" panose="02010600030101010101" pitchFamily="2" charset="-122"/>
              <a:ea typeface="宋体" panose="02010600030101010101" pitchFamily="2" charset="-122"/>
            </a:endParaRPr>
          </a:p>
          <a:p>
            <a:pPr>
              <a:lnSpc>
                <a:spcPct val="120000"/>
              </a:lnSpc>
            </a:pPr>
            <a:endParaRPr lang="en-US" altLang="zh-CN" dirty="0">
              <a:latin typeface="宋体" panose="02010600030101010101" pitchFamily="2" charset="-122"/>
              <a:ea typeface="宋体" panose="02010600030101010101" pitchFamily="2" charset="-122"/>
            </a:endParaRPr>
          </a:p>
          <a:p>
            <a:pPr>
              <a:lnSpc>
                <a:spcPct val="120000"/>
              </a:lnSpc>
            </a:pPr>
            <a:endParaRPr lang="en-US" altLang="zh-CN" dirty="0" smtClean="0">
              <a:latin typeface="宋体" panose="02010600030101010101" pitchFamily="2" charset="-122"/>
              <a:ea typeface="宋体" panose="02010600030101010101" pitchFamily="2" charset="-122"/>
            </a:endParaRPr>
          </a:p>
          <a:p>
            <a:pPr>
              <a:lnSpc>
                <a:spcPct val="120000"/>
              </a:lnSpc>
            </a:pPr>
            <a:endParaRPr lang="en-US" altLang="zh-CN" dirty="0">
              <a:latin typeface="宋体" panose="02010600030101010101" pitchFamily="2" charset="-122"/>
              <a:ea typeface="宋体" panose="02010600030101010101" pitchFamily="2" charset="-122"/>
            </a:endParaRPr>
          </a:p>
          <a:p>
            <a:pPr>
              <a:lnSpc>
                <a:spcPct val="120000"/>
              </a:lnSpc>
            </a:pPr>
            <a:r>
              <a:rPr lang="zh-CN" altLang="en-US" dirty="0" smtClean="0">
                <a:latin typeface="宋体" panose="02010600030101010101" pitchFamily="2" charset="-122"/>
                <a:ea typeface="宋体" panose="02010600030101010101" pitchFamily="2" charset="-122"/>
              </a:rPr>
              <a:t>要求</a:t>
            </a:r>
            <a:r>
              <a:rPr lang="en-US" altLang="zh-CN" dirty="0" smtClean="0">
                <a:latin typeface="宋体" panose="02010600030101010101" pitchFamily="2" charset="-122"/>
                <a:ea typeface="宋体" panose="02010600030101010101" pitchFamily="2" charset="-122"/>
                <a:sym typeface="Wingdings" panose="05000000000000000000" pitchFamily="2" charset="2"/>
              </a:rPr>
              <a:t>(1)</a:t>
            </a:r>
            <a:r>
              <a:rPr lang="zh-CN" altLang="en-US" dirty="0" smtClean="0">
                <a:latin typeface="宋体" panose="02010600030101010101" pitchFamily="2" charset="-122"/>
                <a:ea typeface="宋体" panose="02010600030101010101" pitchFamily="2" charset="-122"/>
                <a:sym typeface="Wingdings" panose="05000000000000000000" pitchFamily="2" charset="2"/>
              </a:rPr>
              <a:t>写出过程，</a:t>
            </a:r>
            <a:r>
              <a:rPr lang="en-US" altLang="zh-CN" dirty="0" smtClean="0">
                <a:latin typeface="宋体" panose="02010600030101010101" pitchFamily="2" charset="-122"/>
                <a:ea typeface="宋体" panose="02010600030101010101" pitchFamily="2" charset="-122"/>
                <a:sym typeface="Wingdings" panose="05000000000000000000" pitchFamily="2" charset="2"/>
              </a:rPr>
              <a:t>(2)</a:t>
            </a:r>
            <a:r>
              <a:rPr lang="zh-CN" altLang="en-US" dirty="0" smtClean="0">
                <a:latin typeface="宋体" panose="02010600030101010101" pitchFamily="2" charset="-122"/>
                <a:ea typeface="宋体" panose="02010600030101010101" pitchFamily="2" charset="-122"/>
                <a:sym typeface="Wingdings" panose="05000000000000000000" pitchFamily="2" charset="2"/>
              </a:rPr>
              <a:t>至少有一个矩阵通过计算</a:t>
            </a:r>
            <a:r>
              <a:rPr lang="en-US" altLang="zh-CN" dirty="0" smtClean="0">
                <a:latin typeface="宋体" panose="02010600030101010101" pitchFamily="2" charset="-122"/>
                <a:ea typeface="宋体" panose="02010600030101010101" pitchFamily="2" charset="-122"/>
                <a:sym typeface="Wingdings" panose="05000000000000000000" pitchFamily="2" charset="2"/>
              </a:rPr>
              <a:t>AA</a:t>
            </a:r>
            <a:r>
              <a:rPr lang="en-US" altLang="zh-CN" baseline="30000" dirty="0" smtClean="0">
                <a:latin typeface="宋体" panose="02010600030101010101" pitchFamily="2" charset="-122"/>
                <a:ea typeface="宋体" panose="02010600030101010101" pitchFamily="2" charset="-122"/>
                <a:sym typeface="Wingdings" panose="05000000000000000000" pitchFamily="2" charset="2"/>
              </a:rPr>
              <a:t>T</a:t>
            </a:r>
            <a:r>
              <a:rPr lang="zh-CN" altLang="en-US" dirty="0" smtClean="0">
                <a:latin typeface="宋体" panose="02010600030101010101" pitchFamily="2" charset="-122"/>
                <a:ea typeface="宋体" panose="02010600030101010101" pitchFamily="2" charset="-122"/>
                <a:sym typeface="Wingdings" panose="05000000000000000000" pitchFamily="2" charset="2"/>
              </a:rPr>
              <a:t>和</a:t>
            </a:r>
            <a:r>
              <a:rPr lang="en-US" altLang="zh-CN" dirty="0" smtClean="0">
                <a:latin typeface="宋体" panose="02010600030101010101" pitchFamily="2" charset="-122"/>
                <a:ea typeface="宋体" panose="02010600030101010101" pitchFamily="2" charset="-122"/>
                <a:sym typeface="Wingdings" panose="05000000000000000000" pitchFamily="2" charset="2"/>
              </a:rPr>
              <a:t>A</a:t>
            </a:r>
            <a:r>
              <a:rPr lang="en-US" altLang="zh-CN" baseline="30000" dirty="0" smtClean="0">
                <a:latin typeface="宋体" panose="02010600030101010101" pitchFamily="2" charset="-122"/>
                <a:ea typeface="宋体" panose="02010600030101010101" pitchFamily="2" charset="-122"/>
                <a:sym typeface="Wingdings" panose="05000000000000000000" pitchFamily="2" charset="2"/>
              </a:rPr>
              <a:t>T</a:t>
            </a:r>
            <a:r>
              <a:rPr lang="en-US" altLang="zh-CN" dirty="0" smtClean="0">
                <a:latin typeface="宋体" panose="02010600030101010101" pitchFamily="2" charset="-122"/>
                <a:ea typeface="宋体" panose="02010600030101010101" pitchFamily="2" charset="-122"/>
                <a:sym typeface="Wingdings" panose="05000000000000000000" pitchFamily="2" charset="2"/>
              </a:rPr>
              <a:t>A</a:t>
            </a:r>
            <a:r>
              <a:rPr lang="zh-CN" altLang="en-US" dirty="0" smtClean="0">
                <a:latin typeface="宋体" panose="02010600030101010101" pitchFamily="2" charset="-122"/>
                <a:ea typeface="宋体" panose="02010600030101010101" pitchFamily="2" charset="-122"/>
                <a:sym typeface="Wingdings" panose="05000000000000000000" pitchFamily="2" charset="2"/>
              </a:rPr>
              <a:t>的特征值和特征向量的方式求特征值分解。</a:t>
            </a:r>
            <a:endParaRPr lang="zh-CN" altLang="en-US" dirty="0">
              <a:latin typeface="宋体" panose="02010600030101010101" pitchFamily="2" charset="-122"/>
              <a:ea typeface="宋体" panose="02010600030101010101" pitchFamily="2"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27974595"/>
              </p:ext>
            </p:extLst>
          </p:nvPr>
        </p:nvGraphicFramePr>
        <p:xfrm>
          <a:off x="1403647" y="2636912"/>
          <a:ext cx="5709205" cy="1728192"/>
        </p:xfrm>
        <a:graphic>
          <a:graphicData uri="http://schemas.openxmlformats.org/presentationml/2006/ole">
            <mc:AlternateContent xmlns:mc="http://schemas.openxmlformats.org/markup-compatibility/2006">
              <mc:Choice xmlns:v="urn:schemas-microsoft-com:vml" Requires="v">
                <p:oleObj spid="_x0000_s23584" name="Equation" r:id="rId3" imgW="2349360" imgH="711000" progId="Equation.DSMT4">
                  <p:embed/>
                </p:oleObj>
              </mc:Choice>
              <mc:Fallback>
                <p:oleObj name="Equation" r:id="rId3" imgW="2349360" imgH="711000" progId="Equation.DSMT4">
                  <p:embed/>
                  <p:pic>
                    <p:nvPicPr>
                      <p:cNvPr id="0" name=""/>
                      <p:cNvPicPr/>
                      <p:nvPr/>
                    </p:nvPicPr>
                    <p:blipFill>
                      <a:blip r:embed="rId4"/>
                      <a:stretch>
                        <a:fillRect/>
                      </a:stretch>
                    </p:blipFill>
                    <p:spPr>
                      <a:xfrm>
                        <a:off x="1403647" y="2636912"/>
                        <a:ext cx="5709205" cy="1728192"/>
                      </a:xfrm>
                      <a:prstGeom prst="rect">
                        <a:avLst/>
                      </a:prstGeom>
                    </p:spPr>
                  </p:pic>
                </p:oleObj>
              </mc:Fallback>
            </mc:AlternateContent>
          </a:graphicData>
        </a:graphic>
      </p:graphicFrame>
    </p:spTree>
    <p:extLst>
      <p:ext uri="{BB962C8B-B14F-4D97-AF65-F5344CB8AC3E}">
        <p14:creationId xmlns:p14="http://schemas.microsoft.com/office/powerpoint/2010/main" val="3221649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3419E0-D647-AE4C-BA4F-CD1BF5E34815}"/>
              </a:ext>
            </a:extLst>
          </p:cNvPr>
          <p:cNvSpPr>
            <a:spLocks noGrp="1"/>
          </p:cNvSpPr>
          <p:nvPr>
            <p:ph type="title"/>
          </p:nvPr>
        </p:nvSpPr>
        <p:spPr/>
        <p:txBody>
          <a:bodyPr>
            <a:normAutofit/>
          </a:bodyPr>
          <a:lstStyle/>
          <a:p>
            <a:r>
              <a:rPr kumimoji="1" lang="zh-CN" altLang="en-US" sz="4000" dirty="0" smtClean="0"/>
              <a:t>特征值分解</a:t>
            </a:r>
            <a:endParaRPr kumimoji="1" lang="zh-CN" altLang="en-US" sz="40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866C4A09-BF96-B040-AB52-AFF6DCD1E449}"/>
                  </a:ext>
                </a:extLst>
              </p:cNvPr>
              <p:cNvSpPr>
                <a:spLocks noGrp="1"/>
              </p:cNvSpPr>
              <p:nvPr>
                <p:ph idx="1"/>
              </p:nvPr>
            </p:nvSpPr>
            <p:spPr>
              <a:xfrm>
                <a:off x="628650" y="1628800"/>
                <a:ext cx="7886700" cy="4752528"/>
              </a:xfrm>
            </p:spPr>
            <p:txBody>
              <a:bodyPr>
                <a:normAutofit fontScale="92500"/>
              </a:bodyPr>
              <a:lstStyle/>
              <a:p>
                <a:pPr>
                  <a:lnSpc>
                    <a:spcPct val="140000"/>
                  </a:lnSpc>
                </a:pPr>
                <a:r>
                  <a:rPr kumimoji="1" lang="en-US" altLang="zh-CN" dirty="0" smtClean="0"/>
                  <a:t>A</a:t>
                </a:r>
                <a:r>
                  <a:rPr kumimoji="1" lang="zh-CN" altLang="en-US" dirty="0" smtClean="0"/>
                  <a:t>为</a:t>
                </a:r>
                <a:r>
                  <a:rPr kumimoji="1" lang="en-US" altLang="zh-CN" dirty="0" smtClean="0"/>
                  <a:t>n</a:t>
                </a:r>
                <a:r>
                  <a:rPr lang="en-US" altLang="zh-CN" dirty="0" smtClean="0"/>
                  <a:t> </a:t>
                </a:r>
                <a:r>
                  <a:rPr lang="en-US" altLang="zh-CN" dirty="0"/>
                  <a:t>× </a:t>
                </a:r>
                <a:r>
                  <a:rPr kumimoji="1" lang="en-US" altLang="zh-CN" dirty="0" smtClean="0"/>
                  <a:t>n</a:t>
                </a:r>
                <a:r>
                  <a:rPr kumimoji="1" lang="zh-CN" altLang="en-US" dirty="0" smtClean="0"/>
                  <a:t>的</a:t>
                </a:r>
                <a:r>
                  <a:rPr kumimoji="1" lang="zh-CN" altLang="en-US" dirty="0"/>
                  <a:t>方阵</a:t>
                </a:r>
                <a:r>
                  <a:rPr kumimoji="1" lang="zh-CN" altLang="en-US" dirty="0" smtClean="0"/>
                  <a:t>，                        为</a:t>
                </a:r>
                <a:r>
                  <a:rPr kumimoji="1" lang="en-US" altLang="zh-CN" dirty="0"/>
                  <a:t>A</a:t>
                </a:r>
                <a:r>
                  <a:rPr kumimoji="1" lang="zh-CN" altLang="en-US" dirty="0"/>
                  <a:t>的特征向量，</a:t>
                </a:r>
                <a14:m>
                  <m:oMath xmlns:m="http://schemas.openxmlformats.org/officeDocument/2006/math">
                    <m:sSub>
                      <m:sSubPr>
                        <m:ctrlPr>
                          <a:rPr kumimoji="1" lang="en-US" altLang="zh-CN" i="1" smtClean="0">
                            <a:latin typeface="Cambria Math"/>
                          </a:rPr>
                        </m:ctrlPr>
                      </m:sSubPr>
                      <m:e>
                        <m:r>
                          <a:rPr kumimoji="1" lang="en-US" altLang="zh-CN" i="1" smtClean="0">
                            <a:latin typeface="Cambria Math" panose="02040503050406030204" pitchFamily="18" charset="0"/>
                            <a:ea typeface="Cambria Math" panose="02040503050406030204" pitchFamily="18" charset="0"/>
                          </a:rPr>
                          <m:t>𝜆</m:t>
                        </m:r>
                      </m:e>
                      <m:sub>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sSub>
                      <m:sSubPr>
                        <m:ctrlPr>
                          <a:rPr kumimoji="1" lang="en-US" altLang="zh-CN" i="1" smtClean="0">
                            <a:latin typeface="Cambria Math"/>
                          </a:rPr>
                        </m:ctrlPr>
                      </m:sSubPr>
                      <m:e>
                        <m:r>
                          <a:rPr kumimoji="1" lang="en-US" altLang="zh-CN" i="1" smtClean="0">
                            <a:latin typeface="Cambria Math" panose="02040503050406030204" pitchFamily="18" charset="0"/>
                            <a:ea typeface="Cambria Math" panose="02040503050406030204" pitchFamily="18" charset="0"/>
                          </a:rPr>
                          <m:t>𝜆</m:t>
                        </m:r>
                      </m:e>
                      <m:sub>
                        <m:r>
                          <a:rPr kumimoji="1" lang="en-US" altLang="zh-CN" b="0" i="1" smtClean="0">
                            <a:latin typeface="Cambria Math" panose="02040503050406030204" pitchFamily="18" charset="0"/>
                            <a:ea typeface="Cambria Math" panose="02040503050406030204" pitchFamily="18" charset="0"/>
                          </a:rPr>
                          <m:t>2</m:t>
                        </m:r>
                      </m:sub>
                    </m:sSub>
                    <m:r>
                      <a:rPr kumimoji="1" lang="en-US" altLang="zh-CN" b="0" i="1" smtClean="0">
                        <a:latin typeface="Cambria Math" panose="02040503050406030204" pitchFamily="18" charset="0"/>
                      </a:rPr>
                      <m:t>,</m:t>
                    </m:r>
                    <m:r>
                      <a:rPr kumimoji="1" lang="en-US" altLang="zh-CN" b="0" i="0" smtClean="0">
                        <a:latin typeface="Cambria Math" panose="02040503050406030204" pitchFamily="18" charset="0"/>
                      </a:rPr>
                      <m:t>…,</m:t>
                    </m:r>
                    <m:sSub>
                      <m:sSubPr>
                        <m:ctrlPr>
                          <a:rPr kumimoji="1" lang="en-US" altLang="zh-CN" i="1" smtClean="0">
                            <a:latin typeface="Cambria Math"/>
                          </a:rPr>
                        </m:ctrlPr>
                      </m:sSubPr>
                      <m:e>
                        <m:r>
                          <a:rPr kumimoji="1" lang="en-US" altLang="zh-CN" i="1" smtClean="0">
                            <a:latin typeface="Cambria Math" panose="02040503050406030204" pitchFamily="18" charset="0"/>
                            <a:ea typeface="Cambria Math" panose="02040503050406030204" pitchFamily="18" charset="0"/>
                          </a:rPr>
                          <m:t>𝜆</m:t>
                        </m:r>
                      </m:e>
                      <m:sub>
                        <m:r>
                          <a:rPr kumimoji="1" lang="en-US" altLang="zh-CN" b="0" i="1" smtClean="0">
                            <a:latin typeface="Cambria Math" panose="02040503050406030204" pitchFamily="18" charset="0"/>
                            <a:ea typeface="Cambria Math" panose="02040503050406030204" pitchFamily="18" charset="0"/>
                          </a:rPr>
                          <m:t>𝑚</m:t>
                        </m:r>
                      </m:sub>
                    </m:sSub>
                    <m:r>
                      <a:rPr kumimoji="1" lang="en-US" altLang="zh-CN" b="0" i="1" smtClean="0">
                        <a:latin typeface="Cambria Math" panose="02040503050406030204" pitchFamily="18" charset="0"/>
                      </a:rPr>
                      <m:t>,</m:t>
                    </m:r>
                  </m:oMath>
                </a14:m>
                <a:r>
                  <a:rPr kumimoji="1" lang="zh-CN" altLang="en-US" dirty="0"/>
                  <a:t>为其对应的特征值</a:t>
                </a:r>
                <a:r>
                  <a:rPr kumimoji="1" lang="zh-CN" altLang="en-US" dirty="0" smtClean="0"/>
                  <a:t>，                                   则</a:t>
                </a:r>
                <a:endParaRPr kumimoji="1" lang="en-US" altLang="zh-CN" dirty="0"/>
              </a:p>
            </p:txBody>
          </p:sp>
        </mc:Choice>
        <mc:Fallback xmlns="">
          <p:sp>
            <p:nvSpPr>
              <p:cNvPr id="3" name="内容占位符 2">
                <a:extLst>
                  <a:ext uri="{FF2B5EF4-FFF2-40B4-BE49-F238E27FC236}">
                    <a16:creationId xmlns="" xmlns:a16="http://schemas.microsoft.com/office/drawing/2014/main" xmlns:a14="http://schemas.microsoft.com/office/drawing/2010/main" id="{866C4A09-BF96-B040-AB52-AFF6DCD1E449}"/>
                  </a:ext>
                </a:extLst>
              </p:cNvPr>
              <p:cNvSpPr>
                <a:spLocks noGrp="1" noRot="1" noChangeAspect="1" noMove="1" noResize="1" noEditPoints="1" noAdjustHandles="1" noChangeArrowheads="1" noChangeShapeType="1" noTextEdit="1"/>
              </p:cNvSpPr>
              <p:nvPr>
                <p:ph idx="1"/>
              </p:nvPr>
            </p:nvSpPr>
            <p:spPr>
              <a:xfrm>
                <a:off x="628650" y="1628800"/>
                <a:ext cx="7886700" cy="4752528"/>
              </a:xfrm>
              <a:blipFill rotWithShape="1">
                <a:blip r:embed="rId3"/>
                <a:stretch>
                  <a:fillRect l="-1159"/>
                </a:stretch>
              </a:blipFill>
            </p:spPr>
            <p:txBody>
              <a:bodyPr/>
              <a:lstStyle/>
              <a:p>
                <a:r>
                  <a:rPr lang="zh-CN" altLang="en-US">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4226960350"/>
              </p:ext>
            </p:extLst>
          </p:nvPr>
        </p:nvGraphicFramePr>
        <p:xfrm>
          <a:off x="3419872" y="1556792"/>
          <a:ext cx="1852871" cy="661740"/>
        </p:xfrm>
        <a:graphic>
          <a:graphicData uri="http://schemas.openxmlformats.org/presentationml/2006/ole">
            <mc:AlternateContent xmlns:mc="http://schemas.openxmlformats.org/markup-compatibility/2006">
              <mc:Choice xmlns:v="urn:schemas-microsoft-com:vml" Requires="v">
                <p:oleObj spid="_x0000_s28704" name="Equation" r:id="rId4" imgW="711000" imgH="253800" progId="Equation.DSMT4">
                  <p:embed/>
                </p:oleObj>
              </mc:Choice>
              <mc:Fallback>
                <p:oleObj name="Equation" r:id="rId4" imgW="711000" imgH="253800" progId="Equation.DSMT4">
                  <p:embed/>
                  <p:pic>
                    <p:nvPicPr>
                      <p:cNvPr id="0" name=""/>
                      <p:cNvPicPr/>
                      <p:nvPr/>
                    </p:nvPicPr>
                    <p:blipFill>
                      <a:blip r:embed="rId5"/>
                      <a:stretch>
                        <a:fillRect/>
                      </a:stretch>
                    </p:blipFill>
                    <p:spPr>
                      <a:xfrm>
                        <a:off x="3419872" y="1556792"/>
                        <a:ext cx="1852871" cy="66174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97121486"/>
              </p:ext>
            </p:extLst>
          </p:nvPr>
        </p:nvGraphicFramePr>
        <p:xfrm>
          <a:off x="5580112" y="2204864"/>
          <a:ext cx="2289274" cy="631524"/>
        </p:xfrm>
        <a:graphic>
          <a:graphicData uri="http://schemas.openxmlformats.org/presentationml/2006/ole">
            <mc:AlternateContent xmlns:mc="http://schemas.openxmlformats.org/markup-compatibility/2006">
              <mc:Choice xmlns:v="urn:schemas-microsoft-com:vml" Requires="v">
                <p:oleObj spid="_x0000_s28705" name="Equation" r:id="rId6" imgW="1104840" imgH="304560" progId="Equation.DSMT4">
                  <p:embed/>
                </p:oleObj>
              </mc:Choice>
              <mc:Fallback>
                <p:oleObj name="Equation" r:id="rId6" imgW="1104840" imgH="304560" progId="Equation.DSMT4">
                  <p:embed/>
                  <p:pic>
                    <p:nvPicPr>
                      <p:cNvPr id="0" name=""/>
                      <p:cNvPicPr/>
                      <p:nvPr/>
                    </p:nvPicPr>
                    <p:blipFill>
                      <a:blip r:embed="rId7"/>
                      <a:stretch>
                        <a:fillRect/>
                      </a:stretch>
                    </p:blipFill>
                    <p:spPr>
                      <a:xfrm>
                        <a:off x="5580112" y="2204864"/>
                        <a:ext cx="2289274" cy="631524"/>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03448262"/>
              </p:ext>
            </p:extLst>
          </p:nvPr>
        </p:nvGraphicFramePr>
        <p:xfrm>
          <a:off x="1547664" y="3140967"/>
          <a:ext cx="6211890" cy="3213047"/>
        </p:xfrm>
        <a:graphic>
          <a:graphicData uri="http://schemas.openxmlformats.org/presentationml/2006/ole">
            <mc:AlternateContent xmlns:mc="http://schemas.openxmlformats.org/markup-compatibility/2006">
              <mc:Choice xmlns:v="urn:schemas-microsoft-com:vml" Requires="v">
                <p:oleObj spid="_x0000_s28706" name="Equation" r:id="rId8" imgW="2577960" imgH="1333440" progId="Equation.DSMT4">
                  <p:embed/>
                </p:oleObj>
              </mc:Choice>
              <mc:Fallback>
                <p:oleObj name="Equation" r:id="rId8" imgW="2577960" imgH="1333440" progId="Equation.DSMT4">
                  <p:embed/>
                  <p:pic>
                    <p:nvPicPr>
                      <p:cNvPr id="0" name=""/>
                      <p:cNvPicPr/>
                      <p:nvPr/>
                    </p:nvPicPr>
                    <p:blipFill>
                      <a:blip r:embed="rId9"/>
                      <a:stretch>
                        <a:fillRect/>
                      </a:stretch>
                    </p:blipFill>
                    <p:spPr>
                      <a:xfrm>
                        <a:off x="1547664" y="3140967"/>
                        <a:ext cx="6211890" cy="3213047"/>
                      </a:xfrm>
                      <a:prstGeom prst="rect">
                        <a:avLst/>
                      </a:prstGeom>
                    </p:spPr>
                  </p:pic>
                </p:oleObj>
              </mc:Fallback>
            </mc:AlternateContent>
          </a:graphicData>
        </a:graphic>
      </p:graphicFrame>
    </p:spTree>
    <p:extLst>
      <p:ext uri="{BB962C8B-B14F-4D97-AF65-F5344CB8AC3E}">
        <p14:creationId xmlns:p14="http://schemas.microsoft.com/office/powerpoint/2010/main" val="342976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DCB209D-09C4-664D-9E86-A2840C397523}"/>
              </a:ext>
            </a:extLst>
          </p:cNvPr>
          <p:cNvSpPr>
            <a:spLocks noGrp="1"/>
          </p:cNvSpPr>
          <p:nvPr>
            <p:ph type="title"/>
          </p:nvPr>
        </p:nvSpPr>
        <p:spPr/>
        <p:txBody>
          <a:bodyPr>
            <a:normAutofit/>
          </a:bodyPr>
          <a:lstStyle/>
          <a:p>
            <a:r>
              <a:rPr kumimoji="1" lang="zh-CN" altLang="en-US" sz="4000" dirty="0" smtClean="0"/>
              <a:t>特征值分解</a:t>
            </a:r>
            <a:endParaRPr kumimoji="1" lang="zh-CN" altLang="en-US" sz="40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19A956B1-C98A-9B4F-B959-E113BC7B54F4}"/>
                  </a:ext>
                </a:extLst>
              </p:cNvPr>
              <p:cNvSpPr>
                <a:spLocks noGrp="1"/>
              </p:cNvSpPr>
              <p:nvPr>
                <p:ph idx="1"/>
              </p:nvPr>
            </p:nvSpPr>
            <p:spPr>
              <a:xfrm>
                <a:off x="628650" y="1412776"/>
                <a:ext cx="7886700" cy="4764187"/>
              </a:xfrm>
            </p:spPr>
            <p:txBody>
              <a:bodyPr>
                <a:normAutofit/>
              </a:bodyPr>
              <a:lstStyle/>
              <a:p>
                <a:pPr marL="0" indent="0">
                  <a:lnSpc>
                    <a:spcPct val="140000"/>
                  </a:lnSpc>
                  <a:buNone/>
                </a:pPr>
                <a14:m>
                  <m:oMathPara xmlns:m="http://schemas.openxmlformats.org/officeDocument/2006/math">
                    <m:oMathParaPr>
                      <m:jc m:val="centerGroup"/>
                    </m:oMathParaPr>
                    <m:oMath xmlns:m="http://schemas.openxmlformats.org/officeDocument/2006/math">
                      <m:r>
                        <a:rPr kumimoji="1" lang="en-US" altLang="zh-CN" b="0" i="1" dirty="0" smtClean="0">
                          <a:latin typeface="Cambria Math" panose="02040503050406030204" pitchFamily="18" charset="0"/>
                        </a:rPr>
                        <m:t>𝐴</m:t>
                      </m:r>
                      <m:r>
                        <a:rPr kumimoji="1" lang="en-US" altLang="zh-CN" b="0" i="1" dirty="0" smtClean="0">
                          <a:latin typeface="Cambria Math"/>
                        </a:rPr>
                        <m:t>𝑄</m:t>
                      </m:r>
                      <m:r>
                        <a:rPr kumimoji="1" lang="en-US" altLang="zh-CN" b="0" i="1" dirty="0" smtClean="0">
                          <a:latin typeface="Cambria Math" panose="02040503050406030204" pitchFamily="18" charset="0"/>
                        </a:rPr>
                        <m:t>=</m:t>
                      </m:r>
                      <m:r>
                        <a:rPr kumimoji="1" lang="en-US" altLang="zh-CN" b="0" i="1" dirty="0" smtClean="0">
                          <a:latin typeface="Cambria Math"/>
                        </a:rPr>
                        <m:t>𝑄</m:t>
                      </m:r>
                      <m:r>
                        <a:rPr kumimoji="1" lang="en-US" altLang="zh-CN" b="0" i="1" dirty="0" smtClean="0">
                          <a:latin typeface="Cambria Math" panose="02040503050406030204" pitchFamily="18" charset="0"/>
                          <a:ea typeface="Cambria Math" panose="02040503050406030204" pitchFamily="18" charset="0"/>
                        </a:rPr>
                        <m:t>⋀</m:t>
                      </m:r>
                    </m:oMath>
                  </m:oMathPara>
                </a14:m>
                <a:endParaRPr kumimoji="1" lang="en-US" altLang="zh-CN" dirty="0"/>
              </a:p>
              <a:p>
                <a:pPr marL="0" indent="0">
                  <a:lnSpc>
                    <a:spcPct val="140000"/>
                  </a:lnSpc>
                  <a:buNone/>
                </a:pPr>
                <a14:m>
                  <m:oMathPara xmlns:m="http://schemas.openxmlformats.org/officeDocument/2006/math">
                    <m:oMathParaPr>
                      <m:jc m:val="centerGroup"/>
                    </m:oMathParaPr>
                    <m:oMath xmlns:m="http://schemas.openxmlformats.org/officeDocument/2006/math">
                      <m:r>
                        <a:rPr kumimoji="1" lang="en-US" altLang="zh-CN" b="0" i="1" dirty="0" smtClean="0">
                          <a:latin typeface="Cambria Math" panose="02040503050406030204" pitchFamily="18" charset="0"/>
                        </a:rPr>
                        <m:t>𝐴</m:t>
                      </m:r>
                      <m:r>
                        <a:rPr kumimoji="1" lang="en-US" altLang="zh-CN" b="0" i="1" dirty="0" smtClean="0">
                          <a:latin typeface="Cambria Math" panose="02040503050406030204" pitchFamily="18" charset="0"/>
                        </a:rPr>
                        <m:t>=</m:t>
                      </m:r>
                      <m:r>
                        <a:rPr kumimoji="1" lang="en-US" altLang="zh-CN" b="0" i="1" dirty="0" smtClean="0">
                          <a:latin typeface="Cambria Math"/>
                        </a:rPr>
                        <m:t>𝑄</m:t>
                      </m:r>
                      <m:r>
                        <a:rPr kumimoji="1" lang="en-US" altLang="zh-CN" b="0" i="1" dirty="0" smtClean="0">
                          <a:latin typeface="Cambria Math" panose="02040503050406030204" pitchFamily="18" charset="0"/>
                          <a:ea typeface="Cambria Math" panose="02040503050406030204" pitchFamily="18" charset="0"/>
                        </a:rPr>
                        <m:t>⋀</m:t>
                      </m:r>
                      <m:sSup>
                        <m:sSupPr>
                          <m:ctrlPr>
                            <a:rPr kumimoji="1" lang="en-US" altLang="zh-CN" i="1" dirty="0" smtClean="0">
                              <a:latin typeface="Cambria Math"/>
                              <a:ea typeface="Cambria Math" panose="02040503050406030204" pitchFamily="18" charset="0"/>
                            </a:rPr>
                          </m:ctrlPr>
                        </m:sSupPr>
                        <m:e>
                          <m:r>
                            <a:rPr kumimoji="1" lang="en-US" altLang="zh-CN" b="0" i="1" dirty="0" smtClean="0">
                              <a:latin typeface="Cambria Math"/>
                              <a:ea typeface="Cambria Math" panose="02040503050406030204" pitchFamily="18" charset="0"/>
                            </a:rPr>
                            <m:t>𝑄</m:t>
                          </m:r>
                        </m:e>
                        <m:sup>
                          <m:r>
                            <a:rPr kumimoji="1" lang="en-US" altLang="zh-CN" b="0" i="1" dirty="0" smtClean="0">
                              <a:latin typeface="Cambria Math" panose="02040503050406030204" pitchFamily="18" charset="0"/>
                              <a:ea typeface="Cambria Math" panose="02040503050406030204" pitchFamily="18" charset="0"/>
                            </a:rPr>
                            <m:t>−1</m:t>
                          </m:r>
                        </m:sup>
                      </m:sSup>
                    </m:oMath>
                  </m:oMathPara>
                </a14:m>
                <a:endParaRPr kumimoji="1" lang="en-US" altLang="zh-CN" dirty="0" smtClean="0"/>
              </a:p>
              <a:p>
                <a:pPr marL="0" indent="0">
                  <a:lnSpc>
                    <a:spcPct val="140000"/>
                  </a:lnSpc>
                  <a:buNone/>
                </a:pPr>
                <a:r>
                  <a:rPr kumimoji="1" lang="zh-CN" altLang="en-US" dirty="0"/>
                  <a:t>或者</a:t>
                </a:r>
                <a:r>
                  <a:rPr kumimoji="1" lang="zh-CN" altLang="en-US" dirty="0" smtClean="0"/>
                  <a:t>                           </a:t>
                </a:r>
                <a14:m>
                  <m:oMath xmlns:m="http://schemas.openxmlformats.org/officeDocument/2006/math">
                    <m:sSup>
                      <m:sSupPr>
                        <m:ctrlPr>
                          <a:rPr kumimoji="1" lang="en-US" altLang="zh-CN" i="1" dirty="0">
                            <a:solidFill>
                              <a:prstClr val="black"/>
                            </a:solidFill>
                            <a:latin typeface="Cambria Math"/>
                            <a:ea typeface="Cambria Math" panose="02040503050406030204" pitchFamily="18" charset="0"/>
                          </a:rPr>
                        </m:ctrlPr>
                      </m:sSupPr>
                      <m:e>
                        <m:r>
                          <a:rPr kumimoji="1" lang="en-US" altLang="zh-CN" b="0" i="1" dirty="0">
                            <a:solidFill>
                              <a:prstClr val="black"/>
                            </a:solidFill>
                            <a:latin typeface="Cambria Math"/>
                            <a:ea typeface="Cambria Math" panose="02040503050406030204" pitchFamily="18" charset="0"/>
                          </a:rPr>
                          <m:t>𝑄</m:t>
                        </m:r>
                      </m:e>
                      <m:sup>
                        <m:r>
                          <a:rPr kumimoji="1" lang="en-US" altLang="zh-CN" b="0" i="1" dirty="0">
                            <a:solidFill>
                              <a:prstClr val="black"/>
                            </a:solidFill>
                            <a:latin typeface="Cambria Math" panose="02040503050406030204" pitchFamily="18" charset="0"/>
                            <a:ea typeface="Cambria Math" panose="02040503050406030204" pitchFamily="18" charset="0"/>
                          </a:rPr>
                          <m:t>−1</m:t>
                        </m:r>
                      </m:sup>
                    </m:sSup>
                    <m:r>
                      <a:rPr kumimoji="1" lang="en-US" altLang="zh-CN" b="0" i="1" dirty="0">
                        <a:solidFill>
                          <a:prstClr val="black"/>
                        </a:solidFill>
                        <a:latin typeface="Cambria Math" panose="02040503050406030204" pitchFamily="18" charset="0"/>
                      </a:rPr>
                      <m:t>𝐴</m:t>
                    </m:r>
                    <m:r>
                      <a:rPr kumimoji="1" lang="en-US" altLang="zh-CN" b="0" i="1" dirty="0">
                        <a:solidFill>
                          <a:prstClr val="black"/>
                        </a:solidFill>
                        <a:latin typeface="Cambria Math"/>
                      </a:rPr>
                      <m:t>𝑄</m:t>
                    </m:r>
                    <m:r>
                      <a:rPr kumimoji="1" lang="en-US" altLang="zh-CN" b="0" i="1" dirty="0">
                        <a:solidFill>
                          <a:prstClr val="black"/>
                        </a:solidFill>
                        <a:latin typeface="Cambria Math" panose="02040503050406030204" pitchFamily="18" charset="0"/>
                      </a:rPr>
                      <m:t>=</m:t>
                    </m:r>
                    <m:r>
                      <a:rPr kumimoji="1" lang="en-US" altLang="zh-CN" b="0" i="1" dirty="0">
                        <a:solidFill>
                          <a:prstClr val="black"/>
                        </a:solidFill>
                        <a:latin typeface="Cambria Math" panose="02040503050406030204" pitchFamily="18" charset="0"/>
                        <a:ea typeface="Cambria Math" panose="02040503050406030204" pitchFamily="18" charset="0"/>
                      </a:rPr>
                      <m:t>⋀</m:t>
                    </m:r>
                  </m:oMath>
                </a14:m>
                <a:endParaRPr kumimoji="1" lang="en-US" altLang="zh-CN" dirty="0" smtClean="0"/>
              </a:p>
              <a:p>
                <a:pPr marL="0" indent="0">
                  <a:lnSpc>
                    <a:spcPct val="140000"/>
                  </a:lnSpc>
                  <a:buNone/>
                </a:pPr>
                <a:r>
                  <a:rPr kumimoji="1" lang="zh-CN" altLang="en-US" dirty="0" smtClean="0"/>
                  <a:t>其中对角矩阵</a:t>
                </a:r>
                <a14:m>
                  <m:oMath xmlns:m="http://schemas.openxmlformats.org/officeDocument/2006/math">
                    <m:r>
                      <a:rPr kumimoji="1" lang="en-US" altLang="zh-CN" i="1" dirty="0">
                        <a:solidFill>
                          <a:prstClr val="black"/>
                        </a:solidFill>
                        <a:latin typeface="Cambria Math" panose="02040503050406030204" pitchFamily="18" charset="0"/>
                        <a:ea typeface="Cambria Math" panose="02040503050406030204" pitchFamily="18" charset="0"/>
                      </a:rPr>
                      <m:t>⋀</m:t>
                    </m:r>
                  </m:oMath>
                </a14:m>
                <a:r>
                  <a:rPr kumimoji="1" lang="zh-CN" altLang="en-US" dirty="0" smtClean="0"/>
                  <a:t>对角线上的元素均为矩阵</a:t>
                </a:r>
                <a:r>
                  <a:rPr kumimoji="1" lang="en-US" altLang="zh-CN" dirty="0" smtClean="0"/>
                  <a:t>A</a:t>
                </a:r>
                <a:r>
                  <a:rPr kumimoji="1" lang="zh-CN" altLang="en-US" dirty="0" smtClean="0"/>
                  <a:t>的特征值，且从大到小排列，此过程称为特征值分解。</a:t>
                </a:r>
                <a:endParaRPr kumimoji="1" lang="en-US" altLang="zh-CN" dirty="0"/>
              </a:p>
            </p:txBody>
          </p:sp>
        </mc:Choice>
        <mc:Fallback xmlns="">
          <p:sp>
            <p:nvSpPr>
              <p:cNvPr id="3" name="内容占位符 2">
                <a:extLst>
                  <a:ext uri="{FF2B5EF4-FFF2-40B4-BE49-F238E27FC236}">
                    <a16:creationId xmlns="" xmlns:a16="http://schemas.microsoft.com/office/drawing/2014/main" xmlns:a14="http://schemas.microsoft.com/office/drawing/2010/main" id="{19A956B1-C98A-9B4F-B959-E113BC7B54F4}"/>
                  </a:ext>
                </a:extLst>
              </p:cNvPr>
              <p:cNvSpPr>
                <a:spLocks noGrp="1" noRot="1" noChangeAspect="1" noMove="1" noResize="1" noEditPoints="1" noAdjustHandles="1" noChangeArrowheads="1" noChangeShapeType="1" noTextEdit="1"/>
              </p:cNvSpPr>
              <p:nvPr>
                <p:ph idx="1"/>
              </p:nvPr>
            </p:nvSpPr>
            <p:spPr>
              <a:xfrm>
                <a:off x="628650" y="1412776"/>
                <a:ext cx="7886700" cy="4764187"/>
              </a:xfrm>
              <a:blipFill rotWithShape="1">
                <a:blip r:embed="rId2"/>
                <a:stretch>
                  <a:fillRect l="-1546"/>
                </a:stretch>
              </a:blipFill>
            </p:spPr>
            <p:txBody>
              <a:bodyPr/>
              <a:lstStyle/>
              <a:p>
                <a:r>
                  <a:rPr lang="zh-CN" altLang="en-US">
                    <a:noFill/>
                  </a:rPr>
                  <a:t> </a:t>
                </a:r>
              </a:p>
            </p:txBody>
          </p:sp>
        </mc:Fallback>
      </mc:AlternateContent>
      <p:sp>
        <p:nvSpPr>
          <p:cNvPr id="11" name="AutoShape 8" descr="A">
            <a:extLst>
              <a:ext uri="{FF2B5EF4-FFF2-40B4-BE49-F238E27FC236}">
                <a16:creationId xmlns:a16="http://schemas.microsoft.com/office/drawing/2014/main" xmlns="" id="{8CDA0DB7-6710-C249-B3BA-AE9B3967DA3C}"/>
              </a:ext>
            </a:extLst>
          </p:cNvPr>
          <p:cNvSpPr>
            <a:spLocks noChangeAspect="1" noChangeArrowheads="1"/>
          </p:cNvSpPr>
          <p:nvPr/>
        </p:nvSpPr>
        <p:spPr bwMode="auto">
          <a:xfrm>
            <a:off x="69056" y="-136525"/>
            <a:ext cx="2286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Tree>
    <p:extLst>
      <p:ext uri="{BB962C8B-B14F-4D97-AF65-F5344CB8AC3E}">
        <p14:creationId xmlns:p14="http://schemas.microsoft.com/office/powerpoint/2010/main" val="282505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例 </a:t>
            </a:r>
            <a:r>
              <a:rPr lang="en-US" altLang="zh-CN" sz="4000" dirty="0" smtClean="0"/>
              <a:t>1 </a:t>
            </a:r>
            <a:r>
              <a:rPr lang="zh-CN" altLang="en-US" sz="4000" dirty="0" smtClean="0"/>
              <a:t>特征值分解</a:t>
            </a:r>
            <a:endParaRPr lang="zh-CN" altLang="en-US" sz="4000" dirty="0"/>
          </a:p>
        </p:txBody>
      </p:sp>
      <p:sp>
        <p:nvSpPr>
          <p:cNvPr id="3" name="内容占位符 2"/>
          <p:cNvSpPr>
            <a:spLocks noGrp="1"/>
          </p:cNvSpPr>
          <p:nvPr>
            <p:ph idx="1"/>
          </p:nvPr>
        </p:nvSpPr>
        <p:spPr/>
        <p:txBody>
          <a:bodyPr>
            <a:normAutofit/>
          </a:bodyPr>
          <a:lstStyle/>
          <a:p>
            <a:r>
              <a:rPr lang="zh-CN" altLang="en-US" sz="2800" dirty="0" smtClean="0"/>
              <a:t>将下面的矩阵进行特征值分解</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897588464"/>
              </p:ext>
            </p:extLst>
          </p:nvPr>
        </p:nvGraphicFramePr>
        <p:xfrm>
          <a:off x="3563888" y="2780928"/>
          <a:ext cx="2326117" cy="1944217"/>
        </p:xfrm>
        <a:graphic>
          <a:graphicData uri="http://schemas.openxmlformats.org/presentationml/2006/ole">
            <mc:AlternateContent xmlns:mc="http://schemas.openxmlformats.org/markup-compatibility/2006">
              <mc:Choice xmlns:v="urn:schemas-microsoft-com:vml" Requires="v">
                <p:oleObj spid="_x0000_s13365" name="Equation" r:id="rId3" imgW="850680" imgH="711000" progId="Equation.DSMT4">
                  <p:embed/>
                </p:oleObj>
              </mc:Choice>
              <mc:Fallback>
                <p:oleObj name="Equation" r:id="rId3" imgW="850680" imgH="711000" progId="Equation.DSMT4">
                  <p:embed/>
                  <p:pic>
                    <p:nvPicPr>
                      <p:cNvPr id="0" name=""/>
                      <p:cNvPicPr/>
                      <p:nvPr/>
                    </p:nvPicPr>
                    <p:blipFill>
                      <a:blip r:embed="rId4"/>
                      <a:stretch>
                        <a:fillRect/>
                      </a:stretch>
                    </p:blipFill>
                    <p:spPr>
                      <a:xfrm>
                        <a:off x="3563888" y="2780928"/>
                        <a:ext cx="2326117" cy="1944217"/>
                      </a:xfrm>
                      <a:prstGeom prst="rect">
                        <a:avLst/>
                      </a:prstGeom>
                    </p:spPr>
                  </p:pic>
                </p:oleObj>
              </mc:Fallback>
            </mc:AlternateContent>
          </a:graphicData>
        </a:graphic>
      </p:graphicFrame>
    </p:spTree>
    <p:extLst>
      <p:ext uri="{BB962C8B-B14F-4D97-AF65-F5344CB8AC3E}">
        <p14:creationId xmlns:p14="http://schemas.microsoft.com/office/powerpoint/2010/main" val="4231542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例 </a:t>
            </a:r>
            <a:r>
              <a:rPr lang="en-US" altLang="zh-CN" sz="4000" dirty="0">
                <a:solidFill>
                  <a:prstClr val="black"/>
                </a:solidFill>
              </a:rPr>
              <a:t>1 </a:t>
            </a:r>
            <a:r>
              <a:rPr lang="zh-CN" altLang="en-US" sz="4000" dirty="0">
                <a:solidFill>
                  <a:prstClr val="black"/>
                </a:solidFill>
              </a:rPr>
              <a:t>特征值分解</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880503078"/>
              </p:ext>
            </p:extLst>
          </p:nvPr>
        </p:nvGraphicFramePr>
        <p:xfrm>
          <a:off x="683568" y="1628800"/>
          <a:ext cx="7244708" cy="4752528"/>
        </p:xfrm>
        <a:graphic>
          <a:graphicData uri="http://schemas.openxmlformats.org/presentationml/2006/ole">
            <mc:AlternateContent xmlns:mc="http://schemas.openxmlformats.org/markup-compatibility/2006">
              <mc:Choice xmlns:v="urn:schemas-microsoft-com:vml" Requires="v">
                <p:oleObj spid="_x0000_s14387" name="Equation" r:id="rId3" imgW="3174840" imgH="2082600" progId="Equation.DSMT4">
                  <p:embed/>
                </p:oleObj>
              </mc:Choice>
              <mc:Fallback>
                <p:oleObj name="Equation" r:id="rId3" imgW="3174840" imgH="2082600" progId="Equation.DSMT4">
                  <p:embed/>
                  <p:pic>
                    <p:nvPicPr>
                      <p:cNvPr id="0" name=""/>
                      <p:cNvPicPr/>
                      <p:nvPr/>
                    </p:nvPicPr>
                    <p:blipFill>
                      <a:blip r:embed="rId4"/>
                      <a:stretch>
                        <a:fillRect/>
                      </a:stretch>
                    </p:blipFill>
                    <p:spPr>
                      <a:xfrm>
                        <a:off x="683568" y="1628800"/>
                        <a:ext cx="7244708" cy="4752528"/>
                      </a:xfrm>
                      <a:prstGeom prst="rect">
                        <a:avLst/>
                      </a:prstGeom>
                    </p:spPr>
                  </p:pic>
                </p:oleObj>
              </mc:Fallback>
            </mc:AlternateContent>
          </a:graphicData>
        </a:graphic>
      </p:graphicFrame>
    </p:spTree>
    <p:extLst>
      <p:ext uri="{BB962C8B-B14F-4D97-AF65-F5344CB8AC3E}">
        <p14:creationId xmlns:p14="http://schemas.microsoft.com/office/powerpoint/2010/main" val="38260328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例 </a:t>
            </a:r>
            <a:r>
              <a:rPr lang="en-US" altLang="zh-CN" sz="4000" dirty="0">
                <a:solidFill>
                  <a:prstClr val="black"/>
                </a:solidFill>
              </a:rPr>
              <a:t>1 </a:t>
            </a:r>
            <a:r>
              <a:rPr lang="zh-CN" altLang="en-US" sz="4000" dirty="0">
                <a:solidFill>
                  <a:prstClr val="black"/>
                </a:solidFill>
              </a:rPr>
              <a:t>特征值分解</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680242677"/>
              </p:ext>
            </p:extLst>
          </p:nvPr>
        </p:nvGraphicFramePr>
        <p:xfrm>
          <a:off x="611188" y="1425575"/>
          <a:ext cx="5473700" cy="4486275"/>
        </p:xfrm>
        <a:graphic>
          <a:graphicData uri="http://schemas.openxmlformats.org/presentationml/2006/ole">
            <mc:AlternateContent xmlns:mc="http://schemas.openxmlformats.org/markup-compatibility/2006">
              <mc:Choice xmlns:v="urn:schemas-microsoft-com:vml" Requires="v">
                <p:oleObj spid="_x0000_s15411" name="Equation" r:id="rId3" imgW="2323800" imgH="1904760" progId="Equation.DSMT4">
                  <p:embed/>
                </p:oleObj>
              </mc:Choice>
              <mc:Fallback>
                <p:oleObj name="Equation" r:id="rId3" imgW="2323800" imgH="1904760" progId="Equation.DSMT4">
                  <p:embed/>
                  <p:pic>
                    <p:nvPicPr>
                      <p:cNvPr id="0" name=""/>
                      <p:cNvPicPr/>
                      <p:nvPr/>
                    </p:nvPicPr>
                    <p:blipFill>
                      <a:blip r:embed="rId4"/>
                      <a:stretch>
                        <a:fillRect/>
                      </a:stretch>
                    </p:blipFill>
                    <p:spPr>
                      <a:xfrm>
                        <a:off x="611188" y="1425575"/>
                        <a:ext cx="5473700" cy="4486275"/>
                      </a:xfrm>
                      <a:prstGeom prst="rect">
                        <a:avLst/>
                      </a:prstGeom>
                    </p:spPr>
                  </p:pic>
                </p:oleObj>
              </mc:Fallback>
            </mc:AlternateContent>
          </a:graphicData>
        </a:graphic>
      </p:graphicFrame>
    </p:spTree>
    <p:extLst>
      <p:ext uri="{BB962C8B-B14F-4D97-AF65-F5344CB8AC3E}">
        <p14:creationId xmlns:p14="http://schemas.microsoft.com/office/powerpoint/2010/main" val="10876877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1721</TotalTime>
  <Words>1699</Words>
  <Application>Microsoft Office PowerPoint</Application>
  <PresentationFormat>全屏显示(4:3)</PresentationFormat>
  <Paragraphs>141</Paragraphs>
  <Slides>44</Slides>
  <Notes>1</Notes>
  <HiddenSlides>0</HiddenSlides>
  <MMClips>0</MMClips>
  <ScaleCrop>false</ScaleCrop>
  <HeadingPairs>
    <vt:vector size="6" baseType="variant">
      <vt:variant>
        <vt:lpstr>主题</vt:lpstr>
      </vt:variant>
      <vt:variant>
        <vt:i4>4</vt:i4>
      </vt:variant>
      <vt:variant>
        <vt:lpstr>嵌入 OLE 服务器</vt:lpstr>
      </vt:variant>
      <vt:variant>
        <vt:i4>1</vt:i4>
      </vt:variant>
      <vt:variant>
        <vt:lpstr>幻灯片标题</vt:lpstr>
      </vt:variant>
      <vt:variant>
        <vt:i4>44</vt:i4>
      </vt:variant>
    </vt:vector>
  </HeadingPairs>
  <TitlesOfParts>
    <vt:vector size="49" baseType="lpstr">
      <vt:lpstr>Office 主题</vt:lpstr>
      <vt:lpstr>Office 主题​​</vt:lpstr>
      <vt:lpstr>1_Office 主题​​</vt:lpstr>
      <vt:lpstr>2_Office 主题​​</vt:lpstr>
      <vt:lpstr>Equation</vt:lpstr>
      <vt:lpstr>奇异值分解 singular value decomposition</vt:lpstr>
      <vt:lpstr>奇异值分解用途1：降维</vt:lpstr>
      <vt:lpstr>奇异值分解用途2：推荐系统</vt:lpstr>
      <vt:lpstr>特征值和特征向量</vt:lpstr>
      <vt:lpstr>特征值分解</vt:lpstr>
      <vt:lpstr>特征值分解</vt:lpstr>
      <vt:lpstr>例 1 特征值分解</vt:lpstr>
      <vt:lpstr>例 1 特征值分解</vt:lpstr>
      <vt:lpstr>例 1 特征值分解</vt:lpstr>
      <vt:lpstr>PowerPoint 演示文稿</vt:lpstr>
      <vt:lpstr>实对称矩阵的性质</vt:lpstr>
      <vt:lpstr>实对称矩阵的特征值均为实数</vt:lpstr>
      <vt:lpstr>特征向量均为非零实向量</vt:lpstr>
      <vt:lpstr>不同特征值对应的特征向量相互正交</vt:lpstr>
      <vt:lpstr>若一空间为实对称矩阵𝐴的不变子空间,则其正交补空间也为该矩阵的不变子空间。</vt:lpstr>
      <vt:lpstr>实对称矩阵一定可以进行特征值分解</vt:lpstr>
      <vt:lpstr>实对称矩阵一定可以进行特征值分解</vt:lpstr>
      <vt:lpstr>实对称矩阵一定可以进行特征值分解</vt:lpstr>
      <vt:lpstr>实对称矩阵一定可以进行特征值分解</vt:lpstr>
      <vt:lpstr>实对称矩阵一定可以进行特征值分解</vt:lpstr>
      <vt:lpstr>实对称矩阵一定可以进行特征值分解</vt:lpstr>
      <vt:lpstr>实对称矩阵一定可以进行特征值分解</vt:lpstr>
      <vt:lpstr>n阶实对称矩阵有n 个正交特征向量</vt:lpstr>
      <vt:lpstr>普通矩阵奇异值分解形式推导</vt:lpstr>
      <vt:lpstr>普通矩阵奇异值分解形式推导</vt:lpstr>
      <vt:lpstr>奇异值分解各矩阵性质</vt:lpstr>
      <vt:lpstr>例 2</vt:lpstr>
      <vt:lpstr>例 2</vt:lpstr>
      <vt:lpstr>二次型</vt:lpstr>
      <vt:lpstr>半正定二次型</vt:lpstr>
      <vt:lpstr>奇异值分解降维</vt:lpstr>
      <vt:lpstr>奇异值分解降维</vt:lpstr>
      <vt:lpstr>奇异值分解简化图片存储</vt:lpstr>
      <vt:lpstr>奇异值分解简化图片存储</vt:lpstr>
      <vt:lpstr>奇异值分解简化图片存储</vt:lpstr>
      <vt:lpstr>奇异值分解简化图片存储</vt:lpstr>
      <vt:lpstr>例 3</vt:lpstr>
      <vt:lpstr>PowerPoint 演示文稿</vt:lpstr>
      <vt:lpstr>PowerPoint 演示文稿</vt:lpstr>
      <vt:lpstr>PowerPoint 演示文稿</vt:lpstr>
      <vt:lpstr>奇异值分解提高推荐系统效果</vt:lpstr>
      <vt:lpstr>基于协同过滤的推荐引擎</vt:lpstr>
      <vt:lpstr>实际中的数据集</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奇异值分解</dc:title>
  <dc:creator>jiecaozi</dc:creator>
  <cp:lastModifiedBy>jiecaozi</cp:lastModifiedBy>
  <cp:revision>92</cp:revision>
  <dcterms:created xsi:type="dcterms:W3CDTF">2018-10-05T05:36:39Z</dcterms:created>
  <dcterms:modified xsi:type="dcterms:W3CDTF">2018-12-27T06:38:03Z</dcterms:modified>
</cp:coreProperties>
</file>