
<file path=[Content_Types].xml><?xml version="1.0" encoding="utf-8"?>
<Types xmlns="http://schemas.openxmlformats.org/package/2006/content-types">
  <Default Extension="tmp"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sldIdLst>
    <p:sldId id="256" r:id="rId3"/>
    <p:sldId id="257" r:id="rId4"/>
    <p:sldId id="258" r:id="rId5"/>
    <p:sldId id="259" r:id="rId6"/>
    <p:sldId id="260" r:id="rId7"/>
    <p:sldId id="269" r:id="rId8"/>
    <p:sldId id="270" r:id="rId9"/>
    <p:sldId id="271" r:id="rId10"/>
    <p:sldId id="272" r:id="rId11"/>
    <p:sldId id="273" r:id="rId12"/>
    <p:sldId id="274" r:id="rId13"/>
    <p:sldId id="275" r:id="rId14"/>
    <p:sldId id="276" r:id="rId15"/>
    <p:sldId id="277" r:id="rId16"/>
    <p:sldId id="286" r:id="rId17"/>
    <p:sldId id="287" r:id="rId18"/>
    <p:sldId id="288" r:id="rId19"/>
    <p:sldId id="278" r:id="rId20"/>
    <p:sldId id="282" r:id="rId21"/>
    <p:sldId id="283" r:id="rId22"/>
    <p:sldId id="297" r:id="rId23"/>
    <p:sldId id="284" r:id="rId24"/>
    <p:sldId id="285" r:id="rId25"/>
    <p:sldId id="301" r:id="rId26"/>
    <p:sldId id="295" r:id="rId27"/>
    <p:sldId id="289" r:id="rId28"/>
    <p:sldId id="290" r:id="rId29"/>
    <p:sldId id="291" r:id="rId30"/>
    <p:sldId id="292" r:id="rId31"/>
    <p:sldId id="294" r:id="rId32"/>
    <p:sldId id="299" r:id="rId33"/>
    <p:sldId id="300" r:id="rId34"/>
    <p:sldId id="293" r:id="rId35"/>
    <p:sldId id="298"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NULL"/></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143000" y="3602037"/>
            <a:ext cx="6858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A85282AF-82FE-4919-B561-50B502444671}" type="datetimeFigureOut">
              <a:rPr lang="zh-CN" altLang="en-US" smtClean="0">
                <a:solidFill>
                  <a:prstClr val="black">
                    <a:tint val="75000"/>
                  </a:prstClr>
                </a:solidFill>
              </a:rPr>
              <a:pPr/>
              <a:t>2018/12/27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1601807-D34C-4F93-8B4D-FC32573B4FE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1691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A85282AF-82FE-4919-B561-50B502444671}" type="datetimeFigureOut">
              <a:rPr lang="zh-CN" altLang="en-US" smtClean="0">
                <a:solidFill>
                  <a:prstClr val="black">
                    <a:tint val="75000"/>
                  </a:prstClr>
                </a:solidFill>
              </a:rPr>
              <a:pPr/>
              <a:t>2018/12/27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1601807-D34C-4F93-8B4D-FC32573B4FE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7987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2"/>
            <a:ext cx="78867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623888" y="4589465"/>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A85282AF-82FE-4919-B561-50B502444671}" type="datetimeFigureOut">
              <a:rPr lang="zh-CN" altLang="en-US" smtClean="0">
                <a:solidFill>
                  <a:prstClr val="black">
                    <a:tint val="75000"/>
                  </a:prstClr>
                </a:solidFill>
              </a:rPr>
              <a:pPr/>
              <a:t>2018/12/27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1601807-D34C-4F93-8B4D-FC32573B4FE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5927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28650" y="1825624"/>
            <a:ext cx="3886200" cy="4351339"/>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29150" y="1825624"/>
            <a:ext cx="3886200" cy="4351339"/>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A85282AF-82FE-4919-B561-50B502444671}" type="datetimeFigureOut">
              <a:rPr lang="zh-CN" altLang="en-US" smtClean="0">
                <a:solidFill>
                  <a:prstClr val="black">
                    <a:tint val="75000"/>
                  </a:prstClr>
                </a:solidFill>
              </a:rPr>
              <a:pPr/>
              <a:t>2018/12/27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1601807-D34C-4F93-8B4D-FC32573B4FE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27070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29154"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4"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A85282AF-82FE-4919-B561-50B502444671}" type="datetimeFigureOut">
              <a:rPr lang="zh-CN" altLang="en-US" smtClean="0">
                <a:solidFill>
                  <a:prstClr val="black">
                    <a:tint val="75000"/>
                  </a:prstClr>
                </a:solidFill>
              </a:rPr>
              <a:pPr/>
              <a:t>2018/12/27</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1601807-D34C-4F93-8B4D-FC32573B4FE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18892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A85282AF-82FE-4919-B561-50B502444671}" type="datetimeFigureOut">
              <a:rPr lang="zh-CN" altLang="en-US" smtClean="0">
                <a:solidFill>
                  <a:prstClr val="black">
                    <a:tint val="75000"/>
                  </a:prstClr>
                </a:solidFill>
              </a:rPr>
              <a:pPr/>
              <a:t>2018/12/27</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1601807-D34C-4F93-8B4D-FC32573B4FE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11395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5282AF-82FE-4919-B561-50B502444671}" type="datetimeFigureOut">
              <a:rPr lang="zh-CN" altLang="en-US" smtClean="0">
                <a:solidFill>
                  <a:prstClr val="black">
                    <a:tint val="75000"/>
                  </a:prstClr>
                </a:solidFill>
              </a:rPr>
              <a:pPr/>
              <a:t>2018/12/27</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1601807-D34C-4F93-8B4D-FC32573B4FE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893697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3887391"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629841" y="2057402"/>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A85282AF-82FE-4919-B561-50B502444671}" type="datetimeFigureOut">
              <a:rPr lang="zh-CN" altLang="en-US" smtClean="0">
                <a:solidFill>
                  <a:prstClr val="black">
                    <a:tint val="75000"/>
                  </a:prstClr>
                </a:solidFill>
              </a:rPr>
              <a:pPr/>
              <a:t>2018/12/27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1601807-D34C-4F93-8B4D-FC32573B4FE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89601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3887391"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629841" y="2057402"/>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A85282AF-82FE-4919-B561-50B502444671}" type="datetimeFigureOut">
              <a:rPr lang="zh-CN" altLang="en-US" smtClean="0">
                <a:solidFill>
                  <a:prstClr val="black">
                    <a:tint val="75000"/>
                  </a:prstClr>
                </a:solidFill>
              </a:rPr>
              <a:pPr/>
              <a:t>2018/12/27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1601807-D34C-4F93-8B4D-FC32573B4FE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12933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A85282AF-82FE-4919-B561-50B502444671}" type="datetimeFigureOut">
              <a:rPr lang="zh-CN" altLang="en-US" smtClean="0">
                <a:solidFill>
                  <a:prstClr val="black">
                    <a:tint val="75000"/>
                  </a:prstClr>
                </a:solidFill>
              </a:rPr>
              <a:pPr/>
              <a:t>2018/12/27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1601807-D34C-4F93-8B4D-FC32573B4FE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444201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4"/>
            <a:ext cx="1971675" cy="5811839"/>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28653" y="365124"/>
            <a:ext cx="5800725" cy="5811839"/>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A85282AF-82FE-4919-B561-50B502444671}" type="datetimeFigureOut">
              <a:rPr lang="zh-CN" altLang="en-US" smtClean="0">
                <a:solidFill>
                  <a:prstClr val="black">
                    <a:tint val="75000"/>
                  </a:prstClr>
                </a:solidFill>
              </a:rPr>
              <a:pPr/>
              <a:t>2018/12/27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1601807-D34C-4F93-8B4D-FC32573B4FE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22536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7"/>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2018/12/27</a:t>
            </a:fld>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628650" y="1825624"/>
            <a:ext cx="7886700" cy="4351339"/>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282AF-82FE-4919-B561-50B502444671}" type="datetimeFigureOut">
              <a:rPr lang="zh-CN" altLang="en-US" smtClean="0">
                <a:solidFill>
                  <a:prstClr val="black">
                    <a:tint val="75000"/>
                  </a:prstClr>
                </a:solidFill>
              </a:rPr>
              <a:pPr/>
              <a:t>2018/12/27</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01807-D34C-4F93-8B4D-FC32573B4FE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65102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tmp"/><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13.bin"/><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7.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8.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9.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0.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2.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4.wmf"/><Relationship Id="rId5" Type="http://schemas.openxmlformats.org/officeDocument/2006/relationships/oleObject" Target="../embeddings/oleObject22.bin"/><Relationship Id="rId4" Type="http://schemas.openxmlformats.org/officeDocument/2006/relationships/image" Target="../media/image23.wmf"/></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5.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6.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7.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8.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30.wmf"/><Relationship Id="rId5" Type="http://schemas.openxmlformats.org/officeDocument/2006/relationships/oleObject" Target="../embeddings/oleObject28.bin"/><Relationship Id="rId4" Type="http://schemas.openxmlformats.org/officeDocument/2006/relationships/image" Target="../media/image29.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6.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smtClean="0"/>
              <a:t>多维缩放</a:t>
            </a:r>
            <a:r>
              <a:rPr lang="zh-CN" altLang="en-US" dirty="0"/>
              <a:t>算法</a:t>
            </a:r>
            <a:r>
              <a:rPr lang="en-US" altLang="zh-CN" dirty="0" smtClean="0"/>
              <a:t/>
            </a:r>
            <a:br>
              <a:rPr lang="en-US" altLang="zh-CN" dirty="0" smtClean="0"/>
            </a:br>
            <a:r>
              <a:rPr lang="en-US" altLang="zh-CN" dirty="0" smtClean="0"/>
              <a:t>(Multiple Dimensional </a:t>
            </a:r>
            <a:r>
              <a:rPr lang="en-US" altLang="zh-CN" dirty="0" err="1" smtClean="0"/>
              <a:t>Scaling,MDS</a:t>
            </a:r>
            <a:r>
              <a:rPr lang="en-US" altLang="zh-CN" dirty="0" smtClean="0"/>
              <a:t>)</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146347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1</a:t>
            </a:r>
            <a:endParaRPr lang="zh-CN" altLang="en-US" sz="4000" dirty="0"/>
          </a:p>
        </p:txBody>
      </p:sp>
      <p:sp>
        <p:nvSpPr>
          <p:cNvPr id="3" name="内容占位符 2"/>
          <p:cNvSpPr>
            <a:spLocks noGrp="1"/>
          </p:cNvSpPr>
          <p:nvPr>
            <p:ph idx="1"/>
          </p:nvPr>
        </p:nvSpPr>
        <p:spPr/>
        <p:txBody>
          <a:bodyPr>
            <a:normAutofit/>
          </a:bodyPr>
          <a:lstStyle/>
          <a:p>
            <a:r>
              <a:rPr lang="zh-CN" altLang="en-US" sz="2800" dirty="0"/>
              <a:t>三维空间</a:t>
            </a:r>
            <a:r>
              <a:rPr lang="zh-CN" altLang="en-US" sz="2800" dirty="0" smtClean="0"/>
              <a:t>中有三个样本点</a:t>
            </a:r>
            <a:endParaRPr lang="en-US" altLang="zh-CN" sz="2800" dirty="0" smtClean="0"/>
          </a:p>
          <a:p>
            <a:endParaRPr lang="en-US" altLang="zh-CN" sz="2800" dirty="0"/>
          </a:p>
          <a:p>
            <a:endParaRPr lang="en-US" altLang="zh-CN" sz="2800" dirty="0" smtClean="0"/>
          </a:p>
          <a:p>
            <a:r>
              <a:rPr lang="zh-CN" altLang="en-US" sz="2800" dirty="0" smtClean="0"/>
              <a:t>通过</a:t>
            </a:r>
            <a:r>
              <a:rPr lang="en-US" altLang="zh-CN" sz="2800" dirty="0" smtClean="0"/>
              <a:t>MDS</a:t>
            </a:r>
            <a:r>
              <a:rPr lang="zh-CN" altLang="en-US" sz="2800" dirty="0" smtClean="0"/>
              <a:t>算法将其降到二维</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3988323763"/>
              </p:ext>
            </p:extLst>
          </p:nvPr>
        </p:nvGraphicFramePr>
        <p:xfrm>
          <a:off x="2051720" y="2060848"/>
          <a:ext cx="5116168" cy="1008112"/>
        </p:xfrm>
        <a:graphic>
          <a:graphicData uri="http://schemas.openxmlformats.org/presentationml/2006/ole">
            <mc:AlternateContent xmlns:mc="http://schemas.openxmlformats.org/markup-compatibility/2006">
              <mc:Choice xmlns:v="urn:schemas-microsoft-com:vml" Requires="v">
                <p:oleObj spid="_x0000_s11303" name="Equation" r:id="rId3" imgW="2577960" imgH="507960" progId="Equation.DSMT4">
                  <p:embed/>
                </p:oleObj>
              </mc:Choice>
              <mc:Fallback>
                <p:oleObj name="Equation" r:id="rId3" imgW="2577960" imgH="507960" progId="Equation.DSMT4">
                  <p:embed/>
                  <p:pic>
                    <p:nvPicPr>
                      <p:cNvPr id="0" name=""/>
                      <p:cNvPicPr/>
                      <p:nvPr/>
                    </p:nvPicPr>
                    <p:blipFill>
                      <a:blip r:embed="rId4"/>
                      <a:stretch>
                        <a:fillRect/>
                      </a:stretch>
                    </p:blipFill>
                    <p:spPr>
                      <a:xfrm>
                        <a:off x="2051720" y="2060848"/>
                        <a:ext cx="5116168" cy="1008112"/>
                      </a:xfrm>
                      <a:prstGeom prst="rect">
                        <a:avLst/>
                      </a:prstGeom>
                    </p:spPr>
                  </p:pic>
                </p:oleObj>
              </mc:Fallback>
            </mc:AlternateContent>
          </a:graphicData>
        </a:graphic>
      </p:graphicFrame>
      <p:pic>
        <p:nvPicPr>
          <p:cNvPr id="5" name="图片 4" descr="Fig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720" y="3717032"/>
            <a:ext cx="3725994" cy="3140968"/>
          </a:xfrm>
          <a:prstGeom prst="rect">
            <a:avLst/>
          </a:prstGeom>
        </p:spPr>
      </p:pic>
    </p:spTree>
    <p:extLst>
      <p:ext uri="{BB962C8B-B14F-4D97-AF65-F5344CB8AC3E}">
        <p14:creationId xmlns:p14="http://schemas.microsoft.com/office/powerpoint/2010/main" val="3909734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例 </a:t>
            </a:r>
            <a:r>
              <a:rPr lang="en-US" altLang="zh-CN" sz="4000" dirty="0">
                <a:solidFill>
                  <a:prstClr val="black"/>
                </a:solidFill>
              </a:rPr>
              <a:t>1</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427509613"/>
              </p:ext>
            </p:extLst>
          </p:nvPr>
        </p:nvGraphicFramePr>
        <p:xfrm>
          <a:off x="899592" y="1124745"/>
          <a:ext cx="3770134" cy="1702641"/>
        </p:xfrm>
        <a:graphic>
          <a:graphicData uri="http://schemas.openxmlformats.org/presentationml/2006/ole">
            <mc:AlternateContent xmlns:mc="http://schemas.openxmlformats.org/markup-compatibility/2006">
              <mc:Choice xmlns:v="urn:schemas-microsoft-com:vml" Requires="v">
                <p:oleObj spid="_x0000_s12378" name="Equation" r:id="rId3" imgW="1574640" imgH="711000" progId="Equation.DSMT4">
                  <p:embed/>
                </p:oleObj>
              </mc:Choice>
              <mc:Fallback>
                <p:oleObj name="Equation" r:id="rId3" imgW="1574640" imgH="711000" progId="Equation.DSMT4">
                  <p:embed/>
                  <p:pic>
                    <p:nvPicPr>
                      <p:cNvPr id="0" name=""/>
                      <p:cNvPicPr/>
                      <p:nvPr/>
                    </p:nvPicPr>
                    <p:blipFill>
                      <a:blip r:embed="rId4"/>
                      <a:stretch>
                        <a:fillRect/>
                      </a:stretch>
                    </p:blipFill>
                    <p:spPr>
                      <a:xfrm>
                        <a:off x="899592" y="1124745"/>
                        <a:ext cx="3770134" cy="1702641"/>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08117596"/>
              </p:ext>
            </p:extLst>
          </p:nvPr>
        </p:nvGraphicFramePr>
        <p:xfrm>
          <a:off x="798514" y="2852738"/>
          <a:ext cx="7546975" cy="4005263"/>
        </p:xfrm>
        <a:graphic>
          <a:graphicData uri="http://schemas.openxmlformats.org/presentationml/2006/ole">
            <mc:AlternateContent xmlns:mc="http://schemas.openxmlformats.org/markup-compatibility/2006">
              <mc:Choice xmlns:v="urn:schemas-microsoft-com:vml" Requires="v">
                <p:oleObj spid="_x0000_s12379" name="Equation" r:id="rId5" imgW="3301920" imgH="1752480" progId="Equation.DSMT4">
                  <p:embed/>
                </p:oleObj>
              </mc:Choice>
              <mc:Fallback>
                <p:oleObj name="Equation" r:id="rId5" imgW="3301920" imgH="1752480" progId="Equation.DSMT4">
                  <p:embed/>
                  <p:pic>
                    <p:nvPicPr>
                      <p:cNvPr id="0" name=""/>
                      <p:cNvPicPr/>
                      <p:nvPr/>
                    </p:nvPicPr>
                    <p:blipFill>
                      <a:blip r:embed="rId6"/>
                      <a:stretch>
                        <a:fillRect/>
                      </a:stretch>
                    </p:blipFill>
                    <p:spPr>
                      <a:xfrm>
                        <a:off x="798514" y="2852738"/>
                        <a:ext cx="7546975" cy="4005263"/>
                      </a:xfrm>
                      <a:prstGeom prst="rect">
                        <a:avLst/>
                      </a:prstGeom>
                    </p:spPr>
                  </p:pic>
                </p:oleObj>
              </mc:Fallback>
            </mc:AlternateContent>
          </a:graphicData>
        </a:graphic>
      </p:graphicFrame>
      <p:sp>
        <p:nvSpPr>
          <p:cNvPr id="6" name="TextBox 5"/>
          <p:cNvSpPr txBox="1"/>
          <p:nvPr/>
        </p:nvSpPr>
        <p:spPr>
          <a:xfrm>
            <a:off x="6156178" y="2106487"/>
            <a:ext cx="1620957" cy="523220"/>
          </a:xfrm>
          <a:prstGeom prst="rect">
            <a:avLst/>
          </a:prstGeom>
          <a:noFill/>
        </p:spPr>
        <p:txBody>
          <a:bodyPr wrap="none" rtlCol="0">
            <a:spAutoFit/>
          </a:bodyPr>
          <a:lstStyle/>
          <a:p>
            <a:r>
              <a:rPr lang="zh-CN" altLang="en-US" sz="2800" dirty="0" smtClean="0">
                <a:solidFill>
                  <a:srgbClr val="FF0000"/>
                </a:solidFill>
              </a:rPr>
              <a:t>注意平方</a:t>
            </a:r>
            <a:endParaRPr lang="zh-CN" altLang="en-US" sz="2800" dirty="0">
              <a:solidFill>
                <a:srgbClr val="FF0000"/>
              </a:solidFill>
            </a:endParaRPr>
          </a:p>
        </p:txBody>
      </p:sp>
      <p:sp>
        <p:nvSpPr>
          <p:cNvPr id="7" name="下箭头 6"/>
          <p:cNvSpPr/>
          <p:nvPr/>
        </p:nvSpPr>
        <p:spPr>
          <a:xfrm rot="14623598">
            <a:off x="4159999" y="1386430"/>
            <a:ext cx="139176" cy="374657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4788025" y="6367347"/>
            <a:ext cx="1457450" cy="523220"/>
          </a:xfrm>
          <a:prstGeom prst="rect">
            <a:avLst/>
          </a:prstGeom>
          <a:noFill/>
        </p:spPr>
        <p:txBody>
          <a:bodyPr wrap="none" rtlCol="0">
            <a:spAutoFit/>
          </a:bodyPr>
          <a:lstStyle/>
          <a:p>
            <a:r>
              <a:rPr lang="en-US" altLang="zh-CN" sz="2800" dirty="0" smtClean="0">
                <a:solidFill>
                  <a:srgbClr val="FF0000"/>
                </a:solidFill>
              </a:rPr>
              <a:t>0</a:t>
            </a:r>
            <a:r>
              <a:rPr lang="en-US" altLang="zh-CN" sz="2800" baseline="30000" dirty="0" smtClean="0">
                <a:solidFill>
                  <a:srgbClr val="FF0000"/>
                </a:solidFill>
              </a:rPr>
              <a:t>2</a:t>
            </a:r>
            <a:r>
              <a:rPr lang="en-US" altLang="zh-CN" sz="2800" dirty="0" smtClean="0">
                <a:solidFill>
                  <a:srgbClr val="FF0000"/>
                </a:solidFill>
              </a:rPr>
              <a:t>+1</a:t>
            </a:r>
            <a:r>
              <a:rPr lang="en-US" altLang="zh-CN" sz="2800" baseline="30000" dirty="0" smtClean="0">
                <a:solidFill>
                  <a:srgbClr val="FF0000"/>
                </a:solidFill>
              </a:rPr>
              <a:t>2</a:t>
            </a:r>
            <a:r>
              <a:rPr lang="en-US" altLang="zh-CN" sz="2800" dirty="0" smtClean="0">
                <a:solidFill>
                  <a:srgbClr val="FF0000"/>
                </a:solidFill>
              </a:rPr>
              <a:t>+1</a:t>
            </a:r>
            <a:r>
              <a:rPr lang="en-US" altLang="zh-CN" sz="2800" baseline="30000" dirty="0" smtClean="0">
                <a:solidFill>
                  <a:srgbClr val="FF0000"/>
                </a:solidFill>
              </a:rPr>
              <a:t>2</a:t>
            </a:r>
            <a:endParaRPr lang="zh-CN" altLang="en-US" sz="2800" baseline="30000" dirty="0">
              <a:solidFill>
                <a:srgbClr val="FF0000"/>
              </a:solidFill>
            </a:endParaRPr>
          </a:p>
        </p:txBody>
      </p:sp>
      <p:sp>
        <p:nvSpPr>
          <p:cNvPr id="9" name="下箭头 8"/>
          <p:cNvSpPr/>
          <p:nvPr/>
        </p:nvSpPr>
        <p:spPr>
          <a:xfrm rot="18356409">
            <a:off x="3979560" y="5293848"/>
            <a:ext cx="216912" cy="1571955"/>
          </a:xfrm>
          <a:prstGeom prst="downArrow">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1705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例 </a:t>
            </a:r>
            <a:r>
              <a:rPr lang="en-US" altLang="zh-CN" sz="4000" dirty="0">
                <a:solidFill>
                  <a:prstClr val="black"/>
                </a:solidFill>
              </a:rPr>
              <a:t>1</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533774047"/>
              </p:ext>
            </p:extLst>
          </p:nvPr>
        </p:nvGraphicFramePr>
        <p:xfrm>
          <a:off x="467546" y="1556792"/>
          <a:ext cx="7546975" cy="4005263"/>
        </p:xfrm>
        <a:graphic>
          <a:graphicData uri="http://schemas.openxmlformats.org/presentationml/2006/ole">
            <mc:AlternateContent xmlns:mc="http://schemas.openxmlformats.org/markup-compatibility/2006">
              <mc:Choice xmlns:v="urn:schemas-microsoft-com:vml" Requires="v">
                <p:oleObj spid="_x0000_s13356" name="Equation" r:id="rId3" imgW="3301920" imgH="1752480" progId="Equation.DSMT4">
                  <p:embed/>
                </p:oleObj>
              </mc:Choice>
              <mc:Fallback>
                <p:oleObj name="Equation" r:id="rId3" imgW="3301920" imgH="1752480" progId="Equation.DSMT4">
                  <p:embed/>
                  <p:pic>
                    <p:nvPicPr>
                      <p:cNvPr id="0" name="对象 4"/>
                      <p:cNvPicPr>
                        <a:picLocks noChangeAspect="1" noChangeArrowheads="1"/>
                      </p:cNvPicPr>
                      <p:nvPr/>
                    </p:nvPicPr>
                    <p:blipFill>
                      <a:blip r:embed="rId4"/>
                      <a:srcRect/>
                      <a:stretch>
                        <a:fillRect/>
                      </a:stretch>
                    </p:blipFill>
                    <p:spPr bwMode="auto">
                      <a:xfrm>
                        <a:off x="467546" y="1556792"/>
                        <a:ext cx="7546975" cy="400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8985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例 </a:t>
            </a:r>
            <a:r>
              <a:rPr lang="en-US" altLang="zh-CN" sz="4000" dirty="0">
                <a:solidFill>
                  <a:prstClr val="black"/>
                </a:solidFill>
              </a:rPr>
              <a:t>1</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309991049"/>
              </p:ext>
            </p:extLst>
          </p:nvPr>
        </p:nvGraphicFramePr>
        <p:xfrm>
          <a:off x="179388" y="1401763"/>
          <a:ext cx="7913687" cy="4851400"/>
        </p:xfrm>
        <a:graphic>
          <a:graphicData uri="http://schemas.openxmlformats.org/presentationml/2006/ole">
            <mc:AlternateContent xmlns:mc="http://schemas.openxmlformats.org/markup-compatibility/2006">
              <mc:Choice xmlns:v="urn:schemas-microsoft-com:vml" Requires="v">
                <p:oleObj spid="_x0000_s14376" name="Equation" r:id="rId3" imgW="3314520" imgH="2031840" progId="Equation.DSMT4">
                  <p:embed/>
                </p:oleObj>
              </mc:Choice>
              <mc:Fallback>
                <p:oleObj name="Equation" r:id="rId3" imgW="3314520" imgH="2031840" progId="Equation.DSMT4">
                  <p:embed/>
                  <p:pic>
                    <p:nvPicPr>
                      <p:cNvPr id="0" name=""/>
                      <p:cNvPicPr/>
                      <p:nvPr/>
                    </p:nvPicPr>
                    <p:blipFill>
                      <a:blip r:embed="rId4"/>
                      <a:stretch>
                        <a:fillRect/>
                      </a:stretch>
                    </p:blipFill>
                    <p:spPr>
                      <a:xfrm>
                        <a:off x="179388" y="1401763"/>
                        <a:ext cx="7913687" cy="4851400"/>
                      </a:xfrm>
                      <a:prstGeom prst="rect">
                        <a:avLst/>
                      </a:prstGeom>
                    </p:spPr>
                  </p:pic>
                </p:oleObj>
              </mc:Fallback>
            </mc:AlternateContent>
          </a:graphicData>
        </a:graphic>
      </p:graphicFrame>
      <p:sp>
        <p:nvSpPr>
          <p:cNvPr id="5" name="TextBox 4"/>
          <p:cNvSpPr txBox="1"/>
          <p:nvPr/>
        </p:nvSpPr>
        <p:spPr>
          <a:xfrm>
            <a:off x="5580112" y="908721"/>
            <a:ext cx="3384376" cy="3108543"/>
          </a:xfrm>
          <a:prstGeom prst="rect">
            <a:avLst/>
          </a:prstGeom>
          <a:noFill/>
        </p:spPr>
        <p:txBody>
          <a:bodyPr wrap="square" rtlCol="0">
            <a:spAutoFit/>
          </a:bodyPr>
          <a:lstStyle/>
          <a:p>
            <a:r>
              <a:rPr lang="zh-CN" altLang="en-US" sz="2800" dirty="0" smtClean="0">
                <a:solidFill>
                  <a:srgbClr val="FF0000"/>
                </a:solidFill>
              </a:rPr>
              <a:t>这一过程中，特征值可由</a:t>
            </a:r>
            <a:r>
              <a:rPr lang="en-US" altLang="zh-CN" sz="2800" dirty="0" err="1" smtClean="0">
                <a:solidFill>
                  <a:srgbClr val="FF0000"/>
                </a:solidFill>
              </a:rPr>
              <a:t>numpy</a:t>
            </a:r>
            <a:r>
              <a:rPr lang="zh-CN" altLang="en-US" sz="2800" dirty="0" smtClean="0">
                <a:solidFill>
                  <a:srgbClr val="FF0000"/>
                </a:solidFill>
              </a:rPr>
              <a:t>中的</a:t>
            </a:r>
            <a:r>
              <a:rPr lang="en-US" altLang="zh-CN" sz="2800" dirty="0" err="1" smtClean="0">
                <a:solidFill>
                  <a:srgbClr val="FF0000"/>
                </a:solidFill>
              </a:rPr>
              <a:t>linalg.eig</a:t>
            </a:r>
            <a:r>
              <a:rPr lang="en-US" altLang="zh-CN" sz="2800" dirty="0" smtClean="0">
                <a:solidFill>
                  <a:srgbClr val="FF0000"/>
                </a:solidFill>
              </a:rPr>
              <a:t>()</a:t>
            </a:r>
            <a:r>
              <a:rPr lang="zh-CN" altLang="en-US" sz="2800" dirty="0" smtClean="0">
                <a:solidFill>
                  <a:srgbClr val="FF0000"/>
                </a:solidFill>
              </a:rPr>
              <a:t>函数求得，但由于该函数得到的特征向量不一定正交，所以不能用来求特征向量。</a:t>
            </a:r>
            <a:endParaRPr lang="zh-CN" altLang="en-US" sz="2800" dirty="0">
              <a:solidFill>
                <a:srgbClr val="FF0000"/>
              </a:solidFill>
            </a:endParaRPr>
          </a:p>
        </p:txBody>
      </p:sp>
    </p:spTree>
    <p:extLst>
      <p:ext uri="{BB962C8B-B14F-4D97-AF65-F5344CB8AC3E}">
        <p14:creationId xmlns:p14="http://schemas.microsoft.com/office/powerpoint/2010/main" val="252448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例 </a:t>
            </a:r>
            <a:r>
              <a:rPr lang="en-US" altLang="zh-CN" sz="4000" dirty="0">
                <a:solidFill>
                  <a:prstClr val="black"/>
                </a:solidFill>
              </a:rPr>
              <a:t>1</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811284922"/>
              </p:ext>
            </p:extLst>
          </p:nvPr>
        </p:nvGraphicFramePr>
        <p:xfrm>
          <a:off x="133350" y="1773239"/>
          <a:ext cx="9020175" cy="2808287"/>
        </p:xfrm>
        <a:graphic>
          <a:graphicData uri="http://schemas.openxmlformats.org/presentationml/2006/ole">
            <mc:AlternateContent xmlns:mc="http://schemas.openxmlformats.org/markup-compatibility/2006">
              <mc:Choice xmlns:v="urn:schemas-microsoft-com:vml" Requires="v">
                <p:oleObj spid="_x0000_s15396" name="Equation" r:id="rId3" imgW="3670200" imgH="1143000" progId="Equation.DSMT4">
                  <p:embed/>
                </p:oleObj>
              </mc:Choice>
              <mc:Fallback>
                <p:oleObj name="Equation" r:id="rId3" imgW="3670200" imgH="1143000" progId="Equation.DSMT4">
                  <p:embed/>
                  <p:pic>
                    <p:nvPicPr>
                      <p:cNvPr id="0" name=""/>
                      <p:cNvPicPr/>
                      <p:nvPr/>
                    </p:nvPicPr>
                    <p:blipFill>
                      <a:blip r:embed="rId4"/>
                      <a:stretch>
                        <a:fillRect/>
                      </a:stretch>
                    </p:blipFill>
                    <p:spPr>
                      <a:xfrm>
                        <a:off x="133350" y="1773239"/>
                        <a:ext cx="9020175" cy="2808287"/>
                      </a:xfrm>
                      <a:prstGeom prst="rect">
                        <a:avLst/>
                      </a:prstGeom>
                    </p:spPr>
                  </p:pic>
                </p:oleObj>
              </mc:Fallback>
            </mc:AlternateContent>
          </a:graphicData>
        </a:graphic>
      </p:graphicFrame>
    </p:spTree>
    <p:extLst>
      <p:ext uri="{BB962C8B-B14F-4D97-AF65-F5344CB8AC3E}">
        <p14:creationId xmlns:p14="http://schemas.microsoft.com/office/powerpoint/2010/main" val="22716855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2</a:t>
            </a:r>
            <a:endParaRPr lang="zh-CN" altLang="en-US" sz="4000" dirty="0"/>
          </a:p>
        </p:txBody>
      </p:sp>
      <p:graphicFrame>
        <p:nvGraphicFramePr>
          <p:cNvPr id="4" name="对象 3"/>
          <p:cNvGraphicFramePr>
            <a:graphicFrameLocks noChangeAspect="1"/>
          </p:cNvGraphicFramePr>
          <p:nvPr>
            <p:extLst>
              <p:ext uri="{D42A27DB-BD31-4B8C-83A1-F6EECF244321}">
                <p14:modId xmlns:p14="http://schemas.microsoft.com/office/powerpoint/2010/main" val="1711645852"/>
              </p:ext>
            </p:extLst>
          </p:nvPr>
        </p:nvGraphicFramePr>
        <p:xfrm>
          <a:off x="683568" y="1772817"/>
          <a:ext cx="6770688" cy="3497263"/>
        </p:xfrm>
        <a:graphic>
          <a:graphicData uri="http://schemas.openxmlformats.org/presentationml/2006/ole">
            <mc:AlternateContent xmlns:mc="http://schemas.openxmlformats.org/markup-compatibility/2006">
              <mc:Choice xmlns:v="urn:schemas-microsoft-com:vml" Requires="v">
                <p:oleObj spid="_x0000_s22553" name="Equation" r:id="rId3" imgW="2679480" imgH="1384200" progId="Equation.DSMT4">
                  <p:embed/>
                </p:oleObj>
              </mc:Choice>
              <mc:Fallback>
                <p:oleObj name="Equation" r:id="rId3" imgW="2679480" imgH="1384200" progId="Equation.DSMT4">
                  <p:embed/>
                  <p:pic>
                    <p:nvPicPr>
                      <p:cNvPr id="0" name=""/>
                      <p:cNvPicPr/>
                      <p:nvPr/>
                    </p:nvPicPr>
                    <p:blipFill>
                      <a:blip r:embed="rId4"/>
                      <a:stretch>
                        <a:fillRect/>
                      </a:stretch>
                    </p:blipFill>
                    <p:spPr>
                      <a:xfrm>
                        <a:off x="683568" y="1772817"/>
                        <a:ext cx="6770688" cy="3497263"/>
                      </a:xfrm>
                      <a:prstGeom prst="rect">
                        <a:avLst/>
                      </a:prstGeom>
                    </p:spPr>
                  </p:pic>
                </p:oleObj>
              </mc:Fallback>
            </mc:AlternateContent>
          </a:graphicData>
        </a:graphic>
      </p:graphicFrame>
    </p:spTree>
    <p:extLst>
      <p:ext uri="{BB962C8B-B14F-4D97-AF65-F5344CB8AC3E}">
        <p14:creationId xmlns:p14="http://schemas.microsoft.com/office/powerpoint/2010/main" val="38611989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2</a:t>
            </a:r>
            <a:endParaRPr lang="zh-CN" altLang="en-US" sz="4000" dirty="0"/>
          </a:p>
        </p:txBody>
      </p:sp>
      <p:graphicFrame>
        <p:nvGraphicFramePr>
          <p:cNvPr id="4" name="对象 3"/>
          <p:cNvGraphicFramePr>
            <a:graphicFrameLocks noChangeAspect="1"/>
          </p:cNvGraphicFramePr>
          <p:nvPr>
            <p:extLst>
              <p:ext uri="{D42A27DB-BD31-4B8C-83A1-F6EECF244321}">
                <p14:modId xmlns:p14="http://schemas.microsoft.com/office/powerpoint/2010/main" val="2216487693"/>
              </p:ext>
            </p:extLst>
          </p:nvPr>
        </p:nvGraphicFramePr>
        <p:xfrm>
          <a:off x="539552" y="1700808"/>
          <a:ext cx="5111750" cy="4451351"/>
        </p:xfrm>
        <a:graphic>
          <a:graphicData uri="http://schemas.openxmlformats.org/presentationml/2006/ole">
            <mc:AlternateContent xmlns:mc="http://schemas.openxmlformats.org/markup-compatibility/2006">
              <mc:Choice xmlns:v="urn:schemas-microsoft-com:vml" Requires="v">
                <p:oleObj spid="_x0000_s23577" name="Equation" r:id="rId3" imgW="2158920" imgH="1879560" progId="Equation.DSMT4">
                  <p:embed/>
                </p:oleObj>
              </mc:Choice>
              <mc:Fallback>
                <p:oleObj name="Equation" r:id="rId3" imgW="2158920" imgH="1879560" progId="Equation.DSMT4">
                  <p:embed/>
                  <p:pic>
                    <p:nvPicPr>
                      <p:cNvPr id="0" name=""/>
                      <p:cNvPicPr/>
                      <p:nvPr/>
                    </p:nvPicPr>
                    <p:blipFill>
                      <a:blip r:embed="rId4"/>
                      <a:stretch>
                        <a:fillRect/>
                      </a:stretch>
                    </p:blipFill>
                    <p:spPr>
                      <a:xfrm>
                        <a:off x="539552" y="1700808"/>
                        <a:ext cx="5111750" cy="4451351"/>
                      </a:xfrm>
                      <a:prstGeom prst="rect">
                        <a:avLst/>
                      </a:prstGeom>
                    </p:spPr>
                  </p:pic>
                </p:oleObj>
              </mc:Fallback>
            </mc:AlternateContent>
          </a:graphicData>
        </a:graphic>
      </p:graphicFrame>
    </p:spTree>
    <p:extLst>
      <p:ext uri="{BB962C8B-B14F-4D97-AF65-F5344CB8AC3E}">
        <p14:creationId xmlns:p14="http://schemas.microsoft.com/office/powerpoint/2010/main" val="3770000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2</a:t>
            </a:r>
            <a:endParaRPr lang="zh-CN" altLang="en-US" sz="4000" dirty="0"/>
          </a:p>
        </p:txBody>
      </p:sp>
      <p:graphicFrame>
        <p:nvGraphicFramePr>
          <p:cNvPr id="4" name="对象 3"/>
          <p:cNvGraphicFramePr>
            <a:graphicFrameLocks noChangeAspect="1"/>
          </p:cNvGraphicFramePr>
          <p:nvPr>
            <p:extLst>
              <p:ext uri="{D42A27DB-BD31-4B8C-83A1-F6EECF244321}">
                <p14:modId xmlns:p14="http://schemas.microsoft.com/office/powerpoint/2010/main" val="847368930"/>
              </p:ext>
            </p:extLst>
          </p:nvPr>
        </p:nvGraphicFramePr>
        <p:xfrm>
          <a:off x="539750" y="1308100"/>
          <a:ext cx="8269288" cy="5413375"/>
        </p:xfrm>
        <a:graphic>
          <a:graphicData uri="http://schemas.openxmlformats.org/presentationml/2006/ole">
            <mc:AlternateContent xmlns:mc="http://schemas.openxmlformats.org/markup-compatibility/2006">
              <mc:Choice xmlns:v="urn:schemas-microsoft-com:vml" Requires="v">
                <p:oleObj spid="_x0000_s24602" name="Equation" r:id="rId3" imgW="4597200" imgH="3009600" progId="Equation.DSMT4">
                  <p:embed/>
                </p:oleObj>
              </mc:Choice>
              <mc:Fallback>
                <p:oleObj name="Equation" r:id="rId3" imgW="4597200" imgH="3009600" progId="Equation.DSMT4">
                  <p:embed/>
                  <p:pic>
                    <p:nvPicPr>
                      <p:cNvPr id="0" name=""/>
                      <p:cNvPicPr/>
                      <p:nvPr/>
                    </p:nvPicPr>
                    <p:blipFill>
                      <a:blip r:embed="rId4"/>
                      <a:stretch>
                        <a:fillRect/>
                      </a:stretch>
                    </p:blipFill>
                    <p:spPr>
                      <a:xfrm>
                        <a:off x="539750" y="1308100"/>
                        <a:ext cx="8269288" cy="5413375"/>
                      </a:xfrm>
                      <a:prstGeom prst="rect">
                        <a:avLst/>
                      </a:prstGeom>
                    </p:spPr>
                  </p:pic>
                </p:oleObj>
              </mc:Fallback>
            </mc:AlternateContent>
          </a:graphicData>
        </a:graphic>
      </p:graphicFrame>
    </p:spTree>
    <p:extLst>
      <p:ext uri="{BB962C8B-B14F-4D97-AF65-F5344CB8AC3E}">
        <p14:creationId xmlns:p14="http://schemas.microsoft.com/office/powerpoint/2010/main" val="373513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3</a:t>
            </a:r>
            <a:endParaRPr lang="zh-CN" altLang="en-US" sz="4000" dirty="0"/>
          </a:p>
        </p:txBody>
      </p:sp>
      <p:sp>
        <p:nvSpPr>
          <p:cNvPr id="3" name="内容占位符 2"/>
          <p:cNvSpPr>
            <a:spLocks noGrp="1"/>
          </p:cNvSpPr>
          <p:nvPr>
            <p:ph idx="1"/>
          </p:nvPr>
        </p:nvSpPr>
        <p:spPr/>
        <p:txBody>
          <a:bodyPr>
            <a:normAutofit/>
          </a:bodyPr>
          <a:lstStyle/>
          <a:p>
            <a:r>
              <a:rPr lang="zh-CN" altLang="en-US" sz="2800" dirty="0" smtClean="0"/>
              <a:t>三维空间中有三个样本点</a:t>
            </a:r>
            <a:endParaRPr lang="en-US" altLang="zh-CN" sz="2800" dirty="0" smtClean="0"/>
          </a:p>
          <a:p>
            <a:endParaRPr lang="en-US" altLang="zh-CN" sz="2800" dirty="0" smtClean="0"/>
          </a:p>
          <a:p>
            <a:endParaRPr lang="en-US" altLang="zh-CN" sz="2800" dirty="0"/>
          </a:p>
          <a:p>
            <a:pPr lvl="0"/>
            <a:r>
              <a:rPr lang="zh-CN" altLang="en-US" sz="2800" dirty="0">
                <a:solidFill>
                  <a:prstClr val="black"/>
                </a:solidFill>
              </a:rPr>
              <a:t>通过</a:t>
            </a:r>
            <a:r>
              <a:rPr lang="en-US" altLang="zh-CN" sz="2800" dirty="0">
                <a:solidFill>
                  <a:prstClr val="black"/>
                </a:solidFill>
              </a:rPr>
              <a:t>MDS</a:t>
            </a:r>
            <a:r>
              <a:rPr lang="zh-CN" altLang="en-US" sz="2800" dirty="0">
                <a:solidFill>
                  <a:prstClr val="black"/>
                </a:solidFill>
              </a:rPr>
              <a:t>算法将其降到二</a:t>
            </a:r>
            <a:r>
              <a:rPr lang="zh-CN" altLang="en-US" sz="2800" dirty="0" smtClean="0">
                <a:solidFill>
                  <a:prstClr val="black"/>
                </a:solidFill>
              </a:rPr>
              <a:t>维。</a:t>
            </a:r>
            <a:endParaRPr lang="zh-CN" altLang="en-US" sz="2800" dirty="0">
              <a:solidFill>
                <a:prstClr val="black"/>
              </a:solidFill>
            </a:endParaRPr>
          </a:p>
          <a:p>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1099824210"/>
              </p:ext>
            </p:extLst>
          </p:nvPr>
        </p:nvGraphicFramePr>
        <p:xfrm>
          <a:off x="1619252" y="2239963"/>
          <a:ext cx="5465763" cy="684212"/>
        </p:xfrm>
        <a:graphic>
          <a:graphicData uri="http://schemas.openxmlformats.org/presentationml/2006/ole">
            <mc:AlternateContent xmlns:mc="http://schemas.openxmlformats.org/markup-compatibility/2006">
              <mc:Choice xmlns:v="urn:schemas-microsoft-com:vml" Requires="v">
                <p:oleObj spid="_x0000_s16420" name="Equation" r:id="rId3" imgW="2031840" imgH="253800" progId="Equation.DSMT4">
                  <p:embed/>
                </p:oleObj>
              </mc:Choice>
              <mc:Fallback>
                <p:oleObj name="Equation" r:id="rId3" imgW="2031840" imgH="253800" progId="Equation.DSMT4">
                  <p:embed/>
                  <p:pic>
                    <p:nvPicPr>
                      <p:cNvPr id="0" name="对象 3"/>
                      <p:cNvPicPr>
                        <a:picLocks noChangeAspect="1" noChangeArrowheads="1"/>
                      </p:cNvPicPr>
                      <p:nvPr/>
                    </p:nvPicPr>
                    <p:blipFill>
                      <a:blip r:embed="rId4"/>
                      <a:srcRect/>
                      <a:stretch>
                        <a:fillRect/>
                      </a:stretch>
                    </p:blipFill>
                    <p:spPr bwMode="auto">
                      <a:xfrm>
                        <a:off x="1619252" y="2239963"/>
                        <a:ext cx="5465763" cy="68421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858664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例 </a:t>
            </a:r>
            <a:r>
              <a:rPr lang="en-US" altLang="zh-CN" sz="4000" dirty="0" smtClean="0">
                <a:solidFill>
                  <a:prstClr val="black"/>
                </a:solidFill>
              </a:rPr>
              <a:t>3</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381154391"/>
              </p:ext>
            </p:extLst>
          </p:nvPr>
        </p:nvGraphicFramePr>
        <p:xfrm>
          <a:off x="263527" y="974726"/>
          <a:ext cx="5046663" cy="2005013"/>
        </p:xfrm>
        <a:graphic>
          <a:graphicData uri="http://schemas.openxmlformats.org/presentationml/2006/ole">
            <mc:AlternateContent xmlns:mc="http://schemas.openxmlformats.org/markup-compatibility/2006">
              <mc:Choice xmlns:v="urn:schemas-microsoft-com:vml" Requires="v">
                <p:oleObj spid="_x0000_s18510" name="Equation" r:id="rId3" imgW="2108160" imgH="838080" progId="Equation.DSMT4">
                  <p:embed/>
                </p:oleObj>
              </mc:Choice>
              <mc:Fallback>
                <p:oleObj name="Equation" r:id="rId3" imgW="2108160" imgH="838080" progId="Equation.DSMT4">
                  <p:embed/>
                  <p:pic>
                    <p:nvPicPr>
                      <p:cNvPr id="0" name=""/>
                      <p:cNvPicPr/>
                      <p:nvPr/>
                    </p:nvPicPr>
                    <p:blipFill>
                      <a:blip r:embed="rId4"/>
                      <a:stretch>
                        <a:fillRect/>
                      </a:stretch>
                    </p:blipFill>
                    <p:spPr>
                      <a:xfrm>
                        <a:off x="263527" y="974726"/>
                        <a:ext cx="5046663" cy="200501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898382686"/>
              </p:ext>
            </p:extLst>
          </p:nvPr>
        </p:nvGraphicFramePr>
        <p:xfrm>
          <a:off x="798514" y="2852738"/>
          <a:ext cx="7546975" cy="4005263"/>
        </p:xfrm>
        <a:graphic>
          <a:graphicData uri="http://schemas.openxmlformats.org/presentationml/2006/ole">
            <mc:AlternateContent xmlns:mc="http://schemas.openxmlformats.org/markup-compatibility/2006">
              <mc:Choice xmlns:v="urn:schemas-microsoft-com:vml" Requires="v">
                <p:oleObj spid="_x0000_s18511" name="Equation" r:id="rId5" imgW="3301920" imgH="1752480" progId="Equation.DSMT4">
                  <p:embed/>
                </p:oleObj>
              </mc:Choice>
              <mc:Fallback>
                <p:oleObj name="Equation" r:id="rId5" imgW="3301920" imgH="1752480" progId="Equation.DSMT4">
                  <p:embed/>
                  <p:pic>
                    <p:nvPicPr>
                      <p:cNvPr id="0" name=""/>
                      <p:cNvPicPr/>
                      <p:nvPr/>
                    </p:nvPicPr>
                    <p:blipFill>
                      <a:blip r:embed="rId6"/>
                      <a:stretch>
                        <a:fillRect/>
                      </a:stretch>
                    </p:blipFill>
                    <p:spPr>
                      <a:xfrm>
                        <a:off x="798514" y="2852738"/>
                        <a:ext cx="7546975" cy="4005263"/>
                      </a:xfrm>
                      <a:prstGeom prst="rect">
                        <a:avLst/>
                      </a:prstGeom>
                    </p:spPr>
                  </p:pic>
                </p:oleObj>
              </mc:Fallback>
            </mc:AlternateContent>
          </a:graphicData>
        </a:graphic>
      </p:graphicFrame>
    </p:spTree>
    <p:extLst>
      <p:ext uri="{BB962C8B-B14F-4D97-AF65-F5344CB8AC3E}">
        <p14:creationId xmlns:p14="http://schemas.microsoft.com/office/powerpoint/2010/main" val="171863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MDS</a:t>
            </a:r>
            <a:r>
              <a:rPr lang="zh-CN" altLang="en-US" sz="4000" dirty="0" smtClean="0"/>
              <a:t>算法简介</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a:t>多维</a:t>
            </a:r>
            <a:r>
              <a:rPr lang="zh-CN" altLang="en-US" sz="2800" dirty="0" smtClean="0"/>
              <a:t>缩放</a:t>
            </a:r>
            <a:r>
              <a:rPr lang="en-US" altLang="zh-CN" sz="2800" dirty="0" smtClean="0"/>
              <a:t>(</a:t>
            </a:r>
            <a:r>
              <a:rPr lang="en-US" altLang="zh-CN" sz="2800" dirty="0" err="1" smtClean="0"/>
              <a:t>Mutiple</a:t>
            </a:r>
            <a:r>
              <a:rPr lang="en-US" altLang="zh-CN" sz="2800" dirty="0" smtClean="0"/>
              <a:t> </a:t>
            </a:r>
            <a:r>
              <a:rPr lang="en-US" altLang="zh-CN" sz="2800" dirty="0"/>
              <a:t>Dimensional </a:t>
            </a:r>
            <a:r>
              <a:rPr lang="en-US" altLang="zh-CN" sz="2800" dirty="0" err="1" smtClean="0"/>
              <a:t>Scaling,MDS</a:t>
            </a:r>
            <a:r>
              <a:rPr lang="en-US" altLang="zh-CN" sz="2800" dirty="0"/>
              <a:t>)</a:t>
            </a:r>
            <a:r>
              <a:rPr lang="zh-CN" altLang="en-US" sz="2800" dirty="0" smtClean="0"/>
              <a:t>是</a:t>
            </a:r>
            <a:r>
              <a:rPr lang="zh-CN" altLang="en-US" sz="2800" dirty="0"/>
              <a:t>一种经典的降维</a:t>
            </a:r>
            <a:r>
              <a:rPr lang="zh-CN" altLang="en-US" sz="2800" dirty="0" smtClean="0"/>
              <a:t>方法</a:t>
            </a:r>
            <a:r>
              <a:rPr lang="en-US" altLang="zh-CN" sz="2800" dirty="0" smtClean="0"/>
              <a:t>,</a:t>
            </a:r>
            <a:r>
              <a:rPr lang="zh-CN" altLang="en-US" sz="2800" dirty="0" smtClean="0"/>
              <a:t>也是</a:t>
            </a:r>
            <a:r>
              <a:rPr lang="zh-CN" altLang="en-US" sz="2800" dirty="0"/>
              <a:t>很多</a:t>
            </a:r>
            <a:r>
              <a:rPr lang="zh-CN" altLang="en-US" sz="2800" dirty="0" smtClean="0"/>
              <a:t>流形学习的基础。</a:t>
            </a:r>
            <a:endParaRPr lang="en-US" altLang="zh-CN" sz="2800" dirty="0" smtClean="0"/>
          </a:p>
          <a:p>
            <a:pPr>
              <a:lnSpc>
                <a:spcPct val="120000"/>
              </a:lnSpc>
            </a:pPr>
            <a:r>
              <a:rPr lang="zh-CN" altLang="en-US" sz="2800" dirty="0"/>
              <a:t>多维</a:t>
            </a:r>
            <a:r>
              <a:rPr lang="zh-CN" altLang="en-US" sz="2800" dirty="0" smtClean="0"/>
              <a:t>缩放的思想是要求样本在原始空间中的距离在降维后得以保持。</a:t>
            </a:r>
            <a:endParaRPr lang="zh-CN" altLang="en-US" sz="2800" dirty="0"/>
          </a:p>
        </p:txBody>
      </p:sp>
      <p:pic>
        <p:nvPicPr>
          <p:cNvPr id="4" name="图片 3"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3928798"/>
            <a:ext cx="3469732" cy="2924943"/>
          </a:xfrm>
          <a:prstGeom prst="rect">
            <a:avLst/>
          </a:prstGeom>
        </p:spPr>
      </p:pic>
      <p:pic>
        <p:nvPicPr>
          <p:cNvPr id="5" name="图片 4" descr="Fig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90" y="3722868"/>
            <a:ext cx="2934691" cy="3336800"/>
          </a:xfrm>
          <a:prstGeom prst="rect">
            <a:avLst/>
          </a:prstGeom>
        </p:spPr>
      </p:pic>
    </p:spTree>
    <p:extLst>
      <p:ext uri="{BB962C8B-B14F-4D97-AF65-F5344CB8AC3E}">
        <p14:creationId xmlns:p14="http://schemas.microsoft.com/office/powerpoint/2010/main" val="358449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例 </a:t>
            </a:r>
            <a:r>
              <a:rPr lang="en-US" altLang="zh-CN" sz="4000" dirty="0" smtClean="0">
                <a:solidFill>
                  <a:prstClr val="black"/>
                </a:solidFill>
              </a:rPr>
              <a:t>3</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503679843"/>
              </p:ext>
            </p:extLst>
          </p:nvPr>
        </p:nvGraphicFramePr>
        <p:xfrm>
          <a:off x="511177" y="1557338"/>
          <a:ext cx="7459663" cy="4005263"/>
        </p:xfrm>
        <a:graphic>
          <a:graphicData uri="http://schemas.openxmlformats.org/presentationml/2006/ole">
            <mc:AlternateContent xmlns:mc="http://schemas.openxmlformats.org/markup-compatibility/2006">
              <mc:Choice xmlns:v="urn:schemas-microsoft-com:vml" Requires="v">
                <p:oleObj spid="_x0000_s19496" name="Equation" r:id="rId3" imgW="3263760" imgH="1752480" progId="Equation.DSMT4">
                  <p:embed/>
                </p:oleObj>
              </mc:Choice>
              <mc:Fallback>
                <p:oleObj name="Equation" r:id="rId3" imgW="3263760" imgH="1752480" progId="Equation.DSMT4">
                  <p:embed/>
                  <p:pic>
                    <p:nvPicPr>
                      <p:cNvPr id="0" name=""/>
                      <p:cNvPicPr>
                        <a:picLocks noChangeAspect="1" noChangeArrowheads="1"/>
                      </p:cNvPicPr>
                      <p:nvPr/>
                    </p:nvPicPr>
                    <p:blipFill>
                      <a:blip r:embed="rId4"/>
                      <a:srcRect/>
                      <a:stretch>
                        <a:fillRect/>
                      </a:stretch>
                    </p:blipFill>
                    <p:spPr bwMode="auto">
                      <a:xfrm>
                        <a:off x="511177" y="1557338"/>
                        <a:ext cx="7459663" cy="400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2437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例 </a:t>
            </a:r>
            <a:r>
              <a:rPr lang="en-US" altLang="zh-CN" sz="4000" dirty="0" smtClean="0">
                <a:solidFill>
                  <a:prstClr val="black"/>
                </a:solidFill>
              </a:rPr>
              <a:t>3</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511725890"/>
              </p:ext>
            </p:extLst>
          </p:nvPr>
        </p:nvGraphicFramePr>
        <p:xfrm>
          <a:off x="511177" y="1557338"/>
          <a:ext cx="7459663" cy="4005263"/>
        </p:xfrm>
        <a:graphic>
          <a:graphicData uri="http://schemas.openxmlformats.org/presentationml/2006/ole">
            <mc:AlternateContent xmlns:mc="http://schemas.openxmlformats.org/markup-compatibility/2006">
              <mc:Choice xmlns:v="urn:schemas-microsoft-com:vml" Requires="v">
                <p:oleObj spid="_x0000_s26637" name="Equation" r:id="rId3" imgW="3263760" imgH="1752480" progId="Equation.DSMT4">
                  <p:embed/>
                </p:oleObj>
              </mc:Choice>
              <mc:Fallback>
                <p:oleObj name="Equation" r:id="rId3" imgW="3263760" imgH="1752480" progId="Equation.DSMT4">
                  <p:embed/>
                  <p:pic>
                    <p:nvPicPr>
                      <p:cNvPr id="0" name=""/>
                      <p:cNvPicPr>
                        <a:picLocks noChangeAspect="1" noChangeArrowheads="1"/>
                      </p:cNvPicPr>
                      <p:nvPr/>
                    </p:nvPicPr>
                    <p:blipFill>
                      <a:blip r:embed="rId4"/>
                      <a:srcRect/>
                      <a:stretch>
                        <a:fillRect/>
                      </a:stretch>
                    </p:blipFill>
                    <p:spPr bwMode="auto">
                      <a:xfrm>
                        <a:off x="511177" y="1557338"/>
                        <a:ext cx="7459663" cy="400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6952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例 </a:t>
            </a:r>
            <a:r>
              <a:rPr lang="en-US" altLang="zh-CN" sz="4000" dirty="0" smtClean="0">
                <a:solidFill>
                  <a:prstClr val="black"/>
                </a:solidFill>
              </a:rPr>
              <a:t>3</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4030560157"/>
              </p:ext>
            </p:extLst>
          </p:nvPr>
        </p:nvGraphicFramePr>
        <p:xfrm>
          <a:off x="0" y="1178475"/>
          <a:ext cx="9291638" cy="5346151"/>
        </p:xfrm>
        <a:graphic>
          <a:graphicData uri="http://schemas.openxmlformats.org/presentationml/2006/ole">
            <mc:AlternateContent xmlns:mc="http://schemas.openxmlformats.org/markup-compatibility/2006">
              <mc:Choice xmlns:v="urn:schemas-microsoft-com:vml" Requires="v">
                <p:oleObj spid="_x0000_s20517" name="Equation" r:id="rId3" imgW="3974760" imgH="2286000" progId="Equation.DSMT4">
                  <p:embed/>
                </p:oleObj>
              </mc:Choice>
              <mc:Fallback>
                <p:oleObj name="Equation" r:id="rId3" imgW="3974760" imgH="2286000" progId="Equation.DSMT4">
                  <p:embed/>
                  <p:pic>
                    <p:nvPicPr>
                      <p:cNvPr id="0" name=""/>
                      <p:cNvPicPr/>
                      <p:nvPr/>
                    </p:nvPicPr>
                    <p:blipFill>
                      <a:blip r:embed="rId4"/>
                      <a:stretch>
                        <a:fillRect/>
                      </a:stretch>
                    </p:blipFill>
                    <p:spPr>
                      <a:xfrm>
                        <a:off x="0" y="1178475"/>
                        <a:ext cx="9291638" cy="5346151"/>
                      </a:xfrm>
                      <a:prstGeom prst="rect">
                        <a:avLst/>
                      </a:prstGeom>
                    </p:spPr>
                  </p:pic>
                </p:oleObj>
              </mc:Fallback>
            </mc:AlternateContent>
          </a:graphicData>
        </a:graphic>
      </p:graphicFrame>
    </p:spTree>
    <p:extLst>
      <p:ext uri="{BB962C8B-B14F-4D97-AF65-F5344CB8AC3E}">
        <p14:creationId xmlns:p14="http://schemas.microsoft.com/office/powerpoint/2010/main" val="1520114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例 </a:t>
            </a:r>
            <a:r>
              <a:rPr lang="en-US" altLang="zh-CN" sz="4000" dirty="0" smtClean="0">
                <a:solidFill>
                  <a:prstClr val="black"/>
                </a:solidFill>
              </a:rPr>
              <a:t>3</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765239012"/>
              </p:ext>
            </p:extLst>
          </p:nvPr>
        </p:nvGraphicFramePr>
        <p:xfrm>
          <a:off x="0" y="2060848"/>
          <a:ext cx="9048219" cy="2520677"/>
        </p:xfrm>
        <a:graphic>
          <a:graphicData uri="http://schemas.openxmlformats.org/presentationml/2006/ole">
            <mc:AlternateContent xmlns:mc="http://schemas.openxmlformats.org/markup-compatibility/2006">
              <mc:Choice xmlns:v="urn:schemas-microsoft-com:vml" Requires="v">
                <p:oleObj spid="_x0000_s21540" name="Equation" r:id="rId3" imgW="4101840" imgH="1143000" progId="Equation.DSMT4">
                  <p:embed/>
                </p:oleObj>
              </mc:Choice>
              <mc:Fallback>
                <p:oleObj name="Equation" r:id="rId3" imgW="4101840" imgH="1143000" progId="Equation.DSMT4">
                  <p:embed/>
                  <p:pic>
                    <p:nvPicPr>
                      <p:cNvPr id="0" name=""/>
                      <p:cNvPicPr/>
                      <p:nvPr/>
                    </p:nvPicPr>
                    <p:blipFill>
                      <a:blip r:embed="rId4"/>
                      <a:stretch>
                        <a:fillRect/>
                      </a:stretch>
                    </p:blipFill>
                    <p:spPr>
                      <a:xfrm>
                        <a:off x="0" y="2060848"/>
                        <a:ext cx="9048219" cy="2520677"/>
                      </a:xfrm>
                      <a:prstGeom prst="rect">
                        <a:avLst/>
                      </a:prstGeom>
                    </p:spPr>
                  </p:pic>
                </p:oleObj>
              </mc:Fallback>
            </mc:AlternateContent>
          </a:graphicData>
        </a:graphic>
      </p:graphicFrame>
    </p:spTree>
    <p:extLst>
      <p:ext uri="{BB962C8B-B14F-4D97-AF65-F5344CB8AC3E}">
        <p14:creationId xmlns:p14="http://schemas.microsoft.com/office/powerpoint/2010/main" val="13540348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选学</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en-US" altLang="zh-CN" sz="2800" dirty="0" smtClean="0"/>
              <a:t>n</a:t>
            </a:r>
            <a:r>
              <a:rPr lang="zh-CN" altLang="en-US" sz="2800" dirty="0" smtClean="0"/>
              <a:t>阶矩阵</a:t>
            </a:r>
            <a:r>
              <a:rPr lang="zh-CN" altLang="en-US" sz="2800" dirty="0" smtClean="0">
                <a:solidFill>
                  <a:srgbClr val="FF0000"/>
                </a:solidFill>
              </a:rPr>
              <a:t>最多</a:t>
            </a:r>
            <a:r>
              <a:rPr lang="zh-CN" altLang="en-US" sz="2800" dirty="0" smtClean="0"/>
              <a:t>有</a:t>
            </a:r>
            <a:r>
              <a:rPr lang="en-US" altLang="zh-CN" sz="2800" dirty="0" smtClean="0"/>
              <a:t>n</a:t>
            </a:r>
            <a:r>
              <a:rPr lang="zh-CN" altLang="en-US" sz="2800" dirty="0" smtClean="0"/>
              <a:t>个线性无关的特征向量，实对称矩阵</a:t>
            </a:r>
            <a:r>
              <a:rPr lang="zh-CN" altLang="en-US" sz="2800" dirty="0" smtClean="0">
                <a:solidFill>
                  <a:srgbClr val="FF0000"/>
                </a:solidFill>
              </a:rPr>
              <a:t>一定</a:t>
            </a:r>
            <a:r>
              <a:rPr lang="zh-CN" altLang="en-US" sz="2800" dirty="0" smtClean="0"/>
              <a:t>有</a:t>
            </a:r>
            <a:r>
              <a:rPr lang="en-US" altLang="zh-CN" sz="2800" dirty="0" smtClean="0"/>
              <a:t>n</a:t>
            </a:r>
            <a:r>
              <a:rPr lang="zh-CN" altLang="en-US" sz="2800" dirty="0" smtClean="0"/>
              <a:t>个。</a:t>
            </a:r>
            <a:endParaRPr lang="en-US" altLang="zh-CN" sz="2800" dirty="0" smtClean="0"/>
          </a:p>
          <a:p>
            <a:pPr>
              <a:lnSpc>
                <a:spcPct val="120000"/>
              </a:lnSpc>
            </a:pPr>
            <a:r>
              <a:rPr lang="en-US" altLang="zh-CN" sz="2800" dirty="0" smtClean="0"/>
              <a:t>k</a:t>
            </a:r>
            <a:r>
              <a:rPr lang="zh-CN" altLang="en-US" sz="2800" dirty="0" smtClean="0"/>
              <a:t>重特征值最多有</a:t>
            </a:r>
            <a:r>
              <a:rPr lang="en-US" altLang="zh-CN" sz="2800" dirty="0" smtClean="0"/>
              <a:t>k</a:t>
            </a:r>
            <a:r>
              <a:rPr lang="zh-CN" altLang="en-US" sz="2800" dirty="0" smtClean="0"/>
              <a:t>个线性无关的特征向量，实对称矩阵中一定有</a:t>
            </a:r>
            <a:r>
              <a:rPr lang="en-US" altLang="zh-CN" sz="2800" dirty="0" smtClean="0"/>
              <a:t>k</a:t>
            </a:r>
            <a:r>
              <a:rPr lang="zh-CN" altLang="en-US" sz="2800" dirty="0" smtClean="0"/>
              <a:t>个。</a:t>
            </a:r>
            <a:endParaRPr lang="en-US" altLang="zh-CN" sz="2800" dirty="0" smtClean="0"/>
          </a:p>
          <a:p>
            <a:pPr>
              <a:lnSpc>
                <a:spcPct val="120000"/>
              </a:lnSpc>
            </a:pPr>
            <a:r>
              <a:rPr lang="en-US" altLang="zh-CN" sz="2800" dirty="0"/>
              <a:t>k</a:t>
            </a:r>
            <a:r>
              <a:rPr lang="zh-CN" altLang="en-US" sz="2800" dirty="0"/>
              <a:t>个线性无关的</a:t>
            </a:r>
            <a:r>
              <a:rPr lang="zh-CN" altLang="en-US" sz="2800" dirty="0" smtClean="0"/>
              <a:t>特征向量说明其构成</a:t>
            </a:r>
            <a:r>
              <a:rPr lang="en-US" altLang="zh-CN" sz="2800" dirty="0" smtClean="0"/>
              <a:t>k</a:t>
            </a:r>
            <a:r>
              <a:rPr lang="zh-CN" altLang="en-US" sz="2800" dirty="0" smtClean="0"/>
              <a:t>维空间，所以</a:t>
            </a:r>
            <a:r>
              <a:rPr lang="en-US" altLang="zh-CN" sz="2800" dirty="0" smtClean="0"/>
              <a:t>k&gt;1</a:t>
            </a:r>
            <a:r>
              <a:rPr lang="zh-CN" altLang="en-US" sz="2800" dirty="0" smtClean="0"/>
              <a:t>时解不唯一。</a:t>
            </a:r>
            <a:endParaRPr lang="en-US" altLang="zh-CN" sz="2800" dirty="0" smtClean="0"/>
          </a:p>
          <a:p>
            <a:pPr>
              <a:lnSpc>
                <a:spcPct val="120000"/>
              </a:lnSpc>
            </a:pPr>
            <a:r>
              <a:rPr lang="zh-CN" altLang="en-US" sz="2800" dirty="0" smtClean="0"/>
              <a:t>当</a:t>
            </a:r>
            <a:r>
              <a:rPr lang="en-US" altLang="zh-CN" sz="2800" dirty="0" smtClean="0"/>
              <a:t>n</a:t>
            </a:r>
            <a:r>
              <a:rPr lang="zh-CN" altLang="en-US" sz="2800" dirty="0" smtClean="0"/>
              <a:t>阶实对称矩阵有</a:t>
            </a:r>
            <a:r>
              <a:rPr lang="en-US" altLang="zh-CN" sz="2800" dirty="0" smtClean="0"/>
              <a:t>n</a:t>
            </a:r>
            <a:r>
              <a:rPr lang="zh-CN" altLang="en-US" sz="2800" dirty="0" smtClean="0"/>
              <a:t>重特征值时，该矩阵为</a:t>
            </a:r>
            <a:r>
              <a:rPr lang="en-US" altLang="zh-CN" sz="2800" dirty="0" smtClean="0"/>
              <a:t>k</a:t>
            </a:r>
            <a:r>
              <a:rPr lang="zh-CN" altLang="en-US" sz="2800" dirty="0" smtClean="0"/>
              <a:t>倍的单位阵。</a:t>
            </a:r>
            <a:endParaRPr lang="en-US" altLang="zh-CN" sz="2800" dirty="0" smtClean="0"/>
          </a:p>
        </p:txBody>
      </p:sp>
    </p:spTree>
    <p:extLst>
      <p:ext uri="{BB962C8B-B14F-4D97-AF65-F5344CB8AC3E}">
        <p14:creationId xmlns:p14="http://schemas.microsoft.com/office/powerpoint/2010/main" val="15820439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实际应用</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保留所有非零特征值及其对应的特征向量可以使得降维后距离矩阵保持不变，但在</a:t>
            </a:r>
            <a:r>
              <a:rPr lang="zh-CN" altLang="en-US" sz="2800" dirty="0"/>
              <a:t>现实应用中为了有效降维，往往仅需降维后的距离与原始空间中的</a:t>
            </a:r>
            <a:r>
              <a:rPr lang="zh-CN" altLang="en-US" sz="2800" dirty="0" smtClean="0"/>
              <a:t>距离尽可能接近，而</a:t>
            </a:r>
            <a:r>
              <a:rPr lang="zh-CN" altLang="en-US" sz="2800" dirty="0"/>
              <a:t>不必严格</a:t>
            </a:r>
            <a:r>
              <a:rPr lang="zh-CN" altLang="en-US" sz="2800" dirty="0" smtClean="0"/>
              <a:t>相等。所以主需要保留前</a:t>
            </a:r>
            <a:r>
              <a:rPr lang="en-US" altLang="zh-CN" sz="2800" dirty="0" smtClean="0"/>
              <a:t>d’</a:t>
            </a:r>
            <a:r>
              <a:rPr lang="zh-CN" altLang="en-US" sz="2800" dirty="0" smtClean="0"/>
              <a:t>个最大的特征值及其对应的特征向量就可以了。</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1835150002"/>
              </p:ext>
            </p:extLst>
          </p:nvPr>
        </p:nvGraphicFramePr>
        <p:xfrm>
          <a:off x="827584" y="4869160"/>
          <a:ext cx="7283450" cy="1625600"/>
        </p:xfrm>
        <a:graphic>
          <a:graphicData uri="http://schemas.openxmlformats.org/presentationml/2006/ole">
            <mc:AlternateContent xmlns:mc="http://schemas.openxmlformats.org/markup-compatibility/2006">
              <mc:Choice xmlns:v="urn:schemas-microsoft-com:vml" Requires="v">
                <p:oleObj spid="_x0000_s25644" name="Equation" r:id="rId3" imgW="3301920" imgH="736560" progId="Equation.DSMT4">
                  <p:embed/>
                </p:oleObj>
              </mc:Choice>
              <mc:Fallback>
                <p:oleObj name="Equation" r:id="rId3" imgW="3301920" imgH="736560" progId="Equation.DSMT4">
                  <p:embed/>
                  <p:pic>
                    <p:nvPicPr>
                      <p:cNvPr id="0" name="对象 3"/>
                      <p:cNvPicPr>
                        <a:picLocks noChangeAspect="1" noChangeArrowheads="1"/>
                      </p:cNvPicPr>
                      <p:nvPr/>
                    </p:nvPicPr>
                    <p:blipFill>
                      <a:blip r:embed="rId4"/>
                      <a:srcRect/>
                      <a:stretch>
                        <a:fillRect/>
                      </a:stretch>
                    </p:blipFill>
                    <p:spPr bwMode="auto">
                      <a:xfrm>
                        <a:off x="827584" y="4869160"/>
                        <a:ext cx="728345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496180566"/>
              </p:ext>
            </p:extLst>
          </p:nvPr>
        </p:nvGraphicFramePr>
        <p:xfrm>
          <a:off x="95250" y="4653136"/>
          <a:ext cx="9048750" cy="1960563"/>
        </p:xfrm>
        <a:graphic>
          <a:graphicData uri="http://schemas.openxmlformats.org/presentationml/2006/ole">
            <mc:AlternateContent xmlns:mc="http://schemas.openxmlformats.org/markup-compatibility/2006">
              <mc:Choice xmlns:v="urn:schemas-microsoft-com:vml" Requires="v">
                <p:oleObj spid="_x0000_s25645" name="Equation" r:id="rId5" imgW="4101840" imgH="888840" progId="Equation.DSMT4">
                  <p:embed/>
                </p:oleObj>
              </mc:Choice>
              <mc:Fallback>
                <p:oleObj name="Equation" r:id="rId5" imgW="4101840" imgH="888840" progId="Equation.DSMT4">
                  <p:embed/>
                  <p:pic>
                    <p:nvPicPr>
                      <p:cNvPr id="0" name="对象 3"/>
                      <p:cNvPicPr>
                        <a:picLocks noChangeAspect="1" noChangeArrowheads="1"/>
                      </p:cNvPicPr>
                      <p:nvPr/>
                    </p:nvPicPr>
                    <p:blipFill>
                      <a:blip r:embed="rId6"/>
                      <a:srcRect/>
                      <a:stretch>
                        <a:fillRect/>
                      </a:stretch>
                    </p:blipFill>
                    <p:spPr bwMode="auto">
                      <a:xfrm>
                        <a:off x="95250" y="4653136"/>
                        <a:ext cx="9048750" cy="196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8761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流形学习</a:t>
            </a:r>
            <a:r>
              <a:rPr lang="en-US" altLang="zh-CN" dirty="0" smtClean="0"/>
              <a:t/>
            </a:r>
            <a:br>
              <a:rPr lang="en-US" altLang="zh-CN" dirty="0" smtClean="0"/>
            </a:br>
            <a:r>
              <a:rPr lang="en-US" altLang="zh-CN" dirty="0" smtClean="0"/>
              <a:t>(Manifold Learning)</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62498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流形学习概念</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a:t>流形</a:t>
            </a:r>
            <a:r>
              <a:rPr lang="zh-CN" altLang="en-US" sz="2800" dirty="0" smtClean="0"/>
              <a:t>学习是一类借鉴了</a:t>
            </a:r>
            <a:r>
              <a:rPr lang="zh-CN" altLang="en-US" sz="2800" dirty="0" smtClean="0">
                <a:solidFill>
                  <a:srgbClr val="FF0000"/>
                </a:solidFill>
              </a:rPr>
              <a:t>拓扑流形</a:t>
            </a:r>
            <a:r>
              <a:rPr lang="zh-CN" altLang="en-US" sz="2800" dirty="0" smtClean="0"/>
              <a:t>概念的降</a:t>
            </a:r>
            <a:r>
              <a:rPr lang="zh-CN" altLang="en-US" sz="2800" dirty="0"/>
              <a:t>维方法，</a:t>
            </a:r>
            <a:r>
              <a:rPr lang="zh-CN" altLang="en-US" sz="2800" dirty="0" smtClean="0"/>
              <a:t>“流形”是在</a:t>
            </a:r>
            <a:r>
              <a:rPr lang="zh-CN" altLang="en-US" sz="2800" dirty="0">
                <a:solidFill>
                  <a:srgbClr val="FF0000"/>
                </a:solidFill>
              </a:rPr>
              <a:t>局部</a:t>
            </a:r>
            <a:r>
              <a:rPr lang="zh-CN" altLang="en-US" sz="2800" dirty="0"/>
              <a:t>与欧式空间</a:t>
            </a:r>
            <a:r>
              <a:rPr lang="zh-CN" altLang="en-US" sz="2800" dirty="0">
                <a:solidFill>
                  <a:srgbClr val="FF0000"/>
                </a:solidFill>
              </a:rPr>
              <a:t>同胚</a:t>
            </a:r>
            <a:r>
              <a:rPr lang="zh-CN" altLang="en-US" sz="2800" dirty="0"/>
              <a:t>的空间，换言之，它在局部具有</a:t>
            </a:r>
            <a:r>
              <a:rPr lang="zh-CN" altLang="en-US" sz="2800" dirty="0" smtClean="0"/>
              <a:t>欧氏</a:t>
            </a:r>
            <a:r>
              <a:rPr lang="zh-CN" altLang="en-US" sz="2800" dirty="0"/>
              <a:t>空间</a:t>
            </a:r>
            <a:r>
              <a:rPr lang="zh-CN" altLang="en-US" sz="2800" dirty="0" smtClean="0"/>
              <a:t>的性质 ，能</a:t>
            </a:r>
            <a:r>
              <a:rPr lang="zh-CN" altLang="en-US" sz="2800" dirty="0"/>
              <a:t>用欧氏距离来进行距离</a:t>
            </a:r>
            <a:r>
              <a:rPr lang="zh-CN" altLang="en-US" sz="2800" dirty="0" smtClean="0"/>
              <a:t>计算。若低维</a:t>
            </a:r>
            <a:r>
              <a:rPr lang="zh-CN" altLang="en-US" sz="2800" dirty="0"/>
              <a:t>流形</a:t>
            </a:r>
            <a:r>
              <a:rPr lang="zh-CN" altLang="en-US" sz="2800" dirty="0">
                <a:solidFill>
                  <a:srgbClr val="FF0000"/>
                </a:solidFill>
              </a:rPr>
              <a:t>嵌入</a:t>
            </a:r>
            <a:r>
              <a:rPr lang="zh-CN" altLang="en-US" sz="2800" dirty="0"/>
              <a:t>到高维空间中 </a:t>
            </a:r>
            <a:r>
              <a:rPr lang="zh-CN" altLang="en-US" sz="2800" dirty="0" smtClean="0"/>
              <a:t>，则</a:t>
            </a:r>
            <a:r>
              <a:rPr lang="zh-CN" altLang="en-US" sz="2800" dirty="0"/>
              <a:t>数据样本在高维空间的分布虽然看上去非常复杂</a:t>
            </a:r>
            <a:r>
              <a:rPr lang="zh-CN" altLang="en-US" sz="2800" dirty="0" smtClean="0"/>
              <a:t>，但</a:t>
            </a:r>
            <a:r>
              <a:rPr lang="zh-CN" altLang="en-US" sz="2800" dirty="0"/>
              <a:t>在局部上仍具有欧氏空间的性质，因此，可以容易地在局部</a:t>
            </a:r>
            <a:r>
              <a:rPr lang="zh-CN" altLang="en-US" sz="2800" dirty="0" smtClean="0"/>
              <a:t>建立降维</a:t>
            </a:r>
            <a:r>
              <a:rPr lang="zh-CN" altLang="en-US" sz="2800" dirty="0"/>
              <a:t>映射</a:t>
            </a:r>
            <a:r>
              <a:rPr lang="zh-CN" altLang="en-US" sz="2800" dirty="0" smtClean="0"/>
              <a:t>关系</a:t>
            </a:r>
            <a:r>
              <a:rPr lang="zh-CN" altLang="en-US" sz="2800" dirty="0"/>
              <a:t>，然后再设法将局部映射关系推广到</a:t>
            </a:r>
            <a:r>
              <a:rPr lang="zh-CN" altLang="en-US" sz="2800" dirty="0" smtClean="0"/>
              <a:t>全局</a:t>
            </a:r>
            <a:r>
              <a:rPr lang="zh-CN" altLang="en-US" sz="2800" dirty="0"/>
              <a:t>。</a:t>
            </a:r>
          </a:p>
        </p:txBody>
      </p:sp>
    </p:spTree>
    <p:extLst>
      <p:ext uri="{BB962C8B-B14F-4D97-AF65-F5344CB8AC3E}">
        <p14:creationId xmlns:p14="http://schemas.microsoft.com/office/powerpoint/2010/main" val="2987588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拓扑学</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a:t>拓扑学</a:t>
            </a:r>
            <a:r>
              <a:rPr lang="en-US" altLang="zh-CN" sz="2800" dirty="0"/>
              <a:t>(topology)</a:t>
            </a:r>
            <a:r>
              <a:rPr lang="zh-CN" altLang="en-US" sz="2800" dirty="0"/>
              <a:t>是研究几何图形或空间在连续改变形状后还能保持不变的一些性质的学科。它只考虑物体间的位置关系而不考虑它们的形状和大小。</a:t>
            </a:r>
          </a:p>
        </p:txBody>
      </p:sp>
      <p:sp>
        <p:nvSpPr>
          <p:cNvPr id="4" name="椭圆 3"/>
          <p:cNvSpPr/>
          <p:nvPr/>
        </p:nvSpPr>
        <p:spPr>
          <a:xfrm>
            <a:off x="1586969" y="4517619"/>
            <a:ext cx="1800200" cy="15121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122192" y="4377613"/>
            <a:ext cx="2232248" cy="15841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6930504" y="4521629"/>
            <a:ext cx="1800200" cy="144016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87952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七桥问题</a:t>
            </a:r>
            <a:endParaRPr lang="zh-CN" altLang="en-US" sz="4000"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3" y="1628800"/>
            <a:ext cx="6905545" cy="4608512"/>
          </a:xfrm>
        </p:spPr>
      </p:pic>
    </p:spTree>
    <p:extLst>
      <p:ext uri="{BB962C8B-B14F-4D97-AF65-F5344CB8AC3E}">
        <p14:creationId xmlns:p14="http://schemas.microsoft.com/office/powerpoint/2010/main" val="3212575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MDS</a:t>
            </a:r>
            <a:r>
              <a:rPr lang="zh-CN" altLang="en-US" sz="4000" dirty="0" smtClean="0"/>
              <a:t>算法流程</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假设有</a:t>
            </a:r>
            <a:r>
              <a:rPr lang="en-US" altLang="zh-CN" sz="2800" dirty="0" smtClean="0"/>
              <a:t>m</a:t>
            </a:r>
            <a:r>
              <a:rPr lang="zh-CN" altLang="en-US" sz="2800" dirty="0" smtClean="0"/>
              <a:t>个样本，每个样本的维度为</a:t>
            </a:r>
            <a:r>
              <a:rPr lang="en-US" altLang="zh-CN" sz="2800" dirty="0" smtClean="0"/>
              <a:t>d</a:t>
            </a:r>
            <a:r>
              <a:rPr lang="zh-CN" altLang="en-US" sz="2800" dirty="0" smtClean="0"/>
              <a:t>，则这</a:t>
            </a:r>
            <a:r>
              <a:rPr lang="en-US" altLang="zh-CN" sz="2800" dirty="0" smtClean="0"/>
              <a:t>m</a:t>
            </a:r>
            <a:r>
              <a:rPr lang="zh-CN" altLang="en-US" sz="2800" dirty="0" smtClean="0"/>
              <a:t>个样本每一个样本作为一个列向量可以组成一个</a:t>
            </a:r>
            <a:r>
              <a:rPr lang="en-US" altLang="zh-CN" sz="2800" dirty="0" err="1" smtClean="0"/>
              <a:t>d×m</a:t>
            </a:r>
            <a:r>
              <a:rPr lang="zh-CN" altLang="en-US" sz="2800" dirty="0" smtClean="0"/>
              <a:t>的矩阵。</a:t>
            </a:r>
            <a:endParaRPr lang="en-US" altLang="zh-CN" sz="2800" dirty="0" smtClean="0"/>
          </a:p>
          <a:p>
            <a:pPr>
              <a:lnSpc>
                <a:spcPct val="120000"/>
              </a:lnSpc>
            </a:pPr>
            <a:r>
              <a:rPr lang="zh-CN" altLang="en-US" sz="2800" dirty="0" smtClean="0"/>
              <a:t>求所有样本两两之间的距离，这些距离可以构成一个</a:t>
            </a:r>
            <a:r>
              <a:rPr lang="en-US" altLang="zh-CN" sz="2800" dirty="0" err="1" smtClean="0"/>
              <a:t>m×m</a:t>
            </a:r>
            <a:r>
              <a:rPr lang="zh-CN" altLang="en-US" sz="2800" dirty="0" smtClean="0"/>
              <a:t>的矩阵，设此矩阵为</a:t>
            </a:r>
            <a:r>
              <a:rPr lang="en-US" altLang="zh-CN" sz="2800" dirty="0" smtClean="0"/>
              <a:t>D</a:t>
            </a:r>
            <a:r>
              <a:rPr lang="zh-CN" altLang="en-US" sz="2800" dirty="0" smtClean="0"/>
              <a:t>。</a:t>
            </a:r>
            <a:endParaRPr lang="en-US" altLang="zh-CN" sz="2800" dirty="0" smtClean="0"/>
          </a:p>
          <a:p>
            <a:pPr>
              <a:lnSpc>
                <a:spcPct val="120000"/>
              </a:lnSpc>
            </a:pPr>
            <a:r>
              <a:rPr lang="zh-CN" altLang="en-US" sz="2800" dirty="0" smtClean="0"/>
              <a:t>矩阵</a:t>
            </a:r>
            <a:r>
              <a:rPr lang="en-US" altLang="zh-CN" sz="2800" dirty="0" smtClean="0"/>
              <a:t>D</a:t>
            </a:r>
            <a:r>
              <a:rPr lang="zh-CN" altLang="en-US" sz="2800" dirty="0" smtClean="0"/>
              <a:t>第</a:t>
            </a:r>
            <a:r>
              <a:rPr lang="en-US" altLang="zh-CN" sz="2800" dirty="0" err="1" smtClean="0"/>
              <a:t>i</a:t>
            </a:r>
            <a:r>
              <a:rPr lang="zh-CN" altLang="en-US" sz="2800" dirty="0" smtClean="0"/>
              <a:t>行第</a:t>
            </a:r>
            <a:r>
              <a:rPr lang="en-US" altLang="zh-CN" sz="2800" dirty="0" smtClean="0"/>
              <a:t>j</a:t>
            </a:r>
            <a:r>
              <a:rPr lang="zh-CN" altLang="en-US" sz="2800" dirty="0" smtClean="0"/>
              <a:t>列的数记作</a:t>
            </a:r>
            <a:r>
              <a:rPr lang="en-US" altLang="zh-CN" sz="2800" dirty="0" err="1" smtClean="0"/>
              <a:t>dist</a:t>
            </a:r>
            <a:r>
              <a:rPr lang="en-US" altLang="zh-CN" sz="2800" baseline="-25000" dirty="0" err="1" smtClean="0"/>
              <a:t>ij</a:t>
            </a:r>
            <a:r>
              <a:rPr lang="zh-CN" altLang="en-US" sz="2800" dirty="0" smtClean="0"/>
              <a:t>，表示第</a:t>
            </a:r>
            <a:r>
              <a:rPr lang="en-US" altLang="zh-CN" sz="2800" dirty="0" err="1" smtClean="0"/>
              <a:t>i</a:t>
            </a:r>
            <a:r>
              <a:rPr lang="zh-CN" altLang="en-US" sz="2800" dirty="0" smtClean="0"/>
              <a:t>个样本和第</a:t>
            </a:r>
            <a:r>
              <a:rPr lang="en-US" altLang="zh-CN" sz="2800" dirty="0" smtClean="0"/>
              <a:t>j</a:t>
            </a:r>
            <a:r>
              <a:rPr lang="zh-CN" altLang="en-US" sz="2800" dirty="0" smtClean="0"/>
              <a:t>个样本之间的距离。该矩阵为实对称矩阵，且主对角线上的元素均为</a:t>
            </a:r>
            <a:r>
              <a:rPr lang="en-US" altLang="zh-CN" sz="2800" dirty="0" smtClean="0"/>
              <a:t>0</a:t>
            </a:r>
            <a:r>
              <a:rPr lang="zh-CN" altLang="en-US" sz="2800" dirty="0" smtClean="0"/>
              <a:t>。</a:t>
            </a:r>
            <a:endParaRPr lang="zh-CN" altLang="en-US" sz="2800" baseline="-25000" dirty="0"/>
          </a:p>
        </p:txBody>
      </p:sp>
    </p:spTree>
    <p:extLst>
      <p:ext uri="{BB962C8B-B14F-4D97-AF65-F5344CB8AC3E}">
        <p14:creationId xmlns:p14="http://schemas.microsoft.com/office/powerpoint/2010/main" val="140120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3384013" y="1845017"/>
            <a:ext cx="2375976" cy="316796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Freeform 10"/>
          <p:cNvSpPr/>
          <p:nvPr/>
        </p:nvSpPr>
        <p:spPr>
          <a:xfrm>
            <a:off x="-5030" y="-2673706"/>
            <a:ext cx="9154059" cy="12205412"/>
          </a:xfrm>
          <a:custGeom>
            <a:avLst/>
            <a:gdLst>
              <a:gd name="connsiteX0" fmla="*/ 2952747 w 7975596"/>
              <a:gd name="connsiteY0" fmla="*/ 2952749 h 7975596"/>
              <a:gd name="connsiteX1" fmla="*/ 2952747 w 7975596"/>
              <a:gd name="connsiteY1" fmla="*/ 5022849 h 7975596"/>
              <a:gd name="connsiteX2" fmla="*/ 5022848 w 7975596"/>
              <a:gd name="connsiteY2" fmla="*/ 5022849 h 7975596"/>
              <a:gd name="connsiteX3" fmla="*/ 5022848 w 7975596"/>
              <a:gd name="connsiteY3" fmla="*/ 2952749 h 7975596"/>
              <a:gd name="connsiteX4" fmla="*/ 0 w 7975596"/>
              <a:gd name="connsiteY4" fmla="*/ 0 h 7975596"/>
              <a:gd name="connsiteX5" fmla="*/ 7975596 w 7975596"/>
              <a:gd name="connsiteY5" fmla="*/ 0 h 7975596"/>
              <a:gd name="connsiteX6" fmla="*/ 7975596 w 7975596"/>
              <a:gd name="connsiteY6" fmla="*/ 7975596 h 7975596"/>
              <a:gd name="connsiteX7" fmla="*/ 0 w 7975596"/>
              <a:gd name="connsiteY7" fmla="*/ 7975596 h 7975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75596" h="7975596">
                <a:moveTo>
                  <a:pt x="2952747" y="2952749"/>
                </a:moveTo>
                <a:lnTo>
                  <a:pt x="2952747" y="5022849"/>
                </a:lnTo>
                <a:lnTo>
                  <a:pt x="5022848" y="5022849"/>
                </a:lnTo>
                <a:lnTo>
                  <a:pt x="5022848" y="2952749"/>
                </a:lnTo>
                <a:close/>
                <a:moveTo>
                  <a:pt x="0" y="0"/>
                </a:moveTo>
                <a:lnTo>
                  <a:pt x="7975596" y="0"/>
                </a:lnTo>
                <a:lnTo>
                  <a:pt x="7975596" y="7975596"/>
                </a:lnTo>
                <a:lnTo>
                  <a:pt x="0" y="7975596"/>
                </a:lnTo>
                <a:close/>
              </a:path>
            </a:pathLst>
          </a:cu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4" name="Oval 63" hidden="1"/>
          <p:cNvSpPr/>
          <p:nvPr/>
        </p:nvSpPr>
        <p:spPr>
          <a:xfrm>
            <a:off x="2717831" y="2138291"/>
            <a:ext cx="1745567" cy="232742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Rectangle 1"/>
          <p:cNvSpPr/>
          <p:nvPr/>
        </p:nvSpPr>
        <p:spPr>
          <a:xfrm>
            <a:off x="3384013" y="1845017"/>
            <a:ext cx="2375976" cy="316796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Freeform 14"/>
          <p:cNvSpPr/>
          <p:nvPr/>
        </p:nvSpPr>
        <p:spPr>
          <a:xfrm>
            <a:off x="-981076" y="-3975102"/>
            <a:ext cx="11106152" cy="14808203"/>
          </a:xfrm>
          <a:custGeom>
            <a:avLst/>
            <a:gdLst>
              <a:gd name="connsiteX0" fmla="*/ 4838192 w 9676382"/>
              <a:gd name="connsiteY0" fmla="*/ 3802380 h 9676382"/>
              <a:gd name="connsiteX1" fmla="*/ 3803142 w 9676382"/>
              <a:gd name="connsiteY1" fmla="*/ 4837430 h 9676382"/>
              <a:gd name="connsiteX2" fmla="*/ 4838192 w 9676382"/>
              <a:gd name="connsiteY2" fmla="*/ 5872480 h 9676382"/>
              <a:gd name="connsiteX3" fmla="*/ 5873242 w 9676382"/>
              <a:gd name="connsiteY3" fmla="*/ 4837430 h 9676382"/>
              <a:gd name="connsiteX4" fmla="*/ 4838192 w 9676382"/>
              <a:gd name="connsiteY4" fmla="*/ 3802380 h 9676382"/>
              <a:gd name="connsiteX5" fmla="*/ 4838191 w 9676382"/>
              <a:gd name="connsiteY5" fmla="*/ 0 h 9676382"/>
              <a:gd name="connsiteX6" fmla="*/ 9676382 w 9676382"/>
              <a:gd name="connsiteY6" fmla="*/ 4838191 h 9676382"/>
              <a:gd name="connsiteX7" fmla="*/ 4838191 w 9676382"/>
              <a:gd name="connsiteY7" fmla="*/ 9676382 h 9676382"/>
              <a:gd name="connsiteX8" fmla="*/ 0 w 9676382"/>
              <a:gd name="connsiteY8" fmla="*/ 4838191 h 9676382"/>
              <a:gd name="connsiteX9" fmla="*/ 4838191 w 9676382"/>
              <a:gd name="connsiteY9" fmla="*/ 0 h 9676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76382" h="9676382">
                <a:moveTo>
                  <a:pt x="4838192" y="3802380"/>
                </a:moveTo>
                <a:cubicBezTo>
                  <a:pt x="4266550" y="3802380"/>
                  <a:pt x="3803142" y="4265788"/>
                  <a:pt x="3803142" y="4837430"/>
                </a:cubicBezTo>
                <a:cubicBezTo>
                  <a:pt x="3803142" y="5409072"/>
                  <a:pt x="4266550" y="5872480"/>
                  <a:pt x="4838192" y="5872480"/>
                </a:cubicBezTo>
                <a:cubicBezTo>
                  <a:pt x="5409834" y="5872480"/>
                  <a:pt x="5873242" y="5409072"/>
                  <a:pt x="5873242" y="4837430"/>
                </a:cubicBezTo>
                <a:cubicBezTo>
                  <a:pt x="5873242" y="4265788"/>
                  <a:pt x="5409834" y="3802380"/>
                  <a:pt x="4838192" y="3802380"/>
                </a:cubicBezTo>
                <a:close/>
                <a:moveTo>
                  <a:pt x="4838191" y="0"/>
                </a:moveTo>
                <a:cubicBezTo>
                  <a:pt x="7510250" y="0"/>
                  <a:pt x="9676382" y="2166132"/>
                  <a:pt x="9676382" y="4838191"/>
                </a:cubicBezTo>
                <a:cubicBezTo>
                  <a:pt x="9676382" y="7510250"/>
                  <a:pt x="7510250" y="9676382"/>
                  <a:pt x="4838191" y="9676382"/>
                </a:cubicBezTo>
                <a:cubicBezTo>
                  <a:pt x="2166132" y="9676382"/>
                  <a:pt x="0" y="7510250"/>
                  <a:pt x="0" y="4838191"/>
                </a:cubicBezTo>
                <a:cubicBezTo>
                  <a:pt x="0" y="2166132"/>
                  <a:pt x="2166132" y="0"/>
                  <a:pt x="4838191"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extLst>
      <p:ext uri="{BB962C8B-B14F-4D97-AF65-F5344CB8AC3E}">
        <p14:creationId xmlns:p14="http://schemas.microsoft.com/office/powerpoint/2010/main" val="233643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500" fill="hold"/>
                                        <p:tgtEl>
                                          <p:spTgt spid="5"/>
                                        </p:tgtEl>
                                      </p:cBhvr>
                                      <p:by x="120000" y="120000"/>
                                    </p:animScale>
                                  </p:childTnLst>
                                </p:cTn>
                              </p:par>
                              <p:par>
                                <p:cTn id="7" presetID="6" presetClass="emph" presetSubtype="0" fill="hold" grpId="0" nodeType="withEffect">
                                  <p:stCondLst>
                                    <p:cond delay="0"/>
                                  </p:stCondLst>
                                  <p:childTnLst>
                                    <p:animScale>
                                      <p:cBhvr>
                                        <p:cTn id="8" dur="500" fill="hold"/>
                                        <p:tgtEl>
                                          <p:spTgt spid="11"/>
                                        </p:tgtEl>
                                      </p:cBhvr>
                                      <p:by x="85000" y="85000"/>
                                    </p:animScale>
                                  </p:childTnLst>
                                </p:cTn>
                              </p:par>
                              <p:par>
                                <p:cTn id="9" presetID="6" presetClass="emph" presetSubtype="0" fill="hold" grpId="0" nodeType="withEffect">
                                  <p:stCondLst>
                                    <p:cond delay="0"/>
                                  </p:stCondLst>
                                  <p:childTnLst>
                                    <p:animScale>
                                      <p:cBhvr>
                                        <p:cTn id="10" dur="2000" fill="hold"/>
                                        <p:tgtEl>
                                          <p:spTgt spid="64"/>
                                        </p:tgtEl>
                                      </p:cBhvr>
                                      <p:by x="115000" y="115000"/>
                                    </p:animScale>
                                  </p:childTnLst>
                                </p:cTn>
                              </p:par>
                              <p:par>
                                <p:cTn id="11" presetID="6" presetClass="emph" presetSubtype="0" fill="hold" grpId="0" nodeType="withEffect">
                                  <p:stCondLst>
                                    <p:cond delay="0"/>
                                  </p:stCondLst>
                                  <p:childTnLst>
                                    <p:animScale>
                                      <p:cBhvr>
                                        <p:cTn id="12" dur="500" fill="hold"/>
                                        <p:tgtEl>
                                          <p:spTgt spid="15"/>
                                        </p:tgtEl>
                                      </p:cBhvr>
                                      <p:by x="120000" y="120000"/>
                                    </p:animScale>
                                  </p:childTnLst>
                                </p:cTn>
                              </p:par>
                              <p:par>
                                <p:cTn id="13" presetID="6" presetClass="emph" presetSubtype="0" fill="hold" grpId="0" nodeType="withEffect">
                                  <p:stCondLst>
                                    <p:cond delay="0"/>
                                  </p:stCondLst>
                                  <p:childTnLst>
                                    <p:animScale>
                                      <p:cBhvr>
                                        <p:cTn id="14" dur="500" fill="hold"/>
                                        <p:tgtEl>
                                          <p:spTgt spid="2"/>
                                        </p:tgtEl>
                                      </p:cBhvr>
                                      <p:by x="85000" y="8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64" grpId="0" animBg="1"/>
      <p:bldP spid="2" grpId="0" animBg="1"/>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城市之间距离的问题</a:t>
            </a:r>
            <a:endParaRPr lang="zh-CN" altLang="en-US" sz="4000" dirty="0"/>
          </a:p>
        </p:txBody>
      </p:sp>
      <p:sp>
        <p:nvSpPr>
          <p:cNvPr id="3" name="内容占位符 2"/>
          <p:cNvSpPr>
            <a:spLocks noGrp="1"/>
          </p:cNvSpPr>
          <p:nvPr>
            <p:ph idx="1"/>
          </p:nvPr>
        </p:nvSpPr>
        <p:spPr/>
        <p:txBody>
          <a:bodyPr/>
          <a:lstStyle/>
          <a:p>
            <a:pPr>
              <a:lnSpc>
                <a:spcPct val="120000"/>
              </a:lnSpc>
            </a:pPr>
            <a:r>
              <a:rPr lang="zh-CN" altLang="en-US" dirty="0" smtClean="0"/>
              <a:t>假设现在需要根据城市之间的距离对地球上的城市进行聚类，如果把地球看成三维空间中的一个球体，则各个城市都可以有一个三维坐标，但直接根据两个城市的三维坐标计算这两个城市之间的距离显然不合适</a:t>
            </a:r>
            <a:r>
              <a:rPr lang="en-US" altLang="zh-CN" dirty="0" smtClean="0"/>
              <a:t>(</a:t>
            </a:r>
            <a:r>
              <a:rPr lang="zh-CN" altLang="en-US" dirty="0" smtClean="0"/>
              <a:t>比如北京和华盛顿之间如果直接计算欧式距离的话就相当于从北京到华盛顿要直接从地球中间穿过</a:t>
            </a:r>
            <a:r>
              <a:rPr lang="en-US" altLang="zh-CN" dirty="0" smtClean="0"/>
              <a:t>)</a:t>
            </a:r>
            <a:r>
              <a:rPr lang="zh-CN" altLang="en-US" dirty="0" smtClean="0"/>
              <a:t>。这是就可以把地球看成是一个流形。</a:t>
            </a:r>
            <a:endParaRPr lang="zh-CN" altLang="en-US" dirty="0"/>
          </a:p>
        </p:txBody>
      </p:sp>
    </p:spTree>
    <p:extLst>
      <p:ext uri="{BB962C8B-B14F-4D97-AF65-F5344CB8AC3E}">
        <p14:creationId xmlns:p14="http://schemas.microsoft.com/office/powerpoint/2010/main" val="25915911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olidFill>
                  <a:prstClr val="black"/>
                </a:solidFill>
              </a:rPr>
              <a:t>城市之间距离的问题</a:t>
            </a:r>
            <a:endParaRPr lang="zh-CN" altLang="en-US" dirty="0"/>
          </a:p>
        </p:txBody>
      </p:sp>
      <p:sp>
        <p:nvSpPr>
          <p:cNvPr id="3" name="内容占位符 2"/>
          <p:cNvSpPr>
            <a:spLocks noGrp="1"/>
          </p:cNvSpPr>
          <p:nvPr>
            <p:ph idx="1"/>
          </p:nvPr>
        </p:nvSpPr>
        <p:spPr/>
        <p:txBody>
          <a:bodyPr/>
          <a:lstStyle/>
          <a:p>
            <a:pPr>
              <a:lnSpc>
                <a:spcPct val="110000"/>
              </a:lnSpc>
            </a:pPr>
            <a:r>
              <a:rPr lang="zh-CN" altLang="en-US" dirty="0" smtClean="0"/>
              <a:t>虽然北京和华盛顿之间的距离不能直接用欧式距离计算，但北京和天津之间、天津和唐山之间等等就可以一欧式距离表示其距离</a:t>
            </a:r>
            <a:r>
              <a:rPr lang="en-US" altLang="zh-CN" dirty="0" smtClean="0"/>
              <a:t>(</a:t>
            </a:r>
            <a:r>
              <a:rPr lang="zh-CN" altLang="en-US" dirty="0" smtClean="0"/>
              <a:t>虽然这些城市之间也有弧度，但因为距离比较近，所以可以忽略</a:t>
            </a:r>
            <a:r>
              <a:rPr lang="en-US" altLang="zh-CN" dirty="0" smtClean="0"/>
              <a:t>)</a:t>
            </a:r>
            <a:r>
              <a:rPr lang="zh-CN" altLang="en-US" dirty="0" smtClean="0"/>
              <a:t>，或者说地球这个流形在局部与欧式空间同胚。</a:t>
            </a:r>
            <a:endParaRPr lang="zh-CN" altLang="en-US" dirty="0"/>
          </a:p>
        </p:txBody>
      </p:sp>
    </p:spTree>
    <p:extLst>
      <p:ext uri="{BB962C8B-B14F-4D97-AF65-F5344CB8AC3E}">
        <p14:creationId xmlns:p14="http://schemas.microsoft.com/office/powerpoint/2010/main" val="11477838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等度量映射法计算</a:t>
            </a:r>
            <a:r>
              <a:rPr lang="zh-CN" altLang="en-US" sz="4000" dirty="0"/>
              <a:t>城市之间的</a:t>
            </a:r>
            <a:r>
              <a:rPr lang="zh-CN" altLang="en-US" sz="4000" dirty="0" smtClean="0"/>
              <a:t>距离</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计算相隔较远的城市之间的距离时，可以对每个城市基于欧氏</a:t>
            </a:r>
            <a:r>
              <a:rPr lang="zh-CN" altLang="en-US" sz="2800" dirty="0"/>
              <a:t>距离找出其</a:t>
            </a:r>
            <a:r>
              <a:rPr lang="zh-CN" altLang="en-US" sz="2800" dirty="0" smtClean="0"/>
              <a:t>近邻城市</a:t>
            </a:r>
            <a:r>
              <a:rPr lang="en-US" altLang="zh-CN" sz="2800" dirty="0" smtClean="0"/>
              <a:t>(k</a:t>
            </a:r>
            <a:r>
              <a:rPr lang="zh-CN" altLang="en-US" sz="2800" dirty="0" smtClean="0"/>
              <a:t>个</a:t>
            </a:r>
            <a:r>
              <a:rPr lang="en-US" altLang="zh-CN" sz="2800" dirty="0" smtClean="0"/>
              <a:t>)</a:t>
            </a:r>
            <a:r>
              <a:rPr lang="zh-CN" altLang="en-US" sz="2800" dirty="0" smtClean="0"/>
              <a:t>，</a:t>
            </a:r>
            <a:r>
              <a:rPr lang="zh-CN" altLang="en-US" sz="2800" dirty="0"/>
              <a:t>然后就能建立一个</a:t>
            </a:r>
            <a:r>
              <a:rPr lang="zh-CN" altLang="en-US" sz="2800" dirty="0" smtClean="0"/>
              <a:t>近邻连接</a:t>
            </a:r>
            <a:r>
              <a:rPr lang="zh-CN" altLang="en-US" sz="2800" dirty="0"/>
              <a:t>图，图中近邻点之间存在连接，而非近邻点之间不存在连接， 于是，计算</a:t>
            </a:r>
            <a:r>
              <a:rPr lang="zh-CN" altLang="en-US" sz="2800" dirty="0" smtClean="0"/>
              <a:t>两城市之间距离</a:t>
            </a:r>
            <a:r>
              <a:rPr lang="zh-CN" altLang="en-US" sz="2800" dirty="0"/>
              <a:t>的问题就转变为计算近邻连接图上两点之间的</a:t>
            </a:r>
            <a:r>
              <a:rPr lang="zh-CN" altLang="en-US" sz="2800" dirty="0" smtClean="0"/>
              <a:t>最短路径问题。</a:t>
            </a:r>
            <a:endParaRPr lang="en-US" altLang="zh-CN" sz="2800" dirty="0" smtClean="0"/>
          </a:p>
          <a:p>
            <a:pPr>
              <a:lnSpc>
                <a:spcPct val="120000"/>
              </a:lnSpc>
            </a:pPr>
            <a:r>
              <a:rPr lang="zh-CN" altLang="en-US" sz="2800" dirty="0" smtClean="0"/>
              <a:t>最短路径问题可以用</a:t>
            </a:r>
            <a:r>
              <a:rPr lang="en-US" altLang="zh-CN" sz="2800" dirty="0"/>
              <a:t>Dijkstra</a:t>
            </a:r>
            <a:r>
              <a:rPr lang="zh-CN" altLang="en-US" sz="2800" dirty="0" smtClean="0"/>
              <a:t>算法或者</a:t>
            </a:r>
            <a:r>
              <a:rPr lang="en-US" altLang="zh-CN" sz="2800" dirty="0" smtClean="0"/>
              <a:t>Floyd</a:t>
            </a:r>
            <a:r>
              <a:rPr lang="zh-CN" altLang="en-US" sz="2800" dirty="0" smtClean="0"/>
              <a:t>算法来进行计算。</a:t>
            </a:r>
            <a:endParaRPr lang="zh-CN" altLang="en-US" sz="2800" dirty="0"/>
          </a:p>
        </p:txBody>
      </p:sp>
    </p:spTree>
    <p:extLst>
      <p:ext uri="{BB962C8B-B14F-4D97-AF65-F5344CB8AC3E}">
        <p14:creationId xmlns:p14="http://schemas.microsoft.com/office/powerpoint/2010/main" val="30494861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等度量映射法算法流程</a:t>
            </a:r>
            <a:endParaRPr lang="zh-CN" altLang="en-US" sz="4000"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916832"/>
            <a:ext cx="8442147" cy="3672408"/>
          </a:xfrm>
        </p:spPr>
      </p:pic>
    </p:spTree>
    <p:extLst>
      <p:ext uri="{BB962C8B-B14F-4D97-AF65-F5344CB8AC3E}">
        <p14:creationId xmlns:p14="http://schemas.microsoft.com/office/powerpoint/2010/main" val="38965593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000" dirty="0">
                <a:solidFill>
                  <a:prstClr val="black"/>
                </a:solidFill>
              </a:rPr>
              <a:t>MDS</a:t>
            </a:r>
            <a:r>
              <a:rPr lang="zh-CN" altLang="en-US" sz="4000" dirty="0">
                <a:solidFill>
                  <a:prstClr val="black"/>
                </a:solidFill>
              </a:rPr>
              <a:t>算法流程</a:t>
            </a:r>
            <a:endParaRPr lang="zh-CN" altLang="en-US"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降维后的数据维度为</a:t>
            </a:r>
            <a:r>
              <a:rPr lang="en-US" altLang="zh-CN" sz="2800" dirty="0" smtClean="0"/>
              <a:t>d’</a:t>
            </a:r>
            <a:r>
              <a:rPr lang="zh-CN" altLang="en-US" sz="2800" dirty="0" smtClean="0"/>
              <a:t>，则降维后的数据矩阵为</a:t>
            </a:r>
            <a:r>
              <a:rPr lang="en-US" altLang="zh-CN" sz="2800" dirty="0" smtClean="0"/>
              <a:t>d</a:t>
            </a:r>
            <a:r>
              <a:rPr lang="en-US" altLang="zh-CN" sz="2800" dirty="0"/>
              <a:t>’ </a:t>
            </a:r>
            <a:r>
              <a:rPr lang="en-US" altLang="zh-CN" sz="2800" dirty="0" smtClean="0"/>
              <a:t>×</a:t>
            </a:r>
            <a:r>
              <a:rPr lang="en-US" altLang="zh-CN" sz="2800" dirty="0"/>
              <a:t>m</a:t>
            </a:r>
            <a:r>
              <a:rPr lang="zh-CN" altLang="en-US" sz="2800" dirty="0" smtClean="0"/>
              <a:t>，记为</a:t>
            </a:r>
            <a:r>
              <a:rPr lang="en-US" altLang="zh-CN" sz="2800" dirty="0" smtClean="0"/>
              <a:t>Z</a:t>
            </a:r>
            <a:r>
              <a:rPr lang="zh-CN" altLang="en-US" sz="2800" dirty="0" smtClean="0"/>
              <a:t>，每一列表示一个样本记为</a:t>
            </a:r>
            <a:r>
              <a:rPr lang="en-US" altLang="zh-CN" sz="2800" dirty="0" err="1" smtClean="0"/>
              <a:t>z</a:t>
            </a:r>
            <a:r>
              <a:rPr lang="en-US" altLang="zh-CN" sz="2800" baseline="-25000" dirty="0" err="1" smtClean="0"/>
              <a:t>i</a:t>
            </a:r>
            <a:r>
              <a:rPr lang="zh-CN" altLang="en-US" sz="2800" dirty="0" smtClean="0"/>
              <a:t>。</a:t>
            </a:r>
            <a:r>
              <a:rPr lang="en-US" altLang="zh-CN" sz="2800" dirty="0" smtClean="0"/>
              <a:t>MDS</a:t>
            </a:r>
            <a:r>
              <a:rPr lang="zh-CN" altLang="en-US" sz="2800" dirty="0" smtClean="0"/>
              <a:t>算法的目的就是要使得降维后的距离矩阵仍为</a:t>
            </a:r>
            <a:r>
              <a:rPr lang="en-US" altLang="zh-CN" sz="2800" dirty="0" smtClean="0"/>
              <a:t>D</a:t>
            </a:r>
            <a:r>
              <a:rPr lang="zh-CN" altLang="en-US" sz="2800" dirty="0" smtClean="0"/>
              <a:t>，即                         。</a:t>
            </a:r>
            <a:endParaRPr lang="en-US" altLang="zh-CN" sz="2800" dirty="0"/>
          </a:p>
          <a:p>
            <a:pPr>
              <a:lnSpc>
                <a:spcPct val="120000"/>
              </a:lnSpc>
            </a:pPr>
            <a:r>
              <a:rPr lang="en-US" altLang="zh-CN" sz="2800" dirty="0" smtClean="0"/>
              <a:t> </a:t>
            </a:r>
          </a:p>
          <a:p>
            <a:pPr>
              <a:lnSpc>
                <a:spcPct val="120000"/>
              </a:lnSpc>
            </a:pPr>
            <a:r>
              <a:rPr lang="en-US" altLang="zh-CN" sz="2800" dirty="0"/>
              <a:t> </a:t>
            </a:r>
            <a:r>
              <a:rPr lang="en-US" altLang="zh-CN" sz="2800" dirty="0" smtClean="0"/>
              <a:t>  </a:t>
            </a:r>
            <a:endParaRPr lang="zh-CN" altLang="en-US" sz="2800" dirty="0"/>
          </a:p>
        </p:txBody>
      </p:sp>
      <p:graphicFrame>
        <p:nvGraphicFramePr>
          <p:cNvPr id="5" name="对象 4"/>
          <p:cNvGraphicFramePr>
            <a:graphicFrameLocks noChangeAspect="1"/>
          </p:cNvGraphicFramePr>
          <p:nvPr>
            <p:extLst>
              <p:ext uri="{D42A27DB-BD31-4B8C-83A1-F6EECF244321}">
                <p14:modId xmlns:p14="http://schemas.microsoft.com/office/powerpoint/2010/main" val="352477452"/>
              </p:ext>
            </p:extLst>
          </p:nvPr>
        </p:nvGraphicFramePr>
        <p:xfrm>
          <a:off x="1279353" y="3100388"/>
          <a:ext cx="2068513" cy="614363"/>
        </p:xfrm>
        <a:graphic>
          <a:graphicData uri="http://schemas.openxmlformats.org/presentationml/2006/ole">
            <mc:AlternateContent xmlns:mc="http://schemas.openxmlformats.org/markup-compatibility/2006">
              <mc:Choice xmlns:v="urn:schemas-microsoft-com:vml" Requires="v">
                <p:oleObj spid="_x0000_s1155" name="Equation" r:id="rId3" imgW="939600" imgH="279360" progId="Equation.DSMT4">
                  <p:embed/>
                </p:oleObj>
              </mc:Choice>
              <mc:Fallback>
                <p:oleObj name="Equation" r:id="rId3" imgW="939600" imgH="279360" progId="Equation.DSMT4">
                  <p:embed/>
                  <p:pic>
                    <p:nvPicPr>
                      <p:cNvPr id="0" name=""/>
                      <p:cNvPicPr/>
                      <p:nvPr/>
                    </p:nvPicPr>
                    <p:blipFill>
                      <a:blip/>
                      <a:stretch>
                        <a:fillRect/>
                      </a:stretch>
                    </p:blipFill>
                    <p:spPr>
                      <a:xfrm>
                        <a:off x="1279353" y="3100388"/>
                        <a:ext cx="2068513" cy="61436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913609996"/>
              </p:ext>
            </p:extLst>
          </p:nvPr>
        </p:nvGraphicFramePr>
        <p:xfrm>
          <a:off x="827585" y="3789040"/>
          <a:ext cx="7614063" cy="1368152"/>
        </p:xfrm>
        <a:graphic>
          <a:graphicData uri="http://schemas.openxmlformats.org/presentationml/2006/ole">
            <mc:AlternateContent xmlns:mc="http://schemas.openxmlformats.org/markup-compatibility/2006">
              <mc:Choice xmlns:v="urn:schemas-microsoft-com:vml" Requires="v">
                <p:oleObj spid="_x0000_s1156" name="Equation" r:id="rId4" imgW="3251160" imgH="583920" progId="Equation.DSMT4">
                  <p:embed/>
                </p:oleObj>
              </mc:Choice>
              <mc:Fallback>
                <p:oleObj name="Equation" r:id="rId4" imgW="3251160" imgH="583920" progId="Equation.DSMT4">
                  <p:embed/>
                  <p:pic>
                    <p:nvPicPr>
                      <p:cNvPr id="0" name=""/>
                      <p:cNvPicPr/>
                      <p:nvPr/>
                    </p:nvPicPr>
                    <p:blipFill>
                      <a:blip/>
                      <a:stretch>
                        <a:fillRect/>
                      </a:stretch>
                    </p:blipFill>
                    <p:spPr>
                      <a:xfrm>
                        <a:off x="827585" y="3789040"/>
                        <a:ext cx="7614063" cy="1368152"/>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812239657"/>
              </p:ext>
            </p:extLst>
          </p:nvPr>
        </p:nvGraphicFramePr>
        <p:xfrm>
          <a:off x="4644008" y="5267513"/>
          <a:ext cx="4102100" cy="1828800"/>
        </p:xfrm>
        <a:graphic>
          <a:graphicData uri="http://schemas.openxmlformats.org/presentationml/2006/ole">
            <mc:AlternateContent xmlns:mc="http://schemas.openxmlformats.org/markup-compatibility/2006">
              <mc:Choice xmlns:v="urn:schemas-microsoft-com:vml" Requires="v">
                <p:oleObj spid="_x0000_s1157" name="Equation" r:id="rId5" imgW="4101840" imgH="1828800" progId="Equation.DSMT4">
                  <p:embed/>
                </p:oleObj>
              </mc:Choice>
              <mc:Fallback>
                <p:oleObj name="Equation" r:id="rId5" imgW="4101840" imgH="1828800" progId="Equation.DSMT4">
                  <p:embed/>
                  <p:pic>
                    <p:nvPicPr>
                      <p:cNvPr id="0" name=""/>
                      <p:cNvPicPr/>
                      <p:nvPr/>
                    </p:nvPicPr>
                    <p:blipFill>
                      <a:blip r:embed="rId6"/>
                      <a:stretch>
                        <a:fillRect/>
                      </a:stretch>
                    </p:blipFill>
                    <p:spPr>
                      <a:xfrm>
                        <a:off x="4644008" y="5267513"/>
                        <a:ext cx="4102100" cy="1828800"/>
                      </a:xfrm>
                      <a:prstGeom prst="rect">
                        <a:avLst/>
                      </a:prstGeom>
                    </p:spPr>
                  </p:pic>
                </p:oleObj>
              </mc:Fallback>
            </mc:AlternateContent>
          </a:graphicData>
        </a:graphic>
      </p:graphicFrame>
      <p:sp>
        <p:nvSpPr>
          <p:cNvPr id="8" name="矩形 7"/>
          <p:cNvSpPr/>
          <p:nvPr/>
        </p:nvSpPr>
        <p:spPr>
          <a:xfrm>
            <a:off x="1907704" y="4509120"/>
            <a:ext cx="4392488" cy="648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rot="19346501">
            <a:off x="3523836" y="5157192"/>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67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000" dirty="0">
                <a:solidFill>
                  <a:prstClr val="black"/>
                </a:solidFill>
              </a:rPr>
              <a:t>MDS</a:t>
            </a:r>
            <a:r>
              <a:rPr lang="zh-CN" altLang="en-US" sz="4000" dirty="0">
                <a:solidFill>
                  <a:prstClr val="black"/>
                </a:solidFill>
              </a:rPr>
              <a:t>算法流程</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372043908"/>
              </p:ext>
            </p:extLst>
          </p:nvPr>
        </p:nvGraphicFramePr>
        <p:xfrm>
          <a:off x="142703" y="1700809"/>
          <a:ext cx="8965801" cy="3456980"/>
        </p:xfrm>
        <a:graphic>
          <a:graphicData uri="http://schemas.openxmlformats.org/presentationml/2006/ole">
            <mc:AlternateContent xmlns:mc="http://schemas.openxmlformats.org/markup-compatibility/2006">
              <mc:Choice xmlns:v="urn:schemas-microsoft-com:vml" Requires="v">
                <p:oleObj spid="_x0000_s2094" name="Equation" r:id="rId3" imgW="4152600" imgH="1600200" progId="Equation.DSMT4">
                  <p:embed/>
                </p:oleObj>
              </mc:Choice>
              <mc:Fallback>
                <p:oleObj name="Equation" r:id="rId3" imgW="4152600" imgH="1600200" progId="Equation.DSMT4">
                  <p:embed/>
                  <p:pic>
                    <p:nvPicPr>
                      <p:cNvPr id="0" name=""/>
                      <p:cNvPicPr/>
                      <p:nvPr/>
                    </p:nvPicPr>
                    <p:blipFill>
                      <a:blip r:embed="rId4"/>
                      <a:stretch>
                        <a:fillRect/>
                      </a:stretch>
                    </p:blipFill>
                    <p:spPr>
                      <a:xfrm>
                        <a:off x="142703" y="1700809"/>
                        <a:ext cx="8965801" cy="3456980"/>
                      </a:xfrm>
                      <a:prstGeom prst="rect">
                        <a:avLst/>
                      </a:prstGeom>
                    </p:spPr>
                  </p:pic>
                </p:oleObj>
              </mc:Fallback>
            </mc:AlternateContent>
          </a:graphicData>
        </a:graphic>
      </p:graphicFrame>
    </p:spTree>
    <p:extLst>
      <p:ext uri="{BB962C8B-B14F-4D97-AF65-F5344CB8AC3E}">
        <p14:creationId xmlns:p14="http://schemas.microsoft.com/office/powerpoint/2010/main" val="1816113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000" dirty="0">
                <a:solidFill>
                  <a:prstClr val="black"/>
                </a:solidFill>
              </a:rPr>
              <a:t>MDS</a:t>
            </a:r>
            <a:r>
              <a:rPr lang="zh-CN" altLang="en-US" sz="4000" dirty="0">
                <a:solidFill>
                  <a:prstClr val="black"/>
                </a:solidFill>
              </a:rPr>
              <a:t>算法流程</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370204595"/>
              </p:ext>
            </p:extLst>
          </p:nvPr>
        </p:nvGraphicFramePr>
        <p:xfrm>
          <a:off x="212725" y="1511302"/>
          <a:ext cx="8767763" cy="2466975"/>
        </p:xfrm>
        <a:graphic>
          <a:graphicData uri="http://schemas.openxmlformats.org/presentationml/2006/ole">
            <mc:AlternateContent xmlns:mc="http://schemas.openxmlformats.org/markup-compatibility/2006">
              <mc:Choice xmlns:v="urn:schemas-microsoft-com:vml" Requires="v">
                <p:oleObj spid="_x0000_s8342" name="Equation" r:id="rId3" imgW="3340080" imgH="939600" progId="Equation.DSMT4">
                  <p:embed/>
                </p:oleObj>
              </mc:Choice>
              <mc:Fallback>
                <p:oleObj name="Equation" r:id="rId3" imgW="3340080" imgH="939600" progId="Equation.DSMT4">
                  <p:embed/>
                  <p:pic>
                    <p:nvPicPr>
                      <p:cNvPr id="0" name=""/>
                      <p:cNvPicPr/>
                      <p:nvPr/>
                    </p:nvPicPr>
                    <p:blipFill>
                      <a:blip r:embed="rId4"/>
                      <a:stretch>
                        <a:fillRect/>
                      </a:stretch>
                    </p:blipFill>
                    <p:spPr>
                      <a:xfrm>
                        <a:off x="212725" y="1511302"/>
                        <a:ext cx="8767763" cy="24669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896770042"/>
              </p:ext>
            </p:extLst>
          </p:nvPr>
        </p:nvGraphicFramePr>
        <p:xfrm>
          <a:off x="4394200" y="2362201"/>
          <a:ext cx="914400" cy="198439"/>
        </p:xfrm>
        <a:graphic>
          <a:graphicData uri="http://schemas.openxmlformats.org/presentationml/2006/ole">
            <mc:AlternateContent xmlns:mc="http://schemas.openxmlformats.org/markup-compatibility/2006">
              <mc:Choice xmlns:v="urn:schemas-microsoft-com:vml" Requires="v">
                <p:oleObj spid="_x0000_s8343" name="Equation" r:id="rId5" imgW="914400" imgH="198720" progId="Equation.DSMT4">
                  <p:embed/>
                </p:oleObj>
              </mc:Choice>
              <mc:Fallback>
                <p:oleObj name="Equation" r:id="rId5" imgW="914400" imgH="198720" progId="Equation.DSMT4">
                  <p:embed/>
                  <p:pic>
                    <p:nvPicPr>
                      <p:cNvPr id="0" name=""/>
                      <p:cNvPicPr/>
                      <p:nvPr/>
                    </p:nvPicPr>
                    <p:blipFill>
                      <a:blip r:embed="rId6"/>
                      <a:stretch>
                        <a:fillRect/>
                      </a:stretch>
                    </p:blipFill>
                    <p:spPr>
                      <a:xfrm>
                        <a:off x="4394200" y="2362201"/>
                        <a:ext cx="914400" cy="198439"/>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556115688"/>
              </p:ext>
            </p:extLst>
          </p:nvPr>
        </p:nvGraphicFramePr>
        <p:xfrm>
          <a:off x="251521" y="4365104"/>
          <a:ext cx="3528393" cy="1132971"/>
        </p:xfrm>
        <a:graphic>
          <a:graphicData uri="http://schemas.openxmlformats.org/presentationml/2006/ole">
            <mc:AlternateContent xmlns:mc="http://schemas.openxmlformats.org/markup-compatibility/2006">
              <mc:Choice xmlns:v="urn:schemas-microsoft-com:vml" Requires="v">
                <p:oleObj spid="_x0000_s8344" name="Equation" r:id="rId7" imgW="1384200" imgH="444240" progId="Equation.DSMT4">
                  <p:embed/>
                </p:oleObj>
              </mc:Choice>
              <mc:Fallback>
                <p:oleObj name="Equation" r:id="rId7" imgW="1384200" imgH="444240" progId="Equation.DSMT4">
                  <p:embed/>
                  <p:pic>
                    <p:nvPicPr>
                      <p:cNvPr id="0" name=""/>
                      <p:cNvPicPr/>
                      <p:nvPr/>
                    </p:nvPicPr>
                    <p:blipFill>
                      <a:blip r:embed="rId8"/>
                      <a:stretch>
                        <a:fillRect/>
                      </a:stretch>
                    </p:blipFill>
                    <p:spPr>
                      <a:xfrm>
                        <a:off x="251521" y="4365104"/>
                        <a:ext cx="3528393" cy="1132971"/>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958591907"/>
              </p:ext>
            </p:extLst>
          </p:nvPr>
        </p:nvGraphicFramePr>
        <p:xfrm>
          <a:off x="251519" y="5661248"/>
          <a:ext cx="8756177" cy="1008112"/>
        </p:xfrm>
        <a:graphic>
          <a:graphicData uri="http://schemas.openxmlformats.org/presentationml/2006/ole">
            <mc:AlternateContent xmlns:mc="http://schemas.openxmlformats.org/markup-compatibility/2006">
              <mc:Choice xmlns:v="urn:schemas-microsoft-com:vml" Requires="v">
                <p:oleObj spid="_x0000_s8345" name="Equation" r:id="rId9" imgW="3860640" imgH="444240" progId="Equation.DSMT4">
                  <p:embed/>
                </p:oleObj>
              </mc:Choice>
              <mc:Fallback>
                <p:oleObj name="Equation" r:id="rId9" imgW="3860640" imgH="444240" progId="Equation.DSMT4">
                  <p:embed/>
                  <p:pic>
                    <p:nvPicPr>
                      <p:cNvPr id="0" name=""/>
                      <p:cNvPicPr/>
                      <p:nvPr/>
                    </p:nvPicPr>
                    <p:blipFill>
                      <a:blip r:embed="rId10"/>
                      <a:stretch>
                        <a:fillRect/>
                      </a:stretch>
                    </p:blipFill>
                    <p:spPr>
                      <a:xfrm>
                        <a:off x="251519" y="5661248"/>
                        <a:ext cx="8756177" cy="1008112"/>
                      </a:xfrm>
                      <a:prstGeom prst="rect">
                        <a:avLst/>
                      </a:prstGeom>
                    </p:spPr>
                  </p:pic>
                </p:oleObj>
              </mc:Fallback>
            </mc:AlternateContent>
          </a:graphicData>
        </a:graphic>
      </p:graphicFrame>
    </p:spTree>
    <p:extLst>
      <p:ext uri="{BB962C8B-B14F-4D97-AF65-F5344CB8AC3E}">
        <p14:creationId xmlns:p14="http://schemas.microsoft.com/office/powerpoint/2010/main" val="2334947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000" dirty="0">
                <a:solidFill>
                  <a:prstClr val="black"/>
                </a:solidFill>
              </a:rPr>
              <a:t>MDS</a:t>
            </a:r>
            <a:r>
              <a:rPr lang="zh-CN" altLang="en-US" sz="4000" dirty="0">
                <a:solidFill>
                  <a:prstClr val="black"/>
                </a:solidFill>
              </a:rPr>
              <a:t>算法流程</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484785"/>
            <a:ext cx="5616624" cy="2538519"/>
          </a:xfrm>
        </p:spPr>
      </p:pic>
      <p:sp>
        <p:nvSpPr>
          <p:cNvPr id="5" name="TextBox 4"/>
          <p:cNvSpPr txBox="1"/>
          <p:nvPr/>
        </p:nvSpPr>
        <p:spPr>
          <a:xfrm>
            <a:off x="467545" y="4305118"/>
            <a:ext cx="8676456" cy="954107"/>
          </a:xfrm>
          <a:prstGeom prst="rect">
            <a:avLst/>
          </a:prstGeom>
          <a:noFill/>
        </p:spPr>
        <p:txBody>
          <a:bodyPr wrap="square" rtlCol="0">
            <a:spAutoFit/>
          </a:bodyPr>
          <a:lstStyle/>
          <a:p>
            <a:r>
              <a:rPr lang="zh-CN" altLang="en-US" sz="2800" dirty="0" smtClean="0"/>
              <a:t>西瓜书上这几个公式是规定，即规定了左边这三个符号来表示右边的内容，通过以上公式可以得到</a:t>
            </a:r>
            <a:endParaRPr lang="zh-CN" altLang="en-US" sz="2800" dirty="0"/>
          </a:p>
        </p:txBody>
      </p:sp>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5" y="5259224"/>
            <a:ext cx="6179947" cy="1122104"/>
          </a:xfrm>
          <a:prstGeom prst="rect">
            <a:avLst/>
          </a:prstGeom>
        </p:spPr>
      </p:pic>
    </p:spTree>
    <p:extLst>
      <p:ext uri="{BB962C8B-B14F-4D97-AF65-F5344CB8AC3E}">
        <p14:creationId xmlns:p14="http://schemas.microsoft.com/office/powerpoint/2010/main" val="3015188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GB" altLang="zh-CN" sz="4000" dirty="0"/>
              <a:t>MDS</a:t>
            </a:r>
            <a:r>
              <a:rPr lang="zh-CN" altLang="en-US" sz="4000" dirty="0"/>
              <a:t>算法流程</a:t>
            </a:r>
          </a:p>
        </p:txBody>
      </p:sp>
      <p:sp>
        <p:nvSpPr>
          <p:cNvPr id="3" name="内容占位符 2"/>
          <p:cNvSpPr>
            <a:spLocks noGrp="1"/>
          </p:cNvSpPr>
          <p:nvPr>
            <p:ph idx="1"/>
          </p:nvPr>
        </p:nvSpPr>
        <p:spPr/>
        <p:txBody>
          <a:bodyPr>
            <a:normAutofit/>
          </a:bodyPr>
          <a:lstStyle/>
          <a:p>
            <a:r>
              <a:rPr lang="zh-CN" altLang="en-US" sz="2800" dirty="0" smtClean="0"/>
              <a:t>通过以上计算可以得到矩阵</a:t>
            </a:r>
            <a:r>
              <a:rPr lang="en-US" altLang="zh-CN" sz="2800" dirty="0" smtClean="0"/>
              <a:t>B</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560364721"/>
              </p:ext>
            </p:extLst>
          </p:nvPr>
        </p:nvGraphicFramePr>
        <p:xfrm>
          <a:off x="722313" y="2276475"/>
          <a:ext cx="8189912" cy="3122613"/>
        </p:xfrm>
        <a:graphic>
          <a:graphicData uri="http://schemas.openxmlformats.org/presentationml/2006/ole">
            <mc:AlternateContent xmlns:mc="http://schemas.openxmlformats.org/markup-compatibility/2006">
              <mc:Choice xmlns:v="urn:schemas-microsoft-com:vml" Requires="v">
                <p:oleObj spid="_x0000_s9257" name="Equation" r:id="rId3" imgW="3466800" imgH="1320480" progId="Equation.DSMT4">
                  <p:embed/>
                </p:oleObj>
              </mc:Choice>
              <mc:Fallback>
                <p:oleObj name="Equation" r:id="rId3" imgW="3466800" imgH="1320480" progId="Equation.DSMT4">
                  <p:embed/>
                  <p:pic>
                    <p:nvPicPr>
                      <p:cNvPr id="0" name=""/>
                      <p:cNvPicPr/>
                      <p:nvPr/>
                    </p:nvPicPr>
                    <p:blipFill>
                      <a:blip r:embed="rId4"/>
                      <a:stretch>
                        <a:fillRect/>
                      </a:stretch>
                    </p:blipFill>
                    <p:spPr>
                      <a:xfrm>
                        <a:off x="722313" y="2276475"/>
                        <a:ext cx="8189912" cy="3122613"/>
                      </a:xfrm>
                      <a:prstGeom prst="rect">
                        <a:avLst/>
                      </a:prstGeom>
                    </p:spPr>
                  </p:pic>
                </p:oleObj>
              </mc:Fallback>
            </mc:AlternateContent>
          </a:graphicData>
        </a:graphic>
      </p:graphicFrame>
    </p:spTree>
    <p:extLst>
      <p:ext uri="{BB962C8B-B14F-4D97-AF65-F5344CB8AC3E}">
        <p14:creationId xmlns:p14="http://schemas.microsoft.com/office/powerpoint/2010/main" val="338377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GB" altLang="zh-CN" sz="4000" dirty="0">
                <a:solidFill>
                  <a:prstClr val="black"/>
                </a:solidFill>
              </a:rPr>
              <a:t>MDS</a:t>
            </a:r>
            <a:r>
              <a:rPr lang="zh-CN" altLang="en-US" sz="4000" dirty="0">
                <a:solidFill>
                  <a:prstClr val="black"/>
                </a:solidFill>
              </a:rPr>
              <a:t>算法</a:t>
            </a:r>
            <a:endParaRPr lang="zh-CN" altLang="en-US" sz="4000" dirty="0"/>
          </a:p>
        </p:txBody>
      </p:sp>
      <p:graphicFrame>
        <p:nvGraphicFramePr>
          <p:cNvPr id="4" name="对象 3"/>
          <p:cNvGraphicFramePr>
            <a:graphicFrameLocks noChangeAspect="1"/>
          </p:cNvGraphicFramePr>
          <p:nvPr>
            <p:extLst>
              <p:ext uri="{D42A27DB-BD31-4B8C-83A1-F6EECF244321}">
                <p14:modId xmlns:p14="http://schemas.microsoft.com/office/powerpoint/2010/main" val="750126385"/>
              </p:ext>
            </p:extLst>
          </p:nvPr>
        </p:nvGraphicFramePr>
        <p:xfrm>
          <a:off x="379984" y="1700215"/>
          <a:ext cx="8165548" cy="1656778"/>
        </p:xfrm>
        <a:graphic>
          <a:graphicData uri="http://schemas.openxmlformats.org/presentationml/2006/ole">
            <mc:AlternateContent xmlns:mc="http://schemas.openxmlformats.org/markup-compatibility/2006">
              <mc:Choice xmlns:v="urn:schemas-microsoft-com:vml" Requires="v">
                <p:oleObj spid="_x0000_s10281" name="Equation" r:id="rId3" imgW="3504960" imgH="711000" progId="Equation.DSMT4">
                  <p:embed/>
                </p:oleObj>
              </mc:Choice>
              <mc:Fallback>
                <p:oleObj name="Equation" r:id="rId3" imgW="3504960" imgH="711000" progId="Equation.DSMT4">
                  <p:embed/>
                  <p:pic>
                    <p:nvPicPr>
                      <p:cNvPr id="0" name=""/>
                      <p:cNvPicPr/>
                      <p:nvPr/>
                    </p:nvPicPr>
                    <p:blipFill>
                      <a:blip r:embed="rId4"/>
                      <a:stretch>
                        <a:fillRect/>
                      </a:stretch>
                    </p:blipFill>
                    <p:spPr>
                      <a:xfrm>
                        <a:off x="379984" y="1700215"/>
                        <a:ext cx="8165548" cy="1656778"/>
                      </a:xfrm>
                      <a:prstGeom prst="rect">
                        <a:avLst/>
                      </a:prstGeom>
                    </p:spPr>
                  </p:pic>
                </p:oleObj>
              </mc:Fallback>
            </mc:AlternateContent>
          </a:graphicData>
        </a:graphic>
      </p:graphicFrame>
      <p:sp>
        <p:nvSpPr>
          <p:cNvPr id="6" name="TextBox 5"/>
          <p:cNvSpPr txBox="1"/>
          <p:nvPr/>
        </p:nvSpPr>
        <p:spPr>
          <a:xfrm>
            <a:off x="107504" y="3990255"/>
            <a:ext cx="8856984" cy="2308324"/>
          </a:xfrm>
          <a:prstGeom prst="rect">
            <a:avLst/>
          </a:prstGeom>
          <a:noFill/>
        </p:spPr>
        <p:txBody>
          <a:bodyPr wrap="square" rtlCol="0">
            <a:spAutoFit/>
          </a:bodyPr>
          <a:lstStyle/>
          <a:p>
            <a:r>
              <a:rPr lang="zh-CN" altLang="en-US" sz="2400" dirty="0" smtClean="0"/>
              <a:t>         在奇异值分解中，公式两边都是确定的，必须保证两边可以相等，但在</a:t>
            </a:r>
            <a:r>
              <a:rPr lang="en-US" altLang="zh-CN" sz="2400" dirty="0" smtClean="0"/>
              <a:t>MDS</a:t>
            </a:r>
            <a:r>
              <a:rPr lang="zh-CN" altLang="en-US" sz="2400" dirty="0" smtClean="0"/>
              <a:t>算法中，矩阵</a:t>
            </a:r>
            <a:r>
              <a:rPr lang="en-US" altLang="zh-CN" sz="2400" dirty="0" smtClean="0"/>
              <a:t>Z</a:t>
            </a:r>
            <a:r>
              <a:rPr lang="zh-CN" altLang="en-US" sz="2400" dirty="0" smtClean="0"/>
              <a:t>是不确定的，只要矩阵</a:t>
            </a:r>
            <a:r>
              <a:rPr lang="en-US" altLang="zh-CN" sz="2400" dirty="0" smtClean="0"/>
              <a:t>Z</a:t>
            </a:r>
            <a:r>
              <a:rPr lang="zh-CN" altLang="en-US" sz="2400" dirty="0" smtClean="0"/>
              <a:t>可以满足使得降维后的各样本点之间的距离与降维前的距离相等就可以了，所以其形式可以根据情况改变，按照以上方式确定的矩阵</a:t>
            </a:r>
            <a:r>
              <a:rPr lang="en-US" altLang="zh-CN" sz="2400" dirty="0" smtClean="0"/>
              <a:t>Z</a:t>
            </a:r>
            <a:r>
              <a:rPr lang="zh-CN" altLang="en-US" sz="2400" dirty="0" smtClean="0"/>
              <a:t>各个行之间是正交的，这也符合数据各个维度正交的直观印象</a:t>
            </a:r>
            <a:r>
              <a:rPr lang="en-US" altLang="zh-CN" sz="2400" dirty="0" smtClean="0"/>
              <a:t>(</a:t>
            </a:r>
            <a:r>
              <a:rPr lang="zh-CN" altLang="en-US" sz="2400" dirty="0" smtClean="0"/>
              <a:t>比如</a:t>
            </a:r>
            <a:r>
              <a:rPr lang="en-US" altLang="zh-CN" sz="2400" dirty="0" smtClean="0"/>
              <a:t>x</a:t>
            </a:r>
            <a:r>
              <a:rPr lang="zh-CN" altLang="en-US" sz="2400" dirty="0" smtClean="0"/>
              <a:t>轴和</a:t>
            </a:r>
            <a:r>
              <a:rPr lang="en-US" altLang="zh-CN" sz="2400" dirty="0" smtClean="0"/>
              <a:t>y</a:t>
            </a:r>
            <a:r>
              <a:rPr lang="zh-CN" altLang="en-US" sz="2400" dirty="0" smtClean="0"/>
              <a:t>轴正交</a:t>
            </a:r>
            <a:r>
              <a:rPr lang="en-US" altLang="zh-CN" sz="2400" dirty="0" smtClean="0"/>
              <a:t>)</a:t>
            </a:r>
            <a:r>
              <a:rPr lang="zh-CN" altLang="en-US" sz="2400" dirty="0" smtClean="0"/>
              <a:t>。</a:t>
            </a:r>
            <a:endParaRPr lang="zh-CN" altLang="en-US" sz="2400" dirty="0"/>
          </a:p>
        </p:txBody>
      </p:sp>
    </p:spTree>
    <p:extLst>
      <p:ext uri="{BB962C8B-B14F-4D97-AF65-F5344CB8AC3E}">
        <p14:creationId xmlns:p14="http://schemas.microsoft.com/office/powerpoint/2010/main" val="171393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2614</TotalTime>
  <Words>1036</Words>
  <Application>Microsoft Office PowerPoint</Application>
  <PresentationFormat>全屏显示(4:3)</PresentationFormat>
  <Paragraphs>66</Paragraphs>
  <Slides>34</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34</vt:i4>
      </vt:variant>
    </vt:vector>
  </HeadingPairs>
  <TitlesOfParts>
    <vt:vector size="37" baseType="lpstr">
      <vt:lpstr>Office 主题</vt:lpstr>
      <vt:lpstr>Office Theme</vt:lpstr>
      <vt:lpstr>Equation</vt:lpstr>
      <vt:lpstr>多维缩放算法 (Multiple Dimensional Scaling,MDS)</vt:lpstr>
      <vt:lpstr>MDS算法简介</vt:lpstr>
      <vt:lpstr>MDS算法流程</vt:lpstr>
      <vt:lpstr>MDS算法流程</vt:lpstr>
      <vt:lpstr>MDS算法流程</vt:lpstr>
      <vt:lpstr>MDS算法流程</vt:lpstr>
      <vt:lpstr>MDS算法流程</vt:lpstr>
      <vt:lpstr>MDS算法流程</vt:lpstr>
      <vt:lpstr>MDS算法</vt:lpstr>
      <vt:lpstr>例 1</vt:lpstr>
      <vt:lpstr>例 1</vt:lpstr>
      <vt:lpstr>例 1</vt:lpstr>
      <vt:lpstr>例 1</vt:lpstr>
      <vt:lpstr>例 1</vt:lpstr>
      <vt:lpstr>例 2</vt:lpstr>
      <vt:lpstr>例 2</vt:lpstr>
      <vt:lpstr>例 2</vt:lpstr>
      <vt:lpstr>例 3</vt:lpstr>
      <vt:lpstr>例 3</vt:lpstr>
      <vt:lpstr>例 3</vt:lpstr>
      <vt:lpstr>例 3</vt:lpstr>
      <vt:lpstr>例 3</vt:lpstr>
      <vt:lpstr>例 3</vt:lpstr>
      <vt:lpstr>选学</vt:lpstr>
      <vt:lpstr>实际应用</vt:lpstr>
      <vt:lpstr>流形学习 (Manifold Learning)</vt:lpstr>
      <vt:lpstr>流形学习概念</vt:lpstr>
      <vt:lpstr>拓扑学</vt:lpstr>
      <vt:lpstr>七桥问题</vt:lpstr>
      <vt:lpstr>PowerPoint 演示文稿</vt:lpstr>
      <vt:lpstr>城市之间距离的问题</vt:lpstr>
      <vt:lpstr>城市之间距离的问题</vt:lpstr>
      <vt:lpstr>等度量映射法计算城市之间的距离</vt:lpstr>
      <vt:lpstr>等度量映射法算法流程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多维缩放算法 (Multiple Dimensional Scaling,MDS)</dc:title>
  <dc:creator>jiecaozi</dc:creator>
  <cp:lastModifiedBy>jiecaozi</cp:lastModifiedBy>
  <cp:revision>78</cp:revision>
  <dcterms:created xsi:type="dcterms:W3CDTF">2018-10-13T06:02:23Z</dcterms:created>
  <dcterms:modified xsi:type="dcterms:W3CDTF">2018-12-27T06:38:29Z</dcterms:modified>
</cp:coreProperties>
</file>