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40"/>
  </p:notesMasterIdLst>
  <p:sldIdLst>
    <p:sldId id="256" r:id="rId4"/>
    <p:sldId id="257" r:id="rId5"/>
    <p:sldId id="260" r:id="rId6"/>
    <p:sldId id="261" r:id="rId7"/>
    <p:sldId id="289" r:id="rId8"/>
    <p:sldId id="291" r:id="rId9"/>
    <p:sldId id="307" r:id="rId10"/>
    <p:sldId id="292" r:id="rId11"/>
    <p:sldId id="311" r:id="rId12"/>
    <p:sldId id="290" r:id="rId13"/>
    <p:sldId id="293" r:id="rId14"/>
    <p:sldId id="285" r:id="rId15"/>
    <p:sldId id="294" r:id="rId16"/>
    <p:sldId id="295" r:id="rId17"/>
    <p:sldId id="296" r:id="rId18"/>
    <p:sldId id="297" r:id="rId19"/>
    <p:sldId id="298" r:id="rId20"/>
    <p:sldId id="306" r:id="rId21"/>
    <p:sldId id="299" r:id="rId22"/>
    <p:sldId id="300" r:id="rId23"/>
    <p:sldId id="301" r:id="rId24"/>
    <p:sldId id="302" r:id="rId25"/>
    <p:sldId id="305" r:id="rId26"/>
    <p:sldId id="282" r:id="rId27"/>
    <p:sldId id="276" r:id="rId28"/>
    <p:sldId id="309" r:id="rId29"/>
    <p:sldId id="278" r:id="rId30"/>
    <p:sldId id="279" r:id="rId31"/>
    <p:sldId id="303" r:id="rId32"/>
    <p:sldId id="304" r:id="rId33"/>
    <p:sldId id="310" r:id="rId34"/>
    <p:sldId id="280" r:id="rId35"/>
    <p:sldId id="273" r:id="rId36"/>
    <p:sldId id="274" r:id="rId37"/>
    <p:sldId id="275" r:id="rId38"/>
    <p:sldId id="30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405"/>
  </p:normalViewPr>
  <p:slideViewPr>
    <p:cSldViewPr snapToGrid="0" snapToObjects="1">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C213B-C6B9-E345-B2D9-C90AEE9F8E35}" type="datetimeFigureOut">
              <a:rPr kumimoji="1" lang="zh-CN" altLang="en-US" smtClean="0"/>
              <a:t>2018/12/27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A2604-8D9C-7849-8E94-78E924693BBC}" type="slidenum">
              <a:rPr kumimoji="1" lang="zh-CN" altLang="en-US" smtClean="0"/>
              <a:t>‹#›</a:t>
            </a:fld>
            <a:endParaRPr kumimoji="1" lang="zh-CN" altLang="en-US"/>
          </a:p>
        </p:txBody>
      </p:sp>
    </p:spTree>
    <p:extLst>
      <p:ext uri="{BB962C8B-B14F-4D97-AF65-F5344CB8AC3E}">
        <p14:creationId xmlns:p14="http://schemas.microsoft.com/office/powerpoint/2010/main" val="242577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比如铀矿工人的故事</a:t>
            </a:r>
          </a:p>
          <a:p>
            <a:endParaRPr lang="zh-CN" altLang="en-US" dirty="0"/>
          </a:p>
        </p:txBody>
      </p:sp>
      <p:sp>
        <p:nvSpPr>
          <p:cNvPr id="4" name="灯片编号占位符 3"/>
          <p:cNvSpPr>
            <a:spLocks noGrp="1"/>
          </p:cNvSpPr>
          <p:nvPr>
            <p:ph type="sldNum" sz="quarter" idx="10"/>
          </p:nvPr>
        </p:nvSpPr>
        <p:spPr/>
        <p:txBody>
          <a:bodyPr/>
          <a:lstStyle/>
          <a:p>
            <a:fld id="{B9BB418F-DA6A-4BE0-9A83-8F3021E30050}" type="slidenum">
              <a:rPr lang="zh-CN" altLang="en-US" smtClean="0">
                <a:solidFill>
                  <a:prstClr val="black"/>
                </a:solidFill>
                <a:latin typeface="Calibri"/>
                <a:ea typeface="宋体"/>
              </a:rPr>
              <a:pPr/>
              <a:t>30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02270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4736D8-A9F2-E648-B43F-CEE6EB2710CA}"/>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971C92CB-5121-054C-B38D-A7AC9E1938D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7B254641-06F9-4F49-97C8-34BABE80FC3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 xmlns:a16="http://schemas.microsoft.com/office/drawing/2014/main" id="{5083D603-879E-8B4D-89A0-BC04DE555F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F99272EC-1378-4946-9763-9AD6F0ECE4CC}"/>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7907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BDBF2B-64EC-E34C-AC07-ACFF3D6DCAE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1E8E3A59-A4C9-844F-AC04-A5141E6E635B}"/>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E834A3A8-DB73-4B47-B06B-E25AAFDB442F}"/>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 xmlns:a16="http://schemas.microsoft.com/office/drawing/2014/main" id="{794E10A3-3D3C-524D-8D0A-0159784A2E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907E899C-E4EA-D04B-9CFF-9DE8807BCECB}"/>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10334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F2526A53-4C0F-E94F-A1CE-21D671EA5385}"/>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5145C220-90B4-5A41-9BA6-AE18A570D236}"/>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28B122A0-AE28-BC4A-91A9-60067719696A}"/>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 xmlns:a16="http://schemas.microsoft.com/office/drawing/2014/main" id="{A7A9DAB7-3584-BC41-98F3-7957EAE2A5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FF07A25F-125B-D249-9CFB-E1E4418A259E}"/>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155877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7B958E-B51C-C04B-A47D-1ECBC744CFA7}"/>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6990DA58-6162-654B-A01E-4D4CC16EDAE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D41359D9-FE6C-3546-A65F-6E9FDB3D714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87B29BF-173D-6A49-A50A-314243BBB34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F59BC885-AE14-A643-80D6-BFE8FFFE4C54}"/>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06438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F91193-8581-B742-B5C7-D64D076C74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6828D84-622D-C04E-AB08-442F955B1A3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42AA22D3-AE8C-D64B-B262-FCBA0F7D7E2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4F987970-59C5-7E4B-A069-EB505E6A9E4D}"/>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9E896898-3DDA-E845-8567-6DF48BC77E0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29643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84D7E01-19D7-4841-845B-30F299C41A4A}"/>
              </a:ext>
            </a:extLst>
          </p:cNvPr>
          <p:cNvSpPr>
            <a:spLocks noGrp="1"/>
          </p:cNvSpPr>
          <p:nvPr>
            <p:ph type="title"/>
          </p:nvPr>
        </p:nvSpPr>
        <p:spPr>
          <a:xfrm>
            <a:off x="623887" y="1709738"/>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123C37C3-1284-E74F-AD65-B6C61E110842}"/>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67A2FD50-D3D8-1B49-BEDA-E1EE9763AB9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8F7D3E19-99BE-2E49-A1FE-431171C8C8E1}"/>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4C7EEE0-3967-1C4B-AD82-823F3AC5205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96722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906605-1F07-7744-8E7B-6C17B3DA0E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549974A8-AC92-124C-AD88-9A334DA0DE95}"/>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8834EE29-B7F7-5646-B2DF-3A3D62E54E99}"/>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D810DF9-847D-2D4E-8D05-BA94CF430FC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D3277308-10C4-4740-B79B-1FD5BD0807C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85792057-79B7-7B48-A8D3-2FCD653C94CE}"/>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93585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A99B21-78BE-B342-A390-28A655F14A95}"/>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B52D1341-74C0-CA49-8FCA-6269DC42F687}"/>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C52E404B-3D0E-0947-8AA5-68429A260FFF}"/>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33D09887-7992-5A48-8BDD-6C0A87A1BB21}"/>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DE5F04EB-3D81-D848-876B-91E7ADBF98C9}"/>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46B5C810-456E-CC41-B3C5-90AF2B0878E0}"/>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DD3C369E-73CE-9745-A545-53BBA053671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00F9FF49-433D-7049-98CC-5FF460A7521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07310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E3C5DFF-8A23-474C-A726-7F18A03413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059D6AF6-B276-3A40-B6AD-5744ADD2219C}"/>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829D27B9-8250-F44E-8CEE-AF1A84EA773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9C68421A-5109-4F44-A551-E6C38CA0D33D}"/>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1083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441B756C-6C8E-1949-B36B-B34195D0AC16}"/>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137FB4A0-3C5A-D84F-9851-0870B8AF42E7}"/>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FED73875-D56F-D84B-9CD3-C4CE799F422F}"/>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2427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4B6325-CA3A-8048-BB0E-DE16534BF41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7B68A4FB-ABE0-8142-A102-C99B1EFA705E}"/>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C2F56538-0E80-264C-80E6-EFF769618D9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6B01C985-7089-6C4D-937E-13FFE7B5E1E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1D449404-AE4B-ED4F-A667-E587FDF9CDC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BBB385E7-5876-2647-8A93-1802BE2328A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8278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4EE60C-3EEC-FF4F-A498-AA1C36788DF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C9D169BB-DD6F-EF4C-BF24-717745409933}"/>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55AF65AB-E615-DA4F-A616-18A23EECB2D6}"/>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 xmlns:a16="http://schemas.microsoft.com/office/drawing/2014/main" id="{2CEF08CB-0BD7-F440-A78B-2040426EA59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91AEAB26-20E7-8041-9A45-78D1477A6B87}"/>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551783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45FE632-F7B7-BC41-BAF4-9F0787C5B866}"/>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B735CF7C-F301-9C4A-A156-44266363ABF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E2F84B2B-B957-7443-B311-53F00702449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5AD668F-E088-5742-A6E7-D8527D614CE5}"/>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84B12874-B77F-C941-9E3B-0717828CF94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BBA1218-5088-BB42-8EC8-9892D8024763}"/>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015124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0481547-8352-F341-B0EC-824B17F1A20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CDF4E81A-3552-C640-A027-198057EF003E}"/>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70C7AAA1-E7B6-5F42-9D53-B0193361383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4B27D1C-1349-EC4F-BA96-C82C0A77065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599D722-3863-8046-9FC3-CE93B87BBF3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04980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94B92028-0E58-B44D-B89E-5D46EB57FE58}"/>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9CEFD033-53CA-EB43-9856-F2DFBF4DD1D8}"/>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89C77EAB-3706-C84E-8D5E-179A27A9331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9712C132-DF90-B24D-9B94-98D474D1B7F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F92B2B7B-F789-C14F-B907-45594504BF7A}"/>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442627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07E182-424F-1E46-8A61-6B3B8DD5DAB8}"/>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4F97A7B9-5CB8-204D-9BEB-C5AB46E01E3E}"/>
              </a:ext>
            </a:extLst>
          </p:cNvPr>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8EC600D1-7E22-AB45-8FA1-F46312682F3C}"/>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C7E3A29-C97C-0044-81F0-C8B5968622D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42A38D70-F6F0-EA4F-A9EF-0C82D1565FEE}"/>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27347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AED517-1AE4-0F4F-9BF9-5E7D17765CF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926EC8C4-5AC6-574C-817A-8164B1929791}"/>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E532ED69-1DB4-2E48-B81C-935A640C3C5B}"/>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44E05265-5B80-A246-8D5C-414E8456D41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7616FFAB-802F-A641-B9D1-AB831B72BA18}"/>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150073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0C984F-E6D7-4A4C-A8FD-173BAFF4198E}"/>
              </a:ext>
            </a:extLst>
          </p:cNvPr>
          <p:cNvSpPr>
            <a:spLocks noGrp="1"/>
          </p:cNvSpPr>
          <p:nvPr>
            <p:ph type="title"/>
          </p:nvPr>
        </p:nvSpPr>
        <p:spPr>
          <a:xfrm>
            <a:off x="623888" y="1709741"/>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3B703AF3-FD3F-CE45-BFE2-23FB51CD6D13}"/>
              </a:ext>
            </a:extLst>
          </p:cNvPr>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8E3B00AD-8FA9-D741-9B2C-FD95CA0EC8E2}"/>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9E63DA56-44E5-F944-93BE-BD1B5B94054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C9B2C9D-4F71-2F46-8C40-22B71D0B3C96}"/>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54879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24BBB9-C450-7346-95E6-1C34447698E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F9BBDEF6-6366-2A4C-AC90-0B918F26E5CD}"/>
              </a:ext>
            </a:extLst>
          </p:cNvPr>
          <p:cNvSpPr>
            <a:spLocks noGrp="1"/>
          </p:cNvSpPr>
          <p:nvPr>
            <p:ph sz="half" idx="1"/>
          </p:nvPr>
        </p:nvSpPr>
        <p:spPr>
          <a:xfrm>
            <a:off x="628650" y="1825625"/>
            <a:ext cx="3886200" cy="4351339"/>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D7D98105-17F7-DB49-BDD3-0F3631451AFA}"/>
              </a:ext>
            </a:extLst>
          </p:cNvPr>
          <p:cNvSpPr>
            <a:spLocks noGrp="1"/>
          </p:cNvSpPr>
          <p:nvPr>
            <p:ph sz="half" idx="2"/>
          </p:nvPr>
        </p:nvSpPr>
        <p:spPr>
          <a:xfrm>
            <a:off x="4629150" y="1825625"/>
            <a:ext cx="3886200" cy="4351339"/>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A4D487CB-52F2-5C45-82CC-A9DCCFA519C5}"/>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9DA3D96B-B6D7-CE46-A793-9584556B824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D26FC319-7314-0C46-AB4D-6E6AB98272CA}"/>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49969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861BF1-3F7A-6C4E-AA12-12F10CAACFBD}"/>
              </a:ext>
            </a:extLst>
          </p:cNvPr>
          <p:cNvSpPr>
            <a:spLocks noGrp="1"/>
          </p:cNvSpPr>
          <p:nvPr>
            <p:ph type="title"/>
          </p:nvPr>
        </p:nvSpPr>
        <p:spPr>
          <a:xfrm>
            <a:off x="629841" y="365127"/>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B095E9CA-1C1A-B947-88E3-BDA337113C4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2BF64191-FAF9-EB4C-9FB7-89D104187856}"/>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82D35D5D-A768-E440-8F66-6E885F2ECCEC}"/>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F306992C-EDD5-3D4A-97EC-B8AD0C9E57F8}"/>
              </a:ext>
            </a:extLst>
          </p:cNvPr>
          <p:cNvSpPr>
            <a:spLocks noGrp="1"/>
          </p:cNvSpPr>
          <p:nvPr>
            <p:ph sz="quarter" idx="4"/>
          </p:nvPr>
        </p:nvSpPr>
        <p:spPr>
          <a:xfrm>
            <a:off x="4629152"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103DE410-C4CC-BB43-8A2F-B17020754219}"/>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10456202-ADA5-CA4C-B280-84819E5F9C1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3505C21C-6422-2B45-86EA-B0880C4612F2}"/>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68445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85AADD-B616-0849-801E-25D47037600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293750D0-7F52-4541-BA9C-3620462E42D0}"/>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E9728C92-BB5A-284A-B2B9-A7FC7B34BAF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29632FBC-0CA2-5A44-81B1-37448EBC4462}"/>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0693752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67B29698-1C42-5946-848E-C5E5651FC249}"/>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E9FFDF03-BF30-C14E-8B8C-CB9CDD4EAD9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788C4B5E-3073-FD42-9FCD-435AFF7B93F6}"/>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1518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DA4CD0-F33E-CC47-95F3-F988B8958907}"/>
              </a:ext>
            </a:extLst>
          </p:cNvPr>
          <p:cNvSpPr>
            <a:spLocks noGrp="1"/>
          </p:cNvSpPr>
          <p:nvPr>
            <p:ph type="title"/>
          </p:nvPr>
        </p:nvSpPr>
        <p:spPr>
          <a:xfrm>
            <a:off x="623888" y="1709739"/>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2BFD729F-B2A4-F84D-BCAD-31F92E3870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26373E95-8F20-8948-BC0F-08F9B36819FD}"/>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 xmlns:a16="http://schemas.microsoft.com/office/drawing/2014/main" id="{4214978D-14C0-6E41-AD12-2BBEA3C2D56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16DB7B1A-CB62-5F49-A094-5BFA88E46881}"/>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4466207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1CBAFD-433C-004A-BDCE-1F69C63ECB71}"/>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55C79ED4-BF30-EA40-87DA-9942CA90CFC2}"/>
              </a:ext>
            </a:extLst>
          </p:cNvPr>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CE33A936-ACFE-C04E-B1CA-AE4182B791A3}"/>
              </a:ext>
            </a:extLst>
          </p:cNvPr>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74C5855-594B-EC42-97AA-F1247632A8D4}"/>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9EA85E9B-530F-FC40-ABD7-50D35ADD773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51B9C74C-7357-F147-BD13-A8E62ACAE4CA}"/>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688563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E0A4DE-5926-E643-ABCF-D82483E6AE69}"/>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994F052C-4408-614D-A904-9E238FE95B08}"/>
              </a:ext>
            </a:extLst>
          </p:cNvPr>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7086A727-B753-7743-BDD0-B313FDB6BED1}"/>
              </a:ext>
            </a:extLst>
          </p:cNvPr>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27811887-36A7-B44B-BFCA-0F63C5E15A76}"/>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B8FB11E4-83E0-1640-9A8B-8F2A04E64A9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DE25C3F-3423-6941-B439-627E84EB3E63}"/>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4440302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4F77F4-F522-FA41-B7CF-2BC4CDCBFF5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D95D2B81-149C-4844-A8E4-D120191518EC}"/>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9F3D99AA-3171-C34D-AB57-B397C31BED46}"/>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8071018C-F78B-ED4A-B751-483DEE71D67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1F3C8019-62F1-B944-A451-3D6B01AE5F69}"/>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45234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08715DA-E9F1-4045-82A9-F91C49EBD781}"/>
              </a:ext>
            </a:extLst>
          </p:cNvPr>
          <p:cNvSpPr>
            <a:spLocks noGrp="1"/>
          </p:cNvSpPr>
          <p:nvPr>
            <p:ph type="title" orient="vert"/>
          </p:nvPr>
        </p:nvSpPr>
        <p:spPr>
          <a:xfrm>
            <a:off x="6543676" y="365126"/>
            <a:ext cx="1971675" cy="5811839"/>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CE651E2E-1EA2-9E4C-A31B-69823759420B}"/>
              </a:ext>
            </a:extLst>
          </p:cNvPr>
          <p:cNvSpPr>
            <a:spLocks noGrp="1"/>
          </p:cNvSpPr>
          <p:nvPr>
            <p:ph type="body" orient="vert" idx="1"/>
          </p:nvPr>
        </p:nvSpPr>
        <p:spPr>
          <a:xfrm>
            <a:off x="628652" y="365126"/>
            <a:ext cx="5800725" cy="5811839"/>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0E43B222-516A-DB40-844F-28130A608625}"/>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D525CC31-387D-424D-913B-04F01EDF98D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24415B15-66CF-6A4C-B6B7-3BEC576F678E}"/>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421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7F5F288-DE4C-AF46-B3D6-431564EFA60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C37CA70E-B75A-E84F-B52F-3EF079CB8E2B}"/>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9DF93CC5-D877-F849-B30F-257E1860EE17}"/>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9E7133B6-7A91-6D4A-B3E2-3DB01768D35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6" name="页脚占位符 5">
            <a:extLst>
              <a:ext uri="{FF2B5EF4-FFF2-40B4-BE49-F238E27FC236}">
                <a16:creationId xmlns="" xmlns:a16="http://schemas.microsoft.com/office/drawing/2014/main" id="{A53B7AC0-FD46-A74C-A6B7-024B435655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7C2ACABC-5295-5140-8D76-45DABCE1E910}"/>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04980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F70EFCD-C3BD-B743-86DF-39664B949A8A}"/>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CFB6C7F8-0F95-4C45-A42A-41BF0DB0936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64FE7DA4-9265-BF45-BEEA-8229CC6A71E8}"/>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83208457-349B-264F-9E6A-6C5D1B105AA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5681923C-B774-AE47-8026-8CA3B738C20E}"/>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45BF03BB-ED21-2540-812B-63CFE998EDD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8" name="页脚占位符 7">
            <a:extLst>
              <a:ext uri="{FF2B5EF4-FFF2-40B4-BE49-F238E27FC236}">
                <a16:creationId xmlns="" xmlns:a16="http://schemas.microsoft.com/office/drawing/2014/main" id="{9D557850-EB30-6A43-8FA3-C27826CB94C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 xmlns:a16="http://schemas.microsoft.com/office/drawing/2014/main" id="{4641C078-5766-4F4C-807A-D51BD23A0B42}"/>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84923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A793F8-8329-1B42-B703-F697B3AC446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3DD56DCD-DC46-B649-AD85-EFBBD25DA4CD}"/>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4" name="页脚占位符 3">
            <a:extLst>
              <a:ext uri="{FF2B5EF4-FFF2-40B4-BE49-F238E27FC236}">
                <a16:creationId xmlns="" xmlns:a16="http://schemas.microsoft.com/office/drawing/2014/main" id="{D92DC04B-5328-BD40-BBBA-DF1C844725E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CE78C63B-D9DB-9043-8EBC-6E9D2361742C}"/>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9329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792C8687-61CC-8A4E-9737-601CFED6714C}"/>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3" name="页脚占位符 2">
            <a:extLst>
              <a:ext uri="{FF2B5EF4-FFF2-40B4-BE49-F238E27FC236}">
                <a16:creationId xmlns="" xmlns:a16="http://schemas.microsoft.com/office/drawing/2014/main" id="{2661BEB9-2871-BE45-888C-AE3AA4411D5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 xmlns:a16="http://schemas.microsoft.com/office/drawing/2014/main" id="{1D7A30AB-1364-1547-A4D2-F0A6BFC822F6}"/>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21949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55745BD-F2F2-DE4D-97D1-31FC9700FF9F}"/>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7BAD0F6-508E-5842-9284-EF6B22777867}"/>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F9D29931-97AC-4141-939C-35E8BA699FC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70CE28A3-C1D7-084A-8653-1CCEF68E4DB1}"/>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6" name="页脚占位符 5">
            <a:extLst>
              <a:ext uri="{FF2B5EF4-FFF2-40B4-BE49-F238E27FC236}">
                <a16:creationId xmlns="" xmlns:a16="http://schemas.microsoft.com/office/drawing/2014/main" id="{4EAAD575-E2EE-0B44-8913-D3D6421D88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74CA608F-39AA-2E41-89B9-C12CB8B987D2}"/>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89537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D9CE73A-6873-2446-A5BB-302BAF4B232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2ABC85F0-01BA-2A43-B9FF-BB90BCF5FCC9}"/>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6C4C30EB-6072-7646-B150-E0A44F7D2D8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5ADA9BF3-28A4-8845-AF43-D2FB443AF558}"/>
              </a:ext>
            </a:extLst>
          </p:cNvPr>
          <p:cNvSpPr>
            <a:spLocks noGrp="1"/>
          </p:cNvSpPr>
          <p:nvPr>
            <p:ph type="dt" sz="half" idx="10"/>
          </p:nvPr>
        </p:nvSpPr>
        <p:spPr/>
        <p:txBody>
          <a:bodyPr/>
          <a:lstStyle/>
          <a:p>
            <a:fld id="{9816363A-8EBB-DF4B-8376-FCFD3BFCD106}" type="datetimeFigureOut">
              <a:rPr kumimoji="1" lang="zh-CN" altLang="en-US" smtClean="0"/>
              <a:t>2018/12/27</a:t>
            </a:fld>
            <a:endParaRPr kumimoji="1" lang="zh-CN" altLang="en-US"/>
          </a:p>
        </p:txBody>
      </p:sp>
      <p:sp>
        <p:nvSpPr>
          <p:cNvPr id="6" name="页脚占位符 5">
            <a:extLst>
              <a:ext uri="{FF2B5EF4-FFF2-40B4-BE49-F238E27FC236}">
                <a16:creationId xmlns="" xmlns:a16="http://schemas.microsoft.com/office/drawing/2014/main" id="{AC685F97-A7F9-C846-9D6F-C40CAC7CAF3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07300B25-60E6-224D-99E1-957299BBB546}"/>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6317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43E44F6C-1454-ED40-8B34-53D7C1EEADB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CA156B73-DE3F-2440-AC59-AD50C421346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15780F8A-7E27-8A42-BF83-F4345AE9399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6363A-8EBB-DF4B-8376-FCFD3BFCD106}" type="datetimeFigureOut">
              <a:rPr kumimoji="1" lang="zh-CN" altLang="en-US" smtClean="0"/>
              <a:t>2018/12/27</a:t>
            </a:fld>
            <a:endParaRPr kumimoji="1" lang="zh-CN" altLang="en-US"/>
          </a:p>
        </p:txBody>
      </p:sp>
      <p:sp>
        <p:nvSpPr>
          <p:cNvPr id="5" name="页脚占位符 4">
            <a:extLst>
              <a:ext uri="{FF2B5EF4-FFF2-40B4-BE49-F238E27FC236}">
                <a16:creationId xmlns="" xmlns:a16="http://schemas.microsoft.com/office/drawing/2014/main" id="{5130195D-37C8-D942-A3E4-E2474F7EF3B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5261F05E-989D-1C41-92F1-32DC2C19FEB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007232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E8EC580-2567-2F47-B611-587895A4507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4C3A81F4-9309-EF4D-BA41-BE29249398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0DE9A52E-80E5-404D-AD3B-E788189DEB6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595D-2DE4-6C4E-968A-7D9DBF6FAD81}"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C29B48D1-E8B4-384F-A78D-0325F56D627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D1B65F5A-EAB4-F34F-8FED-12EBA556A48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594079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45F4A2A-E7F6-A444-A8D0-95FEE83BEFD3}"/>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A1D44843-34F3-814C-8A3D-D00803791F54}"/>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ADD49F58-BCBA-7943-9F18-6B734CADA7C7}"/>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17CDC-0FFD-1D47-9D86-C573465F707C}"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3188E54-9689-CD4B-9D3B-DD198DCFFE45}"/>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22E4B391-684F-374A-9730-0846C39FC255}"/>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75148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C868D41-BE23-3B41-ABF9-227ED0CB6B9A}"/>
              </a:ext>
            </a:extLst>
          </p:cNvPr>
          <p:cNvSpPr>
            <a:spLocks noGrp="1"/>
          </p:cNvSpPr>
          <p:nvPr>
            <p:ph type="ctrTitle"/>
          </p:nvPr>
        </p:nvSpPr>
        <p:spPr/>
        <p:txBody>
          <a:bodyPr/>
          <a:lstStyle/>
          <a:p>
            <a:r>
              <a:rPr kumimoji="1" lang="zh-CN" altLang="en-US" dirty="0"/>
              <a:t>第一章 绪论</a:t>
            </a:r>
          </a:p>
        </p:txBody>
      </p:sp>
      <p:sp>
        <p:nvSpPr>
          <p:cNvPr id="3" name="副标题 2">
            <a:extLst>
              <a:ext uri="{FF2B5EF4-FFF2-40B4-BE49-F238E27FC236}">
                <a16:creationId xmlns="" xmlns:a16="http://schemas.microsoft.com/office/drawing/2014/main" id="{E82724AD-B220-EA47-AB8B-2A067614B22D}"/>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093721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628650" y="1419225"/>
            <a:ext cx="7886700" cy="4351338"/>
          </a:xfrm>
        </p:spPr>
        <p:txBody>
          <a:bodyPr/>
          <a:lstStyle/>
          <a:p>
            <a:pPr>
              <a:lnSpc>
                <a:spcPct val="120000"/>
              </a:lnSpc>
            </a:pPr>
            <a:r>
              <a:rPr lang="zh-CN" altLang="en-US" dirty="0" smtClean="0"/>
              <a:t>如果你有机会作为候选人参加美国大选，该怎么利用聚类得到更多的选票呢？</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316" y="2550147"/>
            <a:ext cx="6687911" cy="3753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55" y="4042230"/>
            <a:ext cx="4223655" cy="2815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5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3.</a:t>
            </a:r>
            <a:r>
              <a:rPr lang="zh-CN" altLang="en-US" sz="4000" dirty="0" smtClean="0"/>
              <a:t>本学期要讲的聚类算法</a:t>
            </a:r>
            <a:endParaRPr lang="zh-CN" altLang="en-US" sz="4000" dirty="0"/>
          </a:p>
        </p:txBody>
      </p:sp>
      <p:sp>
        <p:nvSpPr>
          <p:cNvPr id="3" name="内容占位符 2"/>
          <p:cNvSpPr>
            <a:spLocks noGrp="1"/>
          </p:cNvSpPr>
          <p:nvPr>
            <p:ph idx="1"/>
          </p:nvPr>
        </p:nvSpPr>
        <p:spPr/>
        <p:txBody>
          <a:bodyPr/>
          <a:lstStyle/>
          <a:p>
            <a:r>
              <a:rPr lang="en-US" altLang="zh-CN" dirty="0" smtClean="0"/>
              <a:t>K-means</a:t>
            </a:r>
            <a:r>
              <a:rPr lang="zh-CN" altLang="en-US" dirty="0" smtClean="0"/>
              <a:t>系列</a:t>
            </a:r>
            <a:endParaRPr lang="en-US" altLang="zh-CN" smtClean="0"/>
          </a:p>
          <a:p>
            <a:r>
              <a:rPr lang="zh-CN" altLang="en-US" smtClean="0"/>
              <a:t>谱</a:t>
            </a:r>
            <a:r>
              <a:rPr lang="zh-CN" altLang="en-US" dirty="0" smtClean="0"/>
              <a:t>聚类</a:t>
            </a:r>
            <a:endParaRPr lang="en-US" altLang="zh-CN" dirty="0" smtClean="0"/>
          </a:p>
          <a:p>
            <a:r>
              <a:rPr lang="zh-CN" altLang="en-US" dirty="0" smtClean="0"/>
              <a:t>马尔科夫聚类</a:t>
            </a:r>
            <a:endParaRPr lang="en-US" altLang="zh-CN" dirty="0" smtClean="0"/>
          </a:p>
          <a:p>
            <a:r>
              <a:rPr lang="zh-CN" altLang="en-US" dirty="0"/>
              <a:t>其他聚类</a:t>
            </a:r>
            <a:r>
              <a:rPr lang="zh-CN" altLang="en-US" dirty="0" smtClean="0"/>
              <a:t>算法</a:t>
            </a:r>
            <a:r>
              <a:rPr lang="en-US" altLang="zh-CN" dirty="0" smtClean="0"/>
              <a:t>(</a:t>
            </a:r>
            <a:r>
              <a:rPr lang="zh-CN" altLang="en-US" dirty="0" smtClean="0"/>
              <a:t>只简单介绍理论，不要求实现</a:t>
            </a:r>
            <a:r>
              <a:rPr lang="en-US" altLang="zh-CN" dirty="0" smtClean="0"/>
              <a:t>)</a:t>
            </a:r>
            <a:endParaRPr lang="zh-CN" altLang="en-US" dirty="0"/>
          </a:p>
        </p:txBody>
      </p:sp>
    </p:spTree>
    <p:extLst>
      <p:ext uri="{BB962C8B-B14F-4D97-AF65-F5344CB8AC3E}">
        <p14:creationId xmlns:p14="http://schemas.microsoft.com/office/powerpoint/2010/main" val="1429925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4.</a:t>
            </a:r>
            <a:r>
              <a:rPr lang="zh-CN" altLang="en-US" sz="4000" dirty="0" smtClean="0"/>
              <a:t>相似度的度量</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578882"/>
                <a:ext cx="7886700" cy="4351338"/>
              </a:xfrm>
            </p:spPr>
            <p:txBody>
              <a:bodyPr>
                <a:noAutofit/>
              </a:bodyPr>
              <a:lstStyle/>
              <a:p>
                <a:pPr lvl="0">
                  <a:lnSpc>
                    <a:spcPct val="120000"/>
                  </a:lnSpc>
                </a:pPr>
                <a:r>
                  <a:rPr lang="zh-CN" altLang="en-US" dirty="0" smtClean="0">
                    <a:solidFill>
                      <a:prstClr val="black"/>
                    </a:solidFill>
                  </a:rPr>
                  <a:t>机器学习中的数据一般以向量的形式表示，两个样本间的相似度首先要考虑两个向量之间的距离。</a:t>
                </a:r>
                <a:endParaRPr lang="en-US" altLang="zh-CN" dirty="0" smtClean="0">
                  <a:solidFill>
                    <a:prstClr val="black"/>
                  </a:solidFill>
                </a:endParaRPr>
              </a:p>
              <a:p>
                <a:pPr lvl="0">
                  <a:lnSpc>
                    <a:spcPct val="120000"/>
                  </a:lnSpc>
                </a:pPr>
                <a:r>
                  <a:rPr lang="zh-CN" altLang="en-US" dirty="0" smtClean="0">
                    <a:solidFill>
                      <a:prstClr val="black"/>
                    </a:solidFill>
                  </a:rPr>
                  <a:t>两</a:t>
                </a:r>
                <a:r>
                  <a:rPr lang="zh-CN" altLang="en-US" dirty="0">
                    <a:solidFill>
                      <a:prstClr val="black"/>
                    </a:solidFill>
                  </a:rPr>
                  <a:t>个向量</a:t>
                </a:r>
                <a14:m>
                  <m:oMath xmlns:m="http://schemas.openxmlformats.org/officeDocument/2006/math">
                    <m:acc>
                      <m:accPr>
                        <m:chr m:val="⃗"/>
                        <m:ctrlPr>
                          <a:rPr lang="en-US" altLang="zh-CN" i="1">
                            <a:solidFill>
                              <a:prstClr val="black"/>
                            </a:solidFill>
                            <a:latin typeface="Cambria Math"/>
                          </a:rPr>
                        </m:ctrlPr>
                      </m:accPr>
                      <m:e>
                        <m:r>
                          <a:rPr lang="en-US" altLang="zh-CN" i="1">
                            <a:solidFill>
                              <a:prstClr val="black"/>
                            </a:solidFill>
                            <a:latin typeface="Cambria Math"/>
                          </a:rPr>
                          <m:t>𝑥</m:t>
                        </m:r>
                      </m:e>
                    </m:acc>
                    <m:r>
                      <a:rPr lang="en-US" altLang="zh-CN" i="1">
                        <a:solidFill>
                          <a:prstClr val="black"/>
                        </a:solidFill>
                        <a:latin typeface="Cambria Math"/>
                      </a:rPr>
                      <m:t>=</m:t>
                    </m:r>
                    <m:d>
                      <m:dPr>
                        <m:ctrlPr>
                          <a:rPr lang="en-US" altLang="zh-CN" i="1">
                            <a:solidFill>
                              <a:prstClr val="black"/>
                            </a:solidFill>
                            <a:latin typeface="Cambria Math"/>
                          </a:rPr>
                        </m:ctrlPr>
                      </m:dPr>
                      <m:e>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1</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2</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𝑛</m:t>
                            </m:r>
                          </m:sub>
                        </m:sSub>
                      </m:e>
                    </m:d>
                  </m:oMath>
                </a14:m>
                <a:r>
                  <a:rPr lang="zh-CN" altLang="en-US" dirty="0">
                    <a:solidFill>
                      <a:prstClr val="black"/>
                    </a:solidFill>
                  </a:rPr>
                  <a:t>和</a:t>
                </a:r>
                <a14:m>
                  <m:oMath xmlns:m="http://schemas.openxmlformats.org/officeDocument/2006/math">
                    <m:acc>
                      <m:accPr>
                        <m:chr m:val="⃗"/>
                        <m:ctrlPr>
                          <a:rPr lang="en-US" altLang="zh-CN" i="1">
                            <a:solidFill>
                              <a:prstClr val="black"/>
                            </a:solidFill>
                            <a:latin typeface="Cambria Math"/>
                          </a:rPr>
                        </m:ctrlPr>
                      </m:accPr>
                      <m:e>
                        <m:r>
                          <m:rPr>
                            <m:sty m:val="p"/>
                          </m:rPr>
                          <a:rPr lang="en-US" altLang="zh-CN">
                            <a:solidFill>
                              <a:prstClr val="black"/>
                            </a:solidFill>
                            <a:latin typeface="Cambria Math"/>
                          </a:rPr>
                          <m:t>y</m:t>
                        </m:r>
                      </m:e>
                    </m:acc>
                    <m:r>
                      <a:rPr lang="en-US" altLang="zh-CN" i="1">
                        <a:solidFill>
                          <a:prstClr val="black"/>
                        </a:solidFill>
                        <a:latin typeface="Cambria Math"/>
                      </a:rPr>
                      <m:t>=</m:t>
                    </m:r>
                    <m:d>
                      <m:dPr>
                        <m:ctrlPr>
                          <a:rPr lang="en-US" altLang="zh-CN" i="1">
                            <a:solidFill>
                              <a:prstClr val="black"/>
                            </a:solidFill>
                            <a:latin typeface="Cambria Math"/>
                          </a:rPr>
                        </m:ctrlPr>
                      </m:dPr>
                      <m:e>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1</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2</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𝑛</m:t>
                            </m:r>
                          </m:sub>
                        </m:sSub>
                      </m:e>
                    </m:d>
                  </m:oMath>
                </a14:m>
                <a:r>
                  <a:rPr lang="zh-CN" altLang="en-US" dirty="0">
                    <a:solidFill>
                      <a:prstClr val="black"/>
                    </a:solidFill>
                  </a:rPr>
                  <a:t>之间的距离计算方式主要有闵可夫斯基距离、</a:t>
                </a:r>
                <a:r>
                  <a:rPr lang="zh-CN" altLang="en-US" dirty="0">
                    <a:solidFill>
                      <a:srgbClr val="FF0000"/>
                    </a:solidFill>
                  </a:rPr>
                  <a:t>欧式距离、曼哈顿距离</a:t>
                </a:r>
                <a:r>
                  <a:rPr lang="zh-CN" altLang="en-US" dirty="0">
                    <a:solidFill>
                      <a:prstClr val="black"/>
                    </a:solidFill>
                  </a:rPr>
                  <a:t>、切比雪夫距离、马氏距离、</a:t>
                </a:r>
                <a:r>
                  <a:rPr lang="en-GB" altLang="zh-CN" dirty="0" err="1">
                    <a:solidFill>
                      <a:prstClr val="black"/>
                    </a:solidFill>
                  </a:rPr>
                  <a:t>Camberra</a:t>
                </a:r>
                <a:r>
                  <a:rPr lang="zh-CN" altLang="en-US" dirty="0">
                    <a:solidFill>
                      <a:prstClr val="black"/>
                    </a:solidFill>
                  </a:rPr>
                  <a:t>距离、汉明距离等。</a:t>
                </a:r>
                <a:endParaRPr lang="en-US" altLang="zh-CN" dirty="0">
                  <a:solidFill>
                    <a:prstClr val="black"/>
                  </a:solidFill>
                </a:endParaRPr>
              </a:p>
              <a:p>
                <a:pPr lvl="0">
                  <a:lnSpc>
                    <a:spcPct val="120000"/>
                  </a:lnSpc>
                </a:pPr>
                <a:r>
                  <a:rPr lang="zh-CN" altLang="en-US" dirty="0">
                    <a:solidFill>
                      <a:prstClr val="black"/>
                    </a:solidFill>
                  </a:rPr>
                  <a:t>其中，闵可夫斯基距离是一组距离计算方式的统称，欧式距离和曼哈顿距离都是闵氏距离的特殊形式</a:t>
                </a:r>
                <a:r>
                  <a:rPr lang="zh-CN" altLang="en-US" dirty="0" smtClean="0">
                    <a:solidFill>
                      <a:prstClr val="black"/>
                    </a:solidFill>
                  </a:rPr>
                  <a:t>。</a:t>
                </a:r>
                <a:endParaRPr lang="zh-CN" altLang="en-US"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578882"/>
                <a:ext cx="7886700" cy="4351338"/>
              </a:xfrm>
              <a:blipFill rotWithShape="1">
                <a:blip r:embed="rId2"/>
                <a:stretch>
                  <a:fillRect l="-1314" t="-980" r="-6105" b="-16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275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4.1.1</a:t>
            </a:r>
            <a:r>
              <a:rPr lang="zh-CN" altLang="en-US" sz="4000" dirty="0" smtClean="0"/>
              <a:t>欧式</a:t>
            </a:r>
            <a:r>
              <a:rPr lang="zh-CN" altLang="en-US" sz="4000" dirty="0"/>
              <a:t>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4"/>
                <a:ext cx="7886700" cy="4792889"/>
              </a:xfrm>
            </p:spPr>
            <p:txBody>
              <a:bodyPr>
                <a:normAutofit fontScale="92500" lnSpcReduction="10000"/>
              </a:bodyPr>
              <a:lstStyle/>
              <a:p>
                <a:pPr>
                  <a:lnSpc>
                    <a:spcPct val="120000"/>
                  </a:lnSpc>
                </a:pPr>
                <a:r>
                  <a:rPr lang="zh-CN" altLang="en-US" dirty="0"/>
                  <a:t>欧式距离</a:t>
                </a:r>
                <a:r>
                  <a:rPr lang="en-US" altLang="zh-CN" dirty="0"/>
                  <a:t>(</a:t>
                </a:r>
                <a:r>
                  <a:rPr lang="zh-CN" altLang="en-US" dirty="0"/>
                  <a:t>欧几里德距离，欧几里得度量，</a:t>
                </a:r>
                <a:r>
                  <a:rPr lang="en-GB" altLang="zh-CN" dirty="0" err="1"/>
                  <a:t>euclidean</a:t>
                </a:r>
                <a:r>
                  <a:rPr lang="en-GB" altLang="zh-CN" dirty="0"/>
                  <a:t> metric</a:t>
                </a:r>
                <a:r>
                  <a:rPr lang="en-US" altLang="zh-CN" dirty="0"/>
                  <a:t>)</a:t>
                </a:r>
                <a:r>
                  <a:rPr lang="zh-CN" altLang="en-US" dirty="0"/>
                  <a:t>是一个最常用的的距离计算方法，指在</a:t>
                </a:r>
                <a:r>
                  <a:rPr lang="en-US" altLang="zh-CN" dirty="0"/>
                  <a:t>m</a:t>
                </a:r>
                <a:r>
                  <a:rPr lang="zh-CN" altLang="en-US" dirty="0"/>
                  <a:t>维空间中两个点之间的真实距离，或者向量的自然长度（即该点到原点的距离）。在二维和三维空间中的欧氏距离就是两点之间的实际距离。欧式距离的计算公式为：</a:t>
                </a:r>
                <a:endParaRPr lang="en-US" altLang="zh-CN"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𝑑𝑖𝑠𝑡</m:t>
                          </m:r>
                        </m:e>
                        <m:sub>
                          <m:r>
                            <a:rPr lang="en-US" altLang="zh-CN" i="1">
                              <a:latin typeface="Cambria Math"/>
                            </a:rPr>
                            <m:t>𝑒𝑑</m:t>
                          </m:r>
                        </m:sub>
                      </m:sSub>
                      <m:d>
                        <m:dPr>
                          <m:ctrlPr>
                            <a:rPr lang="en-US" altLang="zh-CN" i="1">
                              <a:latin typeface="Cambria Math"/>
                            </a:rPr>
                          </m:ctrlPr>
                        </m:dPr>
                        <m:e>
                          <m:acc>
                            <m:accPr>
                              <m:chr m:val="⃗"/>
                              <m:ctrlPr>
                                <a:rPr lang="en-US" altLang="zh-CN" i="1">
                                  <a:latin typeface="Cambria Math"/>
                                </a:rPr>
                              </m:ctrlPr>
                            </m:accPr>
                            <m:e>
                              <m:r>
                                <a:rPr lang="en-US" altLang="zh-CN" i="1">
                                  <a:latin typeface="Cambria Math"/>
                                </a:rPr>
                                <m:t>𝑥</m:t>
                              </m:r>
                            </m:e>
                          </m:acc>
                          <m:r>
                            <a:rPr lang="en-US" altLang="zh-CN" i="1">
                              <a:latin typeface="Cambria Math"/>
                            </a:rPr>
                            <m:t>,</m:t>
                          </m:r>
                          <m:acc>
                            <m:accPr>
                              <m:chr m:val="⃗"/>
                              <m:ctrlPr>
                                <a:rPr lang="en-US" altLang="zh-CN" i="1">
                                  <a:latin typeface="Cambria Math"/>
                                </a:rPr>
                              </m:ctrlPr>
                            </m:accPr>
                            <m:e>
                              <m:r>
                                <a:rPr lang="en-US" altLang="zh-CN" i="1">
                                  <a:latin typeface="Cambria Math"/>
                                </a:rPr>
                                <m:t>𝑦</m:t>
                              </m:r>
                            </m:e>
                          </m:acc>
                        </m:e>
                      </m:d>
                      <m:r>
                        <a:rPr lang="en-US" altLang="zh-CN" i="1">
                          <a:latin typeface="Cambria Math"/>
                        </a:rPr>
                        <m:t>=</m:t>
                      </m:r>
                      <m:rad>
                        <m:radPr>
                          <m:degHide m:val="on"/>
                          <m:ctrlPr>
                            <a:rPr lang="en-US" altLang="zh-CN" i="1">
                              <a:latin typeface="Cambria Math"/>
                            </a:rPr>
                          </m:ctrlPr>
                        </m:radPr>
                        <m:deg/>
                        <m:e>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p>
                                <m:sSupPr>
                                  <m:ctrlPr>
                                    <a:rPr lang="en-US" altLang="zh-CN" i="1">
                                      <a:latin typeface="Cambria Math"/>
                                    </a:rPr>
                                  </m:ctrlPr>
                                </m:sSupPr>
                                <m:e>
                                  <m:d>
                                    <m:dPr>
                                      <m:ctrlPr>
                                        <a:rPr lang="en-US" altLang="zh-CN" i="1">
                                          <a:latin typeface="Cambria Math"/>
                                        </a:rPr>
                                      </m:ctrlPr>
                                    </m:dPr>
                                    <m:e>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𝑖</m:t>
                                          </m:r>
                                        </m:sub>
                                      </m:sSub>
                                    </m:e>
                                  </m:d>
                                </m:e>
                                <m:sup>
                                  <m:r>
                                    <a:rPr lang="en-US" altLang="zh-CN" i="1">
                                      <a:latin typeface="Cambria Math"/>
                                    </a:rPr>
                                    <m:t>2</m:t>
                                  </m:r>
                                </m:sup>
                              </m:sSup>
                            </m:e>
                          </m:nary>
                        </m:e>
                      </m:ra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4"/>
                <a:ext cx="7886700" cy="4792889"/>
              </a:xfrm>
              <a:blipFill rotWithShape="1">
                <a:blip r:embed="rId2"/>
                <a:stretch>
                  <a:fillRect l="-1159" t="-1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697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4.1.2</a:t>
            </a:r>
            <a:r>
              <a:rPr lang="zh-CN" altLang="en-US" sz="4000" dirty="0" smtClean="0"/>
              <a:t>曼哈顿</a:t>
            </a:r>
            <a:r>
              <a:rPr lang="zh-CN" altLang="en-US" sz="4000" dirty="0"/>
              <a:t>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433739"/>
                <a:ext cx="7886700" cy="4351338"/>
              </a:xfrm>
            </p:spPr>
            <p:txBody>
              <a:bodyPr>
                <a:normAutofit/>
              </a:bodyPr>
              <a:lstStyle/>
              <a:p>
                <a:pPr>
                  <a:lnSpc>
                    <a:spcPct val="120000"/>
                  </a:lnSpc>
                </a:pPr>
                <a:r>
                  <a:rPr lang="zh-CN" altLang="en-US" dirty="0"/>
                  <a:t>曼哈顿距离也叫出租车距离或棋盘距离，是由十九世纪的赫尔曼</a:t>
                </a:r>
                <a:r>
                  <a:rPr lang="en-US" altLang="zh-CN" dirty="0"/>
                  <a:t>·</a:t>
                </a:r>
                <a:r>
                  <a:rPr lang="zh-CN" altLang="en-US" dirty="0"/>
                  <a:t>闵可夫斯基所创词汇 ，是种使用在几何度量空间的几何学用语，用以表示两个点在标准坐标系上的绝对轴距总和。</a:t>
                </a:r>
                <a:endParaRPr lang="en-US" altLang="zh-CN"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𝑑</m:t>
                          </m:r>
                        </m:e>
                        <m:sub>
                          <m:r>
                            <a:rPr lang="en-US" altLang="zh-CN" i="1">
                              <a:latin typeface="Cambria Math"/>
                            </a:rPr>
                            <m:t>12</m:t>
                          </m:r>
                        </m:sub>
                      </m:sSub>
                      <m:r>
                        <a:rPr lang="en-US" altLang="zh-CN" i="1">
                          <a:latin typeface="Cambria Math"/>
                        </a:rPr>
                        <m:t>=</m:t>
                      </m:r>
                      <m:nary>
                        <m:naryPr>
                          <m:chr m:val="∑"/>
                          <m:ctrlPr>
                            <a:rPr lang="en-US" altLang="zh-CN" i="1">
                              <a:latin typeface="Cambria Math"/>
                            </a:rPr>
                          </m:ctrlPr>
                        </m:naryPr>
                        <m:sub>
                          <m:r>
                            <m:rPr>
                              <m:brk m:alnAt="23"/>
                            </m:rPr>
                            <a:rPr lang="en-US" altLang="zh-CN" i="1">
                              <a:latin typeface="Cambria Math"/>
                            </a:rPr>
                            <m:t>𝑘</m:t>
                          </m:r>
                          <m:r>
                            <a:rPr lang="en-US" altLang="zh-CN" i="1">
                              <a:latin typeface="Cambria Math"/>
                            </a:rPr>
                            <m:t>=1</m:t>
                          </m:r>
                        </m:sub>
                        <m:sup>
                          <m:r>
                            <a:rPr lang="en-US" altLang="zh-CN" i="1">
                              <a:latin typeface="Cambria Math"/>
                            </a:rPr>
                            <m:t>𝑛</m:t>
                          </m:r>
                        </m:sup>
                        <m:e>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𝑥</m:t>
                                  </m:r>
                                </m:e>
                                <m:sub>
                                  <m:r>
                                    <a:rPr lang="en-US" altLang="zh-CN" i="1">
                                      <a:latin typeface="Cambria Math"/>
                                    </a:rPr>
                                    <m:t>1</m:t>
                                  </m:r>
                                  <m:r>
                                    <a:rPr lang="en-US" altLang="zh-CN" i="1">
                                      <a:latin typeface="Cambria Math"/>
                                    </a:rPr>
                                    <m:t>𝑘</m:t>
                                  </m:r>
                                </m:sub>
                              </m:sSub>
                              <m:r>
                                <a:rPr lang="en-US" altLang="zh-CN"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2</m:t>
                                  </m:r>
                                  <m:r>
                                    <a:rPr lang="en-US" altLang="zh-CN" i="1">
                                      <a:latin typeface="Cambria Math"/>
                                    </a:rPr>
                                    <m:t>𝑘</m:t>
                                  </m:r>
                                </m:sub>
                              </m:sSub>
                            </m:e>
                          </m:d>
                        </m:e>
                      </m:nary>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433739"/>
                <a:ext cx="7886700" cy="4351338"/>
              </a:xfrm>
              <a:blipFill rotWithShape="1">
                <a:blip r:embed="rId2"/>
                <a:stretch>
                  <a:fillRect l="-1314" t="-980" r="-1159"/>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474" y="3355265"/>
            <a:ext cx="2298704" cy="295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21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曼哈顿距离</a:t>
            </a:r>
          </a:p>
        </p:txBody>
      </p:sp>
      <p:sp>
        <p:nvSpPr>
          <p:cNvPr id="3" name="内容占位符 2"/>
          <p:cNvSpPr>
            <a:spLocks noGrp="1"/>
          </p:cNvSpPr>
          <p:nvPr>
            <p:ph idx="1"/>
          </p:nvPr>
        </p:nvSpPr>
        <p:spPr/>
        <p:txBody>
          <a:bodyPr>
            <a:normAutofit/>
          </a:bodyPr>
          <a:lstStyle/>
          <a:p>
            <a:pPr>
              <a:lnSpc>
                <a:spcPct val="120000"/>
              </a:lnSpc>
            </a:pPr>
            <a:r>
              <a:rPr lang="zh-CN" altLang="en-US" dirty="0" smtClean="0"/>
              <a:t>屏幕</a:t>
            </a:r>
            <a:r>
              <a:rPr lang="zh-CN" altLang="en-US" dirty="0"/>
              <a:t>是由像素构成，是整数，点的坐标也一般是整数，在早期的计算机图形学中，浮点运算很昂贵，很慢而且有误差，如果直接使用欧氏距离，则必须要进行浮点运算，如果使用曼哈顿距离，则只要计算整数的加减法即可，这就大大提高了运算速度和精度。</a:t>
            </a:r>
            <a:endParaRPr lang="en-US" altLang="zh-CN" dirty="0"/>
          </a:p>
        </p:txBody>
      </p:sp>
    </p:spTree>
    <p:extLst>
      <p:ext uri="{BB962C8B-B14F-4D97-AF65-F5344CB8AC3E}">
        <p14:creationId xmlns:p14="http://schemas.microsoft.com/office/powerpoint/2010/main" val="4077909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4.2</a:t>
            </a:r>
            <a:r>
              <a:rPr lang="zh-CN" altLang="en-US" sz="4000" dirty="0" smtClean="0"/>
              <a:t>簇</a:t>
            </a:r>
            <a:r>
              <a:rPr lang="zh-CN" altLang="en-US" sz="4000" dirty="0"/>
              <a:t>之间的距离计算方法</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两个簇之间的距离主要有以下几种：</a:t>
            </a:r>
            <a:endParaRPr lang="en-US" altLang="zh-CN" dirty="0"/>
          </a:p>
          <a:p>
            <a:pPr marL="0" indent="0">
              <a:buNone/>
            </a:pPr>
            <a:r>
              <a:rPr lang="en-US" altLang="zh-CN" dirty="0"/>
              <a:t>(1)</a:t>
            </a:r>
            <a:r>
              <a:rPr lang="zh-CN" altLang="en-US" dirty="0"/>
              <a:t>取两个簇中距离</a:t>
            </a:r>
            <a:r>
              <a:rPr lang="zh-CN" altLang="en-US" dirty="0">
                <a:solidFill>
                  <a:srgbClr val="FF0000"/>
                </a:solidFill>
              </a:rPr>
              <a:t>最近的两个样本</a:t>
            </a:r>
            <a:r>
              <a:rPr lang="zh-CN" altLang="en-US" dirty="0"/>
              <a:t>的距离作为这两个簇的距离。</a:t>
            </a:r>
          </a:p>
          <a:p>
            <a:pPr marL="0" indent="0">
              <a:buNone/>
            </a:pPr>
            <a:r>
              <a:rPr lang="en-US" altLang="zh-CN" dirty="0"/>
              <a:t>(2)</a:t>
            </a:r>
            <a:r>
              <a:rPr lang="zh-CN" altLang="en-US" dirty="0"/>
              <a:t>取两个簇中距离</a:t>
            </a:r>
            <a:r>
              <a:rPr lang="zh-CN" altLang="en-US" dirty="0">
                <a:solidFill>
                  <a:srgbClr val="FF0000"/>
                </a:solidFill>
              </a:rPr>
              <a:t>最远的两个样本点</a:t>
            </a:r>
            <a:r>
              <a:rPr lang="zh-CN" altLang="en-US" dirty="0"/>
              <a:t>的距离作为两个簇的距离。</a:t>
            </a:r>
          </a:p>
          <a:p>
            <a:pPr marL="0" indent="0">
              <a:buNone/>
            </a:pPr>
            <a:r>
              <a:rPr lang="en-US" altLang="zh-CN" dirty="0"/>
              <a:t>(3)</a:t>
            </a:r>
            <a:r>
              <a:rPr lang="zh-CN" altLang="en-US" dirty="0"/>
              <a:t>把两个簇中的点两两的距离全部放在一起求一个</a:t>
            </a:r>
            <a:r>
              <a:rPr lang="zh-CN" altLang="en-US" dirty="0">
                <a:solidFill>
                  <a:srgbClr val="FF0000"/>
                </a:solidFill>
              </a:rPr>
              <a:t>平均值</a:t>
            </a:r>
            <a:r>
              <a:rPr lang="zh-CN" altLang="en-US" dirty="0"/>
              <a:t>。</a:t>
            </a:r>
          </a:p>
          <a:p>
            <a:pPr marL="0" indent="0">
              <a:buNone/>
            </a:pPr>
            <a:r>
              <a:rPr lang="en-US" altLang="zh-CN" dirty="0"/>
              <a:t>(4)</a:t>
            </a:r>
            <a:r>
              <a:rPr lang="zh-CN" altLang="en-US" dirty="0"/>
              <a:t>取两两距离的</a:t>
            </a:r>
            <a:r>
              <a:rPr lang="zh-CN" altLang="en-US" dirty="0">
                <a:solidFill>
                  <a:srgbClr val="FF0000"/>
                </a:solidFill>
              </a:rPr>
              <a:t>中值</a:t>
            </a:r>
            <a:r>
              <a:rPr lang="zh-CN" altLang="en-US" dirty="0"/>
              <a:t>，与取均值相比更加能够解除个别噪声点对结果的干扰。</a:t>
            </a:r>
          </a:p>
          <a:p>
            <a:pPr marL="0" indent="0">
              <a:buNone/>
            </a:pPr>
            <a:r>
              <a:rPr lang="en-US" altLang="zh-CN" dirty="0" smtClean="0"/>
              <a:t>(5)</a:t>
            </a:r>
            <a:r>
              <a:rPr lang="zh-CN" altLang="en-US" dirty="0"/>
              <a:t>求每个簇的</a:t>
            </a:r>
            <a:r>
              <a:rPr lang="zh-CN" altLang="en-US" dirty="0">
                <a:solidFill>
                  <a:srgbClr val="FF0000"/>
                </a:solidFill>
              </a:rPr>
              <a:t>中心点</a:t>
            </a:r>
            <a:r>
              <a:rPr lang="zh-CN" altLang="en-US" dirty="0"/>
              <a:t>，然后用中心点代替整个簇再去就簇间的距离</a:t>
            </a:r>
          </a:p>
        </p:txBody>
      </p:sp>
    </p:spTree>
    <p:extLst>
      <p:ext uri="{BB962C8B-B14F-4D97-AF65-F5344CB8AC3E}">
        <p14:creationId xmlns:p14="http://schemas.microsoft.com/office/powerpoint/2010/main" val="2118661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需要注意的问题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nSpc>
                    <a:spcPct val="120000"/>
                  </a:lnSpc>
                  <a:buNone/>
                </a:pPr>
                <a:r>
                  <a:rPr lang="en-US" altLang="zh-CN" dirty="0"/>
                  <a:t>1.</a:t>
                </a:r>
                <a:r>
                  <a:rPr lang="zh-CN" altLang="en-US" dirty="0"/>
                  <a:t>平均值</a:t>
                </a:r>
                <a14:m>
                  <m:oMath xmlns:m="http://schemas.openxmlformats.org/officeDocument/2006/math">
                    <m:r>
                      <a:rPr lang="zh-CN" altLang="en-US" i="1" smtClean="0">
                        <a:latin typeface="Cambria Math"/>
                      </a:rPr>
                      <m:t>≠</m:t>
                    </m:r>
                  </m:oMath>
                </a14:m>
                <a:r>
                  <a:rPr lang="zh-CN" altLang="en-US" dirty="0"/>
                  <a:t>中值</a:t>
                </a:r>
                <a:endParaRPr lang="en-US" altLang="zh-CN" dirty="0"/>
              </a:p>
              <a:p>
                <a:pPr marL="0" indent="0">
                  <a:lnSpc>
                    <a:spcPct val="120000"/>
                  </a:lnSpc>
                  <a:buNone/>
                </a:pPr>
                <a:r>
                  <a:rPr lang="en-US" altLang="zh-CN" dirty="0"/>
                  <a:t>2.</a:t>
                </a:r>
                <a:r>
                  <a:rPr lang="zh-CN" altLang="en-US" dirty="0"/>
                  <a:t>两个簇中的点两两距离的平均值</a:t>
                </a:r>
                <a14:m>
                  <m:oMath xmlns:m="http://schemas.openxmlformats.org/officeDocument/2006/math">
                    <m:r>
                      <a:rPr lang="zh-CN" altLang="en-US" i="1">
                        <a:solidFill>
                          <a:prstClr val="black"/>
                        </a:solidFill>
                        <a:latin typeface="Cambria Math"/>
                      </a:rPr>
                      <m:t>≠</m:t>
                    </m:r>
                  </m:oMath>
                </a14:m>
                <a:r>
                  <a:rPr lang="zh-CN" altLang="en-US" dirty="0"/>
                  <a:t>中心点的距离，即上面的计算方法在</a:t>
                </a:r>
                <a:r>
                  <a:rPr lang="en-US" altLang="zh-CN" dirty="0"/>
                  <a:t>(3)</a:t>
                </a:r>
                <a:r>
                  <a:rPr lang="zh-CN" altLang="en-US" dirty="0"/>
                  <a:t>和</a:t>
                </a:r>
                <a:r>
                  <a:rPr lang="en-US" altLang="zh-CN" dirty="0"/>
                  <a:t>(5)</a:t>
                </a:r>
                <a:r>
                  <a:rPr lang="zh-CN" altLang="en-US" dirty="0"/>
                  <a:t>计算出来的结果是不同的。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46" t="-980" r="-6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8508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pPr>
              <a:lnSpc>
                <a:spcPct val="120000"/>
              </a:lnSpc>
            </a:pPr>
            <a:r>
              <a:rPr lang="zh-CN" altLang="en-US" dirty="0" smtClean="0"/>
              <a:t>距离与相似度是什么关系？</a:t>
            </a:r>
            <a:endParaRPr lang="en-US" altLang="zh-CN" dirty="0" smtClean="0"/>
          </a:p>
          <a:p>
            <a:pPr>
              <a:lnSpc>
                <a:spcPct val="120000"/>
              </a:lnSpc>
            </a:pPr>
            <a:r>
              <a:rPr lang="zh-CN" altLang="en-US" dirty="0" smtClean="0"/>
              <a:t>现有</a:t>
            </a:r>
            <a:r>
              <a:rPr lang="en-US" altLang="zh-CN" dirty="0" smtClean="0"/>
              <a:t>8</a:t>
            </a:r>
            <a:r>
              <a:rPr lang="zh-CN" altLang="en-US" dirty="0" smtClean="0"/>
              <a:t>个数据点，</a:t>
            </a:r>
            <a:r>
              <a:rPr lang="en-US" altLang="zh-CN" dirty="0" smtClean="0"/>
              <a:t>(1,1), (1,2), (2,1), (2,2), (6,6), (6,7), (7,6), (7,7)</a:t>
            </a:r>
            <a:r>
              <a:rPr lang="zh-CN" altLang="en-US" dirty="0" smtClean="0"/>
              <a:t>，将其分为两个簇，并分别用以上</a:t>
            </a:r>
            <a:r>
              <a:rPr lang="en-US" altLang="zh-CN" dirty="0" smtClean="0"/>
              <a:t>5</a:t>
            </a:r>
            <a:r>
              <a:rPr lang="zh-CN" altLang="en-US" dirty="0" smtClean="0"/>
              <a:t>种方法计算两个簇之间的距离。</a:t>
            </a:r>
            <a:endParaRPr lang="zh-CN" altLang="en-US" dirty="0"/>
          </a:p>
        </p:txBody>
      </p:sp>
    </p:spTree>
    <p:extLst>
      <p:ext uri="{BB962C8B-B14F-4D97-AF65-F5344CB8AC3E}">
        <p14:creationId xmlns:p14="http://schemas.microsoft.com/office/powerpoint/2010/main" val="2348474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4.3</a:t>
            </a:r>
            <a:r>
              <a:rPr lang="zh-CN" altLang="en-US" sz="4000" dirty="0" smtClean="0"/>
              <a:t>相似度</a:t>
            </a:r>
            <a:r>
              <a:rPr lang="zh-CN" altLang="en-US" sz="4000" dirty="0"/>
              <a:t>度量方法</a:t>
            </a:r>
          </a:p>
        </p:txBody>
      </p:sp>
      <p:sp>
        <p:nvSpPr>
          <p:cNvPr id="3" name="内容占位符 2"/>
          <p:cNvSpPr>
            <a:spLocks noGrp="1"/>
          </p:cNvSpPr>
          <p:nvPr>
            <p:ph idx="1"/>
          </p:nvPr>
        </p:nvSpPr>
        <p:spPr/>
        <p:txBody>
          <a:bodyPr>
            <a:normAutofit fontScale="92500"/>
          </a:bodyPr>
          <a:lstStyle/>
          <a:p>
            <a:pPr>
              <a:lnSpc>
                <a:spcPct val="120000"/>
              </a:lnSpc>
            </a:pPr>
            <a:r>
              <a:rPr lang="zh-CN" altLang="en-US" dirty="0"/>
              <a:t>聚类是将样本集分为若干互不相交的子集，即样本簇。那么，什么样的聚类结果比较好呢？直观上看，我们希望</a:t>
            </a:r>
            <a:r>
              <a:rPr lang="en-US" altLang="zh-CN" dirty="0"/>
              <a:t>“</a:t>
            </a:r>
            <a:r>
              <a:rPr lang="zh-CN" altLang="en-US" dirty="0"/>
              <a:t>物以类聚</a:t>
            </a:r>
            <a:r>
              <a:rPr lang="en-US" altLang="zh-CN" dirty="0"/>
              <a:t>”</a:t>
            </a:r>
            <a:r>
              <a:rPr lang="zh-CN" altLang="en-US" dirty="0"/>
              <a:t>，即同一簇的样本尽可能彼此相似 ，不同簇的样本尽可能不同。换言之，聚类结果的</a:t>
            </a:r>
            <a:r>
              <a:rPr lang="en-US" altLang="zh-CN" dirty="0"/>
              <a:t>“</a:t>
            </a:r>
            <a:r>
              <a:rPr lang="zh-CN" altLang="en-US" dirty="0"/>
              <a:t>簇内相似度</a:t>
            </a:r>
            <a:r>
              <a:rPr lang="en-US" altLang="zh-CN" dirty="0"/>
              <a:t>” (</a:t>
            </a:r>
            <a:r>
              <a:rPr lang="en-GB" altLang="zh-CN" dirty="0"/>
              <a:t>intra-cluster similarity)</a:t>
            </a:r>
            <a:r>
              <a:rPr lang="zh-CN" altLang="en-US" dirty="0"/>
              <a:t>高且</a:t>
            </a:r>
            <a:r>
              <a:rPr lang="en-US" altLang="zh-CN" dirty="0"/>
              <a:t>“</a:t>
            </a:r>
            <a:r>
              <a:rPr lang="zh-CN" altLang="en-US" dirty="0"/>
              <a:t>簇间相似度</a:t>
            </a:r>
            <a:r>
              <a:rPr lang="en-US" altLang="zh-CN" dirty="0"/>
              <a:t>” (</a:t>
            </a:r>
            <a:r>
              <a:rPr lang="en-GB" altLang="zh-CN" dirty="0"/>
              <a:t>inter-cluster similarity)</a:t>
            </a:r>
            <a:r>
              <a:rPr lang="zh-CN" altLang="en-US" dirty="0"/>
              <a:t>低。</a:t>
            </a:r>
            <a:endParaRPr lang="en-US" altLang="zh-CN" dirty="0"/>
          </a:p>
          <a:p>
            <a:pPr>
              <a:lnSpc>
                <a:spcPct val="120000"/>
              </a:lnSpc>
            </a:pPr>
            <a:r>
              <a:rPr lang="zh-CN" altLang="en-US" dirty="0"/>
              <a:t>根据数据集与算法的不同，相似度与距离的关系也会发生变化。</a:t>
            </a:r>
          </a:p>
        </p:txBody>
      </p:sp>
    </p:spTree>
    <p:extLst>
      <p:ext uri="{BB962C8B-B14F-4D97-AF65-F5344CB8AC3E}">
        <p14:creationId xmlns:p14="http://schemas.microsoft.com/office/powerpoint/2010/main" val="2169400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C80F24-8751-6748-A395-6CC68DD4C11E}"/>
              </a:ext>
            </a:extLst>
          </p:cNvPr>
          <p:cNvSpPr>
            <a:spLocks noGrp="1"/>
          </p:cNvSpPr>
          <p:nvPr>
            <p:ph type="title"/>
          </p:nvPr>
        </p:nvSpPr>
        <p:spPr/>
        <p:txBody>
          <a:bodyPr>
            <a:normAutofit/>
          </a:bodyPr>
          <a:lstStyle/>
          <a:p>
            <a:r>
              <a:rPr kumimoji="1" lang="zh-CN" altLang="en-US" sz="4000" dirty="0"/>
              <a:t>本章内容</a:t>
            </a:r>
          </a:p>
        </p:txBody>
      </p:sp>
      <p:sp>
        <p:nvSpPr>
          <p:cNvPr id="3" name="内容占位符 2">
            <a:extLst>
              <a:ext uri="{FF2B5EF4-FFF2-40B4-BE49-F238E27FC236}">
                <a16:creationId xmlns="" xmlns:a16="http://schemas.microsoft.com/office/drawing/2014/main" id="{A674D26A-E446-7949-B430-D2FF57FA6265}"/>
              </a:ext>
            </a:extLst>
          </p:cNvPr>
          <p:cNvSpPr>
            <a:spLocks noGrp="1"/>
          </p:cNvSpPr>
          <p:nvPr>
            <p:ph idx="1"/>
          </p:nvPr>
        </p:nvSpPr>
        <p:spPr/>
        <p:txBody>
          <a:bodyPr/>
          <a:lstStyle/>
          <a:p>
            <a:pPr marL="0" indent="0">
              <a:buNone/>
            </a:pPr>
            <a:r>
              <a:rPr kumimoji="1" lang="en-US" altLang="zh-CN" dirty="0" smtClean="0"/>
              <a:t>1.</a:t>
            </a:r>
            <a:r>
              <a:rPr kumimoji="1" lang="zh-CN" altLang="en-US" dirty="0" smtClean="0"/>
              <a:t>聚类算法</a:t>
            </a:r>
            <a:endParaRPr kumimoji="1" lang="en-US" altLang="zh-CN" dirty="0" smtClean="0"/>
          </a:p>
          <a:p>
            <a:pPr marL="0" indent="0">
              <a:buNone/>
            </a:pPr>
            <a:r>
              <a:rPr kumimoji="1" lang="en-US" altLang="zh-CN" dirty="0" smtClean="0"/>
              <a:t>2.</a:t>
            </a:r>
            <a:r>
              <a:rPr kumimoji="1" lang="zh-CN" altLang="en-US" dirty="0" smtClean="0"/>
              <a:t>数据预处理和降维</a:t>
            </a:r>
            <a:endParaRPr kumimoji="1" lang="en-US" altLang="zh-CN" dirty="0"/>
          </a:p>
          <a:p>
            <a:pPr marL="0" indent="0">
              <a:buNone/>
            </a:pPr>
            <a:r>
              <a:rPr kumimoji="1" lang="en-US" altLang="zh-CN" dirty="0"/>
              <a:t>3.</a:t>
            </a:r>
            <a:r>
              <a:rPr kumimoji="1" lang="zh-CN" altLang="en-US" dirty="0"/>
              <a:t>涉及到的数学知识</a:t>
            </a:r>
            <a:endParaRPr kumimoji="1" lang="en-US" altLang="zh-CN" dirty="0"/>
          </a:p>
          <a:p>
            <a:pPr marL="0" indent="0">
              <a:buNone/>
            </a:pPr>
            <a:r>
              <a:rPr kumimoji="1" lang="en-US" altLang="zh-CN" dirty="0"/>
              <a:t>4</a:t>
            </a:r>
            <a:r>
              <a:rPr kumimoji="1" lang="en-US" altLang="zh-CN" dirty="0" smtClean="0"/>
              <a:t>.</a:t>
            </a:r>
            <a:r>
              <a:rPr kumimoji="1" lang="zh-CN" altLang="en-US" dirty="0" smtClean="0"/>
              <a:t>资料推荐</a:t>
            </a:r>
            <a:endParaRPr kumimoji="1" lang="zh-CN" altLang="en-US" dirty="0"/>
          </a:p>
        </p:txBody>
      </p:sp>
    </p:spTree>
    <p:extLst>
      <p:ext uri="{BB962C8B-B14F-4D97-AF65-F5344CB8AC3E}">
        <p14:creationId xmlns:p14="http://schemas.microsoft.com/office/powerpoint/2010/main" val="1747027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4.3.1</a:t>
            </a:r>
            <a:r>
              <a:rPr lang="zh-CN" altLang="en-US" sz="4000" dirty="0" smtClean="0"/>
              <a:t>与</a:t>
            </a:r>
            <a:r>
              <a:rPr lang="zh-CN" altLang="en-US" sz="4000" dirty="0"/>
              <a:t>距离完全相关的相似度度量方法</a:t>
            </a:r>
          </a:p>
        </p:txBody>
      </p:sp>
      <p:sp>
        <p:nvSpPr>
          <p:cNvPr id="4" name="内容占位符 3"/>
          <p:cNvSpPr>
            <a:spLocks noGrp="1"/>
          </p:cNvSpPr>
          <p:nvPr>
            <p:ph idx="1"/>
          </p:nvPr>
        </p:nvSpPr>
        <p:spPr/>
        <p:txBody>
          <a:bodyPr>
            <a:normAutofit/>
          </a:bodyPr>
          <a:lstStyle/>
          <a:p>
            <a:pPr>
              <a:lnSpc>
                <a:spcPct val="120000"/>
              </a:lnSpc>
            </a:pPr>
            <a:r>
              <a:rPr lang="zh-CN" altLang="en-US" dirty="0"/>
              <a:t>在</a:t>
            </a:r>
            <a:r>
              <a:rPr lang="en-US" altLang="zh-CN" dirty="0"/>
              <a:t>K-means</a:t>
            </a:r>
            <a:r>
              <a:rPr lang="zh-CN" altLang="en-US" dirty="0"/>
              <a:t>算法中，，每个簇有一个中心点，任何一个数据点距离哪个中心点最近就认为其与这个簇中数据点的相似度最高，并将该点划分到这个簇中。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629" y="3440362"/>
            <a:ext cx="2857065" cy="32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5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prstClr val="black"/>
                </a:solidFill>
              </a:rPr>
              <a:t>4.3.2</a:t>
            </a:r>
            <a:r>
              <a:rPr lang="zh-CN" altLang="en-US" sz="4000" dirty="0" smtClean="0">
                <a:solidFill>
                  <a:prstClr val="black"/>
                </a:solidFill>
              </a:rPr>
              <a:t>与</a:t>
            </a:r>
            <a:r>
              <a:rPr lang="zh-CN" altLang="en-US" sz="4000" dirty="0">
                <a:solidFill>
                  <a:prstClr val="black"/>
                </a:solidFill>
              </a:rPr>
              <a:t>距离部分相关的相似度度量方法</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sz="2600" dirty="0"/>
              <a:t>在基于密度的聚类中，一个簇可以通过相互距离较近的点逐步向外“生长”，最终导致同一个簇中的数据点可能相距很远，不同的簇中的数据点反而可能相距较近。</a:t>
            </a:r>
          </a:p>
          <a:p>
            <a:endParaRPr lang="zh-CN" altLang="en-US" dirty="0"/>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153" y="3770444"/>
            <a:ext cx="2795772" cy="291438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210" y="3770444"/>
            <a:ext cx="3304753" cy="3096344"/>
          </a:xfrm>
          <a:prstGeom prst="rect">
            <a:avLst/>
          </a:prstGeom>
        </p:spPr>
      </p:pic>
    </p:spTree>
    <p:extLst>
      <p:ext uri="{BB962C8B-B14F-4D97-AF65-F5344CB8AC3E}">
        <p14:creationId xmlns:p14="http://schemas.microsoft.com/office/powerpoint/2010/main" val="12766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prstClr val="black"/>
                </a:solidFill>
              </a:rPr>
              <a:t>4.3.3</a:t>
            </a:r>
            <a:r>
              <a:rPr lang="zh-CN" altLang="en-US" sz="3600" dirty="0" smtClean="0">
                <a:solidFill>
                  <a:prstClr val="black"/>
                </a:solidFill>
              </a:rPr>
              <a:t>与</a:t>
            </a:r>
            <a:r>
              <a:rPr lang="zh-CN" altLang="en-US" sz="3600" dirty="0">
                <a:solidFill>
                  <a:prstClr val="black"/>
                </a:solidFill>
              </a:rPr>
              <a:t>距离无关的的相似度度量方法</a:t>
            </a:r>
            <a:endParaRPr lang="zh-CN" altLang="en-US" sz="3600" dirty="0"/>
          </a:p>
        </p:txBody>
      </p:sp>
      <p:sp>
        <p:nvSpPr>
          <p:cNvPr id="3" name="内容占位符 2"/>
          <p:cNvSpPr>
            <a:spLocks noGrp="1"/>
          </p:cNvSpPr>
          <p:nvPr>
            <p:ph idx="1"/>
          </p:nvPr>
        </p:nvSpPr>
        <p:spPr/>
        <p:txBody>
          <a:bodyPr/>
          <a:lstStyle/>
          <a:p>
            <a:pPr>
              <a:lnSpc>
                <a:spcPct val="120000"/>
              </a:lnSpc>
            </a:pPr>
            <a:r>
              <a:rPr lang="zh-CN" altLang="en-US" dirty="0"/>
              <a:t>在高斯混合模型中，不同簇的数据点可能完全混合在一起。</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674" y="2996952"/>
            <a:ext cx="4165997"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55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总结</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dirty="0" smtClean="0"/>
              <a:t>距离的计算方法有欧式距离、曼哈顿距离等。</a:t>
            </a:r>
            <a:endParaRPr lang="en-US" altLang="zh-CN" dirty="0" smtClean="0"/>
          </a:p>
          <a:p>
            <a:pPr>
              <a:lnSpc>
                <a:spcPct val="120000"/>
              </a:lnSpc>
            </a:pPr>
            <a:r>
              <a:rPr lang="zh-CN" altLang="en-US" dirty="0"/>
              <a:t>聚类</a:t>
            </a:r>
            <a:r>
              <a:rPr lang="zh-CN" altLang="en-US" dirty="0" smtClean="0"/>
              <a:t>中用到的距离包括向量之间的距离和簇之间的距离。</a:t>
            </a:r>
            <a:endParaRPr lang="en-US" altLang="zh-CN" dirty="0" smtClean="0"/>
          </a:p>
          <a:p>
            <a:pPr>
              <a:lnSpc>
                <a:spcPct val="120000"/>
              </a:lnSpc>
            </a:pPr>
            <a:r>
              <a:rPr lang="zh-CN" altLang="en-US" dirty="0" smtClean="0"/>
              <a:t>相似度可能与距离有关，也可能与距离无关。</a:t>
            </a:r>
            <a:endParaRPr lang="zh-CN" altLang="en-US" dirty="0"/>
          </a:p>
        </p:txBody>
      </p:sp>
    </p:spTree>
    <p:extLst>
      <p:ext uri="{BB962C8B-B14F-4D97-AF65-F5344CB8AC3E}">
        <p14:creationId xmlns:p14="http://schemas.microsoft.com/office/powerpoint/2010/main" val="3025762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数据预处理和降维方法</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76186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B0DFC72-932D-8C48-A3FD-1E5916FAB56D}"/>
              </a:ext>
            </a:extLst>
          </p:cNvPr>
          <p:cNvSpPr>
            <a:spLocks noGrp="1"/>
          </p:cNvSpPr>
          <p:nvPr>
            <p:ph type="title"/>
          </p:nvPr>
        </p:nvSpPr>
        <p:spPr/>
        <p:txBody>
          <a:bodyPr>
            <a:normAutofit/>
          </a:bodyPr>
          <a:lstStyle/>
          <a:p>
            <a:r>
              <a:rPr kumimoji="1" lang="en-US" altLang="zh-CN" sz="4000" dirty="0" smtClean="0"/>
              <a:t>1.</a:t>
            </a:r>
            <a:r>
              <a:rPr kumimoji="1" lang="zh-CN" altLang="en-US" sz="4000" dirty="0" smtClean="0"/>
              <a:t>数据预处理</a:t>
            </a:r>
            <a:endParaRPr kumimoji="1" lang="zh-CN" altLang="en-US" sz="4000" dirty="0"/>
          </a:p>
        </p:txBody>
      </p:sp>
      <p:sp>
        <p:nvSpPr>
          <p:cNvPr id="3" name="内容占位符 2">
            <a:extLst>
              <a:ext uri="{FF2B5EF4-FFF2-40B4-BE49-F238E27FC236}">
                <a16:creationId xmlns="" xmlns:a16="http://schemas.microsoft.com/office/drawing/2014/main" id="{5CC0CCBC-E454-1844-965B-0781E473940F}"/>
              </a:ext>
            </a:extLst>
          </p:cNvPr>
          <p:cNvSpPr>
            <a:spLocks noGrp="1"/>
          </p:cNvSpPr>
          <p:nvPr>
            <p:ph idx="1"/>
          </p:nvPr>
        </p:nvSpPr>
        <p:spPr>
          <a:xfrm>
            <a:off x="628650" y="1551398"/>
            <a:ext cx="7886700" cy="4625565"/>
          </a:xfrm>
        </p:spPr>
        <p:txBody>
          <a:bodyPr/>
          <a:lstStyle/>
          <a:p>
            <a:pPr>
              <a:lnSpc>
                <a:spcPct val="120000"/>
              </a:lnSpc>
            </a:pPr>
            <a:r>
              <a:rPr kumimoji="1" lang="zh-CN" altLang="en-US" sz="2400" dirty="0"/>
              <a:t>现实世界中数据大体上都是不完整，不一致的脏数据，无法直接使用。</a:t>
            </a:r>
            <a:endParaRPr kumimoji="1" lang="en-US" altLang="zh-CN" sz="2400" dirty="0"/>
          </a:p>
          <a:p>
            <a:pPr>
              <a:lnSpc>
                <a:spcPct val="120000"/>
              </a:lnSpc>
            </a:pPr>
            <a:r>
              <a:rPr kumimoji="1" lang="zh-CN" altLang="en-US" sz="2400" dirty="0"/>
              <a:t>数据预处理主要包括：缺失值处理、异常值处理、数据集成、数据标准化和数据离散化。</a:t>
            </a:r>
            <a:endParaRPr kumimoji="1" lang="en-US" altLang="zh-CN" sz="2400" dirty="0"/>
          </a:p>
          <a:p>
            <a:endParaRPr kumimoji="1" lang="zh-CN" altLang="en-US" dirty="0"/>
          </a:p>
        </p:txBody>
      </p:sp>
      <p:pic>
        <p:nvPicPr>
          <p:cNvPr id="5" name="图片 4">
            <a:extLst>
              <a:ext uri="{FF2B5EF4-FFF2-40B4-BE49-F238E27FC236}">
                <a16:creationId xmlns="" xmlns:a16="http://schemas.microsoft.com/office/drawing/2014/main" id="{355B1C70-5BEB-3249-8C01-189406DF46A6}"/>
              </a:ext>
            </a:extLst>
          </p:cNvPr>
          <p:cNvPicPr>
            <a:picLocks noChangeAspect="1"/>
          </p:cNvPicPr>
          <p:nvPr/>
        </p:nvPicPr>
        <p:blipFill>
          <a:blip r:embed="rId2"/>
          <a:stretch>
            <a:fillRect/>
          </a:stretch>
        </p:blipFill>
        <p:spPr>
          <a:xfrm>
            <a:off x="944578" y="3640306"/>
            <a:ext cx="2657475" cy="3189644"/>
          </a:xfrm>
          <a:prstGeom prst="rect">
            <a:avLst/>
          </a:prstGeom>
        </p:spPr>
      </p:pic>
      <p:sp>
        <p:nvSpPr>
          <p:cNvPr id="9" name="下箭头 8">
            <a:extLst>
              <a:ext uri="{FF2B5EF4-FFF2-40B4-BE49-F238E27FC236}">
                <a16:creationId xmlns="" xmlns:a16="http://schemas.microsoft.com/office/drawing/2014/main" id="{E02ECC01-2348-634A-B147-1FB45CB1A424}"/>
              </a:ext>
            </a:extLst>
          </p:cNvPr>
          <p:cNvSpPr/>
          <p:nvPr/>
        </p:nvSpPr>
        <p:spPr>
          <a:xfrm rot="2761916">
            <a:off x="3312170" y="5064128"/>
            <a:ext cx="145515" cy="50239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b="1">
              <a:ln w="22225">
                <a:solidFill>
                  <a:schemeClr val="accent2"/>
                </a:solidFill>
                <a:prstDash val="solid"/>
              </a:ln>
              <a:solidFill>
                <a:schemeClr val="accent2">
                  <a:lumMod val="40000"/>
                  <a:lumOff val="60000"/>
                </a:schemeClr>
              </a:solidFill>
            </a:endParaRPr>
          </a:p>
        </p:txBody>
      </p:sp>
      <p:pic>
        <p:nvPicPr>
          <p:cNvPr id="11" name="图片 10">
            <a:extLst>
              <a:ext uri="{FF2B5EF4-FFF2-40B4-BE49-F238E27FC236}">
                <a16:creationId xmlns="" xmlns:a16="http://schemas.microsoft.com/office/drawing/2014/main" id="{DF0729DD-2831-1343-B06F-04D193C96A81}"/>
              </a:ext>
            </a:extLst>
          </p:cNvPr>
          <p:cNvPicPr>
            <a:picLocks noChangeAspect="1"/>
          </p:cNvPicPr>
          <p:nvPr/>
        </p:nvPicPr>
        <p:blipFill>
          <a:blip r:embed="rId3"/>
          <a:stretch>
            <a:fillRect/>
          </a:stretch>
        </p:blipFill>
        <p:spPr>
          <a:xfrm>
            <a:off x="3983804" y="3640306"/>
            <a:ext cx="2731053" cy="3281024"/>
          </a:xfrm>
          <a:prstGeom prst="rect">
            <a:avLst/>
          </a:prstGeom>
        </p:spPr>
      </p:pic>
      <p:sp>
        <p:nvSpPr>
          <p:cNvPr id="12" name="矩形 11">
            <a:extLst>
              <a:ext uri="{FF2B5EF4-FFF2-40B4-BE49-F238E27FC236}">
                <a16:creationId xmlns="" xmlns:a16="http://schemas.microsoft.com/office/drawing/2014/main" id="{C502815C-5B79-454A-9082-CAEA5E1DF99A}"/>
              </a:ext>
            </a:extLst>
          </p:cNvPr>
          <p:cNvSpPr/>
          <p:nvPr/>
        </p:nvSpPr>
        <p:spPr>
          <a:xfrm>
            <a:off x="5000944" y="4005038"/>
            <a:ext cx="662683" cy="72946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747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prstClr val="black"/>
                </a:solidFill>
              </a:rPr>
              <a:t>数据预处理</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在数据集中，由于不同维度的量纲不同往往导致数值上的差异巨大。在聚类前必须进行归一化处理。</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63308044"/>
              </p:ext>
            </p:extLst>
          </p:nvPr>
        </p:nvGraphicFramePr>
        <p:xfrm>
          <a:off x="1524000" y="3167742"/>
          <a:ext cx="6096000" cy="25908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2800" dirty="0" smtClean="0"/>
                        <a:t>编号</a:t>
                      </a:r>
                      <a:endParaRPr lang="zh-CN" altLang="en-US" sz="2800" dirty="0"/>
                    </a:p>
                  </a:txBody>
                  <a:tcPr/>
                </a:tc>
                <a:tc>
                  <a:txBody>
                    <a:bodyPr/>
                    <a:lstStyle/>
                    <a:p>
                      <a:r>
                        <a:rPr lang="zh-CN" altLang="en-US" sz="2800" dirty="0" smtClean="0"/>
                        <a:t>年龄</a:t>
                      </a:r>
                      <a:endParaRPr lang="zh-CN" altLang="en-US" sz="2800" dirty="0"/>
                    </a:p>
                  </a:txBody>
                  <a:tcPr/>
                </a:tc>
                <a:tc>
                  <a:txBody>
                    <a:bodyPr/>
                    <a:lstStyle/>
                    <a:p>
                      <a:r>
                        <a:rPr lang="zh-CN" altLang="en-US" sz="2800" dirty="0" smtClean="0"/>
                        <a:t>收入</a:t>
                      </a:r>
                      <a:endParaRPr lang="zh-CN" altLang="en-US" sz="2800" dirty="0"/>
                    </a:p>
                  </a:txBody>
                  <a:tcPr/>
                </a:tc>
              </a:tr>
              <a:tr h="370840">
                <a:tc>
                  <a:txBody>
                    <a:bodyPr/>
                    <a:lstStyle/>
                    <a:p>
                      <a:r>
                        <a:rPr lang="en-US" altLang="zh-CN" sz="2800" dirty="0" smtClean="0"/>
                        <a:t>1</a:t>
                      </a:r>
                      <a:endParaRPr lang="zh-CN" altLang="en-US" sz="2800" dirty="0"/>
                    </a:p>
                  </a:txBody>
                  <a:tcPr/>
                </a:tc>
                <a:tc>
                  <a:txBody>
                    <a:bodyPr/>
                    <a:lstStyle/>
                    <a:p>
                      <a:r>
                        <a:rPr lang="en-US" altLang="zh-CN" sz="2800" dirty="0" smtClean="0"/>
                        <a:t>25</a:t>
                      </a:r>
                      <a:endParaRPr lang="zh-CN" altLang="en-US" sz="2800" dirty="0"/>
                    </a:p>
                  </a:txBody>
                  <a:tcPr/>
                </a:tc>
                <a:tc>
                  <a:txBody>
                    <a:bodyPr/>
                    <a:lstStyle/>
                    <a:p>
                      <a:r>
                        <a:rPr lang="en-US" altLang="zh-CN" sz="2800" dirty="0" smtClean="0"/>
                        <a:t>5000</a:t>
                      </a:r>
                      <a:endParaRPr lang="zh-CN" altLang="en-US" sz="2800" dirty="0"/>
                    </a:p>
                  </a:txBody>
                  <a:tcPr/>
                </a:tc>
              </a:tr>
              <a:tr h="370840">
                <a:tc>
                  <a:txBody>
                    <a:bodyPr/>
                    <a:lstStyle/>
                    <a:p>
                      <a:r>
                        <a:rPr lang="en-US" altLang="zh-CN" sz="2800" dirty="0" smtClean="0"/>
                        <a:t>2</a:t>
                      </a:r>
                      <a:endParaRPr lang="zh-CN" altLang="en-US" sz="2800" dirty="0"/>
                    </a:p>
                  </a:txBody>
                  <a:tcPr/>
                </a:tc>
                <a:tc>
                  <a:txBody>
                    <a:bodyPr/>
                    <a:lstStyle/>
                    <a:p>
                      <a:r>
                        <a:rPr lang="en-US" altLang="zh-CN" sz="2800" dirty="0" smtClean="0"/>
                        <a:t>25</a:t>
                      </a:r>
                      <a:endParaRPr lang="zh-CN" altLang="en-US" sz="2800" dirty="0"/>
                    </a:p>
                  </a:txBody>
                  <a:tcPr/>
                </a:tc>
                <a:tc>
                  <a:txBody>
                    <a:bodyPr/>
                    <a:lstStyle/>
                    <a:p>
                      <a:r>
                        <a:rPr lang="en-US" altLang="zh-CN" sz="2800" dirty="0" smtClean="0"/>
                        <a:t>4000</a:t>
                      </a:r>
                      <a:endParaRPr lang="zh-CN" altLang="en-US" sz="2800" dirty="0"/>
                    </a:p>
                  </a:txBody>
                  <a:tcPr/>
                </a:tc>
              </a:tr>
              <a:tr h="370840">
                <a:tc>
                  <a:txBody>
                    <a:bodyPr/>
                    <a:lstStyle/>
                    <a:p>
                      <a:r>
                        <a:rPr lang="en-US" altLang="zh-CN" sz="2800" dirty="0" smtClean="0"/>
                        <a:t>3</a:t>
                      </a:r>
                      <a:endParaRPr lang="zh-CN" altLang="en-US" sz="2800" dirty="0"/>
                    </a:p>
                  </a:txBody>
                  <a:tcPr/>
                </a:tc>
                <a:tc>
                  <a:txBody>
                    <a:bodyPr/>
                    <a:lstStyle/>
                    <a:p>
                      <a:r>
                        <a:rPr lang="en-US" altLang="zh-CN" sz="2800" dirty="0" smtClean="0"/>
                        <a:t>37</a:t>
                      </a:r>
                      <a:endParaRPr lang="zh-CN" altLang="en-US" sz="2800" dirty="0"/>
                    </a:p>
                  </a:txBody>
                  <a:tcPr/>
                </a:tc>
                <a:tc>
                  <a:txBody>
                    <a:bodyPr/>
                    <a:lstStyle/>
                    <a:p>
                      <a:r>
                        <a:rPr lang="en-US" altLang="zh-CN" sz="2800" dirty="0" smtClean="0"/>
                        <a:t>7000</a:t>
                      </a:r>
                      <a:endParaRPr lang="zh-CN" altLang="en-US" sz="2800" dirty="0"/>
                    </a:p>
                  </a:txBody>
                  <a:tcPr/>
                </a:tc>
              </a:tr>
              <a:tr h="370840">
                <a:tc>
                  <a:txBody>
                    <a:bodyPr/>
                    <a:lstStyle/>
                    <a:p>
                      <a:r>
                        <a:rPr lang="en-US" altLang="zh-CN" sz="2800" dirty="0" smtClean="0"/>
                        <a:t>4</a:t>
                      </a:r>
                      <a:endParaRPr lang="zh-CN" altLang="en-US" sz="2800" dirty="0"/>
                    </a:p>
                  </a:txBody>
                  <a:tcPr/>
                </a:tc>
                <a:tc>
                  <a:txBody>
                    <a:bodyPr/>
                    <a:lstStyle/>
                    <a:p>
                      <a:r>
                        <a:rPr lang="en-US" altLang="zh-CN" sz="2800" dirty="0" smtClean="0"/>
                        <a:t>46</a:t>
                      </a:r>
                      <a:endParaRPr lang="zh-CN" altLang="en-US" sz="2800" dirty="0"/>
                    </a:p>
                  </a:txBody>
                  <a:tcPr/>
                </a:tc>
                <a:tc>
                  <a:txBody>
                    <a:bodyPr/>
                    <a:lstStyle/>
                    <a:p>
                      <a:r>
                        <a:rPr lang="en-US" altLang="zh-CN" sz="2800" dirty="0" smtClean="0"/>
                        <a:t>5000</a:t>
                      </a:r>
                      <a:endParaRPr lang="zh-CN" altLang="en-US" sz="2800" dirty="0"/>
                    </a:p>
                  </a:txBody>
                  <a:tcPr/>
                </a:tc>
              </a:tr>
            </a:tbl>
          </a:graphicData>
        </a:graphic>
      </p:graphicFrame>
    </p:spTree>
    <p:extLst>
      <p:ext uri="{BB962C8B-B14F-4D97-AF65-F5344CB8AC3E}">
        <p14:creationId xmlns:p14="http://schemas.microsoft.com/office/powerpoint/2010/main" val="3831858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F71A48-0A5B-774E-97BF-E9DE1751CA12}"/>
              </a:ext>
            </a:extLst>
          </p:cNvPr>
          <p:cNvSpPr>
            <a:spLocks noGrp="1"/>
          </p:cNvSpPr>
          <p:nvPr>
            <p:ph type="title"/>
          </p:nvPr>
        </p:nvSpPr>
        <p:spPr/>
        <p:txBody>
          <a:bodyPr>
            <a:normAutofit/>
          </a:bodyPr>
          <a:lstStyle/>
          <a:p>
            <a:r>
              <a:rPr kumimoji="1" lang="zh-CN" altLang="en-US" sz="4000" dirty="0"/>
              <a:t>降维</a:t>
            </a:r>
          </a:p>
        </p:txBody>
      </p:sp>
      <p:pic>
        <p:nvPicPr>
          <p:cNvPr id="5" name="内容占位符 4">
            <a:extLst>
              <a:ext uri="{FF2B5EF4-FFF2-40B4-BE49-F238E27FC236}">
                <a16:creationId xmlns="" xmlns:a16="http://schemas.microsoft.com/office/drawing/2014/main" id="{7601C42F-FA16-4147-A9C0-52CC17393DF9}"/>
              </a:ext>
            </a:extLst>
          </p:cNvPr>
          <p:cNvPicPr>
            <a:picLocks noGrp="1" noChangeAspect="1"/>
          </p:cNvPicPr>
          <p:nvPr>
            <p:ph idx="1"/>
          </p:nvPr>
        </p:nvPicPr>
        <p:blipFill>
          <a:blip r:embed="rId2"/>
          <a:stretch>
            <a:fillRect/>
          </a:stretch>
        </p:blipFill>
        <p:spPr>
          <a:xfrm>
            <a:off x="1290739" y="1962269"/>
            <a:ext cx="2743200" cy="3708400"/>
          </a:xfrm>
        </p:spPr>
      </p:pic>
      <p:pic>
        <p:nvPicPr>
          <p:cNvPr id="7" name="图片 6">
            <a:extLst>
              <a:ext uri="{FF2B5EF4-FFF2-40B4-BE49-F238E27FC236}">
                <a16:creationId xmlns="" xmlns:a16="http://schemas.microsoft.com/office/drawing/2014/main" id="{B1E2458B-B3F9-0646-BB4B-9BF757E28E65}"/>
              </a:ext>
            </a:extLst>
          </p:cNvPr>
          <p:cNvPicPr>
            <a:picLocks noChangeAspect="1"/>
          </p:cNvPicPr>
          <p:nvPr/>
        </p:nvPicPr>
        <p:blipFill>
          <a:blip r:embed="rId3"/>
          <a:stretch>
            <a:fillRect/>
          </a:stretch>
        </p:blipFill>
        <p:spPr>
          <a:xfrm>
            <a:off x="3817468" y="1903365"/>
            <a:ext cx="2893784" cy="3767307"/>
          </a:xfrm>
          <a:prstGeom prst="rect">
            <a:avLst/>
          </a:prstGeom>
        </p:spPr>
      </p:pic>
      <p:cxnSp>
        <p:nvCxnSpPr>
          <p:cNvPr id="9" name="直线连接符 8">
            <a:extLst>
              <a:ext uri="{FF2B5EF4-FFF2-40B4-BE49-F238E27FC236}">
                <a16:creationId xmlns="" xmlns:a16="http://schemas.microsoft.com/office/drawing/2014/main" id="{414B3E23-A669-5240-94B3-DE3771782B1D}"/>
              </a:ext>
            </a:extLst>
          </p:cNvPr>
          <p:cNvCxnSpPr/>
          <p:nvPr/>
        </p:nvCxnSpPr>
        <p:spPr>
          <a:xfrm>
            <a:off x="1614487" y="1566159"/>
            <a:ext cx="5191835" cy="438717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 xmlns:a16="http://schemas.microsoft.com/office/drawing/2014/main" id="{93A3673F-8DAC-F543-B982-41F03BDD9496}"/>
              </a:ext>
            </a:extLst>
          </p:cNvPr>
          <p:cNvCxnSpPr/>
          <p:nvPr/>
        </p:nvCxnSpPr>
        <p:spPr>
          <a:xfrm flipV="1">
            <a:off x="1532241" y="1445743"/>
            <a:ext cx="5518837" cy="43742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 xmlns:a16="http://schemas.microsoft.com/office/drawing/2014/main" id="{755F9506-9B31-3E4A-A007-138262A8E2FA}"/>
              </a:ext>
            </a:extLst>
          </p:cNvPr>
          <p:cNvSpPr txBox="1"/>
          <p:nvPr/>
        </p:nvSpPr>
        <p:spPr>
          <a:xfrm>
            <a:off x="1532241" y="5850167"/>
            <a:ext cx="6334126" cy="954107"/>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solidFill>
                  <a:srgbClr val="FF0000"/>
                </a:solidFill>
              </a:rPr>
              <a:t>书中的数据都是为了让人容易明白，实际中的数据集不会这么简单</a:t>
            </a:r>
          </a:p>
        </p:txBody>
      </p:sp>
    </p:spTree>
    <p:extLst>
      <p:ext uri="{BB962C8B-B14F-4D97-AF65-F5344CB8AC3E}">
        <p14:creationId xmlns:p14="http://schemas.microsoft.com/office/powerpoint/2010/main" val="305414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2B7D4E-8CDC-AB43-BD23-55CD426320F3}"/>
              </a:ext>
            </a:extLst>
          </p:cNvPr>
          <p:cNvSpPr>
            <a:spLocks noGrp="1"/>
          </p:cNvSpPr>
          <p:nvPr>
            <p:ph type="title"/>
          </p:nvPr>
        </p:nvSpPr>
        <p:spPr/>
        <p:txBody>
          <a:bodyPr>
            <a:normAutofit/>
          </a:bodyPr>
          <a:lstStyle/>
          <a:p>
            <a:r>
              <a:rPr kumimoji="1" lang="zh-CN" altLang="en-US" sz="4000" dirty="0"/>
              <a:t>例 </a:t>
            </a:r>
            <a:r>
              <a:rPr kumimoji="1" lang="en-US" altLang="zh-CN" sz="4000" dirty="0">
                <a:latin typeface="Times New Roman" panose="02020603050405020304" pitchFamily="18" charset="0"/>
                <a:cs typeface="Times New Roman" panose="02020603050405020304" pitchFamily="18" charset="0"/>
              </a:rPr>
              <a:t>2010</a:t>
            </a:r>
            <a:r>
              <a:rPr kumimoji="1" lang="zh-CN" altLang="en-US" sz="4000" dirty="0"/>
              <a:t>年人口普查数据</a:t>
            </a:r>
          </a:p>
        </p:txBody>
      </p:sp>
      <p:pic>
        <p:nvPicPr>
          <p:cNvPr id="5" name="内容占位符 4">
            <a:extLst>
              <a:ext uri="{FF2B5EF4-FFF2-40B4-BE49-F238E27FC236}">
                <a16:creationId xmlns="" xmlns:a16="http://schemas.microsoft.com/office/drawing/2014/main" id="{9EF21260-EC08-DA41-A5EE-2BFA5AB599EB}"/>
              </a:ext>
            </a:extLst>
          </p:cNvPr>
          <p:cNvPicPr>
            <a:picLocks noGrp="1" noChangeAspect="1"/>
          </p:cNvPicPr>
          <p:nvPr>
            <p:ph idx="1"/>
          </p:nvPr>
        </p:nvPicPr>
        <p:blipFill>
          <a:blip r:embed="rId2"/>
          <a:stretch>
            <a:fillRect/>
          </a:stretch>
        </p:blipFill>
        <p:spPr>
          <a:xfrm>
            <a:off x="752787" y="1509781"/>
            <a:ext cx="3126110" cy="2582387"/>
          </a:xfrm>
        </p:spPr>
      </p:pic>
      <p:pic>
        <p:nvPicPr>
          <p:cNvPr id="11" name="图片 10">
            <a:extLst>
              <a:ext uri="{FF2B5EF4-FFF2-40B4-BE49-F238E27FC236}">
                <a16:creationId xmlns="" xmlns:a16="http://schemas.microsoft.com/office/drawing/2014/main" id="{611E3F04-B8AF-BB44-98E5-0DCA1F00260A}"/>
              </a:ext>
            </a:extLst>
          </p:cNvPr>
          <p:cNvPicPr>
            <a:picLocks noChangeAspect="1"/>
          </p:cNvPicPr>
          <p:nvPr/>
        </p:nvPicPr>
        <p:blipFill>
          <a:blip r:embed="rId3"/>
          <a:stretch>
            <a:fillRect/>
          </a:stretch>
        </p:blipFill>
        <p:spPr>
          <a:xfrm>
            <a:off x="2566465" y="2658796"/>
            <a:ext cx="6858000" cy="1865499"/>
          </a:xfrm>
          <a:prstGeom prst="rect">
            <a:avLst/>
          </a:prstGeom>
        </p:spPr>
      </p:pic>
      <p:sp>
        <p:nvSpPr>
          <p:cNvPr id="7" name="文本框 15">
            <a:extLst>
              <a:ext uri="{FF2B5EF4-FFF2-40B4-BE49-F238E27FC236}">
                <a16:creationId xmlns="" xmlns:a16="http://schemas.microsoft.com/office/drawing/2014/main" id="{135E0C4E-67C6-7E4E-8D68-D78568CD17AC}"/>
              </a:ext>
            </a:extLst>
          </p:cNvPr>
          <p:cNvSpPr txBox="1"/>
          <p:nvPr/>
        </p:nvSpPr>
        <p:spPr>
          <a:xfrm>
            <a:off x="628650" y="5060275"/>
            <a:ext cx="8294456" cy="156966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solidFill>
                  <a:prstClr val="black"/>
                </a:solidFill>
              </a:rPr>
              <a:t>维数的增加是的数据处理的难度及成本都大大增加，且会导致样本的需求数量呈指数式增加，样本不足将会导致过拟合，但计算机的处理能力和样本的收集不可能无限增加。这使得在精度损失的许可范围内进行降维成为必要。</a:t>
            </a:r>
          </a:p>
        </p:txBody>
      </p:sp>
    </p:spTree>
    <p:extLst>
      <p:ext uri="{BB962C8B-B14F-4D97-AF65-F5344CB8AC3E}">
        <p14:creationId xmlns:p14="http://schemas.microsoft.com/office/powerpoint/2010/main" val="33798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ABA1111-7879-0147-B6BA-5265524CC52A}"/>
              </a:ext>
            </a:extLst>
          </p:cNvPr>
          <p:cNvSpPr>
            <a:spLocks noGrp="1"/>
          </p:cNvSpPr>
          <p:nvPr>
            <p:ph type="title"/>
          </p:nvPr>
        </p:nvSpPr>
        <p:spPr/>
        <p:txBody>
          <a:bodyPr>
            <a:normAutofit/>
          </a:bodyPr>
          <a:lstStyle/>
          <a:p>
            <a:r>
              <a:rPr kumimoji="1" lang="en-US" altLang="zh-CN" sz="4000" dirty="0"/>
              <a:t>2</a:t>
            </a:r>
            <a:r>
              <a:rPr kumimoji="1" lang="zh-CN" altLang="en-US" sz="4000" dirty="0"/>
              <a:t> 降维的可能性</a:t>
            </a:r>
            <a:r>
              <a:rPr kumimoji="1" lang="en-US" altLang="zh-CN" sz="4000" dirty="0"/>
              <a:t>——</a:t>
            </a:r>
            <a:r>
              <a:rPr kumimoji="1" lang="zh-CN" altLang="en-US" sz="4000" dirty="0"/>
              <a:t>降维的原理</a:t>
            </a:r>
          </a:p>
        </p:txBody>
      </p:sp>
      <p:sp>
        <p:nvSpPr>
          <p:cNvPr id="3" name="内容占位符 2">
            <a:extLst>
              <a:ext uri="{FF2B5EF4-FFF2-40B4-BE49-F238E27FC236}">
                <a16:creationId xmlns="" xmlns:a16="http://schemas.microsoft.com/office/drawing/2014/main" id="{2E17A1B2-5D50-D74D-AD7E-093FAC953405}"/>
              </a:ext>
            </a:extLst>
          </p:cNvPr>
          <p:cNvSpPr>
            <a:spLocks noGrp="1"/>
          </p:cNvSpPr>
          <p:nvPr>
            <p:ph idx="1"/>
          </p:nvPr>
        </p:nvSpPr>
        <p:spPr/>
        <p:txBody>
          <a:bodyPr/>
          <a:lstStyle/>
          <a:p>
            <a:pPr>
              <a:lnSpc>
                <a:spcPct val="100000"/>
              </a:lnSpc>
            </a:pPr>
            <a:r>
              <a:rPr kumimoji="1" lang="zh-CN" altLang="en-US" dirty="0"/>
              <a:t>降维的原理：一般数据集的每个维度都在不同程度上反映了所研究问题的某方面的信息，某些变量之间会有一定的</a:t>
            </a:r>
            <a:r>
              <a:rPr kumimoji="1" lang="zh-CN" altLang="en-US" dirty="0">
                <a:solidFill>
                  <a:srgbClr val="FF0000"/>
                </a:solidFill>
              </a:rPr>
              <a:t>相关性</a:t>
            </a:r>
            <a:r>
              <a:rPr kumimoji="1" lang="zh-CN" altLang="en-US" dirty="0"/>
              <a:t>，因此使得统计后的数据反应的信息存在</a:t>
            </a:r>
            <a:r>
              <a:rPr kumimoji="1" lang="zh-CN" altLang="en-US" dirty="0">
                <a:solidFill>
                  <a:srgbClr val="FF0000"/>
                </a:solidFill>
              </a:rPr>
              <a:t>冗余</a:t>
            </a:r>
            <a:r>
              <a:rPr kumimoji="1" lang="zh-CN" altLang="en-US" dirty="0" smtClean="0"/>
              <a:t>。且各维度数据的</a:t>
            </a:r>
            <a:r>
              <a:rPr kumimoji="1" lang="zh-CN" altLang="en-US" dirty="0" smtClean="0">
                <a:solidFill>
                  <a:srgbClr val="FF0000"/>
                </a:solidFill>
              </a:rPr>
              <a:t>重要性不同</a:t>
            </a:r>
            <a:r>
              <a:rPr kumimoji="1" lang="zh-CN" altLang="en-US" dirty="0" smtClean="0"/>
              <a:t>，使得降维成为可能。</a:t>
            </a:r>
            <a:endParaRPr kumimoji="1" lang="en-US" altLang="zh-CN" dirty="0"/>
          </a:p>
          <a:p>
            <a:endParaRPr kumimoji="1" lang="zh-CN" altLang="en-US" dirty="0"/>
          </a:p>
        </p:txBody>
      </p:sp>
      <p:pic>
        <p:nvPicPr>
          <p:cNvPr id="5" name="图片 4">
            <a:extLst>
              <a:ext uri="{FF2B5EF4-FFF2-40B4-BE49-F238E27FC236}">
                <a16:creationId xmlns="" xmlns:a16="http://schemas.microsoft.com/office/drawing/2014/main" id="{2A24A040-2CEF-8D41-A9DE-D493BED9CC84}"/>
              </a:ext>
            </a:extLst>
          </p:cNvPr>
          <p:cNvPicPr>
            <a:picLocks noChangeAspect="1"/>
          </p:cNvPicPr>
          <p:nvPr/>
        </p:nvPicPr>
        <p:blipFill>
          <a:blip r:embed="rId2"/>
          <a:stretch>
            <a:fillRect/>
          </a:stretch>
        </p:blipFill>
        <p:spPr>
          <a:xfrm>
            <a:off x="1619672" y="4005064"/>
            <a:ext cx="3844334" cy="1788063"/>
          </a:xfrm>
          <a:prstGeom prst="rect">
            <a:avLst/>
          </a:prstGeom>
        </p:spPr>
      </p:pic>
    </p:spTree>
    <p:extLst>
      <p:ext uri="{BB962C8B-B14F-4D97-AF65-F5344CB8AC3E}">
        <p14:creationId xmlns:p14="http://schemas.microsoft.com/office/powerpoint/2010/main" val="37780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002381E-641E-9047-8F80-EB79EE844FDC}"/>
              </a:ext>
            </a:extLst>
          </p:cNvPr>
          <p:cNvSpPr>
            <a:spLocks noGrp="1"/>
          </p:cNvSpPr>
          <p:nvPr>
            <p:ph type="ctrTitle"/>
          </p:nvPr>
        </p:nvSpPr>
        <p:spPr/>
        <p:txBody>
          <a:bodyPr/>
          <a:lstStyle/>
          <a:p>
            <a:r>
              <a:rPr kumimoji="1" lang="zh-CN" altLang="en-US" dirty="0"/>
              <a:t>聚类算法介绍</a:t>
            </a:r>
          </a:p>
        </p:txBody>
      </p:sp>
      <p:sp>
        <p:nvSpPr>
          <p:cNvPr id="4" name="副标题 3">
            <a:extLst>
              <a:ext uri="{FF2B5EF4-FFF2-40B4-BE49-F238E27FC236}">
                <a16:creationId xmlns="" xmlns:a16="http://schemas.microsoft.com/office/drawing/2014/main" id="{C79D7192-97AF-0844-B230-C55295509ED8}"/>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176417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E4548C0-F483-6545-9237-FE0C0C62467D}"/>
              </a:ext>
            </a:extLst>
          </p:cNvPr>
          <p:cNvSpPr>
            <a:spLocks noGrp="1"/>
          </p:cNvSpPr>
          <p:nvPr>
            <p:ph type="title"/>
          </p:nvPr>
        </p:nvSpPr>
        <p:spPr/>
        <p:txBody>
          <a:bodyPr>
            <a:normAutofit/>
          </a:bodyPr>
          <a:lstStyle/>
          <a:p>
            <a:r>
              <a:rPr kumimoji="1" lang="zh-CN" altLang="en-US" sz="4000" dirty="0"/>
              <a:t>算法准确度与特征数量的关系</a:t>
            </a:r>
          </a:p>
        </p:txBody>
      </p:sp>
      <p:pic>
        <p:nvPicPr>
          <p:cNvPr id="5" name="内容占位符 4">
            <a:extLst>
              <a:ext uri="{FF2B5EF4-FFF2-40B4-BE49-F238E27FC236}">
                <a16:creationId xmlns="" xmlns:a16="http://schemas.microsoft.com/office/drawing/2014/main" id="{23BDF6FB-9238-4747-97FB-55CA209C244C}"/>
              </a:ext>
            </a:extLst>
          </p:cNvPr>
          <p:cNvPicPr>
            <a:picLocks noGrp="1" noChangeAspect="1"/>
          </p:cNvPicPr>
          <p:nvPr>
            <p:ph idx="1"/>
          </p:nvPr>
        </p:nvPicPr>
        <p:blipFill>
          <a:blip r:embed="rId3"/>
          <a:stretch>
            <a:fillRect/>
          </a:stretch>
        </p:blipFill>
        <p:spPr>
          <a:xfrm>
            <a:off x="395536" y="1772816"/>
            <a:ext cx="5324475" cy="3695700"/>
          </a:xfrm>
        </p:spPr>
      </p:pic>
      <p:sp>
        <p:nvSpPr>
          <p:cNvPr id="3" name="TextBox 2"/>
          <p:cNvSpPr txBox="1"/>
          <p:nvPr/>
        </p:nvSpPr>
        <p:spPr>
          <a:xfrm>
            <a:off x="5436096" y="1595020"/>
            <a:ext cx="3563888" cy="5293757"/>
          </a:xfrm>
          <a:prstGeom prst="rect">
            <a:avLst/>
          </a:prstGeom>
          <a:noFill/>
        </p:spPr>
        <p:txBody>
          <a:bodyPr wrap="square" rtlCol="0">
            <a:spAutoFit/>
          </a:bodyPr>
          <a:lstStyle/>
          <a:p>
            <a:pPr marL="457200" indent="-180000">
              <a:buFont typeface="Arial" panose="020B0604020202020204" pitchFamily="34" charset="0"/>
              <a:buChar char="•"/>
            </a:pPr>
            <a:r>
              <a:rPr lang="zh-CN" altLang="en-US" sz="2600" dirty="0" smtClean="0">
                <a:solidFill>
                  <a:prstClr val="black"/>
                </a:solidFill>
              </a:rPr>
              <a:t>当特征数量较少时，随着特征数量的增加，数据集所能包含的信息逐步变得全面，算法效果增强，但当特征数量过多时，会有许多用处</a:t>
            </a:r>
            <a:r>
              <a:rPr lang="zh-CN" altLang="en-US" sz="2600" dirty="0">
                <a:solidFill>
                  <a:prstClr val="black"/>
                </a:solidFill>
              </a:rPr>
              <a:t>不大</a:t>
            </a:r>
            <a:r>
              <a:rPr lang="zh-CN" altLang="en-US" sz="2600" dirty="0" smtClean="0">
                <a:solidFill>
                  <a:prstClr val="black"/>
                </a:solidFill>
              </a:rPr>
              <a:t>的信息加入到数据集中，造成干扰，且机器和人处理数据能力</a:t>
            </a:r>
            <a:r>
              <a:rPr lang="zh-CN" altLang="en-US" sz="2600" dirty="0">
                <a:solidFill>
                  <a:prstClr val="black"/>
                </a:solidFill>
              </a:rPr>
              <a:t>的</a:t>
            </a:r>
            <a:r>
              <a:rPr lang="zh-CN" altLang="en-US" sz="2600" dirty="0" smtClean="0">
                <a:solidFill>
                  <a:prstClr val="black"/>
                </a:solidFill>
              </a:rPr>
              <a:t>限制，使得算法效果下降。</a:t>
            </a:r>
            <a:endParaRPr lang="en-US" altLang="zh-CN" sz="2600" dirty="0" smtClean="0">
              <a:solidFill>
                <a:prstClr val="black"/>
              </a:solidFill>
            </a:endParaRPr>
          </a:p>
        </p:txBody>
      </p:sp>
    </p:spTree>
    <p:extLst>
      <p:ext uri="{BB962C8B-B14F-4D97-AF65-F5344CB8AC3E}">
        <p14:creationId xmlns:p14="http://schemas.microsoft.com/office/powerpoint/2010/main" val="39136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如果数据的各个维度重要程度都差不多，怎样进行降维？</a:t>
            </a:r>
            <a:endParaRPr lang="zh-CN" altLang="en-US" dirty="0"/>
          </a:p>
        </p:txBody>
      </p:sp>
    </p:spTree>
    <p:extLst>
      <p:ext uri="{BB962C8B-B14F-4D97-AF65-F5344CB8AC3E}">
        <p14:creationId xmlns:p14="http://schemas.microsoft.com/office/powerpoint/2010/main" val="818199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F503AB-1473-D44C-9412-DDCE10C98B52}"/>
              </a:ext>
            </a:extLst>
          </p:cNvPr>
          <p:cNvSpPr>
            <a:spLocks noGrp="1"/>
          </p:cNvSpPr>
          <p:nvPr>
            <p:ph type="title"/>
          </p:nvPr>
        </p:nvSpPr>
        <p:spPr/>
        <p:txBody>
          <a:bodyPr>
            <a:normAutofit/>
          </a:bodyPr>
          <a:lstStyle/>
          <a:p>
            <a:r>
              <a:rPr kumimoji="1" lang="zh-CN" altLang="en-US" sz="4000" dirty="0"/>
              <a:t>主要的降维算法</a:t>
            </a:r>
          </a:p>
        </p:txBody>
      </p:sp>
      <p:sp>
        <p:nvSpPr>
          <p:cNvPr id="3" name="内容占位符 2">
            <a:extLst>
              <a:ext uri="{FF2B5EF4-FFF2-40B4-BE49-F238E27FC236}">
                <a16:creationId xmlns="" xmlns:a16="http://schemas.microsoft.com/office/drawing/2014/main" id="{10754CB7-EA63-BC4E-B48B-E51785FE7EFA}"/>
              </a:ext>
            </a:extLst>
          </p:cNvPr>
          <p:cNvSpPr>
            <a:spLocks noGrp="1"/>
          </p:cNvSpPr>
          <p:nvPr>
            <p:ph idx="1"/>
          </p:nvPr>
        </p:nvSpPr>
        <p:spPr/>
        <p:txBody>
          <a:bodyPr/>
          <a:lstStyle/>
          <a:p>
            <a:r>
              <a:rPr kumimoji="1" lang="zh-CN" altLang="en-US" dirty="0"/>
              <a:t>线性降维方法：</a:t>
            </a:r>
            <a:r>
              <a:rPr kumimoji="1" lang="en-US" altLang="zh-CN" dirty="0">
                <a:solidFill>
                  <a:srgbClr val="FF0000"/>
                </a:solidFill>
              </a:rPr>
              <a:t>PCA</a:t>
            </a:r>
            <a:r>
              <a:rPr kumimoji="1" lang="en-US" altLang="zh-CN" dirty="0"/>
              <a:t> </a:t>
            </a:r>
            <a:r>
              <a:rPr kumimoji="1" lang="zh-CN" altLang="en-US" dirty="0"/>
              <a:t>、</a:t>
            </a:r>
            <a:r>
              <a:rPr kumimoji="1" lang="en-US" altLang="zh-CN" dirty="0">
                <a:solidFill>
                  <a:srgbClr val="FF0000"/>
                </a:solidFill>
              </a:rPr>
              <a:t>SVD</a:t>
            </a:r>
            <a:r>
              <a:rPr kumimoji="1" lang="zh-CN" altLang="en-US" dirty="0"/>
              <a:t>、</a:t>
            </a:r>
            <a:r>
              <a:rPr kumimoji="1" lang="en-US" altLang="zh-CN" dirty="0"/>
              <a:t>ICA </a:t>
            </a:r>
            <a:r>
              <a:rPr kumimoji="1" lang="zh-CN" altLang="en-US" dirty="0"/>
              <a:t>、</a:t>
            </a:r>
            <a:r>
              <a:rPr kumimoji="1" lang="en-US" altLang="zh-CN" dirty="0"/>
              <a:t>LDA</a:t>
            </a:r>
            <a:r>
              <a:rPr kumimoji="1" lang="zh-CN" altLang="en-US" dirty="0"/>
              <a:t>、</a:t>
            </a:r>
            <a:r>
              <a:rPr kumimoji="1" lang="en-US" altLang="zh-CN" dirty="0"/>
              <a:t>LFA</a:t>
            </a:r>
            <a:r>
              <a:rPr kumimoji="1" lang="zh-CN" altLang="en-US" dirty="0"/>
              <a:t>、</a:t>
            </a:r>
            <a:r>
              <a:rPr kumimoji="1" lang="en-US" altLang="zh-CN" dirty="0"/>
              <a:t>LPP(LE</a:t>
            </a:r>
            <a:r>
              <a:rPr kumimoji="1" lang="zh-CN" altLang="en-US" dirty="0"/>
              <a:t>的线性表示</a:t>
            </a:r>
            <a:r>
              <a:rPr kumimoji="1" lang="en-US" altLang="zh-CN" dirty="0"/>
              <a:t>)</a:t>
            </a:r>
          </a:p>
          <a:p>
            <a:r>
              <a:rPr kumimoji="1" lang="zh-CN" altLang="en-US" dirty="0"/>
              <a:t>非线性降维方法：</a:t>
            </a:r>
          </a:p>
          <a:p>
            <a:pPr marL="0" indent="0">
              <a:buNone/>
            </a:pPr>
            <a:r>
              <a:rPr kumimoji="1" lang="zh-CN" altLang="en-US" sz="2400" dirty="0"/>
              <a:t>        </a:t>
            </a:r>
            <a:r>
              <a:rPr kumimoji="1" lang="zh-CN" altLang="en-US" dirty="0"/>
              <a:t>基于核函数的非线性降维方法：</a:t>
            </a:r>
            <a:r>
              <a:rPr kumimoji="1" lang="en-US" altLang="zh-CN" dirty="0">
                <a:solidFill>
                  <a:srgbClr val="FF0000"/>
                </a:solidFill>
              </a:rPr>
              <a:t>KPCA</a:t>
            </a:r>
            <a:r>
              <a:rPr kumimoji="1" lang="en-US" altLang="zh-CN" dirty="0"/>
              <a:t> </a:t>
            </a:r>
            <a:r>
              <a:rPr kumimoji="1" lang="zh-CN" altLang="en-US" dirty="0"/>
              <a:t>、</a:t>
            </a:r>
            <a:r>
              <a:rPr kumimoji="1" lang="en-US" altLang="zh-CN" dirty="0"/>
              <a:t>KICA</a:t>
            </a:r>
            <a:r>
              <a:rPr kumimoji="1" lang="zh-CN" altLang="en-US" dirty="0"/>
              <a:t>、</a:t>
            </a:r>
            <a:r>
              <a:rPr kumimoji="1" lang="en-US" altLang="zh-CN" dirty="0"/>
              <a:t>KDA</a:t>
            </a:r>
          </a:p>
          <a:p>
            <a:pPr marL="0" indent="0">
              <a:buNone/>
            </a:pPr>
            <a:r>
              <a:rPr kumimoji="1" lang="zh-CN" altLang="en-US" dirty="0"/>
              <a:t>        基于特征值的非线性降维方法（流型学习）：</a:t>
            </a:r>
            <a:r>
              <a:rPr kumimoji="1" lang="en-US" altLang="zh-CN" dirty="0"/>
              <a:t>ISOMAP</a:t>
            </a:r>
            <a:r>
              <a:rPr kumimoji="1" lang="zh-CN" altLang="en-US" dirty="0"/>
              <a:t>、</a:t>
            </a:r>
            <a:r>
              <a:rPr kumimoji="1" lang="en-US" altLang="zh-CN" dirty="0"/>
              <a:t>LLE</a:t>
            </a:r>
            <a:r>
              <a:rPr kumimoji="1" lang="zh-CN" altLang="en-US" dirty="0"/>
              <a:t>、</a:t>
            </a:r>
            <a:r>
              <a:rPr kumimoji="1" lang="en-US" altLang="zh-CN" dirty="0"/>
              <a:t>LE</a:t>
            </a:r>
            <a:r>
              <a:rPr kumimoji="1" lang="zh-CN" altLang="en-US" dirty="0"/>
              <a:t>、</a:t>
            </a:r>
            <a:r>
              <a:rPr kumimoji="1" lang="en-US" altLang="zh-CN" dirty="0"/>
              <a:t>LPP</a:t>
            </a:r>
            <a:r>
              <a:rPr kumimoji="1" lang="zh-CN" altLang="en-US" dirty="0"/>
              <a:t>、</a:t>
            </a:r>
            <a:r>
              <a:rPr kumimoji="1" lang="en-US" altLang="zh-CN" dirty="0"/>
              <a:t>LTSA</a:t>
            </a:r>
            <a:r>
              <a:rPr kumimoji="1" lang="zh-CN" altLang="en-US" dirty="0"/>
              <a:t>、</a:t>
            </a:r>
            <a:r>
              <a:rPr kumimoji="1" lang="en-US" altLang="zh-CN" dirty="0"/>
              <a:t>MVU</a:t>
            </a:r>
          </a:p>
          <a:p>
            <a:endParaRPr kumimoji="1" lang="zh-CN" altLang="en-US" dirty="0"/>
          </a:p>
        </p:txBody>
      </p:sp>
    </p:spTree>
    <p:extLst>
      <p:ext uri="{BB962C8B-B14F-4D97-AF65-F5344CB8AC3E}">
        <p14:creationId xmlns:p14="http://schemas.microsoft.com/office/powerpoint/2010/main" val="1318688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188B1100-ED68-394A-B89F-8EB0ECC65EBB}"/>
              </a:ext>
            </a:extLst>
          </p:cNvPr>
          <p:cNvSpPr>
            <a:spLocks noGrp="1"/>
          </p:cNvSpPr>
          <p:nvPr>
            <p:ph type="title"/>
          </p:nvPr>
        </p:nvSpPr>
        <p:spPr/>
        <p:txBody>
          <a:bodyPr>
            <a:normAutofit/>
          </a:bodyPr>
          <a:lstStyle/>
          <a:p>
            <a:r>
              <a:rPr kumimoji="1" lang="zh-CN" altLang="en-US" sz="4000" dirty="0"/>
              <a:t>本次课程需要用到的数学知识</a:t>
            </a:r>
          </a:p>
        </p:txBody>
      </p:sp>
      <p:sp>
        <p:nvSpPr>
          <p:cNvPr id="3" name="内容占位符 2">
            <a:extLst>
              <a:ext uri="{FF2B5EF4-FFF2-40B4-BE49-F238E27FC236}">
                <a16:creationId xmlns="" xmlns:a16="http://schemas.microsoft.com/office/drawing/2014/main" id="{37C54FC4-8A62-1447-ACA7-0BBA3C64FAA4}"/>
              </a:ext>
            </a:extLst>
          </p:cNvPr>
          <p:cNvSpPr>
            <a:spLocks noGrp="1"/>
          </p:cNvSpPr>
          <p:nvPr>
            <p:ph idx="1"/>
          </p:nvPr>
        </p:nvSpPr>
        <p:spPr/>
        <p:txBody>
          <a:bodyPr/>
          <a:lstStyle/>
          <a:p>
            <a:r>
              <a:rPr kumimoji="1" lang="zh-CN" altLang="en-US" dirty="0"/>
              <a:t>线性代数有关的内容：实对称矩阵的性质、矩阵对角化、奇异值分解</a:t>
            </a:r>
            <a:r>
              <a:rPr kumimoji="1" lang="zh-CN" altLang="en-US" dirty="0" smtClean="0"/>
              <a:t>等。</a:t>
            </a:r>
            <a:endParaRPr kumimoji="1" lang="en-US" altLang="zh-CN" dirty="0"/>
          </a:p>
          <a:p>
            <a:r>
              <a:rPr kumimoji="1" lang="zh-CN" altLang="en-US" dirty="0"/>
              <a:t>高等数学有关的内容：凸函数的性质、求极值</a:t>
            </a:r>
            <a:r>
              <a:rPr kumimoji="1" lang="zh-CN" altLang="en-US" dirty="0" smtClean="0"/>
              <a:t>问题。</a:t>
            </a:r>
            <a:endParaRPr kumimoji="1" lang="en-US" altLang="zh-CN" dirty="0"/>
          </a:p>
          <a:p>
            <a:r>
              <a:rPr kumimoji="1" lang="zh-CN" altLang="en-US" dirty="0"/>
              <a:t>概率论有关的内容：贝叶斯</a:t>
            </a:r>
            <a:r>
              <a:rPr kumimoji="1" lang="zh-CN" altLang="en-US" dirty="0" smtClean="0"/>
              <a:t>问题。</a:t>
            </a:r>
            <a:endParaRPr kumimoji="1" lang="zh-CN" altLang="en-US" dirty="0"/>
          </a:p>
        </p:txBody>
      </p:sp>
    </p:spTree>
    <p:extLst>
      <p:ext uri="{BB962C8B-B14F-4D97-AF65-F5344CB8AC3E}">
        <p14:creationId xmlns:p14="http://schemas.microsoft.com/office/powerpoint/2010/main" val="3825661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E76240-728F-0E48-830D-7BDDB7EF27E3}"/>
              </a:ext>
            </a:extLst>
          </p:cNvPr>
          <p:cNvSpPr>
            <a:spLocks noGrp="1"/>
          </p:cNvSpPr>
          <p:nvPr>
            <p:ph type="title"/>
          </p:nvPr>
        </p:nvSpPr>
        <p:spPr/>
        <p:txBody>
          <a:bodyPr/>
          <a:lstStyle/>
          <a:p>
            <a:r>
              <a:rPr kumimoji="1" lang="zh-CN" altLang="en-US" dirty="0"/>
              <a:t>参考资料</a:t>
            </a:r>
          </a:p>
        </p:txBody>
      </p:sp>
      <p:sp>
        <p:nvSpPr>
          <p:cNvPr id="3" name="内容占位符 2">
            <a:extLst>
              <a:ext uri="{FF2B5EF4-FFF2-40B4-BE49-F238E27FC236}">
                <a16:creationId xmlns="" xmlns:a16="http://schemas.microsoft.com/office/drawing/2014/main" id="{732BE1D5-E1EC-A647-956F-D4F0B89EDBB8}"/>
              </a:ext>
            </a:extLst>
          </p:cNvPr>
          <p:cNvSpPr>
            <a:spLocks noGrp="1"/>
          </p:cNvSpPr>
          <p:nvPr>
            <p:ph idx="1"/>
          </p:nvPr>
        </p:nvSpPr>
        <p:spPr/>
        <p:txBody>
          <a:bodyPr/>
          <a:lstStyle/>
          <a:p>
            <a:r>
              <a:rPr kumimoji="1" lang="en-US" altLang="zh-CN" dirty="0"/>
              <a:t>《</a:t>
            </a:r>
            <a:r>
              <a:rPr kumimoji="1" lang="zh-CN" altLang="en-US" dirty="0"/>
              <a:t>矩阵分析与应用</a:t>
            </a:r>
            <a:r>
              <a:rPr kumimoji="1" lang="en-US" altLang="zh-CN" dirty="0"/>
              <a:t>》</a:t>
            </a:r>
            <a:r>
              <a:rPr kumimoji="1" lang="zh-CN" altLang="en-US" dirty="0"/>
              <a:t> </a:t>
            </a:r>
            <a:r>
              <a:rPr kumimoji="1" lang="en-US" altLang="zh-CN" dirty="0"/>
              <a:t>———————</a:t>
            </a:r>
            <a:r>
              <a:rPr kumimoji="1" lang="zh-CN" altLang="en-US" dirty="0"/>
              <a:t>张贤达</a:t>
            </a:r>
            <a:endParaRPr kumimoji="1" lang="en-US" altLang="zh-CN" dirty="0"/>
          </a:p>
          <a:p>
            <a:r>
              <a:rPr kumimoji="1" lang="en-US" altLang="zh-CN" dirty="0"/>
              <a:t>《</a:t>
            </a:r>
            <a:r>
              <a:rPr kumimoji="1" lang="zh-CN" altLang="en-US" dirty="0"/>
              <a:t>机器学习实战</a:t>
            </a:r>
            <a:r>
              <a:rPr kumimoji="1" lang="en-US" altLang="zh-CN" dirty="0"/>
              <a:t>》————————Peter</a:t>
            </a:r>
          </a:p>
          <a:p>
            <a:r>
              <a:rPr kumimoji="1" lang="en-US" altLang="zh-CN" dirty="0"/>
              <a:t>《</a:t>
            </a:r>
            <a:r>
              <a:rPr kumimoji="1" lang="zh-CN" altLang="en-US" dirty="0"/>
              <a:t>机器学习</a:t>
            </a:r>
            <a:r>
              <a:rPr kumimoji="1" lang="en-US" altLang="zh-CN" dirty="0"/>
              <a:t>》——————————</a:t>
            </a:r>
            <a:r>
              <a:rPr kumimoji="1" lang="zh-CN" altLang="en-US" dirty="0"/>
              <a:t>周志华</a:t>
            </a:r>
            <a:endParaRPr kumimoji="1" lang="en-US" altLang="zh-CN" dirty="0"/>
          </a:p>
          <a:p>
            <a:r>
              <a:rPr kumimoji="1" lang="en-US" altLang="zh-CN" dirty="0"/>
              <a:t>《</a:t>
            </a:r>
            <a:r>
              <a:rPr kumimoji="1" lang="zh-CN" altLang="en-US" dirty="0"/>
              <a:t>利用</a:t>
            </a:r>
            <a:r>
              <a:rPr kumimoji="1" lang="en-US" altLang="zh-CN" dirty="0"/>
              <a:t>Python</a:t>
            </a:r>
            <a:r>
              <a:rPr kumimoji="1" lang="zh-CN" altLang="en-US" dirty="0"/>
              <a:t>进行数据分析</a:t>
            </a:r>
            <a:r>
              <a:rPr kumimoji="1" lang="en-US" altLang="zh-CN" dirty="0"/>
              <a:t>》———Wes</a:t>
            </a:r>
            <a:r>
              <a:rPr kumimoji="1" lang="zh-CN" altLang="en-US" dirty="0"/>
              <a:t> </a:t>
            </a:r>
            <a:r>
              <a:rPr kumimoji="1" lang="en-US" altLang="zh-CN" dirty="0" err="1"/>
              <a:t>Mckinney</a:t>
            </a:r>
            <a:endParaRPr kumimoji="1" lang="en-US" altLang="zh-CN" dirty="0"/>
          </a:p>
          <a:p>
            <a:r>
              <a:rPr kumimoji="1" lang="en-US" altLang="zh-CN" dirty="0"/>
              <a:t>《</a:t>
            </a:r>
            <a:r>
              <a:rPr kumimoji="1" lang="zh-CN" altLang="en-US" dirty="0"/>
              <a:t>数据挖掘与分析</a:t>
            </a:r>
            <a:r>
              <a:rPr kumimoji="1" lang="en-US" altLang="zh-CN" dirty="0"/>
              <a:t>-</a:t>
            </a:r>
            <a:r>
              <a:rPr kumimoji="1" lang="zh-CN" altLang="en-US" dirty="0"/>
              <a:t>概念与算法</a:t>
            </a:r>
            <a:r>
              <a:rPr kumimoji="1" lang="en-US" altLang="zh-CN" dirty="0"/>
              <a:t>》——</a:t>
            </a:r>
            <a:r>
              <a:rPr lang="en-US" altLang="zh-CN" dirty="0"/>
              <a:t>Mohammed J. </a:t>
            </a:r>
            <a:r>
              <a:rPr lang="en-US" altLang="zh-CN" dirty="0" err="1"/>
              <a:t>Zaki</a:t>
            </a:r>
            <a:endParaRPr kumimoji="1" lang="zh-CN" altLang="en-US" dirty="0"/>
          </a:p>
        </p:txBody>
      </p:sp>
    </p:spTree>
    <p:extLst>
      <p:ext uri="{BB962C8B-B14F-4D97-AF65-F5344CB8AC3E}">
        <p14:creationId xmlns:p14="http://schemas.microsoft.com/office/powerpoint/2010/main" val="2464785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CC05EF-F982-FD48-9A68-72B74DC8450E}"/>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 xmlns:a16="http://schemas.microsoft.com/office/drawing/2014/main" id="{36306A6F-F918-8A40-8C72-29B99C46599C}"/>
              </a:ext>
            </a:extLst>
          </p:cNvPr>
          <p:cNvPicPr>
            <a:picLocks noGrp="1" noChangeAspect="1"/>
          </p:cNvPicPr>
          <p:nvPr>
            <p:ph idx="1"/>
          </p:nvPr>
        </p:nvPicPr>
        <p:blipFill>
          <a:blip r:embed="rId2"/>
          <a:stretch>
            <a:fillRect/>
          </a:stretch>
        </p:blipFill>
        <p:spPr>
          <a:xfrm>
            <a:off x="3572561" y="548850"/>
            <a:ext cx="2699812" cy="4609025"/>
          </a:xfrm>
        </p:spPr>
      </p:pic>
      <p:pic>
        <p:nvPicPr>
          <p:cNvPr id="7" name="图片 6">
            <a:extLst>
              <a:ext uri="{FF2B5EF4-FFF2-40B4-BE49-F238E27FC236}">
                <a16:creationId xmlns="" xmlns:a16="http://schemas.microsoft.com/office/drawing/2014/main" id="{57C9668A-34E0-BF43-BCA0-B4918DACCBC1}"/>
              </a:ext>
            </a:extLst>
          </p:cNvPr>
          <p:cNvPicPr>
            <a:picLocks noChangeAspect="1"/>
          </p:cNvPicPr>
          <p:nvPr/>
        </p:nvPicPr>
        <p:blipFill>
          <a:blip r:embed="rId3"/>
          <a:stretch>
            <a:fillRect/>
          </a:stretch>
        </p:blipFill>
        <p:spPr>
          <a:xfrm>
            <a:off x="346062" y="548850"/>
            <a:ext cx="2469008" cy="4635239"/>
          </a:xfrm>
          <a:prstGeom prst="rect">
            <a:avLst/>
          </a:prstGeom>
        </p:spPr>
      </p:pic>
      <p:pic>
        <p:nvPicPr>
          <p:cNvPr id="8" name="图片 7">
            <a:extLst>
              <a:ext uri="{FF2B5EF4-FFF2-40B4-BE49-F238E27FC236}">
                <a16:creationId xmlns="" xmlns:a16="http://schemas.microsoft.com/office/drawing/2014/main" id="{C9E4FA1A-2DDE-D14F-B994-83A0090D48DF}"/>
              </a:ext>
            </a:extLst>
          </p:cNvPr>
          <p:cNvPicPr>
            <a:picLocks noChangeAspect="1"/>
          </p:cNvPicPr>
          <p:nvPr/>
        </p:nvPicPr>
        <p:blipFill>
          <a:blip r:embed="rId4"/>
          <a:stretch>
            <a:fillRect/>
          </a:stretch>
        </p:blipFill>
        <p:spPr>
          <a:xfrm>
            <a:off x="2006832" y="2147278"/>
            <a:ext cx="2470132" cy="4308669"/>
          </a:xfrm>
          <a:prstGeom prst="rect">
            <a:avLst/>
          </a:prstGeom>
        </p:spPr>
      </p:pic>
      <p:pic>
        <p:nvPicPr>
          <p:cNvPr id="10" name="图片 9">
            <a:extLst>
              <a:ext uri="{FF2B5EF4-FFF2-40B4-BE49-F238E27FC236}">
                <a16:creationId xmlns="" xmlns:a16="http://schemas.microsoft.com/office/drawing/2014/main" id="{0E552716-2EBA-A446-A342-5888AB45F0B4}"/>
              </a:ext>
            </a:extLst>
          </p:cNvPr>
          <p:cNvPicPr>
            <a:picLocks noChangeAspect="1"/>
          </p:cNvPicPr>
          <p:nvPr/>
        </p:nvPicPr>
        <p:blipFill>
          <a:blip r:embed="rId5"/>
          <a:stretch>
            <a:fillRect/>
          </a:stretch>
        </p:blipFill>
        <p:spPr>
          <a:xfrm>
            <a:off x="6508410" y="548850"/>
            <a:ext cx="2584378" cy="4609025"/>
          </a:xfrm>
          <a:prstGeom prst="rect">
            <a:avLst/>
          </a:prstGeom>
        </p:spPr>
      </p:pic>
      <p:pic>
        <p:nvPicPr>
          <p:cNvPr id="4" name="图片 3">
            <a:extLst>
              <a:ext uri="{FF2B5EF4-FFF2-40B4-BE49-F238E27FC236}">
                <a16:creationId xmlns="" xmlns:a16="http://schemas.microsoft.com/office/drawing/2014/main" id="{FF0679BB-5D52-9D4C-8D7F-77E3E66034B3}"/>
              </a:ext>
            </a:extLst>
          </p:cNvPr>
          <p:cNvPicPr>
            <a:picLocks noChangeAspect="1"/>
          </p:cNvPicPr>
          <p:nvPr/>
        </p:nvPicPr>
        <p:blipFill>
          <a:blip r:embed="rId6"/>
          <a:stretch>
            <a:fillRect/>
          </a:stretch>
        </p:blipFill>
        <p:spPr>
          <a:xfrm>
            <a:off x="5338457" y="2147277"/>
            <a:ext cx="2336339" cy="4318199"/>
          </a:xfrm>
          <a:prstGeom prst="rect">
            <a:avLst/>
          </a:prstGeom>
        </p:spPr>
      </p:pic>
    </p:spTree>
    <p:extLst>
      <p:ext uri="{BB962C8B-B14F-4D97-AF65-F5344CB8AC3E}">
        <p14:creationId xmlns:p14="http://schemas.microsoft.com/office/powerpoint/2010/main" val="176073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80">
                                          <p:stCondLst>
                                            <p:cond delay="0"/>
                                          </p:stCondLst>
                                        </p:cTn>
                                        <p:tgtEl>
                                          <p:spTgt spid="10"/>
                                        </p:tgtEl>
                                      </p:cBhvr>
                                    </p:animEffect>
                                    <p:anim calcmode="lin" valueType="num">
                                      <p:cBhvr>
                                        <p:cTn id="2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7" dur="26">
                                          <p:stCondLst>
                                            <p:cond delay="650"/>
                                          </p:stCondLst>
                                        </p:cTn>
                                        <p:tgtEl>
                                          <p:spTgt spid="10"/>
                                        </p:tgtEl>
                                      </p:cBhvr>
                                      <p:to x="100000" y="60000"/>
                                    </p:animScale>
                                    <p:animScale>
                                      <p:cBhvr>
                                        <p:cTn id="28" dur="166" decel="50000">
                                          <p:stCondLst>
                                            <p:cond delay="676"/>
                                          </p:stCondLst>
                                        </p:cTn>
                                        <p:tgtEl>
                                          <p:spTgt spid="10"/>
                                        </p:tgtEl>
                                      </p:cBhvr>
                                      <p:to x="100000" y="100000"/>
                                    </p:animScale>
                                    <p:animScale>
                                      <p:cBhvr>
                                        <p:cTn id="29" dur="26">
                                          <p:stCondLst>
                                            <p:cond delay="1312"/>
                                          </p:stCondLst>
                                        </p:cTn>
                                        <p:tgtEl>
                                          <p:spTgt spid="10"/>
                                        </p:tgtEl>
                                      </p:cBhvr>
                                      <p:to x="100000" y="80000"/>
                                    </p:animScale>
                                    <p:animScale>
                                      <p:cBhvr>
                                        <p:cTn id="30" dur="166" decel="50000">
                                          <p:stCondLst>
                                            <p:cond delay="1338"/>
                                          </p:stCondLst>
                                        </p:cTn>
                                        <p:tgtEl>
                                          <p:spTgt spid="10"/>
                                        </p:tgtEl>
                                      </p:cBhvr>
                                      <p:to x="100000" y="100000"/>
                                    </p:animScale>
                                    <p:animScale>
                                      <p:cBhvr>
                                        <p:cTn id="31" dur="26">
                                          <p:stCondLst>
                                            <p:cond delay="1642"/>
                                          </p:stCondLst>
                                        </p:cTn>
                                        <p:tgtEl>
                                          <p:spTgt spid="10"/>
                                        </p:tgtEl>
                                      </p:cBhvr>
                                      <p:to x="100000" y="90000"/>
                                    </p:animScale>
                                    <p:animScale>
                                      <p:cBhvr>
                                        <p:cTn id="32" dur="166" decel="50000">
                                          <p:stCondLst>
                                            <p:cond delay="1668"/>
                                          </p:stCondLst>
                                        </p:cTn>
                                        <p:tgtEl>
                                          <p:spTgt spid="10"/>
                                        </p:tgtEl>
                                      </p:cBhvr>
                                      <p:to x="100000" y="100000"/>
                                    </p:animScale>
                                    <p:animScale>
                                      <p:cBhvr>
                                        <p:cTn id="33" dur="26">
                                          <p:stCondLst>
                                            <p:cond delay="1808"/>
                                          </p:stCondLst>
                                        </p:cTn>
                                        <p:tgtEl>
                                          <p:spTgt spid="10"/>
                                        </p:tgtEl>
                                      </p:cBhvr>
                                      <p:to x="100000" y="95000"/>
                                    </p:animScale>
                                    <p:animScale>
                                      <p:cBhvr>
                                        <p:cTn id="34" dur="166" decel="50000">
                                          <p:stCondLst>
                                            <p:cond delay="1834"/>
                                          </p:stCondLst>
                                        </p:cTn>
                                        <p:tgtEl>
                                          <p:spTgt spid="10"/>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000"/>
                                        <p:tgtEl>
                                          <p:spTgt spid="8"/>
                                        </p:tgtEl>
                                      </p:cBhvr>
                                    </p:animEffect>
                                    <p:anim calcmode="lin" valueType="num">
                                      <p:cBhvr>
                                        <p:cTn id="40" dur="2000" fill="hold"/>
                                        <p:tgtEl>
                                          <p:spTgt spid="8"/>
                                        </p:tgtEl>
                                        <p:attrNameLst>
                                          <p:attrName>ppt_w</p:attrName>
                                        </p:attrNameLst>
                                      </p:cBhvr>
                                      <p:tavLst>
                                        <p:tav tm="0" fmla="#ppt_w*sin(2.5*pi*$)">
                                          <p:val>
                                            <p:fltVal val="0"/>
                                          </p:val>
                                        </p:tav>
                                        <p:tav tm="100000">
                                          <p:val>
                                            <p:fltVal val="1"/>
                                          </p:val>
                                        </p:tav>
                                      </p:tavLst>
                                    </p:anim>
                                    <p:anim calcmode="lin" valueType="num">
                                      <p:cBhvr>
                                        <p:cTn id="41"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现有</a:t>
            </a:r>
            <a:r>
              <a:rPr lang="en-US" altLang="zh-CN" dirty="0" smtClean="0"/>
              <a:t>10</a:t>
            </a:r>
            <a:r>
              <a:rPr lang="zh-CN" altLang="en-US" dirty="0" smtClean="0"/>
              <a:t>个数</a:t>
            </a:r>
            <a:r>
              <a:rPr lang="zh-CN" altLang="en-US" dirty="0"/>
              <a:t>据点，</a:t>
            </a:r>
            <a:r>
              <a:rPr lang="en-US" altLang="zh-CN" dirty="0"/>
              <a:t>(1,1), (1,2), (2,1), </a:t>
            </a:r>
            <a:r>
              <a:rPr lang="en-US" altLang="zh-CN" dirty="0" smtClean="0"/>
              <a:t>(1.5,1.5),(</a:t>
            </a:r>
            <a:r>
              <a:rPr lang="en-US" altLang="zh-CN" dirty="0"/>
              <a:t>2,2), (6,6), (6,7), (7,6), </a:t>
            </a:r>
            <a:r>
              <a:rPr lang="en-US" altLang="zh-CN" dirty="0" smtClean="0"/>
              <a:t>(6.5,6.5),(</a:t>
            </a:r>
            <a:r>
              <a:rPr lang="en-US" altLang="zh-CN" dirty="0"/>
              <a:t>7,7)</a:t>
            </a:r>
            <a:r>
              <a:rPr lang="zh-CN" altLang="en-US" dirty="0"/>
              <a:t>，将其分为两个簇，并分别用以上</a:t>
            </a:r>
            <a:r>
              <a:rPr lang="en-US" altLang="zh-CN" dirty="0"/>
              <a:t>5</a:t>
            </a:r>
            <a:r>
              <a:rPr lang="zh-CN" altLang="en-US" dirty="0"/>
              <a:t>种方法计算两个簇之间的</a:t>
            </a:r>
            <a:r>
              <a:rPr lang="zh-CN" altLang="en-US" dirty="0" smtClean="0"/>
              <a:t>距离，其中中值、平均值、中心点三种方法计算出的结果是否相同，为什么？</a:t>
            </a:r>
            <a:endParaRPr lang="en-US" altLang="zh-CN" dirty="0" smtClean="0"/>
          </a:p>
          <a:p>
            <a:pPr>
              <a:lnSpc>
                <a:spcPct val="120000"/>
              </a:lnSpc>
            </a:pPr>
            <a:endParaRPr lang="zh-CN" altLang="en-US" dirty="0"/>
          </a:p>
          <a:p>
            <a:endParaRPr lang="zh-CN" altLang="en-US" dirty="0"/>
          </a:p>
        </p:txBody>
      </p:sp>
    </p:spTree>
    <p:extLst>
      <p:ext uri="{BB962C8B-B14F-4D97-AF65-F5344CB8AC3E}">
        <p14:creationId xmlns:p14="http://schemas.microsoft.com/office/powerpoint/2010/main" val="905238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1.</a:t>
            </a:r>
            <a:r>
              <a:rPr lang="zh-CN" altLang="en-US" sz="4000" dirty="0"/>
              <a:t>聚类算法定义</a:t>
            </a:r>
          </a:p>
        </p:txBody>
      </p:sp>
      <p:sp>
        <p:nvSpPr>
          <p:cNvPr id="3" name="内容占位符 2"/>
          <p:cNvSpPr>
            <a:spLocks noGrp="1"/>
          </p:cNvSpPr>
          <p:nvPr>
            <p:ph idx="1"/>
          </p:nvPr>
        </p:nvSpPr>
        <p:spPr>
          <a:xfrm>
            <a:off x="628650" y="1658485"/>
            <a:ext cx="7886700" cy="4351338"/>
          </a:xfrm>
        </p:spPr>
        <p:txBody>
          <a:bodyPr>
            <a:normAutofit/>
          </a:bodyPr>
          <a:lstStyle/>
          <a:p>
            <a:pPr>
              <a:lnSpc>
                <a:spcPct val="120000"/>
              </a:lnSpc>
            </a:pPr>
            <a:r>
              <a:rPr lang="zh-CN" altLang="en-US" sz="2400" dirty="0"/>
              <a:t>聚类就是按照某个特定标准</a:t>
            </a:r>
            <a:r>
              <a:rPr lang="en-US" altLang="zh-CN" sz="2400" dirty="0"/>
              <a:t>(</a:t>
            </a:r>
            <a:r>
              <a:rPr lang="zh-CN" altLang="en-US" sz="2400" dirty="0"/>
              <a:t>如距离准则</a:t>
            </a:r>
            <a:r>
              <a:rPr lang="en-US" altLang="zh-CN" sz="2400" dirty="0"/>
              <a:t>)</a:t>
            </a:r>
            <a:r>
              <a:rPr lang="zh-CN" altLang="en-US" sz="2400" dirty="0"/>
              <a:t>把一个数据集分割成不同的簇</a:t>
            </a:r>
            <a:r>
              <a:rPr lang="en-US" altLang="zh-CN" sz="2400" dirty="0"/>
              <a:t>(cluster)</a:t>
            </a:r>
            <a:r>
              <a:rPr lang="zh-CN" altLang="en-US" sz="2400" dirty="0"/>
              <a:t>，使得</a:t>
            </a:r>
            <a:r>
              <a:rPr lang="zh-CN" altLang="en-US" sz="2400" dirty="0">
                <a:solidFill>
                  <a:srgbClr val="FF0000"/>
                </a:solidFill>
              </a:rPr>
              <a:t>同一个簇内</a:t>
            </a:r>
            <a:r>
              <a:rPr lang="zh-CN" altLang="en-US" sz="2400" dirty="0"/>
              <a:t>的数据对象的</a:t>
            </a:r>
            <a:r>
              <a:rPr lang="zh-CN" altLang="en-US" sz="2400" dirty="0">
                <a:solidFill>
                  <a:srgbClr val="FF0000"/>
                </a:solidFill>
              </a:rPr>
              <a:t>相似性尽可能大</a:t>
            </a:r>
            <a:r>
              <a:rPr lang="zh-CN" altLang="en-US" sz="2400" dirty="0"/>
              <a:t>，同时</a:t>
            </a:r>
            <a:r>
              <a:rPr lang="zh-CN" altLang="en-US" sz="2400" dirty="0">
                <a:solidFill>
                  <a:srgbClr val="FF0000"/>
                </a:solidFill>
              </a:rPr>
              <a:t>不在同一个簇</a:t>
            </a:r>
            <a:r>
              <a:rPr lang="zh-CN" altLang="en-US" sz="2400" dirty="0"/>
              <a:t>中的数据对象的</a:t>
            </a:r>
            <a:r>
              <a:rPr lang="zh-CN" altLang="en-US" sz="2400" dirty="0">
                <a:solidFill>
                  <a:srgbClr val="FF0000"/>
                </a:solidFill>
              </a:rPr>
              <a:t>差异性也尽可能地大</a:t>
            </a:r>
            <a:r>
              <a:rPr lang="zh-CN" altLang="en-US" sz="2400" dirty="0"/>
              <a:t>。即“物以类聚”。</a:t>
            </a:r>
            <a:endParaRPr lang="en-US" altLang="zh-CN" sz="2400" dirty="0"/>
          </a:p>
          <a:p>
            <a:pPr>
              <a:lnSpc>
                <a:spcPct val="120000"/>
              </a:lnSpc>
            </a:pPr>
            <a:r>
              <a:rPr lang="zh-CN" altLang="en-US" sz="2400" dirty="0"/>
              <a:t>聚类是</a:t>
            </a:r>
            <a:r>
              <a:rPr lang="zh-CN" altLang="en-US" sz="2400" dirty="0">
                <a:solidFill>
                  <a:srgbClr val="FF0000"/>
                </a:solidFill>
              </a:rPr>
              <a:t>无监督</a:t>
            </a:r>
            <a:r>
              <a:rPr lang="zh-CN" altLang="en-US" sz="2400" dirty="0"/>
              <a:t>算法，事先并不知道数据集会被分割成多少个簇及每一个簇的具体含义。</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054" y="4532106"/>
            <a:ext cx="2429214" cy="2229161"/>
          </a:xfrm>
          <a:prstGeom prst="rect">
            <a:avLst/>
          </a:prstGeom>
        </p:spPr>
      </p:pic>
    </p:spTree>
    <p:extLst>
      <p:ext uri="{BB962C8B-B14F-4D97-AF65-F5344CB8AC3E}">
        <p14:creationId xmlns:p14="http://schemas.microsoft.com/office/powerpoint/2010/main" val="4287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2.</a:t>
            </a:r>
            <a:r>
              <a:rPr lang="zh-CN" altLang="en-US" sz="4000" dirty="0" smtClean="0"/>
              <a:t>聚类</a:t>
            </a:r>
            <a:r>
              <a:rPr lang="zh-CN" altLang="en-US" sz="4000" dirty="0"/>
              <a:t>算法</a:t>
            </a:r>
            <a:r>
              <a:rPr lang="zh-CN" altLang="en-US" sz="4000" dirty="0" smtClean="0"/>
              <a:t>的用途</a:t>
            </a:r>
            <a:endParaRPr lang="zh-CN" altLang="en-US" sz="4000" dirty="0"/>
          </a:p>
        </p:txBody>
      </p:sp>
      <p:sp>
        <p:nvSpPr>
          <p:cNvPr id="3" name="内容占位符 2"/>
          <p:cNvSpPr>
            <a:spLocks noGrp="1"/>
          </p:cNvSpPr>
          <p:nvPr>
            <p:ph idx="1"/>
          </p:nvPr>
        </p:nvSpPr>
        <p:spPr>
          <a:xfrm>
            <a:off x="628650" y="1509486"/>
            <a:ext cx="7886700" cy="4667477"/>
          </a:xfrm>
        </p:spPr>
        <p:txBody>
          <a:bodyPr>
            <a:normAutofit/>
          </a:bodyPr>
          <a:lstStyle/>
          <a:p>
            <a:pPr>
              <a:lnSpc>
                <a:spcPct val="120000"/>
              </a:lnSpc>
            </a:pPr>
            <a:r>
              <a:rPr lang="zh-CN" altLang="en-US" sz="2600" dirty="0" smtClean="0"/>
              <a:t>对于拥有老客户数据的公司，聚类可以将属性相似的客户分到相同的组，称为</a:t>
            </a:r>
            <a:r>
              <a:rPr lang="zh-CN" altLang="en-US" sz="2600" dirty="0" smtClean="0">
                <a:solidFill>
                  <a:srgbClr val="FF0000"/>
                </a:solidFill>
              </a:rPr>
              <a:t>客户市场划分</a:t>
            </a:r>
            <a:r>
              <a:rPr lang="en-US" altLang="zh-CN" sz="2600" dirty="0" smtClean="0"/>
              <a:t>(customer segmentation)</a:t>
            </a:r>
            <a:r>
              <a:rPr lang="zh-CN" altLang="en-US" sz="2600" dirty="0" smtClean="0"/>
              <a:t>。对不同分组的客户提供特别的服务和产品等，称为</a:t>
            </a:r>
            <a:r>
              <a:rPr lang="zh-CN" altLang="en-US" sz="2600" dirty="0" smtClean="0">
                <a:solidFill>
                  <a:srgbClr val="FF0000"/>
                </a:solidFill>
              </a:rPr>
              <a:t>客户关系管理</a:t>
            </a:r>
            <a:r>
              <a:rPr lang="en-US" altLang="zh-CN" sz="2600" dirty="0" smtClean="0"/>
              <a:t>(customer relationship management)</a:t>
            </a:r>
            <a:r>
              <a:rPr lang="zh-CN" altLang="en-US" sz="2600" dirty="0" smtClean="0"/>
              <a:t>。同时分组还可以发现</a:t>
            </a:r>
            <a:r>
              <a:rPr lang="zh-CN" altLang="en-US" sz="2600" dirty="0" smtClean="0">
                <a:solidFill>
                  <a:srgbClr val="FF0000"/>
                </a:solidFill>
              </a:rPr>
              <a:t>离群点</a:t>
            </a:r>
            <a:r>
              <a:rPr lang="zh-CN" altLang="en-US" sz="2600" dirty="0" smtClean="0"/>
              <a:t>，即那些不同于其他客户的客户</a:t>
            </a:r>
            <a:r>
              <a:rPr lang="zh-CN" altLang="en-US" sz="2600" dirty="0"/>
              <a:t>。</a:t>
            </a:r>
            <a:endParaRPr lang="en-US" altLang="zh-CN" sz="2600" dirty="0" smtClean="0"/>
          </a:p>
          <a:p>
            <a:pPr>
              <a:lnSpc>
                <a:spcPct val="120000"/>
              </a:lnSpc>
            </a:pPr>
            <a:r>
              <a:rPr lang="zh-CN" altLang="en-US" sz="2600" dirty="0" smtClean="0"/>
              <a:t>离群点可能会形成一块</a:t>
            </a:r>
            <a:r>
              <a:rPr lang="zh-CN" altLang="en-US" sz="2600" dirty="0" smtClean="0">
                <a:solidFill>
                  <a:srgbClr val="FF0000"/>
                </a:solidFill>
              </a:rPr>
              <a:t>新的市场</a:t>
            </a:r>
            <a:r>
              <a:rPr lang="zh-CN" altLang="en-US" sz="2600" dirty="0" smtClean="0"/>
              <a:t>。</a:t>
            </a:r>
            <a:endParaRPr lang="en-US" altLang="zh-CN" sz="2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582" y="3972988"/>
            <a:ext cx="3463018" cy="259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3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a:xfrm>
            <a:off x="628650" y="1828800"/>
            <a:ext cx="7886700" cy="4725534"/>
          </a:xfrm>
        </p:spPr>
        <p:txBody>
          <a:bodyPr>
            <a:normAutofit/>
          </a:bodyPr>
          <a:lstStyle/>
          <a:p>
            <a:pPr>
              <a:lnSpc>
                <a:spcPct val="120000"/>
              </a:lnSpc>
            </a:pPr>
            <a:r>
              <a:rPr lang="zh-CN" altLang="en-US" sz="2600" dirty="0" smtClean="0"/>
              <a:t>一幅图像通常包含大量的像素点，需要存储大量的数据，比如一幅图像的每个像素点以</a:t>
            </a:r>
            <a:r>
              <a:rPr lang="en-US" altLang="zh-CN" sz="2600" dirty="0" smtClean="0"/>
              <a:t>24</a:t>
            </a:r>
            <a:r>
              <a:rPr lang="zh-CN" altLang="en-US" sz="2600" dirty="0" smtClean="0"/>
              <a:t>位的数据来表示，可以表示</a:t>
            </a:r>
            <a:r>
              <a:rPr lang="en-US" altLang="zh-CN" sz="2600" dirty="0" smtClean="0"/>
              <a:t>1600</a:t>
            </a:r>
            <a:r>
              <a:rPr lang="zh-CN" altLang="en-US" sz="2600" dirty="0" smtClean="0"/>
              <a:t>万种颜色，但如果通过聚类只保留其中</a:t>
            </a:r>
            <a:r>
              <a:rPr lang="en-US" altLang="zh-CN" sz="2600" dirty="0" smtClean="0"/>
              <a:t>64</a:t>
            </a:r>
            <a:r>
              <a:rPr lang="zh-CN" altLang="en-US" sz="2600" dirty="0" smtClean="0"/>
              <a:t>种主色调，那么，对于每个像素只需要六位而不是</a:t>
            </a:r>
            <a:r>
              <a:rPr lang="en-US" altLang="zh-CN" sz="2600" dirty="0" smtClean="0"/>
              <a:t>24</a:t>
            </a:r>
            <a:r>
              <a:rPr lang="zh-CN" altLang="en-US" sz="2600" dirty="0" smtClean="0"/>
              <a:t>位。或者将某些像素值相近的点的像素值取这些点的平均值，达到压缩图像的效果。这种转换以丢失图像细节为</a:t>
            </a:r>
            <a:r>
              <a:rPr lang="zh-CN" altLang="en-US" sz="2600" dirty="0"/>
              <a:t>代价</a:t>
            </a:r>
            <a:r>
              <a:rPr lang="zh-CN" altLang="en-US" sz="2600" dirty="0" smtClean="0"/>
              <a:t>，赢得了存储和传送图像的空间和时间。</a:t>
            </a:r>
            <a:endParaRPr lang="zh-CN" altLang="en-US" sz="2600" dirty="0"/>
          </a:p>
        </p:txBody>
      </p:sp>
    </p:spTree>
    <p:extLst>
      <p:ext uri="{BB962C8B-B14F-4D97-AF65-F5344CB8AC3E}">
        <p14:creationId xmlns:p14="http://schemas.microsoft.com/office/powerpoint/2010/main" val="3805730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48" y="1329554"/>
            <a:ext cx="3909339" cy="2342561"/>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8" y="4160893"/>
            <a:ext cx="3909341" cy="2312140"/>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908" y="1329554"/>
            <a:ext cx="3914442" cy="2342561"/>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990" y="4160893"/>
            <a:ext cx="3914442" cy="2365452"/>
          </a:xfrm>
          <a:prstGeom prst="rect">
            <a:avLst/>
          </a:prstGeom>
        </p:spPr>
      </p:pic>
      <p:sp>
        <p:nvSpPr>
          <p:cNvPr id="8" name="TextBox 7"/>
          <p:cNvSpPr txBox="1"/>
          <p:nvPr/>
        </p:nvSpPr>
        <p:spPr>
          <a:xfrm>
            <a:off x="2017486" y="3777047"/>
            <a:ext cx="697627" cy="400110"/>
          </a:xfrm>
          <a:prstGeom prst="rect">
            <a:avLst/>
          </a:prstGeom>
          <a:noFill/>
        </p:spPr>
        <p:txBody>
          <a:bodyPr wrap="none" rtlCol="0">
            <a:spAutoFit/>
          </a:bodyPr>
          <a:lstStyle/>
          <a:p>
            <a:r>
              <a:rPr lang="zh-CN" altLang="en-US" sz="2000" dirty="0" smtClean="0"/>
              <a:t>原图</a:t>
            </a:r>
            <a:endParaRPr lang="zh-CN" altLang="en-US" sz="2000" dirty="0"/>
          </a:p>
        </p:txBody>
      </p:sp>
      <p:sp>
        <p:nvSpPr>
          <p:cNvPr id="9" name="TextBox 8"/>
          <p:cNvSpPr txBox="1"/>
          <p:nvPr/>
        </p:nvSpPr>
        <p:spPr>
          <a:xfrm>
            <a:off x="5822992" y="3777047"/>
            <a:ext cx="1470274" cy="400110"/>
          </a:xfrm>
          <a:prstGeom prst="rect">
            <a:avLst/>
          </a:prstGeom>
          <a:noFill/>
        </p:spPr>
        <p:txBody>
          <a:bodyPr wrap="none" rtlCol="0">
            <a:spAutoFit/>
          </a:bodyPr>
          <a:lstStyle/>
          <a:p>
            <a:r>
              <a:rPr lang="zh-CN" altLang="en-US" sz="2000" dirty="0" smtClean="0"/>
              <a:t>聚为</a:t>
            </a:r>
            <a:r>
              <a:rPr lang="en-US" altLang="zh-CN" sz="2000" dirty="0" smtClean="0"/>
              <a:t>10</a:t>
            </a:r>
            <a:r>
              <a:rPr lang="zh-CN" altLang="en-US" sz="2000" dirty="0" smtClean="0"/>
              <a:t>个簇</a:t>
            </a:r>
            <a:endParaRPr lang="zh-CN" altLang="en-US" sz="2000" dirty="0"/>
          </a:p>
        </p:txBody>
      </p:sp>
      <p:sp>
        <p:nvSpPr>
          <p:cNvPr id="10" name="TextBox 9"/>
          <p:cNvSpPr txBox="1"/>
          <p:nvPr/>
        </p:nvSpPr>
        <p:spPr>
          <a:xfrm>
            <a:off x="1631162" y="6527319"/>
            <a:ext cx="1470274" cy="400110"/>
          </a:xfrm>
          <a:prstGeom prst="rect">
            <a:avLst/>
          </a:prstGeom>
          <a:noFill/>
        </p:spPr>
        <p:txBody>
          <a:bodyPr wrap="none" rtlCol="0">
            <a:spAutoFit/>
          </a:bodyPr>
          <a:lstStyle/>
          <a:p>
            <a:r>
              <a:rPr lang="zh-CN" altLang="en-US" sz="2000" dirty="0" smtClean="0"/>
              <a:t>聚为</a:t>
            </a:r>
            <a:r>
              <a:rPr lang="en-US" altLang="zh-CN" sz="2000" dirty="0" smtClean="0"/>
              <a:t>50</a:t>
            </a:r>
            <a:r>
              <a:rPr lang="zh-CN" altLang="en-US" sz="2000" dirty="0" smtClean="0"/>
              <a:t>个簇</a:t>
            </a:r>
            <a:endParaRPr lang="zh-CN" altLang="en-US" sz="2000" dirty="0"/>
          </a:p>
        </p:txBody>
      </p:sp>
      <p:sp>
        <p:nvSpPr>
          <p:cNvPr id="11" name="TextBox 10"/>
          <p:cNvSpPr txBox="1"/>
          <p:nvPr/>
        </p:nvSpPr>
        <p:spPr>
          <a:xfrm>
            <a:off x="5822992" y="6527319"/>
            <a:ext cx="1600118" cy="400110"/>
          </a:xfrm>
          <a:prstGeom prst="rect">
            <a:avLst/>
          </a:prstGeom>
          <a:noFill/>
        </p:spPr>
        <p:txBody>
          <a:bodyPr wrap="none" rtlCol="0">
            <a:spAutoFit/>
          </a:bodyPr>
          <a:lstStyle/>
          <a:p>
            <a:r>
              <a:rPr lang="zh-CN" altLang="en-US" sz="2000" dirty="0" smtClean="0"/>
              <a:t>聚为</a:t>
            </a:r>
            <a:r>
              <a:rPr lang="en-US" altLang="zh-CN" sz="2000" dirty="0" smtClean="0"/>
              <a:t>100</a:t>
            </a:r>
            <a:r>
              <a:rPr lang="zh-CN" altLang="en-US" sz="2000" dirty="0" smtClean="0"/>
              <a:t>个簇</a:t>
            </a:r>
            <a:endParaRPr lang="zh-CN" altLang="en-US" sz="2000" dirty="0"/>
          </a:p>
        </p:txBody>
      </p:sp>
    </p:spTree>
    <p:extLst>
      <p:ext uri="{BB962C8B-B14F-4D97-AF65-F5344CB8AC3E}">
        <p14:creationId xmlns:p14="http://schemas.microsoft.com/office/powerpoint/2010/main" val="6155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1+#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0-#ppt_w/2"/>
                                          </p:val>
                                        </p:tav>
                                        <p:tav tm="100000">
                                          <p:val>
                                            <p:strVal val="#ppt_x"/>
                                          </p:val>
                                        </p:tav>
                                      </p:tavLst>
                                    </p:anim>
                                    <p:anim calcmode="lin" valueType="num">
                                      <p:cBhvr additive="base">
                                        <p:cTn id="52" dur="500" fill="hold"/>
                                        <p:tgtEl>
                                          <p:spTgt spid="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1000"/>
                                        <p:tgtEl>
                                          <p:spTgt spid="11"/>
                                        </p:tgtEl>
                                      </p:cBhvr>
                                    </p:animEffect>
                                    <p:anim calcmode="lin" valueType="num">
                                      <p:cBhvr>
                                        <p:cTn id="67" dur="1000" fill="hold"/>
                                        <p:tgtEl>
                                          <p:spTgt spid="11"/>
                                        </p:tgtEl>
                                        <p:attrNameLst>
                                          <p:attrName>ppt_x</p:attrName>
                                        </p:attrNameLst>
                                      </p:cBhvr>
                                      <p:tavLst>
                                        <p:tav tm="0">
                                          <p:val>
                                            <p:strVal val="#ppt_x"/>
                                          </p:val>
                                        </p:tav>
                                        <p:tav tm="100000">
                                          <p:val>
                                            <p:strVal val="#ppt_x"/>
                                          </p:val>
                                        </p:tav>
                                      </p:tavLst>
                                    </p:anim>
                                    <p:anim calcmode="lin" valueType="num">
                                      <p:cBhvr>
                                        <p:cTn id="6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20000"/>
              </a:lnSpc>
            </a:pPr>
            <a:r>
              <a:rPr lang="en-US" altLang="zh-CN" dirty="0" smtClean="0">
                <a:latin typeface="Times New Roman" panose="02020603050405020304" pitchFamily="18" charset="0"/>
                <a:cs typeface="Times New Roman" panose="02020603050405020304" pitchFamily="18" charset="0"/>
              </a:rPr>
              <a:t>DNA</a:t>
            </a:r>
            <a:r>
              <a:rPr lang="zh-CN" altLang="en-US" dirty="0" smtClean="0">
                <a:latin typeface="Times New Roman" panose="02020603050405020304" pitchFamily="18" charset="0"/>
                <a:cs typeface="Times New Roman" panose="02020603050405020304" pitchFamily="18" charset="0"/>
              </a:rPr>
              <a:t>是生命的蓝图，通过</a:t>
            </a:r>
            <a:r>
              <a:rPr lang="en-US" altLang="zh-CN" dirty="0" smtClean="0">
                <a:latin typeface="Times New Roman" panose="02020603050405020304" pitchFamily="18" charset="0"/>
                <a:cs typeface="Times New Roman" panose="02020603050405020304" pitchFamily="18" charset="0"/>
              </a:rPr>
              <a:t>DNA</a:t>
            </a:r>
            <a:r>
              <a:rPr lang="zh-CN" altLang="en-US" dirty="0" smtClean="0">
                <a:latin typeface="Times New Roman" panose="02020603050405020304" pitchFamily="18" charset="0"/>
                <a:cs typeface="Times New Roman" panose="02020603050405020304" pitchFamily="18" charset="0"/>
              </a:rPr>
              <a:t>转录</a:t>
            </a:r>
            <a:r>
              <a:rPr lang="en-US" altLang="zh-CN" dirty="0" smtClean="0">
                <a:latin typeface="Times New Roman" panose="02020603050405020304" pitchFamily="18" charset="0"/>
                <a:cs typeface="Times New Roman" panose="02020603050405020304" pitchFamily="18" charset="0"/>
              </a:rPr>
              <a:t>RNA</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再</a:t>
            </a:r>
            <a:r>
              <a:rPr lang="zh-CN" altLang="en-US" dirty="0" smtClean="0">
                <a:latin typeface="Times New Roman" panose="02020603050405020304" pitchFamily="18" charset="0"/>
                <a:cs typeface="Times New Roman" panose="02020603050405020304" pitchFamily="18" charset="0"/>
              </a:rPr>
              <a:t>通过</a:t>
            </a:r>
            <a:r>
              <a:rPr lang="en-US" altLang="zh-CN" dirty="0" smtClean="0">
                <a:latin typeface="Times New Roman" panose="02020603050405020304" pitchFamily="18" charset="0"/>
                <a:cs typeface="Times New Roman" panose="02020603050405020304" pitchFamily="18" charset="0"/>
              </a:rPr>
              <a:t>RNA</a:t>
            </a:r>
            <a:r>
              <a:rPr lang="zh-CN" altLang="en-US" dirty="0">
                <a:latin typeface="Times New Roman" panose="02020603050405020304" pitchFamily="18" charset="0"/>
                <a:cs typeface="Times New Roman" panose="02020603050405020304" pitchFamily="18" charset="0"/>
              </a:rPr>
              <a:t>转录蛋白质</a:t>
            </a:r>
            <a:r>
              <a:rPr lang="zh-CN" altLang="en-US" dirty="0" smtClean="0">
                <a:latin typeface="Times New Roman" panose="02020603050405020304" pitchFamily="18" charset="0"/>
                <a:cs typeface="Times New Roman" panose="02020603050405020304" pitchFamily="18" charset="0"/>
              </a:rPr>
              <a:t>，机体</a:t>
            </a:r>
            <a:r>
              <a:rPr lang="zh-CN" altLang="en-US" dirty="0">
                <a:latin typeface="Times New Roman" panose="02020603050405020304" pitchFamily="18" charset="0"/>
                <a:cs typeface="Times New Roman" panose="02020603050405020304" pitchFamily="18" charset="0"/>
              </a:rPr>
              <a:t>中的每一个细胞和所有重要组成部分</a:t>
            </a:r>
            <a:r>
              <a:rPr lang="zh-CN" altLang="en-US" dirty="0" smtClean="0">
                <a:latin typeface="Times New Roman" panose="02020603050405020304" pitchFamily="18" charset="0"/>
                <a:cs typeface="Times New Roman" panose="02020603050405020304" pitchFamily="18" charset="0"/>
              </a:rPr>
              <a:t>都需要蛋白质参与。生物学领域中的主要研究内容之一就是将一个蛋白质的氨基酸序列与另一个蛋白质的序列进行比对与匹配。由于序列可能很长，许多模板串需要进行匹配，并且可能还会被删节、插入和置换，所以其比对很困难。如果将氨基酸看作是字母、蛋白质看作是句子，并构建一个称为结构域的类似单词的结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即频繁出现在不同蛋白质中的一串氨基酸</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，将聚类应用在其中学习结构域就可以大大降低其难度。</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207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p:txBody>
          <a:bodyPr/>
          <a:lstStyle/>
          <a:p>
            <a:r>
              <a:rPr lang="en-US" altLang="zh-CN" dirty="0"/>
              <a:t>http://m.toutiaocdn.cn/group/6599781160069366279/?iid=43799390846&amp;app=news_article&amp;timestamp=1536641390&amp;article_category=stock&amp;group_id=6599781160069366279</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24" y="3480088"/>
            <a:ext cx="7897332" cy="106288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772" y="4314352"/>
            <a:ext cx="3035175" cy="2543648"/>
          </a:xfrm>
          <a:prstGeom prst="rect">
            <a:avLst/>
          </a:prstGeom>
        </p:spPr>
      </p:pic>
    </p:spTree>
    <p:extLst>
      <p:ext uri="{BB962C8B-B14F-4D97-AF65-F5344CB8AC3E}">
        <p14:creationId xmlns:p14="http://schemas.microsoft.com/office/powerpoint/2010/main" val="631083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2017</Words>
  <Application>Microsoft Office PowerPoint</Application>
  <PresentationFormat>全屏显示(4:3)</PresentationFormat>
  <Paragraphs>119</Paragraphs>
  <Slides>36</Slides>
  <Notes>1</Notes>
  <HiddenSlides>0</HiddenSlides>
  <MMClips>0</MMClips>
  <ScaleCrop>false</ScaleCrop>
  <HeadingPairs>
    <vt:vector size="4" baseType="variant">
      <vt:variant>
        <vt:lpstr>主题</vt:lpstr>
      </vt:variant>
      <vt:variant>
        <vt:i4>3</vt:i4>
      </vt:variant>
      <vt:variant>
        <vt:lpstr>幻灯片标题</vt:lpstr>
      </vt:variant>
      <vt:variant>
        <vt:i4>36</vt:i4>
      </vt:variant>
    </vt:vector>
  </HeadingPairs>
  <TitlesOfParts>
    <vt:vector size="39" baseType="lpstr">
      <vt:lpstr>Office 主题​​</vt:lpstr>
      <vt:lpstr>1_Office 主题​​</vt:lpstr>
      <vt:lpstr>2_Office 主题​​</vt:lpstr>
      <vt:lpstr>第一章 绪论</vt:lpstr>
      <vt:lpstr>本章内容</vt:lpstr>
      <vt:lpstr>聚类算法介绍</vt:lpstr>
      <vt:lpstr>1.聚类算法定义</vt:lpstr>
      <vt:lpstr>2.聚类算法的用途</vt:lpstr>
      <vt:lpstr>聚类算法的用途</vt:lpstr>
      <vt:lpstr>聚类算法的用途</vt:lpstr>
      <vt:lpstr>聚类算法的用途</vt:lpstr>
      <vt:lpstr>聚类算法的用途</vt:lpstr>
      <vt:lpstr>思考</vt:lpstr>
      <vt:lpstr>3.本学期要讲的聚类算法</vt:lpstr>
      <vt:lpstr>4.相似度的度量</vt:lpstr>
      <vt:lpstr>4.1.1欧式距离</vt:lpstr>
      <vt:lpstr>4.1.2曼哈顿距离</vt:lpstr>
      <vt:lpstr>曼哈顿距离</vt:lpstr>
      <vt:lpstr>4.2簇之间的距离计算方法</vt:lpstr>
      <vt:lpstr>需要注意的问题</vt:lpstr>
      <vt:lpstr>思考</vt:lpstr>
      <vt:lpstr>4.3相似度度量方法</vt:lpstr>
      <vt:lpstr>4.3.1与距离完全相关的相似度度量方法</vt:lpstr>
      <vt:lpstr>4.3.2与距离部分相关的相似度度量方法</vt:lpstr>
      <vt:lpstr>4.3.3与距离无关的的相似度度量方法</vt:lpstr>
      <vt:lpstr>总结</vt:lpstr>
      <vt:lpstr>数据预处理和降维方法</vt:lpstr>
      <vt:lpstr>1.数据预处理</vt:lpstr>
      <vt:lpstr>数据预处理</vt:lpstr>
      <vt:lpstr>降维</vt:lpstr>
      <vt:lpstr>例 2010年人口普查数据</vt:lpstr>
      <vt:lpstr>2 降维的可能性——降维的原理</vt:lpstr>
      <vt:lpstr>算法准确度与特征数量的关系</vt:lpstr>
      <vt:lpstr>思考</vt:lpstr>
      <vt:lpstr>主要的降维算法</vt:lpstr>
      <vt:lpstr>本次课程需要用到的数学知识</vt:lpstr>
      <vt:lpstr>参考资料</vt:lpstr>
      <vt:lpstr>PowerPoint 演示文稿</vt:lpstr>
      <vt:lpstr>作业</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聚类算法</dc:title>
  <dc:creator>Microsoft Office 用户</dc:creator>
  <cp:lastModifiedBy>jiecaozi</cp:lastModifiedBy>
  <cp:revision>86</cp:revision>
  <dcterms:created xsi:type="dcterms:W3CDTF">2018-08-30T06:42:37Z</dcterms:created>
  <dcterms:modified xsi:type="dcterms:W3CDTF">2018-12-27T06:33:54Z</dcterms:modified>
</cp:coreProperties>
</file>