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6" r:id="rId3"/>
    <p:sldId id="264" r:id="rId4"/>
    <p:sldId id="259" r:id="rId5"/>
    <p:sldId id="260" r:id="rId6"/>
    <p:sldId id="261" r:id="rId7"/>
    <p:sldId id="262" r:id="rId8"/>
    <p:sldId id="263" r:id="rId9"/>
    <p:sldId id="265" r:id="rId10"/>
    <p:sldId id="266" r:id="rId11"/>
    <p:sldId id="267"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CD89D-AF80-45FA-88A5-38045D314D0B}" type="datetimeFigureOut">
              <a:rPr lang="zh-CN" altLang="en-US" smtClean="0"/>
              <a:t>2018/12/27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146861-B5C1-4B5F-A593-4C3E17E32D81}" type="slidenum">
              <a:rPr lang="zh-CN" altLang="en-US" smtClean="0"/>
              <a:t>‹#›</a:t>
            </a:fld>
            <a:endParaRPr lang="zh-CN" altLang="en-US"/>
          </a:p>
        </p:txBody>
      </p:sp>
    </p:spTree>
    <p:extLst>
      <p:ext uri="{BB962C8B-B14F-4D97-AF65-F5344CB8AC3E}">
        <p14:creationId xmlns:p14="http://schemas.microsoft.com/office/powerpoint/2010/main" val="381845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3146861-B5C1-4B5F-A593-4C3E17E32D81}" type="slidenum">
              <a:rPr lang="zh-CN" altLang="en-US" smtClean="0"/>
              <a:t>4</a:t>
            </a:fld>
            <a:endParaRPr lang="zh-CN" altLang="en-US"/>
          </a:p>
        </p:txBody>
      </p:sp>
    </p:spTree>
    <p:extLst>
      <p:ext uri="{BB962C8B-B14F-4D97-AF65-F5344CB8AC3E}">
        <p14:creationId xmlns:p14="http://schemas.microsoft.com/office/powerpoint/2010/main" val="695937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思考</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以下两个矩阵，哪一个是直接由简单图得到的邻接矩阵，哪一个是由向量形式的数据集通过高斯核转换而来的邻接矩阵。</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341039851"/>
              </p:ext>
            </p:extLst>
          </p:nvPr>
        </p:nvGraphicFramePr>
        <p:xfrm>
          <a:off x="971599" y="3717031"/>
          <a:ext cx="2482277" cy="2448273"/>
        </p:xfrm>
        <a:graphic>
          <a:graphicData uri="http://schemas.openxmlformats.org/presentationml/2006/ole">
            <mc:AlternateContent xmlns:mc="http://schemas.openxmlformats.org/markup-compatibility/2006">
              <mc:Choice xmlns:v="urn:schemas-microsoft-com:vml" Requires="v">
                <p:oleObj spid="_x0000_s1072" name="Equation" r:id="rId3" imgW="927000" imgH="914400" progId="Equation.DSMT4">
                  <p:embed/>
                </p:oleObj>
              </mc:Choice>
              <mc:Fallback>
                <p:oleObj name="Equation" r:id="rId3" imgW="927000" imgH="914400" progId="Equation.DSMT4">
                  <p:embed/>
                  <p:pic>
                    <p:nvPicPr>
                      <p:cNvPr id="0" name=""/>
                      <p:cNvPicPr/>
                      <p:nvPr/>
                    </p:nvPicPr>
                    <p:blipFill>
                      <a:blip r:embed="rId4"/>
                      <a:stretch>
                        <a:fillRect/>
                      </a:stretch>
                    </p:blipFill>
                    <p:spPr>
                      <a:xfrm>
                        <a:off x="971599" y="3717031"/>
                        <a:ext cx="2482277" cy="244827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05210040"/>
              </p:ext>
            </p:extLst>
          </p:nvPr>
        </p:nvGraphicFramePr>
        <p:xfrm>
          <a:off x="4768850" y="3716338"/>
          <a:ext cx="3673475" cy="2449512"/>
        </p:xfrm>
        <a:graphic>
          <a:graphicData uri="http://schemas.openxmlformats.org/presentationml/2006/ole">
            <mc:AlternateContent xmlns:mc="http://schemas.openxmlformats.org/markup-compatibility/2006">
              <mc:Choice xmlns:v="urn:schemas-microsoft-com:vml" Requires="v">
                <p:oleObj spid="_x0000_s1073" name="Equation" r:id="rId5" imgW="1371600" imgH="914400" progId="Equation.DSMT4">
                  <p:embed/>
                </p:oleObj>
              </mc:Choice>
              <mc:Fallback>
                <p:oleObj name="Equation" r:id="rId5" imgW="1371600" imgH="914400" progId="Equation.DSMT4">
                  <p:embed/>
                  <p:pic>
                    <p:nvPicPr>
                      <p:cNvPr id="0" name="对象 3"/>
                      <p:cNvPicPr>
                        <a:picLocks noChangeAspect="1" noChangeArrowheads="1"/>
                      </p:cNvPicPr>
                      <p:nvPr/>
                    </p:nvPicPr>
                    <p:blipFill>
                      <a:blip r:embed="rId6"/>
                      <a:srcRect/>
                      <a:stretch>
                        <a:fillRect/>
                      </a:stretch>
                    </p:blipFill>
                    <p:spPr bwMode="auto">
                      <a:xfrm>
                        <a:off x="4768850" y="3716338"/>
                        <a:ext cx="367347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5734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马尔可夫聚类</a:t>
            </a:r>
            <a:endParaRPr lang="zh-CN" altLang="en-US" sz="4000" dirty="0"/>
          </a:p>
        </p:txBody>
      </p:sp>
      <p:sp>
        <p:nvSpPr>
          <p:cNvPr id="3" name="内容占位符 2"/>
          <p:cNvSpPr>
            <a:spLocks noGrp="1"/>
          </p:cNvSpPr>
          <p:nvPr>
            <p:ph idx="1"/>
          </p:nvPr>
        </p:nvSpPr>
        <p:spPr/>
        <p:txBody>
          <a:bodyPr>
            <a:normAutofit/>
          </a:bodyPr>
          <a:lstStyle/>
          <a:p>
            <a:pPr lvl="0">
              <a:lnSpc>
                <a:spcPct val="120000"/>
              </a:lnSpc>
            </a:pPr>
            <a:r>
              <a:rPr lang="zh-CN" altLang="en-US" sz="2800" dirty="0" smtClean="0">
                <a:solidFill>
                  <a:prstClr val="black"/>
                </a:solidFill>
              </a:rPr>
              <a:t>在图数据中，如果</a:t>
            </a:r>
            <a:r>
              <a:rPr lang="zh-CN" altLang="en-US" sz="2800" dirty="0">
                <a:solidFill>
                  <a:prstClr val="black"/>
                </a:solidFill>
              </a:rPr>
              <a:t>从一个点出发，到达其中的一个邻近点，那么还在簇内的可能性远大于离开当前簇，到达新簇的可能性</a:t>
            </a:r>
            <a:r>
              <a:rPr lang="en-US" altLang="zh-CN" sz="2800" dirty="0">
                <a:solidFill>
                  <a:prstClr val="black"/>
                </a:solidFill>
              </a:rPr>
              <a:t>——</a:t>
            </a:r>
            <a:r>
              <a:rPr lang="zh-CN" altLang="en-US" sz="2800" dirty="0">
                <a:solidFill>
                  <a:prstClr val="black"/>
                </a:solidFill>
              </a:rPr>
              <a:t>这就是马尔可夫聚类的核心思想。如果在一张图上进行多次的随机游走</a:t>
            </a:r>
            <a:r>
              <a:rPr lang="en-US" altLang="zh-CN" sz="2800" dirty="0">
                <a:solidFill>
                  <a:prstClr val="black"/>
                </a:solidFill>
              </a:rPr>
              <a:t>(Random Walk)</a:t>
            </a:r>
            <a:r>
              <a:rPr lang="zh-CN" altLang="en-US" sz="2800" dirty="0">
                <a:solidFill>
                  <a:prstClr val="black"/>
                </a:solidFill>
              </a:rPr>
              <a:t>，那么就有很大可能发现簇群，达到聚类的目的。</a:t>
            </a:r>
          </a:p>
          <a:p>
            <a:pPr>
              <a:lnSpc>
                <a:spcPct val="120000"/>
              </a:lnSpc>
            </a:pPr>
            <a:endParaRPr lang="zh-CN" altLang="en-US" sz="3600" dirty="0"/>
          </a:p>
        </p:txBody>
      </p:sp>
      <p:pic>
        <p:nvPicPr>
          <p:cNvPr id="2050" name="Picture 2" descr="C:\Users\jiecaozi\AppData\Local\Temp\360zip$Temp\360$0\Figure16_4-DataMiningandAnalysi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4221088"/>
            <a:ext cx="2533280" cy="252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318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马尔可夫聚类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图的邻接矩阵中每一行代表了一个顶点与其他顶点之间的权值，如果令每一行都除以该行的和，就可以认为这一行表示了这一个顶点进行一次随机游走可以到达各个顶点的概率。</a:t>
            </a:r>
            <a:endParaRPr lang="zh-CN" altLang="en-US" sz="2800" dirty="0"/>
          </a:p>
        </p:txBody>
      </p:sp>
      <p:pic>
        <p:nvPicPr>
          <p:cNvPr id="16" name="Picture 2" descr="C:\Users\jiecaozi\AppData\Local\Temp\360zip$Temp\360$0\Figure16_2-DataMiningand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4131298"/>
            <a:ext cx="4998886" cy="270892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459336" y="4612486"/>
            <a:ext cx="418704" cy="369332"/>
          </a:xfrm>
          <a:prstGeom prst="rect">
            <a:avLst/>
          </a:prstGeom>
          <a:noFill/>
        </p:spPr>
        <p:txBody>
          <a:bodyPr wrap="none" rtlCol="0">
            <a:spAutoFit/>
          </a:bodyPr>
          <a:lstStyle/>
          <a:p>
            <a:r>
              <a:rPr lang="en-US" altLang="zh-CN" dirty="0" smtClean="0"/>
              <a:t>10</a:t>
            </a:r>
            <a:endParaRPr lang="zh-CN" altLang="en-US" dirty="0"/>
          </a:p>
        </p:txBody>
      </p:sp>
      <p:sp>
        <p:nvSpPr>
          <p:cNvPr id="18" name="TextBox 17"/>
          <p:cNvSpPr txBox="1"/>
          <p:nvPr/>
        </p:nvSpPr>
        <p:spPr>
          <a:xfrm>
            <a:off x="2668688" y="6165304"/>
            <a:ext cx="418704" cy="369332"/>
          </a:xfrm>
          <a:prstGeom prst="rect">
            <a:avLst/>
          </a:prstGeom>
          <a:noFill/>
        </p:spPr>
        <p:txBody>
          <a:bodyPr wrap="none" rtlCol="0">
            <a:spAutoFit/>
          </a:bodyPr>
          <a:lstStyle/>
          <a:p>
            <a:r>
              <a:rPr lang="en-US" altLang="zh-CN" dirty="0" smtClean="0"/>
              <a:t>15</a:t>
            </a:r>
            <a:endParaRPr lang="zh-CN" altLang="en-US" dirty="0"/>
          </a:p>
        </p:txBody>
      </p:sp>
      <p:sp>
        <p:nvSpPr>
          <p:cNvPr id="19" name="TextBox 18"/>
          <p:cNvSpPr txBox="1"/>
          <p:nvPr/>
        </p:nvSpPr>
        <p:spPr>
          <a:xfrm>
            <a:off x="3851920" y="4797152"/>
            <a:ext cx="418704" cy="369332"/>
          </a:xfrm>
          <a:prstGeom prst="rect">
            <a:avLst/>
          </a:prstGeom>
          <a:noFill/>
        </p:spPr>
        <p:txBody>
          <a:bodyPr wrap="none" rtlCol="0">
            <a:spAutoFit/>
          </a:bodyPr>
          <a:lstStyle/>
          <a:p>
            <a:r>
              <a:rPr lang="en-US" altLang="zh-CN" dirty="0" smtClean="0"/>
              <a:t>23</a:t>
            </a:r>
            <a:endParaRPr lang="zh-CN" altLang="en-US" dirty="0"/>
          </a:p>
        </p:txBody>
      </p:sp>
      <p:sp>
        <p:nvSpPr>
          <p:cNvPr id="20" name="TextBox 19"/>
          <p:cNvSpPr txBox="1"/>
          <p:nvPr/>
        </p:nvSpPr>
        <p:spPr>
          <a:xfrm>
            <a:off x="3707904" y="5877272"/>
            <a:ext cx="418704" cy="369332"/>
          </a:xfrm>
          <a:prstGeom prst="rect">
            <a:avLst/>
          </a:prstGeom>
          <a:noFill/>
        </p:spPr>
        <p:txBody>
          <a:bodyPr wrap="none" rtlCol="0">
            <a:spAutoFit/>
          </a:bodyPr>
          <a:lstStyle/>
          <a:p>
            <a:r>
              <a:rPr lang="en-US" altLang="zh-CN" dirty="0" smtClean="0"/>
              <a:t>16</a:t>
            </a:r>
            <a:endParaRPr lang="zh-CN" altLang="en-US" dirty="0"/>
          </a:p>
        </p:txBody>
      </p:sp>
      <p:sp>
        <p:nvSpPr>
          <p:cNvPr id="21" name="TextBox 20"/>
          <p:cNvSpPr txBox="1"/>
          <p:nvPr/>
        </p:nvSpPr>
        <p:spPr>
          <a:xfrm>
            <a:off x="3087392" y="5485758"/>
            <a:ext cx="418704" cy="369332"/>
          </a:xfrm>
          <a:prstGeom prst="rect">
            <a:avLst/>
          </a:prstGeom>
          <a:noFill/>
        </p:spPr>
        <p:txBody>
          <a:bodyPr wrap="none" rtlCol="0">
            <a:spAutoFit/>
          </a:bodyPr>
          <a:lstStyle/>
          <a:p>
            <a:r>
              <a:rPr lang="en-US" altLang="zh-CN" dirty="0" smtClean="0"/>
              <a:t>20</a:t>
            </a:r>
            <a:endParaRPr lang="zh-CN" altLang="en-US" dirty="0"/>
          </a:p>
        </p:txBody>
      </p:sp>
      <p:sp>
        <p:nvSpPr>
          <p:cNvPr id="22" name="TextBox 21"/>
          <p:cNvSpPr txBox="1"/>
          <p:nvPr/>
        </p:nvSpPr>
        <p:spPr>
          <a:xfrm>
            <a:off x="5364088" y="3999416"/>
            <a:ext cx="301686" cy="369332"/>
          </a:xfrm>
          <a:prstGeom prst="rect">
            <a:avLst/>
          </a:prstGeom>
          <a:noFill/>
        </p:spPr>
        <p:txBody>
          <a:bodyPr wrap="none" rtlCol="0">
            <a:spAutoFit/>
          </a:bodyPr>
          <a:lstStyle/>
          <a:p>
            <a:r>
              <a:rPr lang="en-US" altLang="zh-CN" dirty="0" smtClean="0"/>
              <a:t>3</a:t>
            </a:r>
            <a:endParaRPr lang="zh-CN" altLang="en-US" dirty="0"/>
          </a:p>
        </p:txBody>
      </p:sp>
      <p:sp>
        <p:nvSpPr>
          <p:cNvPr id="23" name="TextBox 22"/>
          <p:cNvSpPr txBox="1"/>
          <p:nvPr/>
        </p:nvSpPr>
        <p:spPr>
          <a:xfrm>
            <a:off x="5199360" y="5116426"/>
            <a:ext cx="301686" cy="369332"/>
          </a:xfrm>
          <a:prstGeom prst="rect">
            <a:avLst/>
          </a:prstGeom>
          <a:noFill/>
        </p:spPr>
        <p:txBody>
          <a:bodyPr wrap="none" rtlCol="0">
            <a:spAutoFit/>
          </a:bodyPr>
          <a:lstStyle/>
          <a:p>
            <a:r>
              <a:rPr lang="en-US" altLang="zh-CN" dirty="0" smtClean="0"/>
              <a:t>5</a:t>
            </a:r>
            <a:endParaRPr lang="zh-CN" altLang="en-US" dirty="0"/>
          </a:p>
        </p:txBody>
      </p:sp>
      <p:sp>
        <p:nvSpPr>
          <p:cNvPr id="24" name="TextBox 23"/>
          <p:cNvSpPr txBox="1"/>
          <p:nvPr/>
        </p:nvSpPr>
        <p:spPr>
          <a:xfrm>
            <a:off x="5213245" y="6349970"/>
            <a:ext cx="301686" cy="369332"/>
          </a:xfrm>
          <a:prstGeom prst="rect">
            <a:avLst/>
          </a:prstGeom>
          <a:noFill/>
        </p:spPr>
        <p:txBody>
          <a:bodyPr wrap="none" rtlCol="0">
            <a:spAutoFit/>
          </a:bodyPr>
          <a:lstStyle/>
          <a:p>
            <a:r>
              <a:rPr lang="en-US" altLang="zh-CN" dirty="0" smtClean="0"/>
              <a:t>2</a:t>
            </a:r>
            <a:endParaRPr lang="zh-CN" altLang="en-US" dirty="0"/>
          </a:p>
        </p:txBody>
      </p:sp>
      <p:sp>
        <p:nvSpPr>
          <p:cNvPr id="25" name="TextBox 24"/>
          <p:cNvSpPr txBox="1"/>
          <p:nvPr/>
        </p:nvSpPr>
        <p:spPr>
          <a:xfrm>
            <a:off x="6665686" y="4981818"/>
            <a:ext cx="418704" cy="369332"/>
          </a:xfrm>
          <a:prstGeom prst="rect">
            <a:avLst/>
          </a:prstGeom>
          <a:noFill/>
        </p:spPr>
        <p:txBody>
          <a:bodyPr wrap="none" rtlCol="0">
            <a:spAutoFit/>
          </a:bodyPr>
          <a:lstStyle/>
          <a:p>
            <a:r>
              <a:rPr lang="en-US" altLang="zh-CN" dirty="0" smtClean="0"/>
              <a:t>14</a:t>
            </a:r>
            <a:endParaRPr lang="zh-CN" altLang="en-US" dirty="0"/>
          </a:p>
        </p:txBody>
      </p:sp>
      <p:sp>
        <p:nvSpPr>
          <p:cNvPr id="26" name="TextBox 25"/>
          <p:cNvSpPr txBox="1"/>
          <p:nvPr/>
        </p:nvSpPr>
        <p:spPr>
          <a:xfrm>
            <a:off x="6053859" y="4747094"/>
            <a:ext cx="418704" cy="369332"/>
          </a:xfrm>
          <a:prstGeom prst="rect">
            <a:avLst/>
          </a:prstGeom>
          <a:noFill/>
        </p:spPr>
        <p:txBody>
          <a:bodyPr wrap="none" rtlCol="0">
            <a:spAutoFit/>
          </a:bodyPr>
          <a:lstStyle/>
          <a:p>
            <a:r>
              <a:rPr lang="en-US" altLang="zh-CN" dirty="0" smtClean="0"/>
              <a:t>21</a:t>
            </a:r>
            <a:endParaRPr lang="zh-CN" altLang="en-US" dirty="0"/>
          </a:p>
        </p:txBody>
      </p:sp>
      <p:sp>
        <p:nvSpPr>
          <p:cNvPr id="27" name="TextBox 26"/>
          <p:cNvSpPr txBox="1"/>
          <p:nvPr/>
        </p:nvSpPr>
        <p:spPr>
          <a:xfrm>
            <a:off x="6472563" y="6246604"/>
            <a:ext cx="418704" cy="369332"/>
          </a:xfrm>
          <a:prstGeom prst="rect">
            <a:avLst/>
          </a:prstGeom>
          <a:noFill/>
        </p:spPr>
        <p:txBody>
          <a:bodyPr wrap="none" rtlCol="0">
            <a:spAutoFit/>
          </a:bodyPr>
          <a:lstStyle/>
          <a:p>
            <a:r>
              <a:rPr lang="en-US" altLang="zh-CN" dirty="0" smtClean="0"/>
              <a:t>12</a:t>
            </a:r>
            <a:endParaRPr lang="zh-CN" altLang="en-US" dirty="0"/>
          </a:p>
        </p:txBody>
      </p:sp>
    </p:spTree>
    <p:extLst>
      <p:ext uri="{BB962C8B-B14F-4D97-AF65-F5344CB8AC3E}">
        <p14:creationId xmlns:p14="http://schemas.microsoft.com/office/powerpoint/2010/main" val="11710576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马尔可夫聚类</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将每一行除以该行的和的过程其实就是邻接矩阵的归一化</a:t>
            </a:r>
            <a:r>
              <a:rPr lang="en-US" altLang="zh-CN" sz="2800" dirty="0" smtClean="0"/>
              <a:t>(normalize)</a:t>
            </a:r>
          </a:p>
          <a:p>
            <a:pPr>
              <a:lnSpc>
                <a:spcPct val="120000"/>
              </a:lnSpc>
            </a:pPr>
            <a:endParaRPr lang="en-US" altLang="zh-CN" sz="2800" dirty="0" smtClean="0"/>
          </a:p>
          <a:p>
            <a:pPr>
              <a:lnSpc>
                <a:spcPct val="120000"/>
              </a:lnSpc>
            </a:pPr>
            <a:r>
              <a:rPr lang="zh-CN" altLang="en-US" sz="2800" dirty="0" smtClean="0"/>
              <a:t>归一化后的邻接矩阵</a:t>
            </a:r>
            <a:r>
              <a:rPr lang="en-US" altLang="zh-CN" sz="2800" dirty="0" smtClean="0"/>
              <a:t>M</a:t>
            </a:r>
            <a:r>
              <a:rPr lang="zh-CN" altLang="en-US" sz="2800" dirty="0" smtClean="0"/>
              <a:t>也称为随机游走矩阵。</a:t>
            </a:r>
            <a:endParaRPr lang="en-US" altLang="zh-CN" sz="2800" dirty="0" smtClean="0"/>
          </a:p>
          <a:p>
            <a:pPr>
              <a:lnSpc>
                <a:spcPct val="120000"/>
              </a:lnSpc>
            </a:pPr>
            <a:r>
              <a:rPr lang="zh-CN" altLang="en-US" sz="2800" dirty="0" smtClean="0"/>
              <a:t>通过令</a:t>
            </a:r>
            <a:r>
              <a:rPr lang="en-US" altLang="zh-CN" sz="2800" dirty="0" smtClean="0"/>
              <a:t>M</a:t>
            </a:r>
            <a:r>
              <a:rPr lang="zh-CN" altLang="en-US" sz="2800" dirty="0" smtClean="0"/>
              <a:t>不断的相乘，在最后收敛时就可以得到一个顶点经过无数次随机游走后到达任意顶点的稳定概率，通过将概率大的顶点聚到一起就可以达到聚类的目的。</a:t>
            </a:r>
            <a:endParaRPr lang="zh-CN" altLang="en-US" sz="2800" dirty="0"/>
          </a:p>
        </p:txBody>
      </p:sp>
      <p:graphicFrame>
        <p:nvGraphicFramePr>
          <p:cNvPr id="4" name="对象 3"/>
          <p:cNvGraphicFramePr>
            <a:graphicFrameLocks noChangeAspect="1"/>
          </p:cNvGraphicFramePr>
          <p:nvPr>
            <p:extLst>
              <p:ext uri="{D42A27DB-BD31-4B8C-83A1-F6EECF244321}">
                <p14:modId xmlns:p14="http://schemas.microsoft.com/office/powerpoint/2010/main" val="1764777818"/>
              </p:ext>
            </p:extLst>
          </p:nvPr>
        </p:nvGraphicFramePr>
        <p:xfrm>
          <a:off x="3563888" y="2636912"/>
          <a:ext cx="1368152" cy="570559"/>
        </p:xfrm>
        <a:graphic>
          <a:graphicData uri="http://schemas.openxmlformats.org/presentationml/2006/ole">
            <mc:AlternateContent xmlns:mc="http://schemas.openxmlformats.org/markup-compatibility/2006">
              <mc:Choice xmlns:v="urn:schemas-microsoft-com:vml" Requires="v">
                <p:oleObj spid="_x0000_s4114" name="Equation" r:id="rId3" imgW="647640" imgH="190440" progId="Equation.DSMT4">
                  <p:embed/>
                </p:oleObj>
              </mc:Choice>
              <mc:Fallback>
                <p:oleObj name="Equation" r:id="rId3" imgW="647640" imgH="190440" progId="Equation.DSMT4">
                  <p:embed/>
                  <p:pic>
                    <p:nvPicPr>
                      <p:cNvPr id="0" name=""/>
                      <p:cNvPicPr/>
                      <p:nvPr/>
                    </p:nvPicPr>
                    <p:blipFill>
                      <a:blip r:embed="rId4"/>
                      <a:stretch>
                        <a:fillRect/>
                      </a:stretch>
                    </p:blipFill>
                    <p:spPr>
                      <a:xfrm>
                        <a:off x="3563888" y="2636912"/>
                        <a:ext cx="1368152" cy="570559"/>
                      </a:xfrm>
                      <a:prstGeom prst="rect">
                        <a:avLst/>
                      </a:prstGeom>
                    </p:spPr>
                  </p:pic>
                </p:oleObj>
              </mc:Fallback>
            </mc:AlternateContent>
          </a:graphicData>
        </a:graphic>
      </p:graphicFrame>
    </p:spTree>
    <p:extLst>
      <p:ext uri="{BB962C8B-B14F-4D97-AF65-F5344CB8AC3E}">
        <p14:creationId xmlns:p14="http://schemas.microsoft.com/office/powerpoint/2010/main" val="33388686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马尔可夫链的收敛问题</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sz="2800" dirty="0" smtClean="0"/>
                  <a:t>首先，马尔可夫链不一定收敛</a:t>
                </a:r>
                <a:endParaRPr lang="en-US" altLang="zh-CN" sz="2800" dirty="0" smtClean="0"/>
              </a:p>
              <a:p>
                <a:pPr lvl="0"/>
                <a:r>
                  <a:rPr lang="zh-CN" altLang="en-US" sz="2800" dirty="0">
                    <a:solidFill>
                      <a:prstClr val="black"/>
                    </a:solidFill>
                  </a:rPr>
                  <a:t>如果一个马尔可夫链的转移概率矩阵为：</a:t>
                </a:r>
                <a:endParaRPr lang="en-US" altLang="zh-CN" sz="2800"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d>
                        <m:dPr>
                          <m:ctrlPr>
                            <a:rPr lang="en-US" altLang="zh-CN" sz="2800" i="1">
                              <a:solidFill>
                                <a:prstClr val="black"/>
                              </a:solidFill>
                              <a:latin typeface="Cambria Math"/>
                            </a:rPr>
                          </m:ctrlPr>
                        </m:dPr>
                        <m:e>
                          <m:m>
                            <m:mPr>
                              <m:mcs>
                                <m:mc>
                                  <m:mcPr>
                                    <m:count m:val="2"/>
                                    <m:mcJc m:val="center"/>
                                  </m:mcPr>
                                </m:mc>
                              </m:mcs>
                              <m:ctrlPr>
                                <a:rPr lang="en-US" altLang="zh-CN" sz="2800" i="1">
                                  <a:solidFill>
                                    <a:prstClr val="black"/>
                                  </a:solidFill>
                                  <a:latin typeface="Cambria Math"/>
                                </a:rPr>
                              </m:ctrlPr>
                            </m:mPr>
                            <m:mr>
                              <m:e>
                                <m:r>
                                  <m:rPr>
                                    <m:brk m:alnAt="7"/>
                                  </m:rPr>
                                  <a:rPr lang="en-US" altLang="zh-CN" sz="2800" i="1">
                                    <a:solidFill>
                                      <a:prstClr val="black"/>
                                    </a:solidFill>
                                    <a:latin typeface="Cambria Math"/>
                                  </a:rPr>
                                  <m:t>0</m:t>
                                </m:r>
                              </m:e>
                              <m:e>
                                <m:r>
                                  <a:rPr lang="en-US" altLang="zh-CN" sz="2800" i="1">
                                    <a:solidFill>
                                      <a:prstClr val="black"/>
                                    </a:solidFill>
                                    <a:latin typeface="Cambria Math"/>
                                  </a:rPr>
                                  <m:t>1</m:t>
                                </m:r>
                              </m:e>
                            </m:mr>
                            <m:mr>
                              <m:e>
                                <m:r>
                                  <a:rPr lang="en-US" altLang="zh-CN" sz="2800" i="1">
                                    <a:solidFill>
                                      <a:prstClr val="black"/>
                                    </a:solidFill>
                                    <a:latin typeface="Cambria Math"/>
                                  </a:rPr>
                                  <m:t>1</m:t>
                                </m:r>
                              </m:e>
                              <m:e>
                                <m:r>
                                  <a:rPr lang="en-US" altLang="zh-CN" sz="2800" i="1">
                                    <a:solidFill>
                                      <a:prstClr val="black"/>
                                    </a:solidFill>
                                    <a:latin typeface="Cambria Math"/>
                                  </a:rPr>
                                  <m:t>0</m:t>
                                </m:r>
                              </m:e>
                            </m:mr>
                          </m:m>
                        </m:e>
                      </m:d>
                    </m:oMath>
                  </m:oMathPara>
                </a14:m>
                <a:endParaRPr lang="en-US" altLang="zh-CN" sz="2800" dirty="0">
                  <a:solidFill>
                    <a:prstClr val="black"/>
                  </a:solidFill>
                </a:endParaRPr>
              </a:p>
              <a:p>
                <a:pPr lvl="0"/>
                <a:r>
                  <a:rPr lang="zh-CN" altLang="en-US" sz="2800" dirty="0">
                    <a:solidFill>
                      <a:prstClr val="black"/>
                    </a:solidFill>
                  </a:rPr>
                  <a:t>则其奇次方均为：</a:t>
                </a:r>
                <a:endParaRPr lang="en-US" altLang="zh-CN" sz="2800"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d>
                        <m:dPr>
                          <m:ctrlPr>
                            <a:rPr lang="en-US" altLang="zh-CN" sz="2800" i="1">
                              <a:solidFill>
                                <a:prstClr val="black"/>
                              </a:solidFill>
                              <a:latin typeface="Cambria Math"/>
                            </a:rPr>
                          </m:ctrlPr>
                        </m:dPr>
                        <m:e>
                          <m:m>
                            <m:mPr>
                              <m:mcs>
                                <m:mc>
                                  <m:mcPr>
                                    <m:count m:val="2"/>
                                    <m:mcJc m:val="center"/>
                                  </m:mcPr>
                                </m:mc>
                              </m:mcs>
                              <m:ctrlPr>
                                <a:rPr lang="en-US" altLang="zh-CN" sz="2800" i="1">
                                  <a:solidFill>
                                    <a:prstClr val="black"/>
                                  </a:solidFill>
                                  <a:latin typeface="Cambria Math"/>
                                </a:rPr>
                              </m:ctrlPr>
                            </m:mPr>
                            <m:mr>
                              <m:e>
                                <m:r>
                                  <m:rPr>
                                    <m:brk m:alnAt="7"/>
                                  </m:rPr>
                                  <a:rPr lang="en-US" altLang="zh-CN" sz="2800" i="1">
                                    <a:solidFill>
                                      <a:prstClr val="black"/>
                                    </a:solidFill>
                                    <a:latin typeface="Cambria Math"/>
                                  </a:rPr>
                                  <m:t>0</m:t>
                                </m:r>
                              </m:e>
                              <m:e>
                                <m:r>
                                  <a:rPr lang="en-US" altLang="zh-CN" sz="2800" i="1">
                                    <a:solidFill>
                                      <a:prstClr val="black"/>
                                    </a:solidFill>
                                    <a:latin typeface="Cambria Math"/>
                                  </a:rPr>
                                  <m:t>1</m:t>
                                </m:r>
                              </m:e>
                            </m:mr>
                            <m:mr>
                              <m:e>
                                <m:r>
                                  <a:rPr lang="en-US" altLang="zh-CN" sz="2800" i="1">
                                    <a:solidFill>
                                      <a:prstClr val="black"/>
                                    </a:solidFill>
                                    <a:latin typeface="Cambria Math"/>
                                  </a:rPr>
                                  <m:t>1</m:t>
                                </m:r>
                              </m:e>
                              <m:e>
                                <m:r>
                                  <a:rPr lang="en-US" altLang="zh-CN" sz="2800" i="1">
                                    <a:solidFill>
                                      <a:prstClr val="black"/>
                                    </a:solidFill>
                                    <a:latin typeface="Cambria Math"/>
                                  </a:rPr>
                                  <m:t>0</m:t>
                                </m:r>
                              </m:e>
                            </m:mr>
                          </m:m>
                        </m:e>
                      </m:d>
                    </m:oMath>
                  </m:oMathPara>
                </a14:m>
                <a:endParaRPr lang="en-US" altLang="zh-CN" sz="2800" dirty="0">
                  <a:solidFill>
                    <a:prstClr val="black"/>
                  </a:solidFill>
                </a:endParaRPr>
              </a:p>
              <a:p>
                <a:pPr lvl="0"/>
                <a:r>
                  <a:rPr lang="zh-CN" altLang="en-US" sz="2800" dirty="0">
                    <a:solidFill>
                      <a:prstClr val="black"/>
                    </a:solidFill>
                  </a:rPr>
                  <a:t>偶次方均为：</a:t>
                </a:r>
                <a:endParaRPr lang="en-US" altLang="zh-CN" sz="2800" dirty="0">
                  <a:solidFill>
                    <a:prstClr val="black"/>
                  </a:solidFill>
                </a:endParaRPr>
              </a:p>
              <a:p>
                <a:pPr marL="0" lvl="0" indent="0">
                  <a:buNone/>
                </a:pPr>
                <a14:m>
                  <m:oMathPara xmlns:m="http://schemas.openxmlformats.org/officeDocument/2006/math">
                    <m:oMathParaPr>
                      <m:jc m:val="centerGroup"/>
                    </m:oMathParaPr>
                    <m:oMath xmlns:m="http://schemas.openxmlformats.org/officeDocument/2006/math">
                      <m:d>
                        <m:dPr>
                          <m:ctrlPr>
                            <a:rPr lang="en-US" altLang="zh-CN" sz="2800" i="1">
                              <a:solidFill>
                                <a:prstClr val="black"/>
                              </a:solidFill>
                              <a:latin typeface="Cambria Math"/>
                            </a:rPr>
                          </m:ctrlPr>
                        </m:dPr>
                        <m:e>
                          <m:m>
                            <m:mPr>
                              <m:mcs>
                                <m:mc>
                                  <m:mcPr>
                                    <m:count m:val="2"/>
                                    <m:mcJc m:val="center"/>
                                  </m:mcPr>
                                </m:mc>
                              </m:mcs>
                              <m:ctrlPr>
                                <a:rPr lang="en-US" altLang="zh-CN" sz="2800" i="1">
                                  <a:solidFill>
                                    <a:prstClr val="black"/>
                                  </a:solidFill>
                                  <a:latin typeface="Cambria Math"/>
                                </a:rPr>
                              </m:ctrlPr>
                            </m:mPr>
                            <m:mr>
                              <m:e>
                                <m:r>
                                  <m:rPr>
                                    <m:brk m:alnAt="7"/>
                                  </m:rPr>
                                  <a:rPr lang="en-US" altLang="zh-CN" sz="2800" i="1">
                                    <a:solidFill>
                                      <a:prstClr val="black"/>
                                    </a:solidFill>
                                    <a:latin typeface="Cambria Math"/>
                                  </a:rPr>
                                  <m:t>1</m:t>
                                </m:r>
                              </m:e>
                              <m:e>
                                <m:r>
                                  <a:rPr lang="en-US" altLang="zh-CN" sz="2800" i="1">
                                    <a:solidFill>
                                      <a:prstClr val="black"/>
                                    </a:solidFill>
                                    <a:latin typeface="Cambria Math"/>
                                  </a:rPr>
                                  <m:t>0</m:t>
                                </m:r>
                              </m:e>
                            </m:mr>
                            <m:mr>
                              <m:e>
                                <m:r>
                                  <a:rPr lang="en-US" altLang="zh-CN" sz="2800" i="1">
                                    <a:solidFill>
                                      <a:prstClr val="black"/>
                                    </a:solidFill>
                                    <a:latin typeface="Cambria Math"/>
                                  </a:rPr>
                                  <m:t>0</m:t>
                                </m:r>
                              </m:e>
                              <m:e>
                                <m:r>
                                  <a:rPr lang="en-US" altLang="zh-CN" sz="2800" i="1">
                                    <a:solidFill>
                                      <a:prstClr val="black"/>
                                    </a:solidFill>
                                    <a:latin typeface="Cambria Math"/>
                                  </a:rPr>
                                  <m:t>1</m:t>
                                </m:r>
                              </m:e>
                            </m:mr>
                          </m:m>
                        </m:e>
                      </m:d>
                    </m:oMath>
                  </m:oMathPara>
                </a14:m>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9" t="-18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7358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膨胀</a:t>
            </a:r>
            <a:r>
              <a:rPr lang="zh-CN" altLang="en-US" sz="4000" dirty="0"/>
              <a:t>算子</a:t>
            </a:r>
          </a:p>
        </p:txBody>
      </p:sp>
      <p:sp>
        <p:nvSpPr>
          <p:cNvPr id="3" name="内容占位符 2"/>
          <p:cNvSpPr>
            <a:spLocks noGrp="1"/>
          </p:cNvSpPr>
          <p:nvPr>
            <p:ph idx="1"/>
          </p:nvPr>
        </p:nvSpPr>
        <p:spPr/>
        <p:txBody>
          <a:bodyPr>
            <a:normAutofit fontScale="92500" lnSpcReduction="10000"/>
          </a:bodyPr>
          <a:lstStyle/>
          <a:p>
            <a:pPr>
              <a:lnSpc>
                <a:spcPct val="120000"/>
              </a:lnSpc>
            </a:pPr>
            <a:r>
              <a:rPr lang="zh-CN" altLang="en-US" sz="2800" smtClean="0"/>
              <a:t>通过马尔科夫链计算之后得到的矩阵每一行总是一样的，通过这样的矩阵是无法聚类的。</a:t>
            </a:r>
            <a:endParaRPr lang="en-US" altLang="zh-CN" sz="2800" dirty="0" smtClean="0"/>
          </a:p>
          <a:p>
            <a:pPr>
              <a:lnSpc>
                <a:spcPct val="120000"/>
              </a:lnSpc>
            </a:pPr>
            <a:r>
              <a:rPr lang="zh-CN" altLang="en-US" sz="2800" dirty="0" smtClean="0"/>
              <a:t>天</a:t>
            </a:r>
            <a:r>
              <a:rPr lang="zh-CN" altLang="en-US" sz="2800" dirty="0" smtClean="0"/>
              <a:t>之道，损有余而不不足，聚类之道，损不足以奉有余。</a:t>
            </a:r>
            <a:endParaRPr lang="en-US" altLang="zh-CN" sz="2800" dirty="0" smtClean="0"/>
          </a:p>
          <a:p>
            <a:pPr>
              <a:lnSpc>
                <a:spcPct val="120000"/>
              </a:lnSpc>
            </a:pPr>
            <a:r>
              <a:rPr lang="zh-CN" altLang="en-US" sz="2800" dirty="0" smtClean="0"/>
              <a:t>为了能够聚类，需要增强图中本来就强</a:t>
            </a:r>
            <a:r>
              <a:rPr lang="en-US" altLang="zh-CN" sz="2800" dirty="0" smtClean="0"/>
              <a:t>(</a:t>
            </a:r>
            <a:r>
              <a:rPr lang="zh-CN" altLang="en-US" sz="2800" dirty="0" smtClean="0"/>
              <a:t>权值高</a:t>
            </a:r>
            <a:r>
              <a:rPr lang="en-US" altLang="zh-CN" sz="2800" dirty="0" smtClean="0"/>
              <a:t>)</a:t>
            </a:r>
            <a:r>
              <a:rPr lang="zh-CN" altLang="en-US" sz="2800" dirty="0" smtClean="0"/>
              <a:t>的边，减弱图中本来就弱的边。</a:t>
            </a:r>
            <a:endParaRPr lang="en-US" altLang="zh-CN" sz="2800" dirty="0" smtClean="0"/>
          </a:p>
          <a:p>
            <a:pPr>
              <a:lnSpc>
                <a:spcPct val="120000"/>
              </a:lnSpc>
            </a:pPr>
            <a:r>
              <a:rPr lang="zh-CN" altLang="en-US" sz="2800" dirty="0" smtClean="0"/>
              <a:t>将转移概率矩阵中的每一个数都求</a:t>
            </a:r>
            <a:r>
              <a:rPr lang="en-US" altLang="zh-CN" sz="2800" dirty="0" smtClean="0"/>
              <a:t>n</a:t>
            </a:r>
            <a:r>
              <a:rPr lang="zh-CN" altLang="en-US" sz="2800" dirty="0" smtClean="0"/>
              <a:t>次幂，再对每一行归一化，就可以达到“劫贫济富”的目的。</a:t>
            </a:r>
            <a:r>
              <a:rPr lang="en-US" altLang="zh-CN" sz="2800" dirty="0"/>
              <a:t>n</a:t>
            </a:r>
            <a:r>
              <a:rPr lang="zh-CN" altLang="en-US" sz="2800" dirty="0" smtClean="0"/>
              <a:t>称为膨胀算子。</a:t>
            </a:r>
            <a:endParaRPr lang="zh-CN" altLang="en-US" sz="2800" dirty="0"/>
          </a:p>
        </p:txBody>
      </p:sp>
    </p:spTree>
    <p:extLst>
      <p:ext uri="{BB962C8B-B14F-4D97-AF65-F5344CB8AC3E}">
        <p14:creationId xmlns:p14="http://schemas.microsoft.com/office/powerpoint/2010/main" val="2076094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马尔可夫聚类流程</a:t>
            </a:r>
            <a:endParaRPr lang="zh-CN" altLang="en-US" sz="4000"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1" y="1772816"/>
            <a:ext cx="6992420" cy="3816424"/>
          </a:xfrm>
        </p:spPr>
      </p:pic>
      <p:sp>
        <p:nvSpPr>
          <p:cNvPr id="3" name="TextBox 2"/>
          <p:cNvSpPr txBox="1"/>
          <p:nvPr/>
        </p:nvSpPr>
        <p:spPr>
          <a:xfrm>
            <a:off x="3635896" y="4005064"/>
            <a:ext cx="646331" cy="369332"/>
          </a:xfrm>
          <a:prstGeom prst="rect">
            <a:avLst/>
          </a:prstGeom>
          <a:noFill/>
        </p:spPr>
        <p:txBody>
          <a:bodyPr wrap="none" rtlCol="0">
            <a:spAutoFit/>
          </a:bodyPr>
          <a:lstStyle/>
          <a:p>
            <a:r>
              <a:rPr lang="zh-CN" altLang="en-US" dirty="0" smtClean="0">
                <a:solidFill>
                  <a:srgbClr val="FF0000"/>
                </a:solidFill>
              </a:rPr>
              <a:t>膨胀</a:t>
            </a:r>
            <a:endParaRPr lang="zh-CN" altLang="en-US" dirty="0">
              <a:solidFill>
                <a:srgbClr val="FF0000"/>
              </a:solidFill>
            </a:endParaRPr>
          </a:p>
        </p:txBody>
      </p:sp>
    </p:spTree>
    <p:extLst>
      <p:ext uri="{BB962C8B-B14F-4D97-AF65-F5344CB8AC3E}">
        <p14:creationId xmlns:p14="http://schemas.microsoft.com/office/powerpoint/2010/main" val="4002550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流程说明</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en-US" altLang="zh-CN" sz="2800" dirty="0" smtClean="0"/>
              <a:t>t</a:t>
            </a:r>
            <a:r>
              <a:rPr lang="zh-CN" altLang="en-US" sz="2800" dirty="0" smtClean="0"/>
              <a:t>表示迭代次数</a:t>
            </a:r>
            <a:endParaRPr lang="en-US" altLang="zh-CN" sz="2800" dirty="0" smtClean="0"/>
          </a:p>
          <a:p>
            <a:pPr>
              <a:lnSpc>
                <a:spcPct val="120000"/>
              </a:lnSpc>
            </a:pPr>
            <a:r>
              <a:rPr lang="zh-CN" altLang="en-US" sz="2800" dirty="0" smtClean="0"/>
              <a:t>由于通过向量型数据转换来的图数据的邻接矩阵主对角线上都是</a:t>
            </a:r>
            <a:r>
              <a:rPr lang="en-US" altLang="zh-CN" sz="2800" dirty="0" smtClean="0"/>
              <a:t>1</a:t>
            </a:r>
            <a:r>
              <a:rPr lang="zh-CN" altLang="en-US" sz="2800" dirty="0" smtClean="0"/>
              <a:t>，即这种图中每个顶点都有自环，而且对于随机游走来说，存在自环也更符合常理，所以如果图中不存在自环的，需要加上。</a:t>
            </a:r>
            <a:endParaRPr lang="en-US" altLang="zh-CN" sz="2800" dirty="0" smtClean="0"/>
          </a:p>
          <a:p>
            <a:pPr>
              <a:lnSpc>
                <a:spcPct val="120000"/>
              </a:lnSpc>
            </a:pPr>
            <a:r>
              <a:rPr lang="zh-CN" altLang="en-US" sz="2800" dirty="0" smtClean="0"/>
              <a:t>由于进行马尔可夫聚类时，我们并不关心迭代多少次收敛，我们只是希望算法尽快收敛，以</a:t>
            </a:r>
            <a:endParaRPr lang="en-US" altLang="zh-CN" sz="2800" dirty="0" smtClean="0"/>
          </a:p>
          <a:p>
            <a:pPr marL="0" indent="0">
              <a:lnSpc>
                <a:spcPct val="120000"/>
              </a:lnSpc>
              <a:buNone/>
            </a:pPr>
            <a:r>
              <a:rPr lang="en-US" altLang="zh-CN" sz="2800" dirty="0"/>
              <a:t> </a:t>
            </a:r>
            <a:r>
              <a:rPr lang="en-US" altLang="zh-CN" sz="2800" dirty="0" smtClean="0"/>
              <a:t>                                      </a:t>
            </a:r>
            <a:r>
              <a:rPr lang="zh-CN" altLang="en-US" sz="2800" dirty="0" smtClean="0"/>
              <a:t>可以更快收敛。</a:t>
            </a:r>
            <a:endParaRPr lang="zh-CN" altLang="en-US" sz="2800"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5517232"/>
            <a:ext cx="2797230" cy="360040"/>
          </a:xfrm>
          <a:prstGeom prst="rect">
            <a:avLst/>
          </a:prstGeom>
        </p:spPr>
      </p:pic>
    </p:spTree>
    <p:extLst>
      <p:ext uri="{BB962C8B-B14F-4D97-AF65-F5344CB8AC3E}">
        <p14:creationId xmlns:p14="http://schemas.microsoft.com/office/powerpoint/2010/main" val="2495778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流程说明</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当矩阵比较大时，收敛的速度会比较慢，而且浮点计算总有误差，得到完全收敛的转移概率矩阵代价较大，且没有必要，只要接近收敛就可以了。</a:t>
            </a:r>
            <a:endParaRPr lang="en-US" altLang="zh-CN" sz="2800" dirty="0" smtClean="0"/>
          </a:p>
          <a:p>
            <a:pPr>
              <a:lnSpc>
                <a:spcPct val="120000"/>
              </a:lnSpc>
            </a:pPr>
            <a:r>
              <a:rPr lang="zh-CN" altLang="en-US" sz="2800" dirty="0"/>
              <a:t>膨胀</a:t>
            </a:r>
            <a:r>
              <a:rPr lang="zh-CN" altLang="en-US" sz="2800" dirty="0" smtClean="0"/>
              <a:t>算子越大，得到的簇越大，因为大的膨胀算子会放大边之间的差距</a:t>
            </a:r>
            <a:endParaRPr lang="en-US" altLang="zh-CN" sz="2800" dirty="0" smtClean="0"/>
          </a:p>
          <a:p>
            <a:pPr>
              <a:lnSpc>
                <a:spcPct val="120000"/>
              </a:lnSpc>
            </a:pPr>
            <a:r>
              <a:rPr lang="zh-CN" altLang="en-US" sz="2800" dirty="0" smtClean="0"/>
              <a:t>接近</a:t>
            </a:r>
            <a:r>
              <a:rPr lang="zh-CN" altLang="en-US" sz="2800" dirty="0"/>
              <a:t>收敛</a:t>
            </a:r>
            <a:r>
              <a:rPr lang="zh-CN" altLang="en-US" sz="2800" dirty="0" smtClean="0"/>
              <a:t>的标准定义为</a:t>
            </a:r>
            <a:endParaRPr lang="en-US" altLang="zh-CN" sz="2800" dirty="0" smtClean="0"/>
          </a:p>
          <a:p>
            <a:pPr>
              <a:lnSpc>
                <a:spcPct val="120000"/>
              </a:lnSpc>
            </a:pPr>
            <a:r>
              <a:rPr lang="zh-CN" altLang="en-US" sz="2800" dirty="0" smtClean="0"/>
              <a:t>其中，</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1" y="4491544"/>
            <a:ext cx="2537071" cy="414472"/>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5589240"/>
            <a:ext cx="5191850" cy="933580"/>
          </a:xfrm>
          <a:prstGeom prst="rect">
            <a:avLst/>
          </a:prstGeom>
        </p:spPr>
      </p:pic>
    </p:spTree>
    <p:extLst>
      <p:ext uri="{BB962C8B-B14F-4D97-AF65-F5344CB8AC3E}">
        <p14:creationId xmlns:p14="http://schemas.microsoft.com/office/powerpoint/2010/main" val="19107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流程说明</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不管原来的图是否有向，当临近矩阵归一化后因为归一化的邻近矩阵不是对称阵，所以都会变为有向图，最后得到的</a:t>
            </a:r>
            <a:r>
              <a:rPr lang="en-US" altLang="zh-CN" sz="2800" dirty="0" smtClean="0"/>
              <a:t>G</a:t>
            </a:r>
            <a:r>
              <a:rPr lang="en-US" altLang="zh-CN" sz="2800" baseline="-25000" dirty="0" smtClean="0"/>
              <a:t>t</a:t>
            </a:r>
            <a:r>
              <a:rPr lang="en-US" altLang="zh-CN" sz="2800" dirty="0" smtClean="0"/>
              <a:t>(</a:t>
            </a:r>
            <a:r>
              <a:rPr lang="zh-CN" altLang="en-US" sz="2800" dirty="0" smtClean="0"/>
              <a:t>算法流程第</a:t>
            </a:r>
            <a:r>
              <a:rPr lang="en-US" altLang="zh-CN" sz="2800" dirty="0" smtClean="0"/>
              <a:t>9</a:t>
            </a:r>
            <a:r>
              <a:rPr lang="zh-CN" altLang="en-US" sz="2800" dirty="0" smtClean="0"/>
              <a:t>行</a:t>
            </a:r>
            <a:r>
              <a:rPr lang="en-US" altLang="zh-CN" sz="2800" dirty="0" smtClean="0"/>
              <a:t>)</a:t>
            </a:r>
            <a:r>
              <a:rPr lang="zh-CN" altLang="en-US" sz="2800" dirty="0" smtClean="0"/>
              <a:t>也是有向的。</a:t>
            </a:r>
            <a:endParaRPr lang="en-US" altLang="zh-CN" sz="2800" dirty="0" smtClean="0"/>
          </a:p>
          <a:p>
            <a:pPr>
              <a:lnSpc>
                <a:spcPct val="120000"/>
              </a:lnSpc>
            </a:pPr>
            <a:r>
              <a:rPr lang="zh-CN" altLang="en-US" sz="2800" dirty="0"/>
              <a:t>最后得到</a:t>
            </a:r>
            <a:r>
              <a:rPr lang="zh-CN" altLang="en-US" sz="2800" dirty="0" smtClean="0"/>
              <a:t>的图</a:t>
            </a:r>
            <a:r>
              <a:rPr lang="en-US" altLang="zh-CN" sz="2800" dirty="0">
                <a:solidFill>
                  <a:prstClr val="black"/>
                </a:solidFill>
              </a:rPr>
              <a:t>G</a:t>
            </a:r>
            <a:r>
              <a:rPr lang="en-US" altLang="zh-CN" sz="2800" baseline="-25000" dirty="0">
                <a:solidFill>
                  <a:prstClr val="black"/>
                </a:solidFill>
              </a:rPr>
              <a:t>t</a:t>
            </a:r>
            <a:r>
              <a:rPr lang="zh-CN" altLang="en-US" sz="2800" dirty="0" smtClean="0"/>
              <a:t>会被分成若干部分</a:t>
            </a:r>
            <a:r>
              <a:rPr lang="en-US" altLang="zh-CN" sz="2800" dirty="0" smtClean="0"/>
              <a:t>(</a:t>
            </a:r>
            <a:r>
              <a:rPr lang="zh-CN" altLang="en-US" sz="2800" dirty="0" smtClean="0"/>
              <a:t>具体看例</a:t>
            </a:r>
            <a:r>
              <a:rPr lang="en-US" altLang="zh-CN" sz="2800" dirty="0" smtClean="0"/>
              <a:t>2)</a:t>
            </a:r>
            <a:r>
              <a:rPr lang="zh-CN" altLang="en-US" sz="2800" dirty="0" smtClean="0"/>
              <a:t>，由于是有向图，不能保证强连通，所以每一部分都是弱连通的。</a:t>
            </a:r>
            <a:endParaRPr lang="zh-CN" altLang="en-US" sz="2800" dirty="0"/>
          </a:p>
        </p:txBody>
      </p:sp>
    </p:spTree>
    <p:extLst>
      <p:ext uri="{BB962C8B-B14F-4D97-AF65-F5344CB8AC3E}">
        <p14:creationId xmlns:p14="http://schemas.microsoft.com/office/powerpoint/2010/main" val="999483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如图所示，添加自环后的邻接矩阵为：</a:t>
            </a:r>
            <a:endParaRPr lang="zh-CN" altLang="en-US" sz="2800" dirty="0"/>
          </a:p>
        </p:txBody>
      </p:sp>
      <p:pic>
        <p:nvPicPr>
          <p:cNvPr id="6146" name="Picture 2" descr="C:\Users\jiecaozi\AppData\Local\Temp\360zip$Temp\360$0\Figure16_2-DataMiningandAnalysi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2636912"/>
            <a:ext cx="4119262" cy="22322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3003880326"/>
              </p:ext>
            </p:extLst>
          </p:nvPr>
        </p:nvGraphicFramePr>
        <p:xfrm>
          <a:off x="5364087" y="2321725"/>
          <a:ext cx="3405123" cy="2979483"/>
        </p:xfrm>
        <a:graphic>
          <a:graphicData uri="http://schemas.openxmlformats.org/presentationml/2006/ole">
            <mc:AlternateContent xmlns:mc="http://schemas.openxmlformats.org/markup-compatibility/2006">
              <mc:Choice xmlns:v="urn:schemas-microsoft-com:vml" Requires="v">
                <p:oleObj spid="_x0000_s6160" name="Equation" r:id="rId4" imgW="1828800" imgH="1600200" progId="Equation.DSMT4">
                  <p:embed/>
                </p:oleObj>
              </mc:Choice>
              <mc:Fallback>
                <p:oleObj name="Equation" r:id="rId4" imgW="1828800" imgH="1600200" progId="Equation.DSMT4">
                  <p:embed/>
                  <p:pic>
                    <p:nvPicPr>
                      <p:cNvPr id="0" name=""/>
                      <p:cNvPicPr/>
                      <p:nvPr/>
                    </p:nvPicPr>
                    <p:blipFill>
                      <a:blip r:embed="rId5"/>
                      <a:stretch>
                        <a:fillRect/>
                      </a:stretch>
                    </p:blipFill>
                    <p:spPr>
                      <a:xfrm>
                        <a:off x="5364087" y="2321725"/>
                        <a:ext cx="3405123" cy="2979483"/>
                      </a:xfrm>
                      <a:prstGeom prst="rect">
                        <a:avLst/>
                      </a:prstGeom>
                    </p:spPr>
                  </p:pic>
                </p:oleObj>
              </mc:Fallback>
            </mc:AlternateContent>
          </a:graphicData>
        </a:graphic>
      </p:graphicFrame>
    </p:spTree>
    <p:extLst>
      <p:ext uri="{BB962C8B-B14F-4D97-AF65-F5344CB8AC3E}">
        <p14:creationId xmlns:p14="http://schemas.microsoft.com/office/powerpoint/2010/main" val="2684103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smtClean="0"/>
              <a:t>马尔可夫聚类</a:t>
            </a:r>
            <a:endParaRPr lang="zh-CN" altLang="en-US" sz="5400"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565139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例 </a:t>
            </a:r>
            <a:r>
              <a:rPr lang="en-US" altLang="zh-CN" sz="4000" dirty="0" smtClean="0"/>
              <a:t>2</a:t>
            </a:r>
            <a:endParaRPr lang="zh-CN" altLang="en-US" sz="4000"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5" y="1556792"/>
            <a:ext cx="7005351" cy="2232248"/>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933056"/>
            <a:ext cx="7249537" cy="2095792"/>
          </a:xfrm>
          <a:prstGeom prst="rect">
            <a:avLst/>
          </a:prstGeom>
        </p:spPr>
      </p:pic>
    </p:spTree>
    <p:extLst>
      <p:ext uri="{BB962C8B-B14F-4D97-AF65-F5344CB8AC3E}">
        <p14:creationId xmlns:p14="http://schemas.microsoft.com/office/powerpoint/2010/main" val="3144123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 </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定义膨胀算子</a:t>
            </a:r>
            <a:r>
              <a:rPr lang="en-US" altLang="zh-CN" sz="2800" dirty="0" smtClean="0"/>
              <a:t>2.5</a:t>
            </a:r>
            <a:r>
              <a:rPr lang="zh-CN" altLang="en-US" sz="2800" dirty="0" smtClean="0"/>
              <a:t>，</a:t>
            </a:r>
            <a:endParaRPr lang="en-US" altLang="zh-CN" sz="2800" dirty="0"/>
          </a:p>
          <a:p>
            <a:pPr>
              <a:lnSpc>
                <a:spcPct val="120000"/>
              </a:lnSpc>
            </a:pPr>
            <a:endParaRPr lang="en-US" altLang="zh-CN" sz="2800" dirty="0" smtClean="0"/>
          </a:p>
          <a:p>
            <a:pPr>
              <a:lnSpc>
                <a:spcPct val="120000"/>
              </a:lnSpc>
            </a:pPr>
            <a:endParaRPr lang="en-US" altLang="zh-CN" sz="2800" dirty="0"/>
          </a:p>
          <a:p>
            <a:pPr>
              <a:lnSpc>
                <a:spcPct val="120000"/>
              </a:lnSpc>
            </a:pPr>
            <a:endParaRPr lang="en-US" altLang="zh-CN" sz="2800" dirty="0" smtClean="0"/>
          </a:p>
          <a:p>
            <a:pPr>
              <a:lnSpc>
                <a:spcPct val="120000"/>
              </a:lnSpc>
            </a:pPr>
            <a:r>
              <a:rPr lang="zh-CN" altLang="en-US" sz="2800" dirty="0" smtClean="0"/>
              <a:t>迭代</a:t>
            </a:r>
            <a:r>
              <a:rPr lang="en-US" altLang="zh-CN" sz="2800" dirty="0" smtClean="0"/>
              <a:t>10</a:t>
            </a:r>
            <a:r>
              <a:rPr lang="zh-CN" altLang="en-US" sz="2800" dirty="0" smtClean="0"/>
              <a:t>次之后收敛，</a:t>
            </a:r>
            <a:endParaRPr lang="zh-CN" altLang="en-US" sz="2800" dirty="0"/>
          </a:p>
        </p:txBody>
      </p:sp>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96" y="2060848"/>
            <a:ext cx="7220958" cy="2019582"/>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4534359"/>
            <a:ext cx="3811371" cy="2313747"/>
          </a:xfrm>
          <a:prstGeom prst="rect">
            <a:avLst/>
          </a:prstGeom>
        </p:spPr>
      </p:pic>
    </p:spTree>
    <p:extLst>
      <p:ext uri="{BB962C8B-B14F-4D97-AF65-F5344CB8AC3E}">
        <p14:creationId xmlns:p14="http://schemas.microsoft.com/office/powerpoint/2010/main" val="2079386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例 </a:t>
            </a:r>
            <a:r>
              <a:rPr lang="en-US" altLang="zh-CN" dirty="0" smtClean="0"/>
              <a:t>2</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根据收敛后的概率转移矩阵得到有向图：</a:t>
            </a:r>
            <a:endParaRPr lang="zh-CN" altLang="en-US" sz="2800" dirty="0"/>
          </a:p>
        </p:txBody>
      </p:sp>
      <p:pic>
        <p:nvPicPr>
          <p:cNvPr id="7170" name="Picture 2" descr="C:\Users\jiecaozi\AppData\Local\Temp\360zip$Temp\360$1\Figure16_5-DataMiningandAnalysi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413580"/>
            <a:ext cx="5182238" cy="281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387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马尔可夫聚类的时间复杂度</a:t>
            </a:r>
            <a:endParaRPr lang="zh-CN" altLang="en-US" sz="4000" dirty="0"/>
          </a:p>
        </p:txBody>
      </p:sp>
      <p:sp>
        <p:nvSpPr>
          <p:cNvPr id="3" name="内容占位符 2"/>
          <p:cNvSpPr>
            <a:spLocks noGrp="1"/>
          </p:cNvSpPr>
          <p:nvPr>
            <p:ph idx="1"/>
          </p:nvPr>
        </p:nvSpPr>
        <p:spPr/>
        <p:txBody>
          <a:bodyPr>
            <a:normAutofit lnSpcReduction="10000"/>
          </a:bodyPr>
          <a:lstStyle/>
          <a:p>
            <a:pPr>
              <a:lnSpc>
                <a:spcPct val="120000"/>
              </a:lnSpc>
            </a:pPr>
            <a:r>
              <a:rPr lang="zh-CN" altLang="en-US" sz="2800" dirty="0" smtClean="0"/>
              <a:t>一个包含</a:t>
            </a:r>
            <a:r>
              <a:rPr lang="en-US" altLang="zh-CN" sz="2800" dirty="0" smtClean="0"/>
              <a:t>n</a:t>
            </a:r>
            <a:r>
              <a:rPr lang="zh-CN" altLang="en-US" sz="2800" dirty="0" smtClean="0"/>
              <a:t>个数据的数据集会产生一个</a:t>
            </a:r>
            <a:r>
              <a:rPr lang="en-US" altLang="zh-CN" sz="2800" dirty="0" err="1" smtClean="0"/>
              <a:t>n×n</a:t>
            </a:r>
            <a:r>
              <a:rPr lang="zh-CN" altLang="en-US" sz="2800" dirty="0" smtClean="0"/>
              <a:t>的邻接矩阵，而马尔可夫聚类需要对此</a:t>
            </a:r>
            <a:r>
              <a:rPr lang="en-US" altLang="zh-CN" sz="2800" dirty="0" err="1" smtClean="0"/>
              <a:t>n×n</a:t>
            </a:r>
            <a:r>
              <a:rPr lang="zh-CN" altLang="en-US" sz="2800" dirty="0" smtClean="0"/>
              <a:t>的矩阵或者由其衍生出的</a:t>
            </a:r>
            <a:r>
              <a:rPr lang="en-US" altLang="zh-CN" sz="2800" dirty="0" err="1" smtClean="0"/>
              <a:t>n×n</a:t>
            </a:r>
            <a:r>
              <a:rPr lang="zh-CN" altLang="en-US" sz="2800" dirty="0" smtClean="0"/>
              <a:t>的矩阵进行乘法操作。每一次相乘需要进行</a:t>
            </a:r>
            <a:r>
              <a:rPr lang="en-US" altLang="zh-CN" sz="2800" dirty="0" smtClean="0"/>
              <a:t>n</a:t>
            </a:r>
            <a:r>
              <a:rPr lang="en-US" altLang="zh-CN" sz="2800" baseline="30000" dirty="0" smtClean="0"/>
              <a:t>3</a:t>
            </a:r>
            <a:r>
              <a:rPr lang="zh-CN" altLang="en-US" sz="2800" dirty="0" smtClean="0"/>
              <a:t>级别的基本运算，共要进行</a:t>
            </a:r>
            <a:r>
              <a:rPr lang="en-US" altLang="zh-CN" sz="2800" dirty="0" smtClean="0"/>
              <a:t>t</a:t>
            </a:r>
            <a:r>
              <a:rPr lang="zh-CN" altLang="en-US" sz="2800" dirty="0" smtClean="0"/>
              <a:t>次，所以马尔可夫聚类的时间复杂度应为</a:t>
            </a:r>
            <a:r>
              <a:rPr lang="en-US" altLang="zh-CN" sz="2800" dirty="0" smtClean="0"/>
              <a:t>O(tn</a:t>
            </a:r>
            <a:r>
              <a:rPr lang="en-US" altLang="zh-CN" sz="2800" baseline="30000" dirty="0" smtClean="0"/>
              <a:t>3</a:t>
            </a:r>
            <a:r>
              <a:rPr lang="en-US" altLang="zh-CN" sz="2800" dirty="0" smtClean="0"/>
              <a:t>)</a:t>
            </a:r>
            <a:r>
              <a:rPr lang="zh-CN" altLang="en-US" sz="2800" dirty="0" smtClean="0"/>
              <a:t>，</a:t>
            </a:r>
            <a:endParaRPr lang="en-US" altLang="zh-CN" sz="2800" dirty="0" smtClean="0"/>
          </a:p>
          <a:p>
            <a:pPr>
              <a:lnSpc>
                <a:spcPct val="120000"/>
              </a:lnSpc>
            </a:pPr>
            <a:r>
              <a:rPr lang="zh-CN" altLang="en-US" sz="2800" dirty="0" smtClean="0"/>
              <a:t>随着迭代的进行，转移概率矩阵会变得稀疏，相乘时的时间复杂度也会降低，所以马尔可夫聚类的时间复杂度其实是低于</a:t>
            </a:r>
            <a:r>
              <a:rPr lang="en-US" altLang="zh-CN" sz="2800" dirty="0">
                <a:solidFill>
                  <a:prstClr val="black"/>
                </a:solidFill>
              </a:rPr>
              <a:t>O(tn</a:t>
            </a:r>
            <a:r>
              <a:rPr lang="en-US" altLang="zh-CN" sz="2800" baseline="30000" dirty="0">
                <a:solidFill>
                  <a:prstClr val="black"/>
                </a:solidFill>
              </a:rPr>
              <a:t>3</a:t>
            </a:r>
            <a:r>
              <a:rPr lang="en-US" altLang="zh-CN" sz="2800" dirty="0" smtClean="0">
                <a:solidFill>
                  <a:prstClr val="black"/>
                </a:solidFill>
              </a:rPr>
              <a:t>)</a:t>
            </a:r>
            <a:r>
              <a:rPr lang="zh-CN" altLang="en-US" sz="2800" dirty="0" smtClean="0">
                <a:solidFill>
                  <a:prstClr val="black"/>
                </a:solidFill>
              </a:rPr>
              <a:t>的，但要高于 </a:t>
            </a:r>
            <a:r>
              <a:rPr lang="en-US" altLang="zh-CN" sz="2800" dirty="0" smtClean="0"/>
              <a:t>O(tn</a:t>
            </a:r>
            <a:r>
              <a:rPr lang="en-US" altLang="zh-CN" sz="2800" baseline="30000" dirty="0" smtClean="0"/>
              <a:t>2</a:t>
            </a:r>
            <a:r>
              <a:rPr lang="en-US" altLang="zh-CN" sz="2800" dirty="0" smtClean="0"/>
              <a:t>)</a:t>
            </a:r>
            <a:r>
              <a:rPr lang="zh-CN" altLang="en-US" sz="2800" dirty="0" smtClean="0"/>
              <a:t>。</a:t>
            </a:r>
            <a:endParaRPr lang="zh-CN" altLang="en-US" sz="2800" dirty="0"/>
          </a:p>
        </p:txBody>
      </p:sp>
    </p:spTree>
    <p:extLst>
      <p:ext uri="{BB962C8B-B14F-4D97-AF65-F5344CB8AC3E}">
        <p14:creationId xmlns:p14="http://schemas.microsoft.com/office/powerpoint/2010/main" val="1041025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随机过程</a:t>
            </a:r>
            <a:endParaRPr lang="zh-CN" altLang="en-US" sz="4000" dirty="0"/>
          </a:p>
        </p:txBody>
      </p:sp>
      <p:sp>
        <p:nvSpPr>
          <p:cNvPr id="3" name="内容占位符 2"/>
          <p:cNvSpPr>
            <a:spLocks noGrp="1"/>
          </p:cNvSpPr>
          <p:nvPr>
            <p:ph idx="1"/>
          </p:nvPr>
        </p:nvSpPr>
        <p:spPr/>
        <p:txBody>
          <a:bodyPr>
            <a:normAutofit fontScale="92500" lnSpcReduction="10000"/>
          </a:bodyPr>
          <a:lstStyle/>
          <a:p>
            <a:pPr>
              <a:lnSpc>
                <a:spcPct val="120000"/>
              </a:lnSpc>
            </a:pPr>
            <a:r>
              <a:rPr lang="zh-CN" altLang="en-US" sz="2800" dirty="0" smtClean="0"/>
              <a:t>通过对某人连续</a:t>
            </a:r>
            <a:r>
              <a:rPr lang="en-US" altLang="zh-CN" sz="2800" dirty="0" smtClean="0"/>
              <a:t>10</a:t>
            </a:r>
            <a:r>
              <a:rPr lang="zh-CN" altLang="en-US" sz="2800" dirty="0" smtClean="0"/>
              <a:t>年的跟踪调查之后发现这个人只吃三种食物</a:t>
            </a:r>
            <a:r>
              <a:rPr lang="en-US" altLang="zh-CN" sz="2800" dirty="0" smtClean="0"/>
              <a:t>——</a:t>
            </a:r>
            <a:r>
              <a:rPr lang="zh-CN" altLang="en-US" sz="2800" dirty="0" smtClean="0"/>
              <a:t>馒头、米饭和包子，且概率分别为</a:t>
            </a:r>
            <a:r>
              <a:rPr lang="en-US" altLang="zh-CN" sz="2800" dirty="0" smtClean="0"/>
              <a:t>0.31</a:t>
            </a:r>
            <a:r>
              <a:rPr lang="zh-CN" altLang="en-US" sz="2800" dirty="0" smtClean="0"/>
              <a:t>，</a:t>
            </a:r>
            <a:r>
              <a:rPr lang="en-US" altLang="zh-CN" sz="2800" dirty="0" smtClean="0"/>
              <a:t>0.31</a:t>
            </a:r>
            <a:r>
              <a:rPr lang="zh-CN" altLang="en-US" sz="2800" dirty="0" smtClean="0"/>
              <a:t>，</a:t>
            </a:r>
            <a:r>
              <a:rPr lang="en-US" altLang="zh-CN" sz="2800" dirty="0" smtClean="0"/>
              <a:t>0.38</a:t>
            </a:r>
            <a:r>
              <a:rPr lang="zh-CN" altLang="en-US" sz="2800" dirty="0" smtClean="0"/>
              <a:t>，如果我们预测他下一顿或者五天后吃什么，这就是一个普通的概率问题 。但是如果根据统计我们发现， 此人每顿吃什么与上一顿吃的饭有关，如果上一顿吃的馒头，则下一顿吃三种食物的概率分别为</a:t>
            </a:r>
            <a:r>
              <a:rPr lang="en-US" altLang="zh-CN" sz="2800" dirty="0" smtClean="0"/>
              <a:t>0.1</a:t>
            </a:r>
            <a:r>
              <a:rPr lang="zh-CN" altLang="en-US" sz="2800" dirty="0" smtClean="0"/>
              <a:t>，</a:t>
            </a:r>
            <a:r>
              <a:rPr lang="en-US" altLang="zh-CN" sz="2800" dirty="0" smtClean="0"/>
              <a:t>0.4</a:t>
            </a:r>
            <a:r>
              <a:rPr lang="zh-CN" altLang="en-US" sz="2800" dirty="0" smtClean="0"/>
              <a:t>，</a:t>
            </a:r>
            <a:r>
              <a:rPr lang="en-US" altLang="zh-CN" sz="2800" dirty="0" smtClean="0"/>
              <a:t>0.5</a:t>
            </a:r>
            <a:r>
              <a:rPr lang="zh-CN" altLang="en-US" sz="2800" dirty="0" smtClean="0"/>
              <a:t>，如果吃的米饭，下一顿概率为</a:t>
            </a:r>
            <a:r>
              <a:rPr lang="en-US" altLang="zh-CN" sz="2800" dirty="0" smtClean="0"/>
              <a:t>0.3</a:t>
            </a:r>
            <a:r>
              <a:rPr lang="zh-CN" altLang="en-US" sz="2800" dirty="0" smtClean="0"/>
              <a:t>，</a:t>
            </a:r>
            <a:r>
              <a:rPr lang="en-US" altLang="zh-CN" sz="2800" dirty="0" smtClean="0"/>
              <a:t>0.1</a:t>
            </a:r>
            <a:r>
              <a:rPr lang="zh-CN" altLang="en-US" sz="2800" dirty="0" smtClean="0"/>
              <a:t>，</a:t>
            </a:r>
            <a:r>
              <a:rPr lang="en-US" altLang="zh-CN" sz="2800" dirty="0" smtClean="0"/>
              <a:t>0.6</a:t>
            </a:r>
            <a:r>
              <a:rPr lang="zh-CN" altLang="en-US" sz="2800" dirty="0" smtClean="0"/>
              <a:t>，如果是包子，下一顿为</a:t>
            </a:r>
            <a:r>
              <a:rPr lang="en-US" altLang="zh-CN" sz="2800" dirty="0" smtClean="0"/>
              <a:t>0.5</a:t>
            </a:r>
            <a:r>
              <a:rPr lang="zh-CN" altLang="en-US" sz="2800" dirty="0" smtClean="0"/>
              <a:t>，</a:t>
            </a:r>
            <a:r>
              <a:rPr lang="en-US" altLang="zh-CN" sz="2800" dirty="0" smtClean="0"/>
              <a:t>0.4</a:t>
            </a:r>
            <a:r>
              <a:rPr lang="zh-CN" altLang="en-US" sz="2800" dirty="0" smtClean="0"/>
              <a:t>，</a:t>
            </a:r>
            <a:r>
              <a:rPr lang="en-US" altLang="zh-CN" sz="2800" dirty="0" smtClean="0"/>
              <a:t>0.1</a:t>
            </a:r>
            <a:r>
              <a:rPr lang="zh-CN" altLang="en-US" sz="2800" dirty="0" smtClean="0"/>
              <a:t>，如果这时再计算此人五天后吃什么就要复杂得多。这时的概率与时间有关，是一个过程，称为随机过程。</a:t>
            </a:r>
            <a:endParaRPr lang="en-US" altLang="zh-CN" sz="2800" dirty="0" smtClean="0"/>
          </a:p>
        </p:txBody>
      </p:sp>
    </p:spTree>
    <p:extLst>
      <p:ext uri="{BB962C8B-B14F-4D97-AF65-F5344CB8AC3E}">
        <p14:creationId xmlns:p14="http://schemas.microsoft.com/office/powerpoint/2010/main" val="2192381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马尔可夫链</a:t>
            </a:r>
            <a:endParaRPr lang="zh-CN" altLang="en-US" sz="4000" dirty="0"/>
          </a:p>
        </p:txBody>
      </p:sp>
      <p:sp>
        <p:nvSpPr>
          <p:cNvPr id="3" name="内容占位符 2"/>
          <p:cNvSpPr>
            <a:spLocks noGrp="1"/>
          </p:cNvSpPr>
          <p:nvPr>
            <p:ph idx="1"/>
          </p:nvPr>
        </p:nvSpPr>
        <p:spPr>
          <a:xfrm>
            <a:off x="467544" y="1310034"/>
            <a:ext cx="8229600" cy="4525963"/>
          </a:xfrm>
        </p:spPr>
        <p:txBody>
          <a:bodyPr>
            <a:normAutofit/>
          </a:bodyPr>
          <a:lstStyle/>
          <a:p>
            <a:r>
              <a:rPr lang="zh-CN" altLang="en-US" sz="2600" dirty="0"/>
              <a:t>马尔可夫链，因安德烈</a:t>
            </a:r>
            <a:r>
              <a:rPr lang="en-US" altLang="zh-CN" sz="2600" dirty="0"/>
              <a:t>·</a:t>
            </a:r>
            <a:r>
              <a:rPr lang="zh-CN" altLang="en-US" sz="2600" dirty="0"/>
              <a:t>马尔可夫（</a:t>
            </a:r>
            <a:r>
              <a:rPr lang="en-US" altLang="zh-CN" sz="2600" dirty="0" err="1"/>
              <a:t>A.A.Markov</a:t>
            </a:r>
            <a:r>
              <a:rPr lang="zh-CN" altLang="en-US" sz="2600" dirty="0"/>
              <a:t>，</a:t>
            </a:r>
            <a:r>
              <a:rPr lang="en-US" altLang="zh-CN" sz="2600" dirty="0"/>
              <a:t>1856</a:t>
            </a:r>
            <a:r>
              <a:rPr lang="zh-CN" altLang="en-US" sz="2600" dirty="0"/>
              <a:t>－</a:t>
            </a:r>
            <a:r>
              <a:rPr lang="en-US" altLang="zh-CN" sz="2600" dirty="0"/>
              <a:t>1922</a:t>
            </a:r>
            <a:r>
              <a:rPr lang="zh-CN" altLang="en-US" sz="2600" dirty="0"/>
              <a:t>）得名，是指数学中具有马尔可夫性质的离散事件随机过程。该过程中，在给定当前知识或信息的情况下，过去（即当前以前的历史状态）对于预测将来（即当前以后的未来状态）是</a:t>
            </a:r>
            <a:r>
              <a:rPr lang="zh-CN" altLang="en-US" sz="2600" dirty="0" smtClean="0"/>
              <a:t>无关</a:t>
            </a:r>
            <a:r>
              <a:rPr lang="en-US" altLang="zh-CN" sz="2600" dirty="0" smtClean="0"/>
              <a:t>(</a:t>
            </a:r>
            <a:r>
              <a:rPr lang="zh-CN" altLang="en-US" sz="2600" dirty="0" smtClean="0"/>
              <a:t>不直接相关</a:t>
            </a:r>
            <a:r>
              <a:rPr lang="en-US" altLang="zh-CN" sz="2600" dirty="0" smtClean="0"/>
              <a:t>)</a:t>
            </a:r>
            <a:r>
              <a:rPr lang="zh-CN" altLang="en-US" sz="2600" dirty="0" smtClean="0"/>
              <a:t>的，只通过当前就能预测未来。</a:t>
            </a:r>
            <a:r>
              <a:rPr lang="zh-CN" altLang="en-US" sz="2600" dirty="0"/>
              <a:t>马尔可夫在</a:t>
            </a:r>
            <a:r>
              <a:rPr lang="en-US" altLang="zh-CN" sz="2600" dirty="0"/>
              <a:t>1906</a:t>
            </a:r>
            <a:r>
              <a:rPr lang="zh-CN" altLang="en-US" sz="2600" dirty="0"/>
              <a:t>年首先做出了这类过程。而将此一般化到可数无限状态空间是由柯尔莫果洛夫在</a:t>
            </a:r>
            <a:r>
              <a:rPr lang="en-US" altLang="zh-CN" sz="2600" dirty="0"/>
              <a:t>1936</a:t>
            </a:r>
            <a:r>
              <a:rPr lang="zh-CN" altLang="en-US" sz="2600" dirty="0"/>
              <a:t>年给出的。</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5485" y="4262358"/>
            <a:ext cx="2554528" cy="2590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4301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马尔可夫链</a:t>
            </a:r>
            <a:endParaRPr lang="zh-CN" altLang="en-US" sz="4000" dirty="0"/>
          </a:p>
        </p:txBody>
      </p:sp>
      <p:sp>
        <p:nvSpPr>
          <p:cNvPr id="3" name="内容占位符 2"/>
          <p:cNvSpPr>
            <a:spLocks noGrp="1"/>
          </p:cNvSpPr>
          <p:nvPr>
            <p:ph idx="1"/>
          </p:nvPr>
        </p:nvSpPr>
        <p:spPr/>
        <p:txBody>
          <a:bodyPr>
            <a:normAutofit/>
          </a:bodyPr>
          <a:lstStyle/>
          <a:p>
            <a:r>
              <a:rPr lang="zh-CN" altLang="en-US" sz="2800" dirty="0"/>
              <a:t>在马尔可夫链的每一步，系统根据概率分布，可以从一个状态变到另一个状态，也可以保持当前状态。状态的改变叫做转移，与不同的状态改变相关的概率叫做转移概率。</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206" y="3645024"/>
            <a:ext cx="3995936" cy="2987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8515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274638"/>
            <a:ext cx="8435280" cy="1143000"/>
          </a:xfrm>
        </p:spPr>
        <p:txBody>
          <a:bodyPr>
            <a:normAutofit/>
          </a:bodyPr>
          <a:lstStyle/>
          <a:p>
            <a:pPr algn="l"/>
            <a:r>
              <a:rPr lang="zh-CN" altLang="en-US" sz="4000" dirty="0" smtClean="0"/>
              <a:t>例 </a:t>
            </a:r>
            <a:r>
              <a:rPr lang="en-US" altLang="zh-CN" sz="4000" dirty="0" smtClean="0"/>
              <a:t>1</a:t>
            </a:r>
            <a:endParaRPr lang="zh-CN" altLang="en-US" sz="4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20000"/>
                  </a:lnSpc>
                </a:pPr>
                <a:r>
                  <a:rPr lang="zh-CN" altLang="en-US" sz="2800" dirty="0" smtClean="0"/>
                  <a:t>天气预报问题．若明天是否有雨仅与今天天气有关，与过去无关，并设今日有雨、明日也有雨的概率为</a:t>
                </a:r>
                <a:r>
                  <a:rPr lang="en-US" altLang="zh-CN" sz="2800" dirty="0" smtClean="0"/>
                  <a:t>0.7</a:t>
                </a:r>
                <a:r>
                  <a:rPr lang="zh-CN" altLang="en-US" sz="2800" dirty="0" smtClean="0"/>
                  <a:t>，</a:t>
                </a:r>
                <a:r>
                  <a:rPr lang="zh-CN" altLang="en-US" sz="2800" dirty="0"/>
                  <a:t>今日无雨而明日有雨的概率</a:t>
                </a:r>
                <a:r>
                  <a:rPr lang="zh-CN" altLang="en-US" sz="2800" dirty="0" smtClean="0"/>
                  <a:t>为</a:t>
                </a:r>
                <a:r>
                  <a:rPr lang="en-US" altLang="zh-CN" sz="2800" dirty="0" smtClean="0"/>
                  <a:t>0.4</a:t>
                </a:r>
                <a:r>
                  <a:rPr lang="zh-CN" altLang="en-US" sz="2800" dirty="0" smtClean="0"/>
                  <a:t>；</a:t>
                </a:r>
                <a:r>
                  <a:rPr lang="zh-CN" altLang="en-US" sz="2800" dirty="0"/>
                  <a:t>又设“有雨”</a:t>
                </a:r>
                <a:r>
                  <a:rPr lang="en-US" altLang="zh-CN" sz="2800" dirty="0" smtClean="0"/>
                  <a:t>=</a:t>
                </a:r>
                <a:r>
                  <a:rPr lang="zh-CN" altLang="en-US" sz="2800" dirty="0" smtClean="0"/>
                  <a:t>“</a:t>
                </a:r>
                <a:r>
                  <a:rPr lang="en-US" altLang="zh-CN" sz="2800" dirty="0" smtClean="0"/>
                  <a:t>0</a:t>
                </a:r>
                <a:r>
                  <a:rPr lang="zh-CN" altLang="en-US" sz="2800" dirty="0" smtClean="0"/>
                  <a:t>”，</a:t>
                </a:r>
                <a:r>
                  <a:rPr lang="zh-CN" altLang="en-US" sz="2800" dirty="0"/>
                  <a:t>“无雨”</a:t>
                </a:r>
                <a:r>
                  <a:rPr lang="en-US" altLang="zh-CN" sz="2800" dirty="0" smtClean="0"/>
                  <a:t>=</a:t>
                </a:r>
                <a:r>
                  <a:rPr lang="zh-CN" altLang="en-US" sz="2800" dirty="0" smtClean="0"/>
                  <a:t>“</a:t>
                </a:r>
                <a:r>
                  <a:rPr lang="en-US" altLang="zh-CN" sz="2800" dirty="0" smtClean="0"/>
                  <a:t>1</a:t>
                </a:r>
                <a:r>
                  <a:rPr lang="zh-CN" altLang="en-US" sz="2800" dirty="0" smtClean="0"/>
                  <a:t>”，</a:t>
                </a:r>
                <a:r>
                  <a:rPr lang="zh-CN" altLang="en-US" sz="2800" dirty="0"/>
                  <a:t>则此例是一个两</a:t>
                </a:r>
                <a:r>
                  <a:rPr lang="zh-CN" altLang="en-US" sz="2800" dirty="0" smtClean="0"/>
                  <a:t>状态 </a:t>
                </a:r>
                <a:r>
                  <a:rPr lang="en-US" altLang="zh-CN" sz="2800" dirty="0" smtClean="0"/>
                  <a:t>E</a:t>
                </a:r>
                <a:r>
                  <a:rPr lang="en-US" altLang="zh-CN" sz="2800" dirty="0"/>
                  <a:t>={0</a:t>
                </a:r>
                <a:r>
                  <a:rPr lang="zh-CN" altLang="en-US" sz="2800" dirty="0" smtClean="0"/>
                  <a:t>，</a:t>
                </a:r>
                <a:r>
                  <a:rPr lang="en-US" altLang="zh-CN" sz="2800" dirty="0" smtClean="0"/>
                  <a:t>1}</a:t>
                </a:r>
                <a:r>
                  <a:rPr lang="zh-CN" altLang="en-US" sz="2800" dirty="0" smtClean="0"/>
                  <a:t>的马尔可夫链。</a:t>
                </a:r>
                <a:endParaRPr lang="en-US" altLang="zh-CN" sz="2800" dirty="0" smtClean="0"/>
              </a:p>
              <a:p>
                <a:pPr>
                  <a:lnSpc>
                    <a:spcPct val="120000"/>
                  </a:lnSpc>
                </a:pPr>
                <a:r>
                  <a:rPr lang="zh-CN" altLang="en-US" sz="2800" dirty="0" smtClean="0"/>
                  <a:t>明天的天气状况可以表示为：</a:t>
                </a:r>
                <a:endParaRPr lang="en-US" altLang="zh-CN" sz="2800" dirty="0" smtClean="0"/>
              </a:p>
              <a:p>
                <a:pPr marL="0" indent="0">
                  <a:lnSpc>
                    <a:spcPct val="120000"/>
                  </a:lnSpc>
                  <a:buNone/>
                </a:pPr>
                <a:r>
                  <a:rPr lang="en-US" altLang="zh-CN" sz="2800" b="0" dirty="0" smtClean="0"/>
                  <a:t>    </a:t>
                </a:r>
                <a14:m>
                  <m:oMath xmlns:m="http://schemas.openxmlformats.org/officeDocument/2006/math">
                    <m:r>
                      <a:rPr lang="en-US" altLang="zh-CN" sz="2800" b="0" i="1" smtClean="0">
                        <a:latin typeface="Cambria Math"/>
                      </a:rPr>
                      <m:t>𝑃</m:t>
                    </m:r>
                    <m:r>
                      <a:rPr lang="en-US" altLang="zh-CN" sz="2800" b="0" i="1" smtClean="0">
                        <a:latin typeface="Cambria Math"/>
                      </a:rPr>
                      <m:t>=</m:t>
                    </m:r>
                    <m:d>
                      <m:dPr>
                        <m:ctrlPr>
                          <a:rPr lang="en-US" altLang="zh-CN" sz="2800" i="1" smtClean="0">
                            <a:latin typeface="Cambria Math"/>
                          </a:rPr>
                        </m:ctrlPr>
                      </m:dPr>
                      <m:e>
                        <m:m>
                          <m:mPr>
                            <m:mcs>
                              <m:mc>
                                <m:mcPr>
                                  <m:count m:val="2"/>
                                  <m:mcJc m:val="center"/>
                                </m:mcPr>
                              </m:mc>
                            </m:mcs>
                            <m:ctrlPr>
                              <a:rPr lang="en-US" altLang="zh-CN" sz="2800" i="1" smtClean="0">
                                <a:latin typeface="Cambria Math"/>
                              </a:rPr>
                            </m:ctrlPr>
                          </m:mPr>
                          <m:mr>
                            <m:e>
                              <m:sSub>
                                <m:sSubPr>
                                  <m:ctrlPr>
                                    <a:rPr lang="en-US" altLang="zh-CN" sz="2800" i="1" smtClean="0">
                                      <a:latin typeface="Cambria Math"/>
                                    </a:rPr>
                                  </m:ctrlPr>
                                </m:sSubPr>
                                <m:e>
                                  <m:r>
                                    <a:rPr lang="en-US" altLang="zh-CN" sz="2800" b="0" i="1" smtClean="0">
                                      <a:latin typeface="Cambria Math"/>
                                    </a:rPr>
                                    <m:t>𝑃</m:t>
                                  </m:r>
                                </m:e>
                                <m:sub>
                                  <m:r>
                                    <a:rPr lang="en-US" altLang="zh-CN" sz="2800" b="0" i="1" smtClean="0">
                                      <a:latin typeface="Cambria Math"/>
                                    </a:rPr>
                                    <m:t>00</m:t>
                                  </m:r>
                                </m:sub>
                              </m:sSub>
                            </m:e>
                            <m:e>
                              <m:sSub>
                                <m:sSubPr>
                                  <m:ctrlPr>
                                    <a:rPr lang="en-US" altLang="zh-CN" sz="2800" i="1" smtClean="0">
                                      <a:latin typeface="Cambria Math"/>
                                    </a:rPr>
                                  </m:ctrlPr>
                                </m:sSubPr>
                                <m:e>
                                  <m:r>
                                    <a:rPr lang="en-US" altLang="zh-CN" sz="2800" b="0" i="1" smtClean="0">
                                      <a:latin typeface="Cambria Math"/>
                                    </a:rPr>
                                    <m:t>𝑃</m:t>
                                  </m:r>
                                </m:e>
                                <m:sub>
                                  <m:r>
                                    <a:rPr lang="en-US" altLang="zh-CN" sz="2800" b="0" i="1" smtClean="0">
                                      <a:latin typeface="Cambria Math"/>
                                    </a:rPr>
                                    <m:t>01</m:t>
                                  </m:r>
                                </m:sub>
                              </m:sSub>
                            </m:e>
                          </m:mr>
                          <m:mr>
                            <m:e>
                              <m:sSub>
                                <m:sSubPr>
                                  <m:ctrlPr>
                                    <a:rPr lang="en-US" altLang="zh-CN" sz="2800" i="1" smtClean="0">
                                      <a:latin typeface="Cambria Math"/>
                                    </a:rPr>
                                  </m:ctrlPr>
                                </m:sSubPr>
                                <m:e>
                                  <m:r>
                                    <a:rPr lang="en-US" altLang="zh-CN" sz="2800" b="0" i="1" smtClean="0">
                                      <a:latin typeface="Cambria Math"/>
                                    </a:rPr>
                                    <m:t>𝑃</m:t>
                                  </m:r>
                                </m:e>
                                <m:sub>
                                  <m:r>
                                    <a:rPr lang="en-US" altLang="zh-CN" sz="2800" b="0" i="1" smtClean="0">
                                      <a:latin typeface="Cambria Math"/>
                                    </a:rPr>
                                    <m:t>10</m:t>
                                  </m:r>
                                </m:sub>
                              </m:sSub>
                            </m:e>
                            <m:e>
                              <m:sSub>
                                <m:sSubPr>
                                  <m:ctrlPr>
                                    <a:rPr lang="en-US" altLang="zh-CN" sz="2800" i="1" smtClean="0">
                                      <a:latin typeface="Cambria Math"/>
                                    </a:rPr>
                                  </m:ctrlPr>
                                </m:sSubPr>
                                <m:e>
                                  <m:r>
                                    <a:rPr lang="en-US" altLang="zh-CN" sz="2800" b="0" i="1" smtClean="0">
                                      <a:latin typeface="Cambria Math"/>
                                    </a:rPr>
                                    <m:t>𝑃</m:t>
                                  </m:r>
                                </m:e>
                                <m:sub>
                                  <m:r>
                                    <a:rPr lang="en-US" altLang="zh-CN" sz="2800" b="0" i="1" smtClean="0">
                                      <a:latin typeface="Cambria Math"/>
                                    </a:rPr>
                                    <m:t>11</m:t>
                                  </m:r>
                                </m:sub>
                              </m:sSub>
                            </m:e>
                          </m:mr>
                        </m:m>
                      </m:e>
                    </m:d>
                    <m:r>
                      <a:rPr lang="en-US" altLang="zh-CN" sz="2800" b="0" i="1" smtClean="0">
                        <a:latin typeface="Cambria Math"/>
                      </a:rPr>
                      <m:t>=</m:t>
                    </m:r>
                    <m:d>
                      <m:dPr>
                        <m:ctrlPr>
                          <a:rPr lang="en-US" altLang="zh-CN" sz="2800" i="1" smtClean="0">
                            <a:latin typeface="Cambria Math"/>
                          </a:rPr>
                        </m:ctrlPr>
                      </m:dPr>
                      <m:e>
                        <m:m>
                          <m:mPr>
                            <m:mcs>
                              <m:mc>
                                <m:mcPr>
                                  <m:count m:val="2"/>
                                  <m:mcJc m:val="center"/>
                                </m:mcPr>
                              </m:mc>
                            </m:mcs>
                            <m:ctrlPr>
                              <a:rPr lang="en-US" altLang="zh-CN" sz="2800" i="1" smtClean="0">
                                <a:latin typeface="Cambria Math"/>
                              </a:rPr>
                            </m:ctrlPr>
                          </m:mPr>
                          <m:mr>
                            <m:e>
                              <m:r>
                                <m:rPr>
                                  <m:brk m:alnAt="7"/>
                                </m:rPr>
                                <a:rPr lang="en-US" altLang="zh-CN" sz="2800" b="0" i="1" smtClean="0">
                                  <a:latin typeface="Cambria Math"/>
                                </a:rPr>
                                <m:t>0</m:t>
                              </m:r>
                              <m:r>
                                <a:rPr lang="en-US" altLang="zh-CN" sz="2800" b="0" i="1" smtClean="0">
                                  <a:latin typeface="Cambria Math"/>
                                </a:rPr>
                                <m:t>.7</m:t>
                              </m:r>
                            </m:e>
                            <m:e>
                              <m:r>
                                <a:rPr lang="en-US" altLang="zh-CN" sz="2800" b="0" i="1" smtClean="0">
                                  <a:latin typeface="Cambria Math"/>
                                </a:rPr>
                                <m:t>0.3</m:t>
                              </m:r>
                            </m:e>
                          </m:mr>
                          <m:mr>
                            <m:e>
                              <m:r>
                                <a:rPr lang="en-US" altLang="zh-CN" sz="2800" b="0" i="1" smtClean="0">
                                  <a:latin typeface="Cambria Math"/>
                                </a:rPr>
                                <m:t>0.4</m:t>
                              </m:r>
                            </m:e>
                            <m:e>
                              <m:r>
                                <a:rPr lang="en-US" altLang="zh-CN" sz="2800" b="0" i="1" smtClean="0">
                                  <a:latin typeface="Cambria Math"/>
                                </a:rPr>
                                <m:t>0.6</m:t>
                              </m:r>
                            </m:e>
                          </m:mr>
                        </m:m>
                      </m:e>
                    </m:d>
                  </m:oMath>
                </a14:m>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9" t="-943" r="-593"/>
                </a:stretch>
              </a:blipFill>
            </p:spPr>
            <p:txBody>
              <a:bodyPr/>
              <a:lstStyle/>
              <a:p>
                <a:r>
                  <a:rPr lang="zh-CN" altLang="en-US">
                    <a:noFill/>
                  </a:rPr>
                  <a:t> </a:t>
                </a:r>
              </a:p>
            </p:txBody>
          </p:sp>
        </mc:Fallback>
      </mc:AlternateContent>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4348997"/>
            <a:ext cx="4392487" cy="2498546"/>
          </a:xfrm>
          <a:prstGeom prst="rect">
            <a:avLst/>
          </a:prstGeom>
        </p:spPr>
      </p:pic>
    </p:spTree>
    <p:extLst>
      <p:ext uri="{BB962C8B-B14F-4D97-AF65-F5344CB8AC3E}">
        <p14:creationId xmlns:p14="http://schemas.microsoft.com/office/powerpoint/2010/main" val="85070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80">
                                          <p:stCondLst>
                                            <p:cond delay="0"/>
                                          </p:stCondLst>
                                        </p:cTn>
                                        <p:tgtEl>
                                          <p:spTgt spid="3">
                                            <p:txEl>
                                              <p:pRg st="2" end="2"/>
                                            </p:txEl>
                                          </p:spTgt>
                                        </p:tgtEl>
                                      </p:cBhvr>
                                    </p:animEffect>
                                    <p:anim calcmode="lin" valueType="num">
                                      <p:cBhvr>
                                        <p:cTn id="2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3">
                                            <p:txEl>
                                              <p:pRg st="2" end="2"/>
                                            </p:txEl>
                                          </p:spTgt>
                                        </p:tgtEl>
                                      </p:cBhvr>
                                      <p:to x="100000" y="60000"/>
                                    </p:animScale>
                                    <p:animScale>
                                      <p:cBhvr>
                                        <p:cTn id="26" dur="166" decel="50000">
                                          <p:stCondLst>
                                            <p:cond delay="676"/>
                                          </p:stCondLst>
                                        </p:cTn>
                                        <p:tgtEl>
                                          <p:spTgt spid="3">
                                            <p:txEl>
                                              <p:pRg st="2" end="2"/>
                                            </p:txEl>
                                          </p:spTgt>
                                        </p:tgtEl>
                                      </p:cBhvr>
                                      <p:to x="100000" y="100000"/>
                                    </p:animScale>
                                    <p:animScale>
                                      <p:cBhvr>
                                        <p:cTn id="27" dur="26">
                                          <p:stCondLst>
                                            <p:cond delay="1312"/>
                                          </p:stCondLst>
                                        </p:cTn>
                                        <p:tgtEl>
                                          <p:spTgt spid="3">
                                            <p:txEl>
                                              <p:pRg st="2" end="2"/>
                                            </p:txEl>
                                          </p:spTgt>
                                        </p:tgtEl>
                                      </p:cBhvr>
                                      <p:to x="100000" y="80000"/>
                                    </p:animScale>
                                    <p:animScale>
                                      <p:cBhvr>
                                        <p:cTn id="28" dur="166" decel="50000">
                                          <p:stCondLst>
                                            <p:cond delay="1338"/>
                                          </p:stCondLst>
                                        </p:cTn>
                                        <p:tgtEl>
                                          <p:spTgt spid="3">
                                            <p:txEl>
                                              <p:pRg st="2" end="2"/>
                                            </p:txEl>
                                          </p:spTgt>
                                        </p:tgtEl>
                                      </p:cBhvr>
                                      <p:to x="100000" y="100000"/>
                                    </p:animScale>
                                    <p:animScale>
                                      <p:cBhvr>
                                        <p:cTn id="29" dur="26">
                                          <p:stCondLst>
                                            <p:cond delay="1642"/>
                                          </p:stCondLst>
                                        </p:cTn>
                                        <p:tgtEl>
                                          <p:spTgt spid="3">
                                            <p:txEl>
                                              <p:pRg st="2" end="2"/>
                                            </p:txEl>
                                          </p:spTgt>
                                        </p:tgtEl>
                                      </p:cBhvr>
                                      <p:to x="100000" y="90000"/>
                                    </p:animScale>
                                    <p:animScale>
                                      <p:cBhvr>
                                        <p:cTn id="30" dur="166" decel="50000">
                                          <p:stCondLst>
                                            <p:cond delay="1668"/>
                                          </p:stCondLst>
                                        </p:cTn>
                                        <p:tgtEl>
                                          <p:spTgt spid="3">
                                            <p:txEl>
                                              <p:pRg st="2" end="2"/>
                                            </p:txEl>
                                          </p:spTgt>
                                        </p:tgtEl>
                                      </p:cBhvr>
                                      <p:to x="100000" y="100000"/>
                                    </p:animScale>
                                    <p:animScale>
                                      <p:cBhvr>
                                        <p:cTn id="31" dur="26">
                                          <p:stCondLst>
                                            <p:cond delay="1808"/>
                                          </p:stCondLst>
                                        </p:cTn>
                                        <p:tgtEl>
                                          <p:spTgt spid="3">
                                            <p:txEl>
                                              <p:pRg st="2" end="2"/>
                                            </p:txEl>
                                          </p:spTgt>
                                        </p:tgtEl>
                                      </p:cBhvr>
                                      <p:to x="100000" y="95000"/>
                                    </p:animScale>
                                    <p:animScale>
                                      <p:cBhvr>
                                        <p:cTn id="32"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例 </a:t>
            </a:r>
            <a:r>
              <a:rPr lang="en-US" altLang="zh-CN" dirty="0"/>
              <a: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a:lnSpc>
                    <a:spcPct val="120000"/>
                  </a:lnSpc>
                </a:pPr>
                <a:r>
                  <a:rPr lang="zh-CN" altLang="en-US" dirty="0" smtClean="0"/>
                  <a:t>后天的天气状况也可以用矩阵表示</a:t>
                </a:r>
                <a:endParaRPr lang="en-US" altLang="zh-CN" dirty="0" smtClean="0"/>
              </a:p>
              <a:p>
                <a:pPr marL="0" indent="0">
                  <a:lnSpc>
                    <a:spcPct val="120000"/>
                  </a:lnSpc>
                  <a:buNone/>
                </a:pPr>
                <a14:m>
                  <m:oMathPara xmlns:m="http://schemas.openxmlformats.org/officeDocument/2006/math">
                    <m:oMathParaPr>
                      <m:jc m:val="centerGroup"/>
                    </m:oMathParaPr>
                    <m:oMath xmlns:m="http://schemas.openxmlformats.org/officeDocument/2006/math">
                      <m:d>
                        <m:dPr>
                          <m:ctrlPr>
                            <a:rPr lang="en-US" altLang="zh-CN" i="1" smtClean="0">
                              <a:latin typeface="Cambria Math"/>
                            </a:rPr>
                          </m:ctrlPr>
                        </m:dPr>
                        <m:e>
                          <m:m>
                            <m:mPr>
                              <m:mcs>
                                <m:mc>
                                  <m:mcPr>
                                    <m:count m:val="2"/>
                                    <m:mcJc m:val="center"/>
                                  </m:mcPr>
                                </m:mc>
                              </m:mcs>
                              <m:ctrlPr>
                                <a:rPr lang="en-US" altLang="zh-CN" i="1" smtClean="0">
                                  <a:latin typeface="Cambria Math"/>
                                </a:rPr>
                              </m:ctrlPr>
                            </m:mPr>
                            <m:mr>
                              <m:e>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00</m:t>
                                    </m:r>
                                  </m:sub>
                                </m:sSub>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00</m:t>
                                    </m:r>
                                  </m:sub>
                                </m:sSub>
                                <m:r>
                                  <m:rPr>
                                    <m:brk m:alnAt="7"/>
                                  </m:rP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01</m:t>
                                    </m:r>
                                  </m:sub>
                                </m:sSub>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10</m:t>
                                    </m:r>
                                  </m:sub>
                                </m:sSub>
                              </m:e>
                              <m:e>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00</m:t>
                                    </m:r>
                                  </m:sub>
                                </m:sSub>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01</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01</m:t>
                                    </m:r>
                                  </m:sub>
                                </m:sSub>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11</m:t>
                                    </m:r>
                                  </m:sub>
                                </m:sSub>
                              </m:e>
                            </m:mr>
                            <m:mr>
                              <m:e>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10</m:t>
                                    </m:r>
                                  </m:sub>
                                </m:sSub>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00</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11</m:t>
                                    </m:r>
                                  </m:sub>
                                </m:sSub>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10</m:t>
                                    </m:r>
                                  </m:sub>
                                </m:sSub>
                              </m:e>
                              <m:e>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10</m:t>
                                    </m:r>
                                  </m:sub>
                                </m:sSub>
                                <m:sSub>
                                  <m:sSubPr>
                                    <m:ctrlPr>
                                      <a:rPr lang="en-US" altLang="zh-CN" i="1" smtClean="0">
                                        <a:latin typeface="Cambria Math"/>
                                      </a:rPr>
                                    </m:ctrlPr>
                                  </m:sSubPr>
                                  <m:e>
                                    <m:r>
                                      <a:rPr lang="en-US" altLang="zh-CN" b="0" i="1" smtClean="0">
                                        <a:latin typeface="Cambria Math"/>
                                      </a:rPr>
                                      <m:t>𝑃</m:t>
                                    </m:r>
                                  </m:e>
                                  <m:sub>
                                    <m:r>
                                      <a:rPr lang="en-US" altLang="zh-CN" b="0" i="1" smtClean="0">
                                        <a:latin typeface="Cambria Math"/>
                                      </a:rPr>
                                      <m:t>01</m:t>
                                    </m:r>
                                  </m:sub>
                                </m:sSub>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11</m:t>
                                    </m:r>
                                  </m:sub>
                                </m:sSub>
                                <m:sSub>
                                  <m:sSubPr>
                                    <m:ctrlPr>
                                      <a:rPr lang="en-US" altLang="zh-CN" b="0" i="1" smtClean="0">
                                        <a:latin typeface="Cambria Math"/>
                                      </a:rPr>
                                    </m:ctrlPr>
                                  </m:sSubPr>
                                  <m:e>
                                    <m:r>
                                      <a:rPr lang="en-US" altLang="zh-CN" b="0" i="1" smtClean="0">
                                        <a:latin typeface="Cambria Math"/>
                                      </a:rPr>
                                      <m:t>𝑃</m:t>
                                    </m:r>
                                  </m:e>
                                  <m:sub>
                                    <m:r>
                                      <a:rPr lang="en-US" altLang="zh-CN" b="0" i="1" smtClean="0">
                                        <a:latin typeface="Cambria Math"/>
                                      </a:rPr>
                                      <m:t>11</m:t>
                                    </m:r>
                                  </m:sub>
                                </m:sSub>
                              </m:e>
                            </m:mr>
                          </m:m>
                        </m:e>
                      </m:d>
                    </m:oMath>
                  </m:oMathPara>
                </a14:m>
                <a:endParaRPr lang="en-US" altLang="zh-CN" dirty="0" smtClean="0"/>
              </a:p>
              <a:p>
                <a:pPr>
                  <a:lnSpc>
                    <a:spcPct val="120000"/>
                  </a:lnSpc>
                </a:pPr>
                <a:r>
                  <a:rPr lang="zh-CN" altLang="en-US" dirty="0" smtClean="0"/>
                  <a:t>也可以表示为：</a:t>
                </a:r>
                <a:endParaRPr lang="en-US" altLang="zh-CN" dirty="0" smtClean="0"/>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d>
                            <m:dPr>
                              <m:ctrlPr>
                                <a:rPr lang="en-US" altLang="zh-CN" sz="2800" i="1">
                                  <a:solidFill>
                                    <a:prstClr val="black"/>
                                  </a:solidFill>
                                  <a:latin typeface="Cambria Math"/>
                                </a:rPr>
                              </m:ctrlPr>
                            </m:dPr>
                            <m:e>
                              <m:m>
                                <m:mPr>
                                  <m:mcs>
                                    <m:mc>
                                      <m:mcPr>
                                        <m:count m:val="2"/>
                                        <m:mcJc m:val="center"/>
                                      </m:mcPr>
                                    </m:mc>
                                  </m:mcs>
                                  <m:ctrlPr>
                                    <a:rPr lang="en-US" altLang="zh-CN" sz="2800" i="1">
                                      <a:solidFill>
                                        <a:prstClr val="black"/>
                                      </a:solidFill>
                                      <a:latin typeface="Cambria Math"/>
                                    </a:rPr>
                                  </m:ctrlPr>
                                </m:mPr>
                                <m:mr>
                                  <m:e>
                                    <m:sSub>
                                      <m:sSubPr>
                                        <m:ctrlPr>
                                          <a:rPr lang="en-US" altLang="zh-CN" sz="2800" i="1">
                                            <a:solidFill>
                                              <a:prstClr val="black"/>
                                            </a:solidFill>
                                            <a:latin typeface="Cambria Math"/>
                                          </a:rPr>
                                        </m:ctrlPr>
                                      </m:sSubPr>
                                      <m:e>
                                        <m:r>
                                          <a:rPr lang="en-US" altLang="zh-CN" sz="2800" i="1">
                                            <a:solidFill>
                                              <a:prstClr val="black"/>
                                            </a:solidFill>
                                            <a:latin typeface="Cambria Math"/>
                                          </a:rPr>
                                          <m:t>𝑃</m:t>
                                        </m:r>
                                      </m:e>
                                      <m:sub>
                                        <m:r>
                                          <a:rPr lang="en-US" altLang="zh-CN" sz="2800" i="1">
                                            <a:solidFill>
                                              <a:prstClr val="black"/>
                                            </a:solidFill>
                                            <a:latin typeface="Cambria Math"/>
                                          </a:rPr>
                                          <m:t>00</m:t>
                                        </m:r>
                                      </m:sub>
                                    </m:sSub>
                                  </m:e>
                                  <m:e>
                                    <m:sSub>
                                      <m:sSubPr>
                                        <m:ctrlPr>
                                          <a:rPr lang="en-US" altLang="zh-CN" sz="2800" i="1">
                                            <a:solidFill>
                                              <a:prstClr val="black"/>
                                            </a:solidFill>
                                            <a:latin typeface="Cambria Math"/>
                                          </a:rPr>
                                        </m:ctrlPr>
                                      </m:sSubPr>
                                      <m:e>
                                        <m:r>
                                          <a:rPr lang="en-US" altLang="zh-CN" sz="2800" i="1">
                                            <a:solidFill>
                                              <a:prstClr val="black"/>
                                            </a:solidFill>
                                            <a:latin typeface="Cambria Math"/>
                                          </a:rPr>
                                          <m:t>𝑃</m:t>
                                        </m:r>
                                      </m:e>
                                      <m:sub>
                                        <m:r>
                                          <a:rPr lang="en-US" altLang="zh-CN" sz="2800" i="1">
                                            <a:solidFill>
                                              <a:prstClr val="black"/>
                                            </a:solidFill>
                                            <a:latin typeface="Cambria Math"/>
                                          </a:rPr>
                                          <m:t>01</m:t>
                                        </m:r>
                                      </m:sub>
                                    </m:sSub>
                                  </m:e>
                                </m:mr>
                                <m:mr>
                                  <m:e>
                                    <m:sSub>
                                      <m:sSubPr>
                                        <m:ctrlPr>
                                          <a:rPr lang="en-US" altLang="zh-CN" sz="2800" i="1">
                                            <a:solidFill>
                                              <a:prstClr val="black"/>
                                            </a:solidFill>
                                            <a:latin typeface="Cambria Math"/>
                                          </a:rPr>
                                        </m:ctrlPr>
                                      </m:sSubPr>
                                      <m:e>
                                        <m:r>
                                          <a:rPr lang="en-US" altLang="zh-CN" sz="2800" i="1">
                                            <a:solidFill>
                                              <a:prstClr val="black"/>
                                            </a:solidFill>
                                            <a:latin typeface="Cambria Math"/>
                                          </a:rPr>
                                          <m:t>𝑃</m:t>
                                        </m:r>
                                      </m:e>
                                      <m:sub>
                                        <m:r>
                                          <a:rPr lang="en-US" altLang="zh-CN" sz="2800" i="1">
                                            <a:solidFill>
                                              <a:prstClr val="black"/>
                                            </a:solidFill>
                                            <a:latin typeface="Cambria Math"/>
                                          </a:rPr>
                                          <m:t>10</m:t>
                                        </m:r>
                                      </m:sub>
                                    </m:sSub>
                                  </m:e>
                                  <m:e>
                                    <m:sSub>
                                      <m:sSubPr>
                                        <m:ctrlPr>
                                          <a:rPr lang="en-US" altLang="zh-CN" sz="2800" i="1">
                                            <a:solidFill>
                                              <a:prstClr val="black"/>
                                            </a:solidFill>
                                            <a:latin typeface="Cambria Math"/>
                                          </a:rPr>
                                        </m:ctrlPr>
                                      </m:sSubPr>
                                      <m:e>
                                        <m:r>
                                          <a:rPr lang="en-US" altLang="zh-CN" sz="2800" i="1">
                                            <a:solidFill>
                                              <a:prstClr val="black"/>
                                            </a:solidFill>
                                            <a:latin typeface="Cambria Math"/>
                                          </a:rPr>
                                          <m:t>𝑃</m:t>
                                        </m:r>
                                      </m:e>
                                      <m:sub>
                                        <m:r>
                                          <a:rPr lang="en-US" altLang="zh-CN" sz="2800" i="1">
                                            <a:solidFill>
                                              <a:prstClr val="black"/>
                                            </a:solidFill>
                                            <a:latin typeface="Cambria Math"/>
                                          </a:rPr>
                                          <m:t>11</m:t>
                                        </m:r>
                                      </m:sub>
                                    </m:sSub>
                                  </m:e>
                                </m:mr>
                              </m:m>
                            </m:e>
                          </m:d>
                        </m:e>
                        <m:sup>
                          <m:r>
                            <a:rPr lang="en-US" altLang="zh-CN" b="0" i="1" smtClean="0">
                              <a:latin typeface="Cambria Math"/>
                            </a:rPr>
                            <m:t>2</m:t>
                          </m:r>
                        </m:sup>
                      </m:sSup>
                    </m:oMath>
                  </m:oMathPara>
                </a14:m>
                <a:endParaRPr lang="en-US" altLang="zh-CN" dirty="0" smtClean="0"/>
              </a:p>
              <a:p>
                <a:pPr>
                  <a:lnSpc>
                    <a:spcPct val="120000"/>
                  </a:lnSpc>
                </a:pPr>
                <a:r>
                  <a:rPr lang="en-US" altLang="zh-CN" dirty="0" smtClean="0"/>
                  <a:t>n</a:t>
                </a:r>
                <a:r>
                  <a:rPr lang="zh-CN" altLang="en-US" dirty="0" smtClean="0"/>
                  <a:t>天以后的天气矩阵可以表示为</a:t>
                </a:r>
                <a14:m>
                  <m:oMath xmlns:m="http://schemas.openxmlformats.org/officeDocument/2006/math">
                    <m:sSup>
                      <m:sSupPr>
                        <m:ctrlPr>
                          <a:rPr lang="en-US" altLang="zh-CN" i="1" smtClean="0">
                            <a:latin typeface="Cambria Math"/>
                          </a:rPr>
                        </m:ctrlPr>
                      </m:sSupPr>
                      <m:e>
                        <m:r>
                          <a:rPr lang="en-US" altLang="zh-CN" b="0" i="1" smtClean="0">
                            <a:latin typeface="Cambria Math"/>
                          </a:rPr>
                          <m:t>𝑃</m:t>
                        </m:r>
                      </m:e>
                      <m:sup>
                        <m:r>
                          <a:rPr lang="en-US" altLang="zh-CN" b="0" i="1" smtClean="0">
                            <a:latin typeface="Cambria Math"/>
                          </a:rPr>
                          <m:t>𝑛</m:t>
                        </m:r>
                      </m:sup>
                    </m:sSup>
                    <m:r>
                      <a:rPr lang="zh-CN" altLang="en-US" b="0" i="1" smtClean="0">
                        <a:latin typeface="Cambria Math"/>
                      </a:rPr>
                      <m:t>，</m:t>
                    </m:r>
                    <m:r>
                      <a:rPr lang="en-US" altLang="zh-CN" i="1">
                        <a:solidFill>
                          <a:prstClr val="black"/>
                        </a:solidFill>
                        <a:latin typeface="Cambria Math"/>
                      </a:rPr>
                      <m:t>𝑃</m:t>
                    </m:r>
                    <m:r>
                      <a:rPr lang="zh-CN" altLang="en-US" i="1" smtClean="0">
                        <a:solidFill>
                          <a:prstClr val="black"/>
                        </a:solidFill>
                        <a:latin typeface="Cambria Math"/>
                      </a:rPr>
                      <m:t>称为</m:t>
                    </m:r>
                  </m:oMath>
                </a14:m>
                <a:r>
                  <a:rPr lang="zh-CN" altLang="en-US" dirty="0" smtClean="0"/>
                  <a:t>转移概率矩阵</a:t>
                </a:r>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1" t="-20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808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Scale>
                                      <p:cBhvr>
                                        <p:cTn id="28"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3">
                                            <p:txEl>
                                              <p:pRg st="3" end="3"/>
                                            </p:txEl>
                                          </p:spTgt>
                                        </p:tgtEl>
                                        <p:attrNameLst>
                                          <p:attrName>ppt_x</p:attrName>
                                          <p:attrName>ppt_y</p:attrName>
                                        </p:attrNameLst>
                                      </p:cBhvr>
                                    </p:animMotion>
                                    <p:animEffect transition="in" filter="fade">
                                      <p:cBhvr>
                                        <p:cTn id="30" dur="1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Scale>
                                      <p:cBhvr>
                                        <p:cTn id="35"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3">
                                            <p:txEl>
                                              <p:pRg st="4" end="4"/>
                                            </p:txEl>
                                          </p:spTgt>
                                        </p:tgtEl>
                                        <p:attrNameLst>
                                          <p:attrName>ppt_x</p:attrName>
                                          <p:attrName>ppt_y</p:attrName>
                                        </p:attrNameLst>
                                      </p:cBhvr>
                                    </p:animMotion>
                                    <p:animEffect transition="in" filter="fade">
                                      <p:cBhvr>
                                        <p:cTn id="3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当</a:t>
            </a:r>
            <a:r>
              <a:rPr lang="en-US" altLang="zh-CN" sz="4000" dirty="0" smtClean="0"/>
              <a:t>n</a:t>
            </a:r>
            <a:r>
              <a:rPr lang="zh-CN" altLang="en-US" sz="4000" dirty="0" smtClean="0"/>
              <a:t>逐步增大时的天气状况</a:t>
            </a:r>
            <a:endParaRPr lang="zh-CN" altLang="en-US" sz="4000" dirty="0"/>
          </a:p>
        </p:txBody>
      </p:sp>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412776"/>
            <a:ext cx="3672408" cy="5219900"/>
          </a:xfr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412776"/>
            <a:ext cx="4239971" cy="5320748"/>
          </a:xfrm>
          <a:prstGeom prst="rect">
            <a:avLst/>
          </a:prstGeom>
        </p:spPr>
      </p:pic>
    </p:spTree>
    <p:extLst>
      <p:ext uri="{BB962C8B-B14F-4D97-AF65-F5344CB8AC3E}">
        <p14:creationId xmlns:p14="http://schemas.microsoft.com/office/powerpoint/2010/main" val="300599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4000" dirty="0" smtClean="0"/>
              <a:t>马尔可夫链性质</a:t>
            </a:r>
            <a:endParaRPr lang="zh-CN" altLang="en-US" sz="4000"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经过若干次迭代以后，</a:t>
            </a:r>
            <a:r>
              <a:rPr lang="zh-CN" altLang="en-US" sz="2800" dirty="0"/>
              <a:t>转移概率</a:t>
            </a:r>
            <a:r>
              <a:rPr lang="zh-CN" altLang="en-US" sz="2800" dirty="0" smtClean="0"/>
              <a:t>矩阵一般会趋于收敛，每一行都是一样的。说明经过一段时间后各种状态出现的概率就是确定的了，而不必一定要知道初始是出于那个状态。</a:t>
            </a:r>
            <a:endParaRPr lang="zh-CN" altLang="en-US" sz="28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989" y="4581128"/>
            <a:ext cx="5244581" cy="1368152"/>
          </a:xfrm>
          <a:prstGeom prst="rect">
            <a:avLst/>
          </a:prstGeom>
        </p:spPr>
      </p:pic>
    </p:spTree>
    <p:extLst>
      <p:ext uri="{BB962C8B-B14F-4D97-AF65-F5344CB8AC3E}">
        <p14:creationId xmlns:p14="http://schemas.microsoft.com/office/powerpoint/2010/main" val="223625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1163</TotalTime>
  <Words>1437</Words>
  <Application>Microsoft Office PowerPoint</Application>
  <PresentationFormat>全屏显示(4:3)</PresentationFormat>
  <Paragraphs>85</Paragraphs>
  <Slides>23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25" baseType="lpstr">
      <vt:lpstr>Office 主题</vt:lpstr>
      <vt:lpstr>Equation</vt:lpstr>
      <vt:lpstr>思考</vt:lpstr>
      <vt:lpstr>马尔可夫聚类</vt:lpstr>
      <vt:lpstr>随机过程</vt:lpstr>
      <vt:lpstr>马尔可夫链</vt:lpstr>
      <vt:lpstr>马尔可夫链</vt:lpstr>
      <vt:lpstr>例 1</vt:lpstr>
      <vt:lpstr>例 1</vt:lpstr>
      <vt:lpstr>当n逐步增大时的天气状况</vt:lpstr>
      <vt:lpstr>马尔可夫链性质</vt:lpstr>
      <vt:lpstr>马尔可夫聚类</vt:lpstr>
      <vt:lpstr>马尔可夫聚类</vt:lpstr>
      <vt:lpstr>马尔可夫聚类</vt:lpstr>
      <vt:lpstr>马尔可夫链的收敛问题</vt:lpstr>
      <vt:lpstr>膨胀算子</vt:lpstr>
      <vt:lpstr>马尔可夫聚类流程</vt:lpstr>
      <vt:lpstr>流程说明</vt:lpstr>
      <vt:lpstr>流程说明</vt:lpstr>
      <vt:lpstr>流程说明</vt:lpstr>
      <vt:lpstr>例 2</vt:lpstr>
      <vt:lpstr>例 2</vt:lpstr>
      <vt:lpstr>例 2</vt:lpstr>
      <vt:lpstr>例 2</vt:lpstr>
      <vt:lpstr>马尔可夫聚类的时间复杂度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马尔可夫聚类</dc:title>
  <dc:creator>jiecaozi</dc:creator>
  <cp:lastModifiedBy>jiecaozi</cp:lastModifiedBy>
  <cp:revision>31</cp:revision>
  <dcterms:created xsi:type="dcterms:W3CDTF">2018-11-12T01:25:45Z</dcterms:created>
  <dcterms:modified xsi:type="dcterms:W3CDTF">2018-12-27T06:40:41Z</dcterms:modified>
</cp:coreProperties>
</file>