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7" r:id="rId10"/>
    <p:sldId id="268" r:id="rId11"/>
    <p:sldId id="269" r:id="rId12"/>
    <p:sldId id="295" r:id="rId13"/>
    <p:sldId id="270" r:id="rId14"/>
    <p:sldId id="271" r:id="rId15"/>
    <p:sldId id="272" r:id="rId16"/>
    <p:sldId id="330" r:id="rId17"/>
    <p:sldId id="273" r:id="rId18"/>
    <p:sldId id="274" r:id="rId19"/>
    <p:sldId id="275" r:id="rId20"/>
    <p:sldId id="276" r:id="rId21"/>
    <p:sldId id="277" r:id="rId22"/>
    <p:sldId id="278" r:id="rId23"/>
    <p:sldId id="279" r:id="rId24"/>
    <p:sldId id="280" r:id="rId25"/>
    <p:sldId id="289" r:id="rId26"/>
    <p:sldId id="290" r:id="rId27"/>
    <p:sldId id="291" r:id="rId28"/>
    <p:sldId id="292" r:id="rId29"/>
    <p:sldId id="293" r:id="rId30"/>
    <p:sldId id="294" r:id="rId31"/>
    <p:sldId id="298" r:id="rId32"/>
    <p:sldId id="281" r:id="rId33"/>
    <p:sldId id="282" r:id="rId34"/>
    <p:sldId id="283" r:id="rId35"/>
    <p:sldId id="284" r:id="rId36"/>
    <p:sldId id="312" r:id="rId37"/>
    <p:sldId id="308" r:id="rId38"/>
    <p:sldId id="310" r:id="rId39"/>
    <p:sldId id="309" r:id="rId40"/>
    <p:sldId id="313" r:id="rId41"/>
    <p:sldId id="314" r:id="rId42"/>
    <p:sldId id="315" r:id="rId43"/>
    <p:sldId id="317" r:id="rId44"/>
    <p:sldId id="318" r:id="rId45"/>
    <p:sldId id="321" r:id="rId46"/>
    <p:sldId id="323" r:id="rId47"/>
    <p:sldId id="319" r:id="rId48"/>
    <p:sldId id="322" r:id="rId49"/>
    <p:sldId id="324" r:id="rId50"/>
    <p:sldId id="325" r:id="rId51"/>
    <p:sldId id="326" r:id="rId52"/>
    <p:sldId id="327" r:id="rId53"/>
    <p:sldId id="328" r:id="rId54"/>
    <p:sldId id="286" r:id="rId55"/>
    <p:sldId id="329" r:id="rId56"/>
    <p:sldId id="331" r:id="rId57"/>
    <p:sldId id="285" r:id="rId58"/>
    <p:sldId id="299" r:id="rId59"/>
    <p:sldId id="332" r:id="rId60"/>
    <p:sldId id="287" r:id="rId61"/>
    <p:sldId id="288" r:id="rId62"/>
    <p:sldId id="300" r:id="rId63"/>
    <p:sldId id="301" r:id="rId64"/>
    <p:sldId id="302" r:id="rId65"/>
    <p:sldId id="303" r:id="rId66"/>
    <p:sldId id="304" r:id="rId67"/>
    <p:sldId id="305" r:id="rId68"/>
    <p:sldId id="306" r:id="rId69"/>
    <p:sldId id="307" r:id="rId70"/>
    <p:sldId id="320"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NULL"/></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tmp"/><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3.wmf"/></Relationships>
</file>

<file path=ppt/slides/_rels/slide28.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9.wmf"/><Relationship Id="rId4"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1.wmf"/><Relationship Id="rId5" Type="http://schemas.openxmlformats.org/officeDocument/2006/relationships/oleObject" Target="../embeddings/oleObject37.bin"/><Relationship Id="rId4" Type="http://schemas.openxmlformats.org/officeDocument/2006/relationships/image" Target="../media/image4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4.wmf"/><Relationship Id="rId5" Type="http://schemas.openxmlformats.org/officeDocument/2006/relationships/oleObject" Target="../embeddings/oleObject40.bin"/><Relationship Id="rId4" Type="http://schemas.openxmlformats.org/officeDocument/2006/relationships/image" Target="../media/image43.wmf"/></Relationships>
</file>

<file path=ppt/slides/_rels/slide38.xml.rels><?xml version="1.0" encoding="UTF-8" standalone="yes"?>
<Relationships xmlns="http://schemas.openxmlformats.org/package/2006/relationships"><Relationship Id="rId3" Type="http://schemas.openxmlformats.org/officeDocument/2006/relationships/image" Target="../media/image3.tmp"/><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2.bin"/><Relationship Id="rId5" Type="http://schemas.openxmlformats.org/officeDocument/2006/relationships/image" Target="../media/image2.wmf"/><Relationship Id="rId4" Type="http://schemas.openxmlformats.org/officeDocument/2006/relationships/oleObject" Target="../embeddings/oleObject4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7.wmf"/><Relationship Id="rId5" Type="http://schemas.openxmlformats.org/officeDocument/2006/relationships/oleObject" Target="../embeddings/oleObject44.bin"/><Relationship Id="rId4" Type="http://schemas.openxmlformats.org/officeDocument/2006/relationships/image" Target="../media/image4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tmp"/><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9.wmf"/></Relationships>
</file>

<file path=ppt/slides/_rels/slide42.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7.bin"/><Relationship Id="rId7" Type="http://schemas.openxmlformats.org/officeDocument/2006/relationships/image" Target="../media/image54.tmp"/><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53.tmp"/><Relationship Id="rId5" Type="http://schemas.openxmlformats.org/officeDocument/2006/relationships/oleObject" Target="../embeddings/oleObject48.bin"/><Relationship Id="rId4" Type="http://schemas.openxmlformats.org/officeDocument/2006/relationships/image" Target="../media/image51.wmf"/><Relationship Id="rId9" Type="http://schemas.openxmlformats.org/officeDocument/2006/relationships/image" Target="../media/image52.wmf"/></Relationships>
</file>

<file path=ppt/slides/_rels/slide44.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5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57.wmf"/></Relationships>
</file>

<file path=ppt/slides/_rels/slide51.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60.tmp"/><Relationship Id="rId5" Type="http://schemas.openxmlformats.org/officeDocument/2006/relationships/image" Target="../media/image59.tmp"/><Relationship Id="rId4" Type="http://schemas.openxmlformats.org/officeDocument/2006/relationships/image" Target="../media/image58.wmf"/></Relationships>
</file>

<file path=ppt/slides/_rels/slide53.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6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3.tmp"/><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smtClean="0"/>
              <a:t>谱聚类</a:t>
            </a:r>
            <a:r>
              <a:rPr lang="en-US" altLang="zh-CN" sz="5400" dirty="0" smtClean="0"/>
              <a:t>(Spectral Clustering)</a:t>
            </a:r>
            <a:endParaRPr lang="zh-CN" altLang="en-US" sz="54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39231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26305281"/>
              </p:ext>
            </p:extLst>
          </p:nvPr>
        </p:nvGraphicFramePr>
        <p:xfrm>
          <a:off x="803275" y="1916832"/>
          <a:ext cx="7755960" cy="1223962"/>
        </p:xfrm>
        <a:graphic>
          <a:graphicData uri="http://schemas.openxmlformats.org/presentationml/2006/ole">
            <mc:AlternateContent xmlns:mc="http://schemas.openxmlformats.org/markup-compatibility/2006">
              <mc:Choice xmlns:v="urn:schemas-microsoft-com:vml" Requires="v">
                <p:oleObj spid="_x0000_s8322" name="Equation" r:id="rId3" imgW="2895480" imgH="457200" progId="Equation.DSMT4">
                  <p:embed/>
                </p:oleObj>
              </mc:Choice>
              <mc:Fallback>
                <p:oleObj name="Equation" r:id="rId3" imgW="2895480" imgH="457200" progId="Equation.DSMT4">
                  <p:embed/>
                  <p:pic>
                    <p:nvPicPr>
                      <p:cNvPr id="0" name=""/>
                      <p:cNvPicPr/>
                      <p:nvPr/>
                    </p:nvPicPr>
                    <p:blipFill>
                      <a:blip r:embed="rId4"/>
                      <a:stretch>
                        <a:fillRect/>
                      </a:stretch>
                    </p:blipFill>
                    <p:spPr>
                      <a:xfrm>
                        <a:off x="803275" y="1916832"/>
                        <a:ext cx="7755960" cy="12239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9493577"/>
              </p:ext>
            </p:extLst>
          </p:nvPr>
        </p:nvGraphicFramePr>
        <p:xfrm>
          <a:off x="711200" y="3284984"/>
          <a:ext cx="8010525" cy="1103312"/>
        </p:xfrm>
        <a:graphic>
          <a:graphicData uri="http://schemas.openxmlformats.org/presentationml/2006/ole">
            <mc:AlternateContent xmlns:mc="http://schemas.openxmlformats.org/markup-compatibility/2006">
              <mc:Choice xmlns:v="urn:schemas-microsoft-com:vml" Requires="v">
                <p:oleObj spid="_x0000_s8323" name="Equation" r:id="rId5" imgW="3504960" imgH="482400" progId="Equation.DSMT4">
                  <p:embed/>
                </p:oleObj>
              </mc:Choice>
              <mc:Fallback>
                <p:oleObj name="Equation" r:id="rId5" imgW="3504960" imgH="482400" progId="Equation.DSMT4">
                  <p:embed/>
                  <p:pic>
                    <p:nvPicPr>
                      <p:cNvPr id="0" name=""/>
                      <p:cNvPicPr/>
                      <p:nvPr/>
                    </p:nvPicPr>
                    <p:blipFill>
                      <a:blip r:embed="rId6"/>
                      <a:stretch>
                        <a:fillRect/>
                      </a:stretch>
                    </p:blipFill>
                    <p:spPr>
                      <a:xfrm>
                        <a:off x="711200" y="3284984"/>
                        <a:ext cx="8010525" cy="1103312"/>
                      </a:xfrm>
                      <a:prstGeom prst="rect">
                        <a:avLst/>
                      </a:prstGeom>
                    </p:spPr>
                  </p:pic>
                </p:oleObj>
              </mc:Fallback>
            </mc:AlternateContent>
          </a:graphicData>
        </a:graphic>
      </p:graphicFrame>
      <p:pic>
        <p:nvPicPr>
          <p:cNvPr id="6" name="内容占位符 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3888" y="4266838"/>
            <a:ext cx="2876951" cy="2591162"/>
          </a:xfrm>
          <a:prstGeom prst="rect">
            <a:avLst/>
          </a:prstGeom>
        </p:spPr>
      </p:pic>
    </p:spTree>
    <p:extLst>
      <p:ext uri="{BB962C8B-B14F-4D97-AF65-F5344CB8AC3E}">
        <p14:creationId xmlns:p14="http://schemas.microsoft.com/office/powerpoint/2010/main" val="3198948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87035404"/>
              </p:ext>
            </p:extLst>
          </p:nvPr>
        </p:nvGraphicFramePr>
        <p:xfrm>
          <a:off x="755576" y="1772816"/>
          <a:ext cx="7560846" cy="1512169"/>
        </p:xfrm>
        <a:graphic>
          <a:graphicData uri="http://schemas.openxmlformats.org/presentationml/2006/ole">
            <mc:AlternateContent xmlns:mc="http://schemas.openxmlformats.org/markup-compatibility/2006">
              <mc:Choice xmlns:v="urn:schemas-microsoft-com:vml" Requires="v">
                <p:oleObj spid="_x0000_s9345" name="Equation" r:id="rId3" imgW="3047760" imgH="609480" progId="Equation.DSMT4">
                  <p:embed/>
                </p:oleObj>
              </mc:Choice>
              <mc:Fallback>
                <p:oleObj name="Equation" r:id="rId3" imgW="3047760" imgH="609480" progId="Equation.DSMT4">
                  <p:embed/>
                  <p:pic>
                    <p:nvPicPr>
                      <p:cNvPr id="0" name=""/>
                      <p:cNvPicPr/>
                      <p:nvPr/>
                    </p:nvPicPr>
                    <p:blipFill>
                      <a:blip r:embed="rId4"/>
                      <a:stretch>
                        <a:fillRect/>
                      </a:stretch>
                    </p:blipFill>
                    <p:spPr>
                      <a:xfrm>
                        <a:off x="755576" y="1772816"/>
                        <a:ext cx="7560846" cy="151216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39727586"/>
              </p:ext>
            </p:extLst>
          </p:nvPr>
        </p:nvGraphicFramePr>
        <p:xfrm>
          <a:off x="762000" y="3573016"/>
          <a:ext cx="5748338" cy="525462"/>
        </p:xfrm>
        <a:graphic>
          <a:graphicData uri="http://schemas.openxmlformats.org/presentationml/2006/ole">
            <mc:AlternateContent xmlns:mc="http://schemas.openxmlformats.org/markup-compatibility/2006">
              <mc:Choice xmlns:v="urn:schemas-microsoft-com:vml" Requires="v">
                <p:oleObj spid="_x0000_s9346" name="Equation" r:id="rId5" imgW="2222280" imgH="203040" progId="Equation.DSMT4">
                  <p:embed/>
                </p:oleObj>
              </mc:Choice>
              <mc:Fallback>
                <p:oleObj name="Equation" r:id="rId5" imgW="2222280" imgH="203040" progId="Equation.DSMT4">
                  <p:embed/>
                  <p:pic>
                    <p:nvPicPr>
                      <p:cNvPr id="0" name=""/>
                      <p:cNvPicPr/>
                      <p:nvPr/>
                    </p:nvPicPr>
                    <p:blipFill>
                      <a:blip r:embed="rId6"/>
                      <a:stretch>
                        <a:fillRect/>
                      </a:stretch>
                    </p:blipFill>
                    <p:spPr>
                      <a:xfrm>
                        <a:off x="762000" y="3573016"/>
                        <a:ext cx="5748338" cy="525462"/>
                      </a:xfrm>
                      <a:prstGeom prst="rect">
                        <a:avLst/>
                      </a:prstGeom>
                    </p:spPr>
                  </p:pic>
                </p:oleObj>
              </mc:Fallback>
            </mc:AlternateContent>
          </a:graphicData>
        </a:graphic>
      </p:graphicFrame>
    </p:spTree>
    <p:extLst>
      <p:ext uri="{BB962C8B-B14F-4D97-AF65-F5344CB8AC3E}">
        <p14:creationId xmlns:p14="http://schemas.microsoft.com/office/powerpoint/2010/main" val="39974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总结</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图聚类就是对图中的顶点进行聚类。</a:t>
            </a:r>
            <a:endParaRPr lang="en-US" altLang="zh-CN" sz="2800" dirty="0" smtClean="0"/>
          </a:p>
          <a:p>
            <a:pPr>
              <a:lnSpc>
                <a:spcPct val="120000"/>
              </a:lnSpc>
            </a:pPr>
            <a:r>
              <a:rPr lang="zh-CN" altLang="en-US" sz="2800" dirty="0" smtClean="0"/>
              <a:t>图聚类相当于将一个连通的图中的某些边切断，使得这个图可以分成几个不能相互连通的子图。</a:t>
            </a:r>
            <a:endParaRPr lang="en-US" altLang="zh-CN" sz="2800" dirty="0" smtClean="0"/>
          </a:p>
          <a:p>
            <a:pPr>
              <a:lnSpc>
                <a:spcPct val="120000"/>
              </a:lnSpc>
            </a:pPr>
            <a:r>
              <a:rPr lang="zh-CN" altLang="en-US" sz="2800" dirty="0"/>
              <a:t>被切断</a:t>
            </a:r>
            <a:r>
              <a:rPr lang="zh-CN" altLang="en-US" sz="2800" dirty="0" smtClean="0"/>
              <a:t>的边的权重之和越低越好。</a:t>
            </a:r>
            <a:endParaRPr lang="en-US" altLang="zh-CN" sz="2800" dirty="0" smtClean="0"/>
          </a:p>
          <a:p>
            <a:pPr>
              <a:lnSpc>
                <a:spcPct val="120000"/>
              </a:lnSpc>
            </a:pPr>
            <a:r>
              <a:rPr lang="zh-CN" altLang="en-US" sz="2800" dirty="0"/>
              <a:t>度数</a:t>
            </a:r>
            <a:r>
              <a:rPr lang="zh-CN" altLang="en-US" sz="2800" dirty="0" smtClean="0"/>
              <a:t>矩阵与邻接矩阵相减可以得到拉普拉斯矩阵。</a:t>
            </a:r>
            <a:endParaRPr lang="en-US" altLang="zh-CN" sz="2800" dirty="0" smtClean="0"/>
          </a:p>
          <a:p>
            <a:pPr>
              <a:lnSpc>
                <a:spcPct val="120000"/>
              </a:lnSpc>
            </a:pPr>
            <a:r>
              <a:rPr lang="zh-CN" altLang="en-US" sz="2800" dirty="0" smtClean="0"/>
              <a:t>被切断的边的权重之和可以通过拉普拉斯矩阵和簇指示向量求得。</a:t>
            </a:r>
            <a:endParaRPr lang="zh-CN" altLang="en-US" sz="2800" dirty="0"/>
          </a:p>
        </p:txBody>
      </p:sp>
    </p:spTree>
    <p:extLst>
      <p:ext uri="{BB962C8B-B14F-4D97-AF65-F5344CB8AC3E}">
        <p14:creationId xmlns:p14="http://schemas.microsoft.com/office/powerpoint/2010/main" val="767607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pic>
        <p:nvPicPr>
          <p:cNvPr id="10242" name="Picture 2" descr="C:\Users\jiecaozi\AppData\Local\Temp\360zip$Temp\360$0\Figure16_2-DataMiningandAnaly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131298"/>
            <a:ext cx="4998886" cy="2708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3512906656"/>
              </p:ext>
            </p:extLst>
          </p:nvPr>
        </p:nvGraphicFramePr>
        <p:xfrm>
          <a:off x="604191" y="1484784"/>
          <a:ext cx="8181975" cy="1025525"/>
        </p:xfrm>
        <a:graphic>
          <a:graphicData uri="http://schemas.openxmlformats.org/presentationml/2006/ole">
            <mc:AlternateContent xmlns:mc="http://schemas.openxmlformats.org/markup-compatibility/2006">
              <mc:Choice xmlns:v="urn:schemas-microsoft-com:vml" Requires="v">
                <p:oleObj spid="_x0000_s10371" name="Equation" r:id="rId4" imgW="3848040" imgH="482400" progId="Equation.DSMT4">
                  <p:embed/>
                </p:oleObj>
              </mc:Choice>
              <mc:Fallback>
                <p:oleObj name="Equation" r:id="rId4" imgW="3848040" imgH="482400" progId="Equation.DSMT4">
                  <p:embed/>
                  <p:pic>
                    <p:nvPicPr>
                      <p:cNvPr id="0" name=""/>
                      <p:cNvPicPr/>
                      <p:nvPr/>
                    </p:nvPicPr>
                    <p:blipFill>
                      <a:blip/>
                      <a:stretch>
                        <a:fillRect/>
                      </a:stretch>
                    </p:blipFill>
                    <p:spPr>
                      <a:xfrm>
                        <a:off x="604191" y="1484784"/>
                        <a:ext cx="8181975" cy="10255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90984628"/>
              </p:ext>
            </p:extLst>
          </p:nvPr>
        </p:nvGraphicFramePr>
        <p:xfrm>
          <a:off x="683568" y="2564904"/>
          <a:ext cx="6777038" cy="1071563"/>
        </p:xfrm>
        <a:graphic>
          <a:graphicData uri="http://schemas.openxmlformats.org/presentationml/2006/ole">
            <mc:AlternateContent xmlns:mc="http://schemas.openxmlformats.org/markup-compatibility/2006">
              <mc:Choice xmlns:v="urn:schemas-microsoft-com:vml" Requires="v">
                <p:oleObj spid="_x0000_s10372" name="Equation" r:id="rId5" imgW="3213000" imgH="507960" progId="Equation.DSMT4">
                  <p:embed/>
                </p:oleObj>
              </mc:Choice>
              <mc:Fallback>
                <p:oleObj name="Equation" r:id="rId5" imgW="3213000" imgH="507960" progId="Equation.DSMT4">
                  <p:embed/>
                  <p:pic>
                    <p:nvPicPr>
                      <p:cNvPr id="0" name=""/>
                      <p:cNvPicPr/>
                      <p:nvPr/>
                    </p:nvPicPr>
                    <p:blipFill>
                      <a:blip r:embed="rId6"/>
                      <a:stretch>
                        <a:fillRect/>
                      </a:stretch>
                    </p:blipFill>
                    <p:spPr>
                      <a:xfrm>
                        <a:off x="683568" y="2564904"/>
                        <a:ext cx="6777038" cy="1071563"/>
                      </a:xfrm>
                      <a:prstGeom prst="rect">
                        <a:avLst/>
                      </a:prstGeom>
                    </p:spPr>
                  </p:pic>
                </p:oleObj>
              </mc:Fallback>
            </mc:AlternateContent>
          </a:graphicData>
        </a:graphic>
      </p:graphicFrame>
    </p:spTree>
    <p:extLst>
      <p:ext uri="{BB962C8B-B14F-4D97-AF65-F5344CB8AC3E}">
        <p14:creationId xmlns:p14="http://schemas.microsoft.com/office/powerpoint/2010/main" val="2807364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254581777"/>
              </p:ext>
            </p:extLst>
          </p:nvPr>
        </p:nvGraphicFramePr>
        <p:xfrm>
          <a:off x="525463" y="1628800"/>
          <a:ext cx="8510587" cy="4298950"/>
        </p:xfrm>
        <a:graphic>
          <a:graphicData uri="http://schemas.openxmlformats.org/presentationml/2006/ole">
            <mc:AlternateContent xmlns:mc="http://schemas.openxmlformats.org/markup-compatibility/2006">
              <mc:Choice xmlns:v="urn:schemas-microsoft-com:vml" Requires="v">
                <p:oleObj spid="_x0000_s11330" name="Equation" r:id="rId3" imgW="3670200" imgH="1854000" progId="Equation.DSMT4">
                  <p:embed/>
                </p:oleObj>
              </mc:Choice>
              <mc:Fallback>
                <p:oleObj name="Equation" r:id="rId3" imgW="3670200" imgH="1854000" progId="Equation.DSMT4">
                  <p:embed/>
                  <p:pic>
                    <p:nvPicPr>
                      <p:cNvPr id="0" name=""/>
                      <p:cNvPicPr/>
                      <p:nvPr/>
                    </p:nvPicPr>
                    <p:blipFill>
                      <a:blip r:embed="rId4"/>
                      <a:stretch>
                        <a:fillRect/>
                      </a:stretch>
                    </p:blipFill>
                    <p:spPr>
                      <a:xfrm>
                        <a:off x="525463" y="1628800"/>
                        <a:ext cx="8510587" cy="4298950"/>
                      </a:xfrm>
                      <a:prstGeom prst="rect">
                        <a:avLst/>
                      </a:prstGeom>
                    </p:spPr>
                  </p:pic>
                </p:oleObj>
              </mc:Fallback>
            </mc:AlternateContent>
          </a:graphicData>
        </a:graphic>
      </p:graphicFrame>
    </p:spTree>
    <p:extLst>
      <p:ext uri="{BB962C8B-B14F-4D97-AF65-F5344CB8AC3E}">
        <p14:creationId xmlns:p14="http://schemas.microsoft.com/office/powerpoint/2010/main" val="3443561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a:solidFill>
                  <a:prstClr val="black"/>
                </a:solidFill>
              </a:rPr>
              <a:t>2</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775963058"/>
              </p:ext>
            </p:extLst>
          </p:nvPr>
        </p:nvGraphicFramePr>
        <p:xfrm>
          <a:off x="255588" y="1168400"/>
          <a:ext cx="8648700" cy="4810125"/>
        </p:xfrm>
        <a:graphic>
          <a:graphicData uri="http://schemas.openxmlformats.org/presentationml/2006/ole">
            <mc:AlternateContent xmlns:mc="http://schemas.openxmlformats.org/markup-compatibility/2006">
              <mc:Choice xmlns:v="urn:schemas-microsoft-com:vml" Requires="v">
                <p:oleObj spid="_x0000_s12406" name="Equation" r:id="rId3" imgW="4000320" imgH="2222280" progId="Equation.DSMT4">
                  <p:embed/>
                </p:oleObj>
              </mc:Choice>
              <mc:Fallback>
                <p:oleObj name="Equation" r:id="rId3" imgW="4000320" imgH="2222280" progId="Equation.DSMT4">
                  <p:embed/>
                  <p:pic>
                    <p:nvPicPr>
                      <p:cNvPr id="0" name=""/>
                      <p:cNvPicPr/>
                      <p:nvPr/>
                    </p:nvPicPr>
                    <p:blipFill>
                      <a:blip r:embed="rId4"/>
                      <a:stretch>
                        <a:fillRect/>
                      </a:stretch>
                    </p:blipFill>
                    <p:spPr>
                      <a:xfrm>
                        <a:off x="255588" y="1168400"/>
                        <a:ext cx="8648700" cy="48101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43392532"/>
              </p:ext>
            </p:extLst>
          </p:nvPr>
        </p:nvGraphicFramePr>
        <p:xfrm>
          <a:off x="568325" y="6092825"/>
          <a:ext cx="8610600" cy="576263"/>
        </p:xfrm>
        <a:graphic>
          <a:graphicData uri="http://schemas.openxmlformats.org/presentationml/2006/ole">
            <mc:AlternateContent xmlns:mc="http://schemas.openxmlformats.org/markup-compatibility/2006">
              <mc:Choice xmlns:v="urn:schemas-microsoft-com:vml" Requires="v">
                <p:oleObj spid="_x0000_s12407" name="Equation" r:id="rId5" imgW="3797280" imgH="253800" progId="Equation.DSMT4">
                  <p:embed/>
                </p:oleObj>
              </mc:Choice>
              <mc:Fallback>
                <p:oleObj name="Equation" r:id="rId5" imgW="3797280" imgH="253800" progId="Equation.DSMT4">
                  <p:embed/>
                  <p:pic>
                    <p:nvPicPr>
                      <p:cNvPr id="0" name=""/>
                      <p:cNvPicPr/>
                      <p:nvPr/>
                    </p:nvPicPr>
                    <p:blipFill>
                      <a:blip r:embed="rId6"/>
                      <a:stretch>
                        <a:fillRect/>
                      </a:stretch>
                    </p:blipFill>
                    <p:spPr>
                      <a:xfrm>
                        <a:off x="568325" y="6092825"/>
                        <a:ext cx="8610600" cy="576263"/>
                      </a:xfrm>
                      <a:prstGeom prst="rect">
                        <a:avLst/>
                      </a:prstGeom>
                    </p:spPr>
                  </p:pic>
                </p:oleObj>
              </mc:Fallback>
            </mc:AlternateContent>
          </a:graphicData>
        </a:graphic>
      </p:graphicFrame>
      <p:pic>
        <p:nvPicPr>
          <p:cNvPr id="5" name="Picture 2" descr="C:\Users\jiecaozi\AppData\Local\Temp\360zip$Temp\360$0\Figure16_2-DataMiningandAnalysi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20" y="1916832"/>
            <a:ext cx="2622622" cy="142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421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注意</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solidFill>
                  <a:prstClr val="black"/>
                </a:solidFill>
              </a:rPr>
              <a:t>通过</a:t>
            </a:r>
            <a:r>
              <a:rPr lang="en-US" altLang="zh-CN" sz="2800" dirty="0" smtClean="0">
                <a:solidFill>
                  <a:prstClr val="black"/>
                </a:solidFill>
              </a:rPr>
              <a:t>c</a:t>
            </a:r>
            <a:r>
              <a:rPr lang="en-US" altLang="zh-CN" sz="2800" baseline="-25000" dirty="0" smtClean="0">
                <a:solidFill>
                  <a:prstClr val="black"/>
                </a:solidFill>
              </a:rPr>
              <a:t>i</a:t>
            </a:r>
            <a:r>
              <a:rPr lang="zh-CN" altLang="en-US" sz="2800" dirty="0" smtClean="0"/>
              <a:t>计算得到的结果是第</a:t>
            </a:r>
            <a:r>
              <a:rPr lang="en-US" altLang="zh-CN" sz="2800" dirty="0" err="1" smtClean="0"/>
              <a:t>i</a:t>
            </a:r>
            <a:r>
              <a:rPr lang="zh-CN" altLang="en-US" sz="2800" dirty="0" smtClean="0"/>
              <a:t>个簇与整个图的其余部分相连的边的权值之和</a:t>
            </a:r>
            <a:r>
              <a:rPr lang="zh-CN" altLang="en-US" sz="2800" dirty="0"/>
              <a:t>，</a:t>
            </a:r>
            <a:r>
              <a:rPr lang="zh-CN" altLang="en-US" sz="2800" dirty="0" smtClean="0"/>
              <a:t>本题中只有两个簇，所以通过</a:t>
            </a:r>
            <a:r>
              <a:rPr lang="en-US" altLang="zh-CN" sz="2800" dirty="0" smtClean="0"/>
              <a:t>c</a:t>
            </a:r>
            <a:r>
              <a:rPr lang="en-US" altLang="zh-CN" sz="2800" baseline="-25000" dirty="0" smtClean="0"/>
              <a:t>1</a:t>
            </a:r>
            <a:r>
              <a:rPr lang="zh-CN" altLang="en-US" sz="2800" dirty="0" smtClean="0"/>
              <a:t>和</a:t>
            </a:r>
            <a:r>
              <a:rPr lang="en-US" altLang="zh-CN" sz="2800" dirty="0" smtClean="0"/>
              <a:t>c</a:t>
            </a:r>
            <a:r>
              <a:rPr lang="en-US" altLang="zh-CN" sz="2800" baseline="-25000" dirty="0" smtClean="0"/>
              <a:t>2</a:t>
            </a:r>
            <a:r>
              <a:rPr lang="zh-CN" altLang="en-US" sz="2800" dirty="0" smtClean="0"/>
              <a:t>计算得到的结果是一样的，如果簇多于两个，计算出来的结果一般是不一样的。</a:t>
            </a:r>
            <a:endParaRPr lang="zh-CN" altLang="en-US" sz="2800" dirty="0"/>
          </a:p>
        </p:txBody>
      </p:sp>
    </p:spTree>
    <p:extLst>
      <p:ext uri="{BB962C8B-B14F-4D97-AF65-F5344CB8AC3E}">
        <p14:creationId xmlns:p14="http://schemas.microsoft.com/office/powerpoint/2010/main" val="1313140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3</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如果例</a:t>
            </a:r>
            <a:r>
              <a:rPr lang="en-US" altLang="zh-CN" sz="2800" dirty="0" smtClean="0"/>
              <a:t>2</a:t>
            </a:r>
            <a:r>
              <a:rPr lang="zh-CN" altLang="en-US" sz="2800" dirty="0" smtClean="0"/>
              <a:t>中的图是带权的，如图所示，仍然将</a:t>
            </a:r>
            <a:r>
              <a:rPr lang="en-US" altLang="zh-CN" sz="2800" dirty="0" smtClean="0"/>
              <a:t>1,2,3</a:t>
            </a:r>
            <a:r>
              <a:rPr lang="en-US" altLang="zh-CN" sz="2800" dirty="0"/>
              <a:t>,</a:t>
            </a:r>
            <a:r>
              <a:rPr lang="en-US" altLang="zh-CN" sz="2800" dirty="0" smtClean="0"/>
              <a:t>4</a:t>
            </a:r>
            <a:r>
              <a:rPr lang="zh-CN" altLang="en-US" sz="2800" dirty="0" smtClean="0"/>
              <a:t>划分为一个簇，</a:t>
            </a:r>
            <a:r>
              <a:rPr lang="en-US" altLang="zh-CN" sz="2800" dirty="0" smtClean="0"/>
              <a:t>5,6,7</a:t>
            </a:r>
            <a:r>
              <a:rPr lang="zh-CN" altLang="en-US" sz="2800" dirty="0" smtClean="0"/>
              <a:t>划分为另一个簇，则簇指示向量不变。</a:t>
            </a:r>
            <a:endParaRPr lang="zh-CN" altLang="en-US" sz="2800" dirty="0"/>
          </a:p>
        </p:txBody>
      </p:sp>
      <p:pic>
        <p:nvPicPr>
          <p:cNvPr id="4" name="Picture 2" descr="C:\Users\jiecaozi\AppData\Local\Temp\360zip$Temp\360$0\Figure16_2-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131298"/>
            <a:ext cx="4998886" cy="2708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59336" y="4612486"/>
            <a:ext cx="418704" cy="369332"/>
          </a:xfrm>
          <a:prstGeom prst="rect">
            <a:avLst/>
          </a:prstGeom>
          <a:noFill/>
        </p:spPr>
        <p:txBody>
          <a:bodyPr wrap="none" rtlCol="0">
            <a:spAutoFit/>
          </a:bodyPr>
          <a:lstStyle/>
          <a:p>
            <a:r>
              <a:rPr lang="en-US" altLang="zh-CN" dirty="0" smtClean="0"/>
              <a:t>10</a:t>
            </a:r>
            <a:endParaRPr lang="zh-CN" altLang="en-US" dirty="0"/>
          </a:p>
        </p:txBody>
      </p:sp>
      <p:sp>
        <p:nvSpPr>
          <p:cNvPr id="7" name="TextBox 6"/>
          <p:cNvSpPr txBox="1"/>
          <p:nvPr/>
        </p:nvSpPr>
        <p:spPr>
          <a:xfrm>
            <a:off x="2668688" y="6165304"/>
            <a:ext cx="418704" cy="369332"/>
          </a:xfrm>
          <a:prstGeom prst="rect">
            <a:avLst/>
          </a:prstGeom>
          <a:noFill/>
        </p:spPr>
        <p:txBody>
          <a:bodyPr wrap="none" rtlCol="0">
            <a:spAutoFit/>
          </a:bodyPr>
          <a:lstStyle/>
          <a:p>
            <a:r>
              <a:rPr lang="en-US" altLang="zh-CN" dirty="0" smtClean="0"/>
              <a:t>15</a:t>
            </a:r>
            <a:endParaRPr lang="zh-CN" altLang="en-US" dirty="0"/>
          </a:p>
        </p:txBody>
      </p:sp>
      <p:sp>
        <p:nvSpPr>
          <p:cNvPr id="8" name="TextBox 7"/>
          <p:cNvSpPr txBox="1"/>
          <p:nvPr/>
        </p:nvSpPr>
        <p:spPr>
          <a:xfrm>
            <a:off x="3851920" y="4797152"/>
            <a:ext cx="418704" cy="369332"/>
          </a:xfrm>
          <a:prstGeom prst="rect">
            <a:avLst/>
          </a:prstGeom>
          <a:noFill/>
        </p:spPr>
        <p:txBody>
          <a:bodyPr wrap="none" rtlCol="0">
            <a:spAutoFit/>
          </a:bodyPr>
          <a:lstStyle/>
          <a:p>
            <a:r>
              <a:rPr lang="en-US" altLang="zh-CN" dirty="0" smtClean="0"/>
              <a:t>23</a:t>
            </a:r>
            <a:endParaRPr lang="zh-CN" altLang="en-US" dirty="0"/>
          </a:p>
        </p:txBody>
      </p:sp>
      <p:sp>
        <p:nvSpPr>
          <p:cNvPr id="10" name="TextBox 9"/>
          <p:cNvSpPr txBox="1"/>
          <p:nvPr/>
        </p:nvSpPr>
        <p:spPr>
          <a:xfrm>
            <a:off x="3707904" y="5877272"/>
            <a:ext cx="418704" cy="369332"/>
          </a:xfrm>
          <a:prstGeom prst="rect">
            <a:avLst/>
          </a:prstGeom>
          <a:noFill/>
        </p:spPr>
        <p:txBody>
          <a:bodyPr wrap="none" rtlCol="0">
            <a:spAutoFit/>
          </a:bodyPr>
          <a:lstStyle/>
          <a:p>
            <a:r>
              <a:rPr lang="en-US" altLang="zh-CN" dirty="0" smtClean="0"/>
              <a:t>16</a:t>
            </a:r>
            <a:endParaRPr lang="zh-CN" altLang="en-US" dirty="0"/>
          </a:p>
        </p:txBody>
      </p:sp>
      <p:sp>
        <p:nvSpPr>
          <p:cNvPr id="11" name="TextBox 10"/>
          <p:cNvSpPr txBox="1"/>
          <p:nvPr/>
        </p:nvSpPr>
        <p:spPr>
          <a:xfrm>
            <a:off x="3087392" y="5485758"/>
            <a:ext cx="418704" cy="369332"/>
          </a:xfrm>
          <a:prstGeom prst="rect">
            <a:avLst/>
          </a:prstGeom>
          <a:noFill/>
        </p:spPr>
        <p:txBody>
          <a:bodyPr wrap="none" rtlCol="0">
            <a:spAutoFit/>
          </a:bodyPr>
          <a:lstStyle/>
          <a:p>
            <a:r>
              <a:rPr lang="en-US" altLang="zh-CN" dirty="0" smtClean="0"/>
              <a:t>20</a:t>
            </a:r>
            <a:endParaRPr lang="zh-CN" altLang="en-US" dirty="0"/>
          </a:p>
        </p:txBody>
      </p:sp>
      <p:sp>
        <p:nvSpPr>
          <p:cNvPr id="12" name="TextBox 11"/>
          <p:cNvSpPr txBox="1"/>
          <p:nvPr/>
        </p:nvSpPr>
        <p:spPr>
          <a:xfrm>
            <a:off x="5364088" y="3999416"/>
            <a:ext cx="301686" cy="369332"/>
          </a:xfrm>
          <a:prstGeom prst="rect">
            <a:avLst/>
          </a:prstGeom>
          <a:noFill/>
        </p:spPr>
        <p:txBody>
          <a:bodyPr wrap="none" rtlCol="0">
            <a:spAutoFit/>
          </a:bodyPr>
          <a:lstStyle/>
          <a:p>
            <a:r>
              <a:rPr lang="en-US" altLang="zh-CN" dirty="0" smtClean="0"/>
              <a:t>3</a:t>
            </a:r>
            <a:endParaRPr lang="zh-CN" altLang="en-US" dirty="0"/>
          </a:p>
        </p:txBody>
      </p:sp>
      <p:sp>
        <p:nvSpPr>
          <p:cNvPr id="13" name="TextBox 12"/>
          <p:cNvSpPr txBox="1"/>
          <p:nvPr/>
        </p:nvSpPr>
        <p:spPr>
          <a:xfrm>
            <a:off x="5199360" y="5116426"/>
            <a:ext cx="301686" cy="369332"/>
          </a:xfrm>
          <a:prstGeom prst="rect">
            <a:avLst/>
          </a:prstGeom>
          <a:noFill/>
        </p:spPr>
        <p:txBody>
          <a:bodyPr wrap="none" rtlCol="0">
            <a:spAutoFit/>
          </a:bodyPr>
          <a:lstStyle/>
          <a:p>
            <a:r>
              <a:rPr lang="en-US" altLang="zh-CN" dirty="0" smtClean="0"/>
              <a:t>5</a:t>
            </a:r>
            <a:endParaRPr lang="zh-CN" altLang="en-US" dirty="0"/>
          </a:p>
        </p:txBody>
      </p:sp>
      <p:sp>
        <p:nvSpPr>
          <p:cNvPr id="14" name="TextBox 13"/>
          <p:cNvSpPr txBox="1"/>
          <p:nvPr/>
        </p:nvSpPr>
        <p:spPr>
          <a:xfrm>
            <a:off x="5213245" y="6349970"/>
            <a:ext cx="301686" cy="369332"/>
          </a:xfrm>
          <a:prstGeom prst="rect">
            <a:avLst/>
          </a:prstGeom>
          <a:noFill/>
        </p:spPr>
        <p:txBody>
          <a:bodyPr wrap="none" rtlCol="0">
            <a:spAutoFit/>
          </a:bodyPr>
          <a:lstStyle/>
          <a:p>
            <a:r>
              <a:rPr lang="en-US" altLang="zh-CN" dirty="0" smtClean="0"/>
              <a:t>2</a:t>
            </a:r>
            <a:endParaRPr lang="zh-CN" altLang="en-US" dirty="0"/>
          </a:p>
        </p:txBody>
      </p:sp>
      <p:sp>
        <p:nvSpPr>
          <p:cNvPr id="15" name="TextBox 14"/>
          <p:cNvSpPr txBox="1"/>
          <p:nvPr/>
        </p:nvSpPr>
        <p:spPr>
          <a:xfrm>
            <a:off x="6665686" y="4981818"/>
            <a:ext cx="418704" cy="369332"/>
          </a:xfrm>
          <a:prstGeom prst="rect">
            <a:avLst/>
          </a:prstGeom>
          <a:noFill/>
        </p:spPr>
        <p:txBody>
          <a:bodyPr wrap="none" rtlCol="0">
            <a:spAutoFit/>
          </a:bodyPr>
          <a:lstStyle/>
          <a:p>
            <a:r>
              <a:rPr lang="en-US" altLang="zh-CN" dirty="0" smtClean="0"/>
              <a:t>14</a:t>
            </a:r>
            <a:endParaRPr lang="zh-CN" altLang="en-US" dirty="0"/>
          </a:p>
        </p:txBody>
      </p:sp>
      <p:sp>
        <p:nvSpPr>
          <p:cNvPr id="16" name="TextBox 15"/>
          <p:cNvSpPr txBox="1"/>
          <p:nvPr/>
        </p:nvSpPr>
        <p:spPr>
          <a:xfrm>
            <a:off x="6053859" y="4747094"/>
            <a:ext cx="418704" cy="369332"/>
          </a:xfrm>
          <a:prstGeom prst="rect">
            <a:avLst/>
          </a:prstGeom>
          <a:noFill/>
        </p:spPr>
        <p:txBody>
          <a:bodyPr wrap="none" rtlCol="0">
            <a:spAutoFit/>
          </a:bodyPr>
          <a:lstStyle/>
          <a:p>
            <a:r>
              <a:rPr lang="en-US" altLang="zh-CN" dirty="0" smtClean="0"/>
              <a:t>21</a:t>
            </a:r>
            <a:endParaRPr lang="zh-CN" altLang="en-US" dirty="0"/>
          </a:p>
        </p:txBody>
      </p:sp>
      <p:sp>
        <p:nvSpPr>
          <p:cNvPr id="17" name="TextBox 16"/>
          <p:cNvSpPr txBox="1"/>
          <p:nvPr/>
        </p:nvSpPr>
        <p:spPr>
          <a:xfrm>
            <a:off x="6472563" y="6246604"/>
            <a:ext cx="418704"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006417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3</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389696070"/>
              </p:ext>
            </p:extLst>
          </p:nvPr>
        </p:nvGraphicFramePr>
        <p:xfrm>
          <a:off x="50321" y="1628800"/>
          <a:ext cx="8914167" cy="3507637"/>
        </p:xfrm>
        <a:graphic>
          <a:graphicData uri="http://schemas.openxmlformats.org/presentationml/2006/ole">
            <mc:AlternateContent xmlns:mc="http://schemas.openxmlformats.org/markup-compatibility/2006">
              <mc:Choice xmlns:v="urn:schemas-microsoft-com:vml" Requires="v">
                <p:oleObj spid="_x0000_s13377" name="Equation" r:id="rId3" imgW="4711680" imgH="1854000" progId="Equation.DSMT4">
                  <p:embed/>
                </p:oleObj>
              </mc:Choice>
              <mc:Fallback>
                <p:oleObj name="Equation" r:id="rId3" imgW="4711680" imgH="1854000" progId="Equation.DSMT4">
                  <p:embed/>
                  <p:pic>
                    <p:nvPicPr>
                      <p:cNvPr id="0" name="对象 3"/>
                      <p:cNvPicPr>
                        <a:picLocks noChangeAspect="1" noChangeArrowheads="1"/>
                      </p:cNvPicPr>
                      <p:nvPr/>
                    </p:nvPicPr>
                    <p:blipFill>
                      <a:blip r:embed="rId4"/>
                      <a:srcRect/>
                      <a:stretch>
                        <a:fillRect/>
                      </a:stretch>
                    </p:blipFill>
                    <p:spPr bwMode="auto">
                      <a:xfrm>
                        <a:off x="50321" y="1628800"/>
                        <a:ext cx="8914167" cy="35076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48002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3</a:t>
            </a:r>
            <a:endParaRPr lang="zh-CN" altLang="en-US" sz="400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200600233"/>
              </p:ext>
            </p:extLst>
          </p:nvPr>
        </p:nvGraphicFramePr>
        <p:xfrm>
          <a:off x="65744" y="1633538"/>
          <a:ext cx="8975069" cy="4315742"/>
        </p:xfrm>
        <a:graphic>
          <a:graphicData uri="http://schemas.openxmlformats.org/presentationml/2006/ole">
            <mc:AlternateContent xmlns:mc="http://schemas.openxmlformats.org/markup-compatibility/2006">
              <mc:Choice xmlns:v="urn:schemas-microsoft-com:vml" Requires="v">
                <p:oleObj spid="_x0000_s14400" name="Equation" r:id="rId3" imgW="4622760" imgH="2222280" progId="Equation.DSMT4">
                  <p:embed/>
                </p:oleObj>
              </mc:Choice>
              <mc:Fallback>
                <p:oleObj name="Equation" r:id="rId3" imgW="4622760" imgH="2222280" progId="Equation.DSMT4">
                  <p:embed/>
                  <p:pic>
                    <p:nvPicPr>
                      <p:cNvPr id="0" name="对象 3"/>
                      <p:cNvPicPr>
                        <a:picLocks noChangeAspect="1" noChangeArrowheads="1"/>
                      </p:cNvPicPr>
                      <p:nvPr/>
                    </p:nvPicPr>
                    <p:blipFill>
                      <a:blip r:embed="rId4"/>
                      <a:srcRect/>
                      <a:stretch>
                        <a:fillRect/>
                      </a:stretch>
                    </p:blipFill>
                    <p:spPr bwMode="auto">
                      <a:xfrm>
                        <a:off x="65744" y="1633538"/>
                        <a:ext cx="8975069" cy="43157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43730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什么叫谱聚类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方阵的全体特征值的集合称为方阵的谱</a:t>
            </a:r>
            <a:r>
              <a:rPr lang="en-US" altLang="zh-CN" sz="2800" dirty="0" smtClean="0"/>
              <a:t>(Spectral)</a:t>
            </a:r>
            <a:r>
              <a:rPr lang="zh-CN" altLang="en-US" sz="2800" dirty="0" smtClean="0"/>
              <a:t>。</a:t>
            </a:r>
            <a:endParaRPr lang="en-US" altLang="zh-CN" sz="2800" dirty="0" smtClean="0"/>
          </a:p>
          <a:p>
            <a:pPr>
              <a:lnSpc>
                <a:spcPct val="120000"/>
              </a:lnSpc>
            </a:pPr>
            <a:r>
              <a:rPr lang="zh-CN" altLang="en-US" sz="2800" dirty="0" smtClean="0"/>
              <a:t>谱聚类是一种基于图的聚类方法，对于不方便表示成向量形式的数据</a:t>
            </a:r>
            <a:r>
              <a:rPr lang="en-US" altLang="zh-CN" sz="2800" dirty="0" smtClean="0"/>
              <a:t>(</a:t>
            </a:r>
            <a:r>
              <a:rPr lang="zh-CN" altLang="en-US" sz="2800" dirty="0" smtClean="0"/>
              <a:t>比如社交网络、基因组问题等</a:t>
            </a:r>
            <a:r>
              <a:rPr lang="en-US" altLang="zh-CN" sz="2800" dirty="0" smtClean="0"/>
              <a:t>)</a:t>
            </a:r>
            <a:r>
              <a:rPr lang="zh-CN" altLang="en-US" sz="2800" dirty="0" smtClean="0"/>
              <a:t>或者直接对向量进行聚类效果不好</a:t>
            </a:r>
            <a:r>
              <a:rPr lang="en-US" altLang="zh-CN" sz="2800" dirty="0" smtClean="0"/>
              <a:t>(</a:t>
            </a:r>
            <a:r>
              <a:rPr lang="zh-CN" altLang="en-US" sz="2800" dirty="0"/>
              <a:t>比如稀疏</a:t>
            </a:r>
            <a:r>
              <a:rPr lang="zh-CN" altLang="en-US" sz="2800" dirty="0" smtClean="0"/>
              <a:t>数据</a:t>
            </a:r>
            <a:r>
              <a:rPr lang="zh-CN" altLang="en-US" sz="2800" dirty="0"/>
              <a:t>以及</a:t>
            </a:r>
            <a:r>
              <a:rPr lang="en-US" altLang="zh-CN" sz="2800" dirty="0" smtClean="0"/>
              <a:t>k-means</a:t>
            </a:r>
            <a:r>
              <a:rPr lang="zh-CN" altLang="en-US" sz="2800" dirty="0" smtClean="0"/>
              <a:t>算法无法解决的非球状数据等</a:t>
            </a:r>
            <a:r>
              <a:rPr lang="en-US" altLang="zh-CN" sz="2800" dirty="0" smtClean="0"/>
              <a:t>)</a:t>
            </a:r>
            <a:r>
              <a:rPr lang="zh-CN" altLang="en-US" sz="2800" dirty="0" smtClean="0"/>
              <a:t>的问题，可以通过对样本数据的</a:t>
            </a:r>
            <a:r>
              <a:rPr lang="zh-CN" altLang="en-US" sz="2800" dirty="0" smtClean="0">
                <a:solidFill>
                  <a:srgbClr val="FF0000"/>
                </a:solidFill>
              </a:rPr>
              <a:t>拉普拉斯矩阵</a:t>
            </a:r>
            <a:r>
              <a:rPr lang="zh-CN" altLang="en-US" sz="2800" dirty="0" smtClean="0"/>
              <a:t>的</a:t>
            </a:r>
            <a:r>
              <a:rPr lang="zh-CN" altLang="en-US" sz="2800" dirty="0" smtClean="0">
                <a:solidFill>
                  <a:srgbClr val="FF0000"/>
                </a:solidFill>
              </a:rPr>
              <a:t>特征向量</a:t>
            </a:r>
            <a:r>
              <a:rPr lang="zh-CN" altLang="en-US" sz="2800" dirty="0" smtClean="0"/>
              <a:t>进行聚类，从而达到对样本进行聚类的目的。</a:t>
            </a:r>
            <a:endParaRPr lang="zh-CN" altLang="en-US" sz="2800" dirty="0"/>
          </a:p>
        </p:txBody>
      </p:sp>
    </p:spTree>
    <p:extLst>
      <p:ext uri="{BB962C8B-B14F-4D97-AF65-F5344CB8AC3E}">
        <p14:creationId xmlns:p14="http://schemas.microsoft.com/office/powerpoint/2010/main" val="2064911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谱聚类目标函数</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谱聚类的目的是使得簇内相似度高，簇间相似度低，也就是要使得被切割的边的权重尽可能的低，但一个簇与簇外的顶点之间的边除了与簇聚的好坏有关之外，还与簇的大小等因素有关，所以单纯的以               来表示一个簇的质量并不合适。常用的聚类目标函数有最小化目标和最大化目标两种，其中最小化目标最常用的有比例割</a:t>
            </a:r>
            <a:r>
              <a:rPr lang="en-US" altLang="zh-CN" sz="2800" dirty="0"/>
              <a:t>(ratio cut)</a:t>
            </a:r>
            <a:r>
              <a:rPr lang="zh-CN" altLang="en-US" sz="2800" dirty="0" smtClean="0"/>
              <a:t>和归一割</a:t>
            </a:r>
            <a:r>
              <a:rPr lang="en-US" altLang="zh-CN" sz="2800" dirty="0"/>
              <a:t>(normalized cut</a:t>
            </a:r>
            <a:r>
              <a:rPr lang="en-US" altLang="zh-CN" sz="2800" dirty="0" smtClean="0"/>
              <a:t>)</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526128355"/>
              </p:ext>
            </p:extLst>
          </p:nvPr>
        </p:nvGraphicFramePr>
        <p:xfrm>
          <a:off x="2051720" y="3717032"/>
          <a:ext cx="1168494" cy="504056"/>
        </p:xfrm>
        <a:graphic>
          <a:graphicData uri="http://schemas.openxmlformats.org/presentationml/2006/ole">
            <mc:AlternateContent xmlns:mc="http://schemas.openxmlformats.org/markup-compatibility/2006">
              <mc:Choice xmlns:v="urn:schemas-microsoft-com:vml" Requires="v">
                <p:oleObj spid="_x0000_s15422" name="Equation" r:id="rId3" imgW="647640" imgH="279360" progId="Equation.DSMT4">
                  <p:embed/>
                </p:oleObj>
              </mc:Choice>
              <mc:Fallback>
                <p:oleObj name="Equation" r:id="rId3" imgW="647640" imgH="279360" progId="Equation.DSMT4">
                  <p:embed/>
                  <p:pic>
                    <p:nvPicPr>
                      <p:cNvPr id="0" name=""/>
                      <p:cNvPicPr/>
                      <p:nvPr/>
                    </p:nvPicPr>
                    <p:blipFill>
                      <a:blip r:embed="rId4"/>
                      <a:stretch>
                        <a:fillRect/>
                      </a:stretch>
                    </p:blipFill>
                    <p:spPr>
                      <a:xfrm>
                        <a:off x="2051720" y="3717032"/>
                        <a:ext cx="1168494" cy="504056"/>
                      </a:xfrm>
                      <a:prstGeom prst="rect">
                        <a:avLst/>
                      </a:prstGeom>
                    </p:spPr>
                  </p:pic>
                </p:oleObj>
              </mc:Fallback>
            </mc:AlternateContent>
          </a:graphicData>
        </a:graphic>
      </p:graphicFrame>
    </p:spTree>
    <p:extLst>
      <p:ext uri="{BB962C8B-B14F-4D97-AF65-F5344CB8AC3E}">
        <p14:creationId xmlns:p14="http://schemas.microsoft.com/office/powerpoint/2010/main" val="3269832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比例割</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比例割的目标函数为：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273545393"/>
              </p:ext>
            </p:extLst>
          </p:nvPr>
        </p:nvGraphicFramePr>
        <p:xfrm>
          <a:off x="827584" y="2348880"/>
          <a:ext cx="7320813" cy="2520280"/>
        </p:xfrm>
        <a:graphic>
          <a:graphicData uri="http://schemas.openxmlformats.org/presentationml/2006/ole">
            <mc:AlternateContent xmlns:mc="http://schemas.openxmlformats.org/markup-compatibility/2006">
              <mc:Choice xmlns:v="urn:schemas-microsoft-com:vml" Requires="v">
                <p:oleObj spid="_x0000_s16516" name="Equation" r:id="rId3" imgW="3098520" imgH="1066680" progId="Equation.DSMT4">
                  <p:embed/>
                </p:oleObj>
              </mc:Choice>
              <mc:Fallback>
                <p:oleObj name="Equation" r:id="rId3" imgW="3098520" imgH="1066680" progId="Equation.DSMT4">
                  <p:embed/>
                  <p:pic>
                    <p:nvPicPr>
                      <p:cNvPr id="0" name=""/>
                      <p:cNvPicPr/>
                      <p:nvPr/>
                    </p:nvPicPr>
                    <p:blipFill>
                      <a:blip r:embed="rId4"/>
                      <a:stretch>
                        <a:fillRect/>
                      </a:stretch>
                    </p:blipFill>
                    <p:spPr>
                      <a:xfrm>
                        <a:off x="827584" y="2348880"/>
                        <a:ext cx="7320813" cy="252028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29653196"/>
              </p:ext>
            </p:extLst>
          </p:nvPr>
        </p:nvGraphicFramePr>
        <p:xfrm>
          <a:off x="827584" y="5013176"/>
          <a:ext cx="8219752" cy="1602867"/>
        </p:xfrm>
        <a:graphic>
          <a:graphicData uri="http://schemas.openxmlformats.org/presentationml/2006/ole">
            <mc:AlternateContent xmlns:mc="http://schemas.openxmlformats.org/markup-compatibility/2006">
              <mc:Choice xmlns:v="urn:schemas-microsoft-com:vml" Requires="v">
                <p:oleObj spid="_x0000_s16517" name="Equation" r:id="rId5" imgW="3517560" imgH="685800" progId="Equation.DSMT4">
                  <p:embed/>
                </p:oleObj>
              </mc:Choice>
              <mc:Fallback>
                <p:oleObj name="Equation" r:id="rId5" imgW="3517560" imgH="685800" progId="Equation.DSMT4">
                  <p:embed/>
                  <p:pic>
                    <p:nvPicPr>
                      <p:cNvPr id="0" name=""/>
                      <p:cNvPicPr/>
                      <p:nvPr/>
                    </p:nvPicPr>
                    <p:blipFill>
                      <a:blip r:embed="rId6"/>
                      <a:stretch>
                        <a:fillRect/>
                      </a:stretch>
                    </p:blipFill>
                    <p:spPr>
                      <a:xfrm>
                        <a:off x="827584" y="5013176"/>
                        <a:ext cx="8219752" cy="1602867"/>
                      </a:xfrm>
                      <a:prstGeom prst="rect">
                        <a:avLst/>
                      </a:prstGeom>
                    </p:spPr>
                  </p:pic>
                </p:oleObj>
              </mc:Fallback>
            </mc:AlternateContent>
          </a:graphicData>
        </a:graphic>
      </p:graphicFrame>
    </p:spTree>
    <p:extLst>
      <p:ext uri="{BB962C8B-B14F-4D97-AF65-F5344CB8AC3E}">
        <p14:creationId xmlns:p14="http://schemas.microsoft.com/office/powerpoint/2010/main" val="3025071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注意</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中文版</a:t>
            </a:r>
            <a:r>
              <a:rPr lang="en-US" altLang="zh-CN" sz="2800" dirty="0" smtClean="0"/>
              <a:t>《</a:t>
            </a:r>
            <a:r>
              <a:rPr lang="zh-CN" altLang="en-US" sz="2800" dirty="0" smtClean="0"/>
              <a:t>数据挖掘与分析</a:t>
            </a:r>
            <a:r>
              <a:rPr lang="en-US" altLang="zh-CN" sz="2800" dirty="0" smtClean="0"/>
              <a:t>》</a:t>
            </a:r>
            <a:r>
              <a:rPr lang="zh-CN" altLang="en-US" sz="2800" dirty="0"/>
              <a:t>中</a:t>
            </a:r>
            <a:r>
              <a:rPr lang="zh-CN" altLang="en-US" sz="2800" dirty="0" smtClean="0"/>
              <a:t>此处</a:t>
            </a:r>
            <a:r>
              <a:rPr lang="en-US" altLang="zh-CN" sz="2800" dirty="0" smtClean="0"/>
              <a:t>(</a:t>
            </a:r>
            <a:r>
              <a:rPr lang="zh-CN" altLang="en-US" sz="2800" dirty="0" smtClean="0"/>
              <a:t>公式</a:t>
            </a:r>
            <a:r>
              <a:rPr lang="en-US" altLang="zh-CN" sz="2800" dirty="0" smtClean="0"/>
              <a:t>16.14)</a:t>
            </a:r>
            <a:r>
              <a:rPr lang="zh-CN" altLang="en-US" sz="2800" dirty="0" smtClean="0"/>
              <a:t>有错误。</a:t>
            </a:r>
            <a:endParaRPr lang="en-US" altLang="zh-CN" sz="2800" dirty="0" smtClean="0"/>
          </a:p>
          <a:p>
            <a:pPr>
              <a:lnSpc>
                <a:spcPct val="120000"/>
              </a:lnSpc>
            </a:pPr>
            <a:r>
              <a:rPr lang="zh-CN" altLang="en-US" sz="2800" dirty="0" smtClean="0"/>
              <a:t>中文版：</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a:t>原</a:t>
            </a:r>
            <a:r>
              <a:rPr lang="zh-CN" altLang="en-US" sz="2800" dirty="0" smtClean="0"/>
              <a:t>书：</a:t>
            </a:r>
            <a:endParaRPr lang="zh-CN" altLang="en-US" sz="28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284984"/>
            <a:ext cx="6253156" cy="905283"/>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29" y="4941168"/>
            <a:ext cx="8430802" cy="1581371"/>
          </a:xfrm>
          <a:prstGeom prst="rect">
            <a:avLst/>
          </a:prstGeom>
        </p:spPr>
      </p:pic>
    </p:spTree>
    <p:extLst>
      <p:ext uri="{BB962C8B-B14F-4D97-AF65-F5344CB8AC3E}">
        <p14:creationId xmlns:p14="http://schemas.microsoft.com/office/powerpoint/2010/main" val="3170932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比例割</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对于二值簇指示向量，比例割的目标函数是</a:t>
            </a:r>
            <a:r>
              <a:rPr lang="en-US" altLang="zh-CN" sz="2800" dirty="0" smtClean="0"/>
              <a:t>NP</a:t>
            </a:r>
            <a:r>
              <a:rPr lang="zh-CN" altLang="en-US" sz="2800" dirty="0" smtClean="0"/>
              <a:t>难的，要想在所有的可能性中找出最优的那一种时间复杂度太高，所以需要对条件进行松弛，一种常用的松弛方法是允许簇指示向量中可以取任何数字表示某个顶点从属于一个簇，而不必只用</a:t>
            </a:r>
            <a:r>
              <a:rPr lang="en-US" altLang="zh-CN" sz="2800" dirty="0" smtClean="0"/>
              <a:t>1</a:t>
            </a:r>
            <a:r>
              <a:rPr lang="zh-CN" altLang="en-US" sz="2800" dirty="0" smtClean="0"/>
              <a:t>。</a:t>
            </a:r>
            <a:endParaRPr lang="en-US" altLang="zh-CN" sz="2800" dirty="0" smtClean="0"/>
          </a:p>
          <a:p>
            <a:pPr>
              <a:lnSpc>
                <a:spcPct val="120000"/>
              </a:lnSpc>
            </a:pPr>
            <a:r>
              <a:rPr lang="zh-CN" altLang="en-US" sz="2800" dirty="0"/>
              <a:t>簇指示</a:t>
            </a:r>
            <a:r>
              <a:rPr lang="zh-CN" altLang="en-US" sz="2800" dirty="0" smtClean="0"/>
              <a:t>向量中的数值可以取任意值之后，就是一个连续</a:t>
            </a:r>
            <a:r>
              <a:rPr lang="zh-CN" altLang="en-US" sz="2800" dirty="0"/>
              <a:t>函数</a:t>
            </a:r>
            <a:r>
              <a:rPr lang="zh-CN" altLang="en-US" sz="2800" dirty="0" smtClean="0"/>
              <a:t>找最小值的问题，可以通过求导来解决。</a:t>
            </a:r>
            <a:endParaRPr lang="zh-CN" altLang="en-US" sz="2800" dirty="0"/>
          </a:p>
        </p:txBody>
      </p:sp>
    </p:spTree>
    <p:extLst>
      <p:ext uri="{BB962C8B-B14F-4D97-AF65-F5344CB8AC3E}">
        <p14:creationId xmlns:p14="http://schemas.microsoft.com/office/powerpoint/2010/main" val="123543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比例割</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124367603"/>
              </p:ext>
            </p:extLst>
          </p:nvPr>
        </p:nvGraphicFramePr>
        <p:xfrm>
          <a:off x="611188" y="1571625"/>
          <a:ext cx="8504237" cy="2130425"/>
        </p:xfrm>
        <a:graphic>
          <a:graphicData uri="http://schemas.openxmlformats.org/presentationml/2006/ole">
            <mc:AlternateContent xmlns:mc="http://schemas.openxmlformats.org/markup-compatibility/2006">
              <mc:Choice xmlns:v="urn:schemas-microsoft-com:vml" Requires="v">
                <p:oleObj spid="_x0000_s17552" name="Equation" r:id="rId3" imgW="3949560" imgH="990360" progId="Equation.DSMT4">
                  <p:embed/>
                </p:oleObj>
              </mc:Choice>
              <mc:Fallback>
                <p:oleObj name="Equation" r:id="rId3" imgW="3949560" imgH="990360" progId="Equation.DSMT4">
                  <p:embed/>
                  <p:pic>
                    <p:nvPicPr>
                      <p:cNvPr id="0" name=""/>
                      <p:cNvPicPr/>
                      <p:nvPr/>
                    </p:nvPicPr>
                    <p:blipFill>
                      <a:blip r:embed="rId4"/>
                      <a:stretch>
                        <a:fillRect/>
                      </a:stretch>
                    </p:blipFill>
                    <p:spPr>
                      <a:xfrm>
                        <a:off x="611188" y="1571625"/>
                        <a:ext cx="8504237" cy="2130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5976084"/>
              </p:ext>
            </p:extLst>
          </p:nvPr>
        </p:nvGraphicFramePr>
        <p:xfrm>
          <a:off x="723900" y="4005263"/>
          <a:ext cx="2624138" cy="1295400"/>
        </p:xfrm>
        <a:graphic>
          <a:graphicData uri="http://schemas.openxmlformats.org/presentationml/2006/ole">
            <mc:AlternateContent xmlns:mc="http://schemas.openxmlformats.org/markup-compatibility/2006">
              <mc:Choice xmlns:v="urn:schemas-microsoft-com:vml" Requires="v">
                <p:oleObj spid="_x0000_s17553" name="Equation" r:id="rId5" imgW="1028520" imgH="507960" progId="Equation.DSMT4">
                  <p:embed/>
                </p:oleObj>
              </mc:Choice>
              <mc:Fallback>
                <p:oleObj name="Equation" r:id="rId5" imgW="1028520" imgH="507960" progId="Equation.DSMT4">
                  <p:embed/>
                  <p:pic>
                    <p:nvPicPr>
                      <p:cNvPr id="0" name=""/>
                      <p:cNvPicPr/>
                      <p:nvPr/>
                    </p:nvPicPr>
                    <p:blipFill>
                      <a:blip r:embed="rId6"/>
                      <a:stretch>
                        <a:fillRect/>
                      </a:stretch>
                    </p:blipFill>
                    <p:spPr>
                      <a:xfrm>
                        <a:off x="723900" y="4005263"/>
                        <a:ext cx="2624138" cy="1295400"/>
                      </a:xfrm>
                      <a:prstGeom prst="rect">
                        <a:avLst/>
                      </a:prstGeom>
                    </p:spPr>
                  </p:pic>
                </p:oleObj>
              </mc:Fallback>
            </mc:AlternateContent>
          </a:graphicData>
        </a:graphic>
      </p:graphicFrame>
      <p:sp>
        <p:nvSpPr>
          <p:cNvPr id="7" name="TextBox 6"/>
          <p:cNvSpPr txBox="1"/>
          <p:nvPr/>
        </p:nvSpPr>
        <p:spPr>
          <a:xfrm>
            <a:off x="5724129" y="3933056"/>
            <a:ext cx="3312368" cy="954107"/>
          </a:xfrm>
          <a:prstGeom prst="rect">
            <a:avLst/>
          </a:prstGeom>
          <a:noFill/>
        </p:spPr>
        <p:txBody>
          <a:bodyPr wrap="square" rtlCol="0">
            <a:spAutoFit/>
          </a:bodyPr>
          <a:lstStyle/>
          <a:p>
            <a:r>
              <a:rPr lang="zh-CN" altLang="en-US" sz="2800" dirty="0" smtClean="0">
                <a:solidFill>
                  <a:srgbClr val="FF0000"/>
                </a:solidFill>
              </a:rPr>
              <a:t>主成分分析中同样用了这一方法。</a:t>
            </a:r>
            <a:endParaRPr lang="zh-CN" altLang="en-US" sz="2800" dirty="0">
              <a:solidFill>
                <a:srgbClr val="FF0000"/>
              </a:solidFill>
            </a:endParaRPr>
          </a:p>
        </p:txBody>
      </p:sp>
    </p:spTree>
    <p:extLst>
      <p:ext uri="{BB962C8B-B14F-4D97-AF65-F5344CB8AC3E}">
        <p14:creationId xmlns:p14="http://schemas.microsoft.com/office/powerpoint/2010/main" val="331712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dirty="0" smtClean="0"/>
              <a:t>例 </a:t>
            </a:r>
            <a:r>
              <a:rPr lang="en-US" altLang="zh-CN" dirty="0" smtClean="0"/>
              <a:t>5</a:t>
            </a:r>
            <a:r>
              <a:rPr lang="zh-CN" altLang="en-US" dirty="0"/>
              <a:t>以学过的知识</a:t>
            </a:r>
            <a:r>
              <a:rPr lang="zh-CN" altLang="en-US" dirty="0" smtClean="0"/>
              <a:t>证明上一步的方法</a:t>
            </a:r>
            <a:endParaRPr lang="zh-CN" alt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39790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337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591147377"/>
              </p:ext>
            </p:extLst>
          </p:nvPr>
        </p:nvGraphicFramePr>
        <p:xfrm>
          <a:off x="683567" y="1772816"/>
          <a:ext cx="5539615" cy="2088232"/>
        </p:xfrm>
        <a:graphic>
          <a:graphicData uri="http://schemas.openxmlformats.org/presentationml/2006/ole">
            <mc:AlternateContent xmlns:mc="http://schemas.openxmlformats.org/markup-compatibility/2006">
              <mc:Choice xmlns:v="urn:schemas-microsoft-com:vml" Requires="v">
                <p:oleObj spid="_x0000_s22647" name="Equation" r:id="rId3" imgW="2425680" imgH="914400" progId="Equation.DSMT4">
                  <p:embed/>
                </p:oleObj>
              </mc:Choice>
              <mc:Fallback>
                <p:oleObj name="Equation" r:id="rId3" imgW="2425680" imgH="914400" progId="Equation.DSMT4">
                  <p:embed/>
                  <p:pic>
                    <p:nvPicPr>
                      <p:cNvPr id="0" name=""/>
                      <p:cNvPicPr/>
                      <p:nvPr/>
                    </p:nvPicPr>
                    <p:blipFill>
                      <a:blip r:embed="rId4"/>
                      <a:stretch>
                        <a:fillRect/>
                      </a:stretch>
                    </p:blipFill>
                    <p:spPr>
                      <a:xfrm>
                        <a:off x="683567" y="1772816"/>
                        <a:ext cx="5539615" cy="208823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39900131"/>
              </p:ext>
            </p:extLst>
          </p:nvPr>
        </p:nvGraphicFramePr>
        <p:xfrm>
          <a:off x="0" y="4149080"/>
          <a:ext cx="9063038" cy="2498725"/>
        </p:xfrm>
        <a:graphic>
          <a:graphicData uri="http://schemas.openxmlformats.org/presentationml/2006/ole">
            <mc:AlternateContent xmlns:mc="http://schemas.openxmlformats.org/markup-compatibility/2006">
              <mc:Choice xmlns:v="urn:schemas-microsoft-com:vml" Requires="v">
                <p:oleObj spid="_x0000_s22648" name="Equation" r:id="rId5" imgW="4419360" imgH="1218960" progId="Equation.DSMT4">
                  <p:embed/>
                </p:oleObj>
              </mc:Choice>
              <mc:Fallback>
                <p:oleObj name="Equation" r:id="rId5" imgW="4419360" imgH="1218960" progId="Equation.DSMT4">
                  <p:embed/>
                  <p:pic>
                    <p:nvPicPr>
                      <p:cNvPr id="0" name=""/>
                      <p:cNvPicPr/>
                      <p:nvPr/>
                    </p:nvPicPr>
                    <p:blipFill>
                      <a:blip r:embed="rId6"/>
                      <a:stretch>
                        <a:fillRect/>
                      </a:stretch>
                    </p:blipFill>
                    <p:spPr>
                      <a:xfrm>
                        <a:off x="0" y="4149080"/>
                        <a:ext cx="9063038" cy="2498725"/>
                      </a:xfrm>
                      <a:prstGeom prst="rect">
                        <a:avLst/>
                      </a:prstGeom>
                    </p:spPr>
                  </p:pic>
                </p:oleObj>
              </mc:Fallback>
            </mc:AlternateContent>
          </a:graphicData>
        </a:graphic>
      </p:graphicFrame>
      <p:sp>
        <p:nvSpPr>
          <p:cNvPr id="6" name="TextBox 5"/>
          <p:cNvSpPr txBox="1"/>
          <p:nvPr/>
        </p:nvSpPr>
        <p:spPr>
          <a:xfrm>
            <a:off x="6876257" y="2636912"/>
            <a:ext cx="2267744" cy="1384995"/>
          </a:xfrm>
          <a:prstGeom prst="rect">
            <a:avLst/>
          </a:prstGeom>
          <a:noFill/>
        </p:spPr>
        <p:txBody>
          <a:bodyPr wrap="square" rtlCol="0">
            <a:spAutoFit/>
          </a:bodyPr>
          <a:lstStyle/>
          <a:p>
            <a:r>
              <a:rPr lang="zh-CN" altLang="en-US" sz="2800" dirty="0" smtClean="0">
                <a:solidFill>
                  <a:srgbClr val="FF0000"/>
                </a:solidFill>
              </a:rPr>
              <a:t>因为只有两个簇所以省略了求和</a:t>
            </a:r>
            <a:endParaRPr lang="zh-CN" altLang="en-US" sz="2800" dirty="0">
              <a:solidFill>
                <a:srgbClr val="FF0000"/>
              </a:solidFill>
            </a:endParaRPr>
          </a:p>
        </p:txBody>
      </p:sp>
      <p:sp>
        <p:nvSpPr>
          <p:cNvPr id="7" name="下箭头 6"/>
          <p:cNvSpPr/>
          <p:nvPr/>
        </p:nvSpPr>
        <p:spPr>
          <a:xfrm rot="14568996">
            <a:off x="4628773" y="2199755"/>
            <a:ext cx="375143" cy="443870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895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302686066"/>
              </p:ext>
            </p:extLst>
          </p:nvPr>
        </p:nvGraphicFramePr>
        <p:xfrm>
          <a:off x="0" y="1772816"/>
          <a:ext cx="9094788" cy="1562100"/>
        </p:xfrm>
        <a:graphic>
          <a:graphicData uri="http://schemas.openxmlformats.org/presentationml/2006/ole">
            <mc:AlternateContent xmlns:mc="http://schemas.openxmlformats.org/markup-compatibility/2006">
              <mc:Choice xmlns:v="urn:schemas-microsoft-com:vml" Requires="v">
                <p:oleObj spid="_x0000_s23609" name="Equation" r:id="rId3" imgW="4063680" imgH="698400" progId="Equation.DSMT4">
                  <p:embed/>
                </p:oleObj>
              </mc:Choice>
              <mc:Fallback>
                <p:oleObj name="Equation" r:id="rId3" imgW="4063680" imgH="698400" progId="Equation.DSMT4">
                  <p:embed/>
                  <p:pic>
                    <p:nvPicPr>
                      <p:cNvPr id="0" name=""/>
                      <p:cNvPicPr/>
                      <p:nvPr/>
                    </p:nvPicPr>
                    <p:blipFill>
                      <a:blip r:embed="rId4"/>
                      <a:stretch>
                        <a:fillRect/>
                      </a:stretch>
                    </p:blipFill>
                    <p:spPr>
                      <a:xfrm>
                        <a:off x="0" y="1772816"/>
                        <a:ext cx="9094788" cy="1562100"/>
                      </a:xfrm>
                      <a:prstGeom prst="rect">
                        <a:avLst/>
                      </a:prstGeom>
                    </p:spPr>
                  </p:pic>
                </p:oleObj>
              </mc:Fallback>
            </mc:AlternateContent>
          </a:graphicData>
        </a:graphic>
      </p:graphicFrame>
    </p:spTree>
    <p:extLst>
      <p:ext uri="{BB962C8B-B14F-4D97-AF65-F5344CB8AC3E}">
        <p14:creationId xmlns:p14="http://schemas.microsoft.com/office/powerpoint/2010/main" val="1391773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628800"/>
            <a:ext cx="8579910" cy="4536504"/>
          </a:xfrm>
        </p:spPr>
      </p:pic>
      <p:sp>
        <p:nvSpPr>
          <p:cNvPr id="5" name="TextBox 4"/>
          <p:cNvSpPr txBox="1"/>
          <p:nvPr/>
        </p:nvSpPr>
        <p:spPr>
          <a:xfrm>
            <a:off x="3131840" y="1052736"/>
            <a:ext cx="2659702" cy="584775"/>
          </a:xfrm>
          <a:prstGeom prst="rect">
            <a:avLst/>
          </a:prstGeom>
          <a:noFill/>
        </p:spPr>
        <p:txBody>
          <a:bodyPr wrap="none" rtlCol="0">
            <a:spAutoFit/>
          </a:bodyPr>
          <a:lstStyle/>
          <a:p>
            <a:r>
              <a:rPr lang="en-US" altLang="zh-CN" sz="3200" dirty="0" smtClean="0">
                <a:solidFill>
                  <a:srgbClr val="FF0000"/>
                </a:solidFill>
              </a:rPr>
              <a:t>2018</a:t>
            </a:r>
            <a:r>
              <a:rPr lang="zh-CN" altLang="en-US" sz="3200" dirty="0" smtClean="0">
                <a:solidFill>
                  <a:srgbClr val="FF0000"/>
                </a:solidFill>
              </a:rPr>
              <a:t>考研真题</a:t>
            </a:r>
            <a:endParaRPr lang="zh-CN" altLang="en-US" sz="3200" dirty="0">
              <a:solidFill>
                <a:srgbClr val="FF0000"/>
              </a:solidFill>
            </a:endParaRPr>
          </a:p>
        </p:txBody>
      </p:sp>
    </p:spTree>
    <p:extLst>
      <p:ext uri="{BB962C8B-B14F-4D97-AF65-F5344CB8AC3E}">
        <p14:creationId xmlns:p14="http://schemas.microsoft.com/office/powerpoint/2010/main" val="2516777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 </a:t>
            </a:r>
            <a:r>
              <a:rPr lang="en-US" altLang="zh-CN" dirty="0" smtClean="0"/>
              <a:t>5</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97309432"/>
              </p:ext>
            </p:extLst>
          </p:nvPr>
        </p:nvGraphicFramePr>
        <p:xfrm>
          <a:off x="683567" y="1700808"/>
          <a:ext cx="6840761" cy="1606332"/>
        </p:xfrm>
        <a:graphic>
          <a:graphicData uri="http://schemas.openxmlformats.org/presentationml/2006/ole">
            <mc:AlternateContent xmlns:mc="http://schemas.openxmlformats.org/markup-compatibility/2006">
              <mc:Choice xmlns:v="urn:schemas-microsoft-com:vml" Requires="v">
                <p:oleObj spid="_x0000_s24754" name="Equation" r:id="rId3" imgW="3136680" imgH="736560" progId="Equation.DSMT4">
                  <p:embed/>
                </p:oleObj>
              </mc:Choice>
              <mc:Fallback>
                <p:oleObj name="Equation" r:id="rId3" imgW="3136680" imgH="736560" progId="Equation.DSMT4">
                  <p:embed/>
                  <p:pic>
                    <p:nvPicPr>
                      <p:cNvPr id="0" name=""/>
                      <p:cNvPicPr/>
                      <p:nvPr/>
                    </p:nvPicPr>
                    <p:blipFill>
                      <a:blip r:embed="rId4"/>
                      <a:stretch>
                        <a:fillRect/>
                      </a:stretch>
                    </p:blipFill>
                    <p:spPr>
                      <a:xfrm>
                        <a:off x="683567" y="1700808"/>
                        <a:ext cx="6840761" cy="160633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02828406"/>
              </p:ext>
            </p:extLst>
          </p:nvPr>
        </p:nvGraphicFramePr>
        <p:xfrm>
          <a:off x="755576" y="3429000"/>
          <a:ext cx="7889572" cy="1296144"/>
        </p:xfrm>
        <a:graphic>
          <a:graphicData uri="http://schemas.openxmlformats.org/presentationml/2006/ole">
            <mc:AlternateContent xmlns:mc="http://schemas.openxmlformats.org/markup-compatibility/2006">
              <mc:Choice xmlns:v="urn:schemas-microsoft-com:vml" Requires="v">
                <p:oleObj spid="_x0000_s24755" name="Equation" r:id="rId5" imgW="3555720" imgH="583920" progId="Equation.DSMT4">
                  <p:embed/>
                </p:oleObj>
              </mc:Choice>
              <mc:Fallback>
                <p:oleObj name="Equation" r:id="rId5" imgW="3555720" imgH="583920" progId="Equation.DSMT4">
                  <p:embed/>
                  <p:pic>
                    <p:nvPicPr>
                      <p:cNvPr id="0" name=""/>
                      <p:cNvPicPr/>
                      <p:nvPr/>
                    </p:nvPicPr>
                    <p:blipFill>
                      <a:blip r:embed="rId6"/>
                      <a:stretch>
                        <a:fillRect/>
                      </a:stretch>
                    </p:blipFill>
                    <p:spPr>
                      <a:xfrm>
                        <a:off x="755576" y="3429000"/>
                        <a:ext cx="7889572" cy="129614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90779643"/>
              </p:ext>
            </p:extLst>
          </p:nvPr>
        </p:nvGraphicFramePr>
        <p:xfrm>
          <a:off x="683568" y="4680520"/>
          <a:ext cx="5839910" cy="2204864"/>
        </p:xfrm>
        <a:graphic>
          <a:graphicData uri="http://schemas.openxmlformats.org/presentationml/2006/ole">
            <mc:AlternateContent xmlns:mc="http://schemas.openxmlformats.org/markup-compatibility/2006">
              <mc:Choice xmlns:v="urn:schemas-microsoft-com:vml" Requires="v">
                <p:oleObj spid="_x0000_s24756" name="Equation" r:id="rId7" imgW="2489040" imgH="939600" progId="Equation.DSMT4">
                  <p:embed/>
                </p:oleObj>
              </mc:Choice>
              <mc:Fallback>
                <p:oleObj name="Equation" r:id="rId7" imgW="2489040" imgH="939600" progId="Equation.DSMT4">
                  <p:embed/>
                  <p:pic>
                    <p:nvPicPr>
                      <p:cNvPr id="0" name=""/>
                      <p:cNvPicPr/>
                      <p:nvPr/>
                    </p:nvPicPr>
                    <p:blipFill>
                      <a:blip r:embed="rId8"/>
                      <a:stretch>
                        <a:fillRect/>
                      </a:stretch>
                    </p:blipFill>
                    <p:spPr>
                      <a:xfrm>
                        <a:off x="683568" y="4680520"/>
                        <a:ext cx="5839910" cy="2204864"/>
                      </a:xfrm>
                      <a:prstGeom prst="rect">
                        <a:avLst/>
                      </a:prstGeom>
                    </p:spPr>
                  </p:pic>
                </p:oleObj>
              </mc:Fallback>
            </mc:AlternateContent>
          </a:graphicData>
        </a:graphic>
      </p:graphicFrame>
    </p:spTree>
    <p:extLst>
      <p:ext uri="{BB962C8B-B14F-4D97-AF65-F5344CB8AC3E}">
        <p14:creationId xmlns:p14="http://schemas.microsoft.com/office/powerpoint/2010/main" val="1165497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有权图的矩阵</a:t>
            </a:r>
            <a:endParaRPr lang="zh-CN" altLang="en-US" sz="4000"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5856" y="1196752"/>
            <a:ext cx="2876951" cy="2591162"/>
          </a:xfrm>
        </p:spPr>
      </p:pic>
      <p:graphicFrame>
        <p:nvGraphicFramePr>
          <p:cNvPr id="5" name="对象 4"/>
          <p:cNvGraphicFramePr>
            <a:graphicFrameLocks noChangeAspect="1"/>
          </p:cNvGraphicFramePr>
          <p:nvPr>
            <p:extLst>
              <p:ext uri="{D42A27DB-BD31-4B8C-83A1-F6EECF244321}">
                <p14:modId xmlns:p14="http://schemas.microsoft.com/office/powerpoint/2010/main" val="3439404514"/>
              </p:ext>
            </p:extLst>
          </p:nvPr>
        </p:nvGraphicFramePr>
        <p:xfrm>
          <a:off x="539552" y="3861048"/>
          <a:ext cx="3054350" cy="2727325"/>
        </p:xfrm>
        <a:graphic>
          <a:graphicData uri="http://schemas.openxmlformats.org/presentationml/2006/ole">
            <mc:AlternateContent xmlns:mc="http://schemas.openxmlformats.org/markup-compatibility/2006">
              <mc:Choice xmlns:v="urn:schemas-microsoft-com:vml" Requires="v">
                <p:oleObj spid="_x0000_s1173" name="Equation" r:id="rId4" imgW="1307880" imgH="1168200" progId="Equation.DSMT4">
                  <p:embed/>
                </p:oleObj>
              </mc:Choice>
              <mc:Fallback>
                <p:oleObj name="Equation" r:id="rId4" imgW="1307880" imgH="1168200" progId="Equation.DSMT4">
                  <p:embed/>
                  <p:pic>
                    <p:nvPicPr>
                      <p:cNvPr id="0" name=""/>
                      <p:cNvPicPr/>
                      <p:nvPr/>
                    </p:nvPicPr>
                    <p:blipFill>
                      <a:blip r:embed="rId5"/>
                      <a:stretch>
                        <a:fillRect/>
                      </a:stretch>
                    </p:blipFill>
                    <p:spPr>
                      <a:xfrm>
                        <a:off x="539552" y="3861048"/>
                        <a:ext cx="3054350" cy="27273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08332682"/>
              </p:ext>
            </p:extLst>
          </p:nvPr>
        </p:nvGraphicFramePr>
        <p:xfrm>
          <a:off x="5220072" y="3933056"/>
          <a:ext cx="3054350" cy="2727325"/>
        </p:xfrm>
        <a:graphic>
          <a:graphicData uri="http://schemas.openxmlformats.org/presentationml/2006/ole">
            <mc:AlternateContent xmlns:mc="http://schemas.openxmlformats.org/markup-compatibility/2006">
              <mc:Choice xmlns:v="urn:schemas-microsoft-com:vml" Requires="v">
                <p:oleObj spid="_x0000_s1174" name="Equation" r:id="rId6" imgW="1307880" imgH="1168200" progId="Equation.DSMT4">
                  <p:embed/>
                </p:oleObj>
              </mc:Choice>
              <mc:Fallback>
                <p:oleObj name="Equation" r:id="rId6" imgW="1307880" imgH="1168200" progId="Equation.DSMT4">
                  <p:embed/>
                  <p:pic>
                    <p:nvPicPr>
                      <p:cNvPr id="0" name="对象 4"/>
                      <p:cNvPicPr>
                        <a:picLocks noChangeAspect="1" noChangeArrowheads="1"/>
                      </p:cNvPicPr>
                      <p:nvPr/>
                    </p:nvPicPr>
                    <p:blipFill>
                      <a:blip r:embed="rId7"/>
                      <a:srcRect/>
                      <a:stretch>
                        <a:fillRect/>
                      </a:stretch>
                    </p:blipFill>
                    <p:spPr bwMode="auto">
                      <a:xfrm>
                        <a:off x="5220072" y="3933056"/>
                        <a:ext cx="305435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08958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1815898807"/>
              </p:ext>
            </p:extLst>
          </p:nvPr>
        </p:nvGraphicFramePr>
        <p:xfrm>
          <a:off x="611559" y="1556792"/>
          <a:ext cx="7918261" cy="4752528"/>
        </p:xfrm>
        <a:graphic>
          <a:graphicData uri="http://schemas.openxmlformats.org/presentationml/2006/ole">
            <mc:AlternateContent xmlns:mc="http://schemas.openxmlformats.org/markup-compatibility/2006">
              <mc:Choice xmlns:v="urn:schemas-microsoft-com:vml" Requires="v">
                <p:oleObj spid="_x0000_s25658" name="Equation" r:id="rId3" imgW="3174840" imgH="1904760" progId="Equation.DSMT4">
                  <p:embed/>
                </p:oleObj>
              </mc:Choice>
              <mc:Fallback>
                <p:oleObj name="Equation" r:id="rId3" imgW="3174840" imgH="1904760" progId="Equation.DSMT4">
                  <p:embed/>
                  <p:pic>
                    <p:nvPicPr>
                      <p:cNvPr id="0" name="对象 5"/>
                      <p:cNvPicPr>
                        <a:picLocks noChangeAspect="1" noChangeArrowheads="1"/>
                      </p:cNvPicPr>
                      <p:nvPr/>
                    </p:nvPicPr>
                    <p:blipFill>
                      <a:blip r:embed="rId4"/>
                      <a:srcRect/>
                      <a:stretch>
                        <a:fillRect/>
                      </a:stretch>
                    </p:blipFill>
                    <p:spPr bwMode="auto">
                      <a:xfrm>
                        <a:off x="611559" y="1556792"/>
                        <a:ext cx="7918261" cy="47525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5996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比例割</a:t>
            </a:r>
            <a:endParaRPr lang="zh-CN" altLang="en-US" sz="400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754779374"/>
              </p:ext>
            </p:extLst>
          </p:nvPr>
        </p:nvGraphicFramePr>
        <p:xfrm>
          <a:off x="611188" y="1628800"/>
          <a:ext cx="8485187" cy="2009775"/>
        </p:xfrm>
        <a:graphic>
          <a:graphicData uri="http://schemas.openxmlformats.org/presentationml/2006/ole">
            <mc:AlternateContent xmlns:mc="http://schemas.openxmlformats.org/markup-compatibility/2006">
              <mc:Choice xmlns:v="urn:schemas-microsoft-com:vml" Requires="v">
                <p:oleObj spid="_x0000_s28771" name="Equation" r:id="rId3" imgW="3860640" imgH="914400" progId="Equation.DSMT4">
                  <p:embed/>
                </p:oleObj>
              </mc:Choice>
              <mc:Fallback>
                <p:oleObj name="Equation" r:id="rId3" imgW="3860640" imgH="914400" progId="Equation.DSMT4">
                  <p:embed/>
                  <p:pic>
                    <p:nvPicPr>
                      <p:cNvPr id="0" name="对象 5"/>
                      <p:cNvPicPr>
                        <a:picLocks noChangeAspect="1" noChangeArrowheads="1"/>
                      </p:cNvPicPr>
                      <p:nvPr/>
                    </p:nvPicPr>
                    <p:blipFill>
                      <a:blip/>
                      <a:srcRect/>
                      <a:stretch>
                        <a:fillRect/>
                      </a:stretch>
                    </p:blipFill>
                    <p:spPr bwMode="auto">
                      <a:xfrm>
                        <a:off x="611188" y="1628800"/>
                        <a:ext cx="8485187" cy="200977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5585850"/>
              </p:ext>
            </p:extLst>
          </p:nvPr>
        </p:nvGraphicFramePr>
        <p:xfrm>
          <a:off x="666750" y="3790081"/>
          <a:ext cx="8513762" cy="2735263"/>
        </p:xfrm>
        <a:graphic>
          <a:graphicData uri="http://schemas.openxmlformats.org/presentationml/2006/ole">
            <mc:AlternateContent xmlns:mc="http://schemas.openxmlformats.org/markup-compatibility/2006">
              <mc:Choice xmlns:v="urn:schemas-microsoft-com:vml" Requires="v">
                <p:oleObj spid="_x0000_s28772" name="Equation" r:id="rId4" imgW="3746160" imgH="1206360" progId="Equation.DSMT4">
                  <p:embed/>
                </p:oleObj>
              </mc:Choice>
              <mc:Fallback>
                <p:oleObj name="Equation" r:id="rId4" imgW="3746160" imgH="1206360" progId="Equation.DSMT4">
                  <p:embed/>
                  <p:pic>
                    <p:nvPicPr>
                      <p:cNvPr id="0" name=""/>
                      <p:cNvPicPr/>
                      <p:nvPr/>
                    </p:nvPicPr>
                    <p:blipFill>
                      <a:blip r:embed="rId5"/>
                      <a:stretch>
                        <a:fillRect/>
                      </a:stretch>
                    </p:blipFill>
                    <p:spPr>
                      <a:xfrm>
                        <a:off x="666750" y="3790081"/>
                        <a:ext cx="8513762" cy="2735263"/>
                      </a:xfrm>
                      <a:prstGeom prst="rect">
                        <a:avLst/>
                      </a:prstGeom>
                    </p:spPr>
                  </p:pic>
                </p:oleObj>
              </mc:Fallback>
            </mc:AlternateContent>
          </a:graphicData>
        </a:graphic>
      </p:graphicFrame>
    </p:spTree>
    <p:extLst>
      <p:ext uri="{BB962C8B-B14F-4D97-AF65-F5344CB8AC3E}">
        <p14:creationId xmlns:p14="http://schemas.microsoft.com/office/powerpoint/2010/main" val="2409537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比例割</a:t>
            </a:r>
            <a:endParaRPr lang="zh-CN" altLang="en-US" sz="4000" dirty="0"/>
          </a:p>
        </p:txBody>
      </p:sp>
      <p:sp>
        <p:nvSpPr>
          <p:cNvPr id="3" name="内容占位符 2"/>
          <p:cNvSpPr>
            <a:spLocks noGrp="1"/>
          </p:cNvSpPr>
          <p:nvPr>
            <p:ph idx="1"/>
          </p:nvPr>
        </p:nvSpPr>
        <p:spPr/>
        <p:txBody>
          <a:bodyPr>
            <a:noAutofit/>
          </a:bodyPr>
          <a:lstStyle/>
          <a:p>
            <a:pPr>
              <a:lnSpc>
                <a:spcPct val="120000"/>
              </a:lnSpc>
            </a:pPr>
            <a:r>
              <a:rPr lang="zh-CN" altLang="en-US" sz="2800" dirty="0" smtClean="0"/>
              <a:t>需要注意的是</a:t>
            </a:r>
            <a:r>
              <a:rPr lang="zh-CN" altLang="en-US" sz="2800" dirty="0" smtClean="0">
                <a:solidFill>
                  <a:srgbClr val="FF0000"/>
                </a:solidFill>
              </a:rPr>
              <a:t>任何一个</a:t>
            </a:r>
            <a:r>
              <a:rPr lang="zh-CN" altLang="en-US" sz="2800" dirty="0" smtClean="0"/>
              <a:t>拉普拉斯矩阵的最小特征值</a:t>
            </a:r>
            <a:r>
              <a:rPr lang="zh-CN" altLang="en-US" sz="2800" dirty="0" smtClean="0">
                <a:solidFill>
                  <a:srgbClr val="FF0000"/>
                </a:solidFill>
              </a:rPr>
              <a:t>都为</a:t>
            </a:r>
            <a:r>
              <a:rPr lang="en-US" altLang="zh-CN" sz="2800" dirty="0" smtClean="0">
                <a:solidFill>
                  <a:srgbClr val="FF0000"/>
                </a:solidFill>
              </a:rPr>
              <a:t>0</a:t>
            </a:r>
            <a:r>
              <a:rPr lang="zh-CN" altLang="en-US" sz="2800" dirty="0" smtClean="0"/>
              <a:t>，但单独</a:t>
            </a:r>
            <a:r>
              <a:rPr lang="en-US" altLang="zh-CN" sz="2800" dirty="0" smtClean="0"/>
              <a:t>0</a:t>
            </a:r>
            <a:r>
              <a:rPr lang="zh-CN" altLang="en-US" sz="2800" dirty="0" smtClean="0"/>
              <a:t>特征值对应的特征向量不包含任何信息。</a:t>
            </a:r>
            <a:endParaRPr lang="zh-CN" altLang="en-US" sz="2800" dirty="0"/>
          </a:p>
        </p:txBody>
      </p:sp>
    </p:spTree>
    <p:extLst>
      <p:ext uri="{BB962C8B-B14F-4D97-AF65-F5344CB8AC3E}">
        <p14:creationId xmlns:p14="http://schemas.microsoft.com/office/powerpoint/2010/main" val="3618122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0</a:t>
            </a:r>
            <a:r>
              <a:rPr lang="zh-CN" altLang="en-US" sz="4000" dirty="0" smtClean="0"/>
              <a:t>特征值问题</a:t>
            </a:r>
            <a:endParaRPr lang="zh-CN" altLang="en-US" sz="4000" dirty="0"/>
          </a:p>
        </p:txBody>
      </p:sp>
      <p:sp>
        <p:nvSpPr>
          <p:cNvPr id="3" name="内容占位符 2"/>
          <p:cNvSpPr>
            <a:spLocks noGrp="1"/>
          </p:cNvSpPr>
          <p:nvPr>
            <p:ph idx="1"/>
          </p:nvPr>
        </p:nvSpPr>
        <p:spPr/>
        <p:txBody>
          <a:bodyPr>
            <a:noAutofit/>
          </a:bodyPr>
          <a:lstStyle/>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marL="0" indent="0">
              <a:lnSpc>
                <a:spcPct val="120000"/>
              </a:lnSpc>
              <a:buNone/>
            </a:pPr>
            <a:endParaRPr lang="en-US" altLang="zh-CN" sz="2800" dirty="0" smtClean="0"/>
          </a:p>
          <a:p>
            <a:pPr>
              <a:lnSpc>
                <a:spcPct val="120000"/>
              </a:lnSpc>
            </a:pPr>
            <a:r>
              <a:rPr lang="zh-CN" altLang="en-US" sz="2800" dirty="0" smtClean="0"/>
              <a:t>所以拉普拉斯矩阵的每一行之和都为</a:t>
            </a:r>
            <a:r>
              <a:rPr lang="en-US" altLang="zh-CN" sz="2800" dirty="0" smtClean="0"/>
              <a:t>0</a:t>
            </a:r>
            <a:r>
              <a:rPr lang="zh-CN" altLang="en-US" sz="2800" dirty="0" smtClean="0"/>
              <a:t>，</a:t>
            </a:r>
            <a:r>
              <a:rPr lang="en-US" altLang="zh-CN" sz="2800" dirty="0" smtClean="0"/>
              <a:t>0</a:t>
            </a:r>
            <a:r>
              <a:rPr lang="zh-CN" altLang="en-US" sz="2800" dirty="0" smtClean="0"/>
              <a:t>也一定为其特征值，对应的特征向量为                     。</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908806809"/>
              </p:ext>
            </p:extLst>
          </p:nvPr>
        </p:nvGraphicFramePr>
        <p:xfrm>
          <a:off x="611560" y="1340768"/>
          <a:ext cx="8091898" cy="3807952"/>
        </p:xfrm>
        <a:graphic>
          <a:graphicData uri="http://schemas.openxmlformats.org/presentationml/2006/ole">
            <mc:AlternateContent xmlns:mc="http://schemas.openxmlformats.org/markup-compatibility/2006">
              <mc:Choice xmlns:v="urn:schemas-microsoft-com:vml" Requires="v">
                <p:oleObj spid="_x0000_s19576" name="Equation" r:id="rId3" imgW="3886200" imgH="1828800" progId="Equation.DSMT4">
                  <p:embed/>
                </p:oleObj>
              </mc:Choice>
              <mc:Fallback>
                <p:oleObj name="Equation" r:id="rId3" imgW="3886200" imgH="1828800" progId="Equation.DSMT4">
                  <p:embed/>
                  <p:pic>
                    <p:nvPicPr>
                      <p:cNvPr id="0" name=""/>
                      <p:cNvPicPr/>
                      <p:nvPr/>
                    </p:nvPicPr>
                    <p:blipFill>
                      <a:blip r:embed="rId4"/>
                      <a:stretch>
                        <a:fillRect/>
                      </a:stretch>
                    </p:blipFill>
                    <p:spPr>
                      <a:xfrm>
                        <a:off x="611560" y="1340768"/>
                        <a:ext cx="8091898" cy="380795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6924617"/>
              </p:ext>
            </p:extLst>
          </p:nvPr>
        </p:nvGraphicFramePr>
        <p:xfrm>
          <a:off x="5940152" y="5733256"/>
          <a:ext cx="1675823" cy="576064"/>
        </p:xfrm>
        <a:graphic>
          <a:graphicData uri="http://schemas.openxmlformats.org/presentationml/2006/ole">
            <mc:AlternateContent xmlns:mc="http://schemas.openxmlformats.org/markup-compatibility/2006">
              <mc:Choice xmlns:v="urn:schemas-microsoft-com:vml" Requires="v">
                <p:oleObj spid="_x0000_s19577" name="Equation" r:id="rId5" imgW="812520" imgH="279360" progId="Equation.DSMT4">
                  <p:embed/>
                </p:oleObj>
              </mc:Choice>
              <mc:Fallback>
                <p:oleObj name="Equation" r:id="rId5" imgW="812520" imgH="279360" progId="Equation.DSMT4">
                  <p:embed/>
                  <p:pic>
                    <p:nvPicPr>
                      <p:cNvPr id="0" name=""/>
                      <p:cNvPicPr/>
                      <p:nvPr/>
                    </p:nvPicPr>
                    <p:blipFill>
                      <a:blip r:embed="rId6"/>
                      <a:stretch>
                        <a:fillRect/>
                      </a:stretch>
                    </p:blipFill>
                    <p:spPr>
                      <a:xfrm>
                        <a:off x="5940152" y="5733256"/>
                        <a:ext cx="1675823" cy="576064"/>
                      </a:xfrm>
                      <a:prstGeom prst="rect">
                        <a:avLst/>
                      </a:prstGeom>
                    </p:spPr>
                  </p:pic>
                </p:oleObj>
              </mc:Fallback>
            </mc:AlternateContent>
          </a:graphicData>
        </a:graphic>
      </p:graphicFrame>
    </p:spTree>
    <p:extLst>
      <p:ext uri="{BB962C8B-B14F-4D97-AF65-F5344CB8AC3E}">
        <p14:creationId xmlns:p14="http://schemas.microsoft.com/office/powerpoint/2010/main" val="2200501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0</a:t>
            </a:r>
            <a:r>
              <a:rPr lang="zh-CN" altLang="en-US" sz="4000" dirty="0" smtClean="0"/>
              <a:t>特征值问题</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240862330"/>
              </p:ext>
            </p:extLst>
          </p:nvPr>
        </p:nvGraphicFramePr>
        <p:xfrm>
          <a:off x="611560" y="1556792"/>
          <a:ext cx="7272808" cy="5057078"/>
        </p:xfrm>
        <a:graphic>
          <a:graphicData uri="http://schemas.openxmlformats.org/presentationml/2006/ole">
            <mc:AlternateContent xmlns:mc="http://schemas.openxmlformats.org/markup-compatibility/2006">
              <mc:Choice xmlns:v="urn:schemas-microsoft-com:vml" Requires="v">
                <p:oleObj spid="_x0000_s20542" name="Equation" r:id="rId3" imgW="3543120" imgH="2463480" progId="Equation.DSMT4">
                  <p:embed/>
                </p:oleObj>
              </mc:Choice>
              <mc:Fallback>
                <p:oleObj name="Equation" r:id="rId3" imgW="3543120" imgH="2463480" progId="Equation.DSMT4">
                  <p:embed/>
                  <p:pic>
                    <p:nvPicPr>
                      <p:cNvPr id="0" name=""/>
                      <p:cNvPicPr/>
                      <p:nvPr/>
                    </p:nvPicPr>
                    <p:blipFill>
                      <a:blip r:embed="rId4"/>
                      <a:stretch>
                        <a:fillRect/>
                      </a:stretch>
                    </p:blipFill>
                    <p:spPr>
                      <a:xfrm>
                        <a:off x="611560" y="1556792"/>
                        <a:ext cx="7272808" cy="5057078"/>
                      </a:xfrm>
                      <a:prstGeom prst="rect">
                        <a:avLst/>
                      </a:prstGeom>
                    </p:spPr>
                  </p:pic>
                </p:oleObj>
              </mc:Fallback>
            </mc:AlternateContent>
          </a:graphicData>
        </a:graphic>
      </p:graphicFrame>
    </p:spTree>
    <p:extLst>
      <p:ext uri="{BB962C8B-B14F-4D97-AF65-F5344CB8AC3E}">
        <p14:creationId xmlns:p14="http://schemas.microsoft.com/office/powerpoint/2010/main" val="3873572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0</a:t>
            </a:r>
            <a:r>
              <a:rPr lang="zh-CN" altLang="en-US" sz="4000" dirty="0" smtClean="0"/>
              <a:t>特征值问题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所以此二次型为半正定二次型，由此可知拉普拉斯矩阵的所有的特征值均非负，又由于</a:t>
            </a:r>
            <a:r>
              <a:rPr lang="en-US" altLang="zh-CN" sz="2800" dirty="0" smtClean="0"/>
              <a:t>0</a:t>
            </a:r>
            <a:r>
              <a:rPr lang="zh-CN" altLang="en-US" sz="2800" dirty="0" smtClean="0"/>
              <a:t>一定是其特征值，所以</a:t>
            </a:r>
            <a:r>
              <a:rPr lang="en-US" altLang="zh-CN" sz="2800" dirty="0" smtClean="0"/>
              <a:t>0</a:t>
            </a:r>
            <a:r>
              <a:rPr lang="zh-CN" altLang="en-US" sz="2800" dirty="0" smtClean="0"/>
              <a:t>一定是拉普拉斯矩阵的最小的特征值。</a:t>
            </a:r>
            <a:endParaRPr lang="en-US" altLang="zh-CN" sz="2800" dirty="0" smtClean="0"/>
          </a:p>
          <a:p>
            <a:pPr>
              <a:lnSpc>
                <a:spcPct val="120000"/>
              </a:lnSpc>
            </a:pPr>
            <a:r>
              <a:rPr lang="zh-CN" altLang="en-US" sz="2800" dirty="0" smtClean="0"/>
              <a:t>在对簇指示向量进行松弛前，簇指示向量可以表示各个顶点的簇归属，但</a:t>
            </a:r>
            <a:r>
              <a:rPr lang="en-US" altLang="zh-CN" sz="2800" dirty="0" smtClean="0"/>
              <a:t>0</a:t>
            </a:r>
            <a:r>
              <a:rPr lang="zh-CN" altLang="en-US" sz="2800" dirty="0" smtClean="0"/>
              <a:t>特征值所对应的特征向量虽然是由簇指示向量松弛而来，却是全一向量，所以不能包含任何信息。</a:t>
            </a:r>
            <a:endParaRPr lang="zh-CN" altLang="en-US" sz="2800" dirty="0"/>
          </a:p>
        </p:txBody>
      </p:sp>
    </p:spTree>
    <p:extLst>
      <p:ext uri="{BB962C8B-B14F-4D97-AF65-F5344CB8AC3E}">
        <p14:creationId xmlns:p14="http://schemas.microsoft.com/office/powerpoint/2010/main" val="2375282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smtClean="0"/>
              <a:t>比例割总结</a:t>
            </a:r>
            <a:endParaRPr lang="zh-CN" altLang="en-US" sz="400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sz="2800" dirty="0" smtClean="0"/>
              <a:t>图聚类的思想是尽量的降低两个顶点分别在簇内和簇外的边的权值之和。</a:t>
            </a:r>
            <a:endParaRPr lang="en-US" altLang="zh-CN" sz="2800" dirty="0" smtClean="0"/>
          </a:p>
          <a:p>
            <a:pPr>
              <a:lnSpc>
                <a:spcPct val="120000"/>
              </a:lnSpc>
            </a:pPr>
            <a:r>
              <a:rPr lang="zh-CN" altLang="en-US" sz="2800" dirty="0" smtClean="0"/>
              <a:t>这些边的权值之和除与聚类的效果有关外，还有簇的规模等有关，所以需要用每个簇的割的权值除以簇的大小再求和。</a:t>
            </a:r>
            <a:endParaRPr lang="en-US" altLang="zh-CN" sz="2800" dirty="0" smtClean="0"/>
          </a:p>
          <a:p>
            <a:pPr>
              <a:lnSpc>
                <a:spcPct val="120000"/>
              </a:lnSpc>
            </a:pPr>
            <a:r>
              <a:rPr lang="zh-CN" altLang="en-US" sz="2800" dirty="0" smtClean="0"/>
              <a:t>这个和会随着簇指示向量的变化而变化，聚类的目的是找到使得这个和最小的簇指示向量。但由于二值的簇指示向量使得求极值太过困难，所以对其进行了松弛，使其可以取任意值。</a:t>
            </a:r>
            <a:endParaRPr lang="en-US" altLang="zh-CN" sz="2800" dirty="0" smtClean="0"/>
          </a:p>
          <a:p>
            <a:pPr>
              <a:lnSpc>
                <a:spcPct val="120000"/>
              </a:lnSpc>
            </a:pPr>
            <a:r>
              <a:rPr lang="en-US" altLang="zh-CN" sz="2800" dirty="0" smtClean="0"/>
              <a:t>L</a:t>
            </a:r>
            <a:r>
              <a:rPr lang="zh-CN" altLang="en-US" sz="2800" dirty="0" smtClean="0"/>
              <a:t>的特征向量可以使得目标函数最小化，最小值等于</a:t>
            </a:r>
            <a:r>
              <a:rPr lang="en-US" altLang="zh-CN" sz="2800" dirty="0" smtClean="0"/>
              <a:t>L</a:t>
            </a:r>
            <a:r>
              <a:rPr lang="zh-CN" altLang="en-US" sz="2800" dirty="0" smtClean="0"/>
              <a:t>的特征值。需要分成几个簇就保留几个特征值和特征向量。</a:t>
            </a:r>
            <a:endParaRPr lang="zh-CN" altLang="en-US" sz="2800" dirty="0"/>
          </a:p>
        </p:txBody>
      </p:sp>
    </p:spTree>
    <p:extLst>
      <p:ext uri="{BB962C8B-B14F-4D97-AF65-F5344CB8AC3E}">
        <p14:creationId xmlns:p14="http://schemas.microsoft.com/office/powerpoint/2010/main" val="2265028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归一</a:t>
            </a:r>
            <a:r>
              <a:rPr lang="zh-CN" altLang="en-US" sz="4000" dirty="0" smtClean="0"/>
              <a:t>割</a:t>
            </a:r>
            <a:r>
              <a:rPr lang="en-US" altLang="zh-CN" sz="4000" dirty="0" smtClean="0"/>
              <a:t>(normalized cut)</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归一</a:t>
            </a:r>
            <a:r>
              <a:rPr lang="zh-CN" altLang="en-US" sz="2800" dirty="0" smtClean="0"/>
              <a:t>割与比例割类似，不同的地方在于归一割会将每个簇的割权值除以簇的容量</a:t>
            </a:r>
            <a:r>
              <a:rPr lang="en-US" altLang="zh-CN" sz="2800" dirty="0" smtClean="0"/>
              <a:t>(volume)</a:t>
            </a:r>
            <a:r>
              <a:rPr lang="zh-CN" altLang="en-US" sz="2800" dirty="0" smtClean="0"/>
              <a:t>而不是大小</a:t>
            </a:r>
            <a:r>
              <a:rPr lang="en-US" altLang="zh-CN" sz="2800" dirty="0" smtClean="0"/>
              <a:t>(size)</a:t>
            </a:r>
            <a:r>
              <a:rPr lang="zh-CN" altLang="en-US" sz="2800" dirty="0" smtClean="0"/>
              <a:t>。</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815188037"/>
              </p:ext>
            </p:extLst>
          </p:nvPr>
        </p:nvGraphicFramePr>
        <p:xfrm>
          <a:off x="2123728" y="3501008"/>
          <a:ext cx="5472608" cy="1152128"/>
        </p:xfrm>
        <a:graphic>
          <a:graphicData uri="http://schemas.openxmlformats.org/presentationml/2006/ole">
            <mc:AlternateContent xmlns:mc="http://schemas.openxmlformats.org/markup-compatibility/2006">
              <mc:Choice xmlns:v="urn:schemas-microsoft-com:vml" Requires="v">
                <p:oleObj spid="_x0000_s30810" name="Equation" r:id="rId3" imgW="2412720" imgH="507960" progId="Equation.DSMT4">
                  <p:embed/>
                </p:oleObj>
              </mc:Choice>
              <mc:Fallback>
                <p:oleObj name="Equation" r:id="rId3" imgW="2412720" imgH="507960" progId="Equation.DSMT4">
                  <p:embed/>
                  <p:pic>
                    <p:nvPicPr>
                      <p:cNvPr id="0" name=""/>
                      <p:cNvPicPr/>
                      <p:nvPr/>
                    </p:nvPicPr>
                    <p:blipFill>
                      <a:blip r:embed="rId4"/>
                      <a:stretch>
                        <a:fillRect/>
                      </a:stretch>
                    </p:blipFill>
                    <p:spPr>
                      <a:xfrm>
                        <a:off x="2123728" y="3501008"/>
                        <a:ext cx="5472608" cy="11521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37864847"/>
              </p:ext>
            </p:extLst>
          </p:nvPr>
        </p:nvGraphicFramePr>
        <p:xfrm>
          <a:off x="755575" y="4869160"/>
          <a:ext cx="8288635" cy="1584176"/>
        </p:xfrm>
        <a:graphic>
          <a:graphicData uri="http://schemas.openxmlformats.org/presentationml/2006/ole">
            <mc:AlternateContent xmlns:mc="http://schemas.openxmlformats.org/markup-compatibility/2006">
              <mc:Choice xmlns:v="urn:schemas-microsoft-com:vml" Requires="v">
                <p:oleObj spid="_x0000_s30811" name="Equation" r:id="rId5" imgW="3720960" imgH="711000" progId="Equation.DSMT4">
                  <p:embed/>
                </p:oleObj>
              </mc:Choice>
              <mc:Fallback>
                <p:oleObj name="Equation" r:id="rId5" imgW="3720960" imgH="711000" progId="Equation.DSMT4">
                  <p:embed/>
                  <p:pic>
                    <p:nvPicPr>
                      <p:cNvPr id="0" name=""/>
                      <p:cNvPicPr/>
                      <p:nvPr/>
                    </p:nvPicPr>
                    <p:blipFill>
                      <a:blip r:embed="rId6"/>
                      <a:stretch>
                        <a:fillRect/>
                      </a:stretch>
                    </p:blipFill>
                    <p:spPr>
                      <a:xfrm>
                        <a:off x="755575" y="4869160"/>
                        <a:ext cx="8288635" cy="1584176"/>
                      </a:xfrm>
                      <a:prstGeom prst="rect">
                        <a:avLst/>
                      </a:prstGeom>
                    </p:spPr>
                  </p:pic>
                </p:oleObj>
              </mc:Fallback>
            </mc:AlternateContent>
          </a:graphicData>
        </a:graphic>
      </p:graphicFrame>
    </p:spTree>
    <p:extLst>
      <p:ext uri="{BB962C8B-B14F-4D97-AF65-F5344CB8AC3E}">
        <p14:creationId xmlns:p14="http://schemas.microsoft.com/office/powerpoint/2010/main" val="2412792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 </a:t>
            </a:r>
            <a:r>
              <a:rPr lang="en-US" altLang="zh-CN" dirty="0" smtClean="0"/>
              <a:t>6</a:t>
            </a:r>
            <a:endParaRPr lang="zh-CN" altLang="en-US" dirty="0"/>
          </a:p>
        </p:txBody>
      </p:sp>
      <p:pic>
        <p:nvPicPr>
          <p:cNvPr id="4" name="内容占位符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12776"/>
            <a:ext cx="2876951" cy="2591162"/>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628761348"/>
              </p:ext>
            </p:extLst>
          </p:nvPr>
        </p:nvGraphicFramePr>
        <p:xfrm>
          <a:off x="4644008" y="1340769"/>
          <a:ext cx="2580551" cy="2304255"/>
        </p:xfrm>
        <a:graphic>
          <a:graphicData uri="http://schemas.openxmlformats.org/presentationml/2006/ole">
            <mc:AlternateContent xmlns:mc="http://schemas.openxmlformats.org/markup-compatibility/2006">
              <mc:Choice xmlns:v="urn:schemas-microsoft-com:vml" Requires="v">
                <p:oleObj spid="_x0000_s32854" name="Equation" r:id="rId4" imgW="1307880" imgH="1168200" progId="Equation.DSMT4">
                  <p:embed/>
                </p:oleObj>
              </mc:Choice>
              <mc:Fallback>
                <p:oleObj name="Equation" r:id="rId4" imgW="1307880" imgH="1168200" progId="Equation.DSMT4">
                  <p:embed/>
                  <p:pic>
                    <p:nvPicPr>
                      <p:cNvPr id="0" name=""/>
                      <p:cNvPicPr>
                        <a:picLocks noChangeAspect="1" noChangeArrowheads="1"/>
                      </p:cNvPicPr>
                      <p:nvPr/>
                    </p:nvPicPr>
                    <p:blipFill>
                      <a:blip r:embed="rId5"/>
                      <a:srcRect/>
                      <a:stretch>
                        <a:fillRect/>
                      </a:stretch>
                    </p:blipFill>
                    <p:spPr bwMode="auto">
                      <a:xfrm>
                        <a:off x="4644008" y="1340769"/>
                        <a:ext cx="2580551" cy="2304255"/>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24626592"/>
              </p:ext>
            </p:extLst>
          </p:nvPr>
        </p:nvGraphicFramePr>
        <p:xfrm>
          <a:off x="1187624" y="3991791"/>
          <a:ext cx="6150491" cy="2838688"/>
        </p:xfrm>
        <a:graphic>
          <a:graphicData uri="http://schemas.openxmlformats.org/presentationml/2006/ole">
            <mc:AlternateContent xmlns:mc="http://schemas.openxmlformats.org/markup-compatibility/2006">
              <mc:Choice xmlns:v="urn:schemas-microsoft-com:vml" Requires="v">
                <p:oleObj spid="_x0000_s32855" name="Equation" r:id="rId6" imgW="3797280" imgH="1752480" progId="Equation.DSMT4">
                  <p:embed/>
                </p:oleObj>
              </mc:Choice>
              <mc:Fallback>
                <p:oleObj name="Equation" r:id="rId6" imgW="3797280" imgH="1752480" progId="Equation.DSMT4">
                  <p:embed/>
                  <p:pic>
                    <p:nvPicPr>
                      <p:cNvPr id="0" name=""/>
                      <p:cNvPicPr/>
                      <p:nvPr/>
                    </p:nvPicPr>
                    <p:blipFill>
                      <a:blip r:embed="rId7"/>
                      <a:stretch>
                        <a:fillRect/>
                      </a:stretch>
                    </p:blipFill>
                    <p:spPr>
                      <a:xfrm>
                        <a:off x="1187624" y="3991791"/>
                        <a:ext cx="6150491" cy="2838688"/>
                      </a:xfrm>
                      <a:prstGeom prst="rect">
                        <a:avLst/>
                      </a:prstGeom>
                    </p:spPr>
                  </p:pic>
                </p:oleObj>
              </mc:Fallback>
            </mc:AlternateContent>
          </a:graphicData>
        </a:graphic>
      </p:graphicFrame>
    </p:spTree>
    <p:extLst>
      <p:ext uri="{BB962C8B-B14F-4D97-AF65-F5344CB8AC3E}">
        <p14:creationId xmlns:p14="http://schemas.microsoft.com/office/powerpoint/2010/main" val="3746055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归一割</a:t>
            </a:r>
            <a:endParaRPr lang="zh-CN" altLang="en-US" dirty="0"/>
          </a:p>
        </p:txBody>
      </p:sp>
      <p:graphicFrame>
        <p:nvGraphicFramePr>
          <p:cNvPr id="6" name="内容占位符 5"/>
          <p:cNvGraphicFramePr>
            <a:graphicFrameLocks noGrp="1" noChangeAspect="1"/>
          </p:cNvGraphicFramePr>
          <p:nvPr>
            <p:ph idx="1"/>
            <p:extLst>
              <p:ext uri="{D42A27DB-BD31-4B8C-83A1-F6EECF244321}">
                <p14:modId xmlns:p14="http://schemas.microsoft.com/office/powerpoint/2010/main" val="3202641693"/>
              </p:ext>
            </p:extLst>
          </p:nvPr>
        </p:nvGraphicFramePr>
        <p:xfrm>
          <a:off x="1547664" y="1628800"/>
          <a:ext cx="6210582" cy="3888432"/>
        </p:xfrm>
        <a:graphic>
          <a:graphicData uri="http://schemas.openxmlformats.org/presentationml/2006/ole">
            <mc:AlternateContent xmlns:mc="http://schemas.openxmlformats.org/markup-compatibility/2006">
              <mc:Choice xmlns:v="urn:schemas-microsoft-com:vml" Requires="v">
                <p:oleObj spid="_x0000_s31834" name="Equation" r:id="rId3" imgW="2717640" imgH="1701720" progId="Equation.DSMT4">
                  <p:embed/>
                </p:oleObj>
              </mc:Choice>
              <mc:Fallback>
                <p:oleObj name="Equation" r:id="rId3" imgW="2717640" imgH="1701720" progId="Equation.DSMT4">
                  <p:embed/>
                  <p:pic>
                    <p:nvPicPr>
                      <p:cNvPr id="0" name="对象 4"/>
                      <p:cNvPicPr>
                        <a:picLocks noChangeAspect="1" noChangeArrowheads="1"/>
                      </p:cNvPicPr>
                      <p:nvPr/>
                    </p:nvPicPr>
                    <p:blipFill>
                      <a:blip r:embed="rId4"/>
                      <a:srcRect/>
                      <a:stretch>
                        <a:fillRect/>
                      </a:stretch>
                    </p:blipFill>
                    <p:spPr bwMode="auto">
                      <a:xfrm>
                        <a:off x="1547664" y="1628800"/>
                        <a:ext cx="6210582" cy="3888432"/>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78346023"/>
              </p:ext>
            </p:extLst>
          </p:nvPr>
        </p:nvGraphicFramePr>
        <p:xfrm>
          <a:off x="949325" y="5800725"/>
          <a:ext cx="7604125" cy="452438"/>
        </p:xfrm>
        <a:graphic>
          <a:graphicData uri="http://schemas.openxmlformats.org/presentationml/2006/ole">
            <mc:AlternateContent xmlns:mc="http://schemas.openxmlformats.org/markup-compatibility/2006">
              <mc:Choice xmlns:v="urn:schemas-microsoft-com:vml" Requires="v">
                <p:oleObj spid="_x0000_s31835" name="Equation" r:id="rId5" imgW="3632040" imgH="215640" progId="Equation.DSMT4">
                  <p:embed/>
                </p:oleObj>
              </mc:Choice>
              <mc:Fallback>
                <p:oleObj name="Equation" r:id="rId5" imgW="3632040" imgH="215640" progId="Equation.DSMT4">
                  <p:embed/>
                  <p:pic>
                    <p:nvPicPr>
                      <p:cNvPr id="0" name=""/>
                      <p:cNvPicPr/>
                      <p:nvPr/>
                    </p:nvPicPr>
                    <p:blipFill>
                      <a:blip r:embed="rId6"/>
                      <a:stretch>
                        <a:fillRect/>
                      </a:stretch>
                    </p:blipFill>
                    <p:spPr>
                      <a:xfrm>
                        <a:off x="949325" y="5800725"/>
                        <a:ext cx="7604125" cy="452438"/>
                      </a:xfrm>
                      <a:prstGeom prst="rect">
                        <a:avLst/>
                      </a:prstGeom>
                    </p:spPr>
                  </p:pic>
                </p:oleObj>
              </mc:Fallback>
            </mc:AlternateContent>
          </a:graphicData>
        </a:graphic>
      </p:graphicFrame>
    </p:spTree>
    <p:extLst>
      <p:ext uri="{BB962C8B-B14F-4D97-AF65-F5344CB8AC3E}">
        <p14:creationId xmlns:p14="http://schemas.microsoft.com/office/powerpoint/2010/main" val="1175873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基于图的割的聚类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一个图的</a:t>
            </a:r>
            <a:r>
              <a:rPr lang="en-US" altLang="zh-CN" sz="2800" dirty="0" smtClean="0"/>
              <a:t>k</a:t>
            </a:r>
            <a:r>
              <a:rPr lang="zh-CN" altLang="en-US" sz="2800" dirty="0" smtClean="0"/>
              <a:t>路割</a:t>
            </a:r>
            <a:r>
              <a:rPr lang="en-US" altLang="zh-CN" sz="2800" dirty="0" smtClean="0"/>
              <a:t>(k-way cut)</a:t>
            </a:r>
            <a:r>
              <a:rPr lang="zh-CN" altLang="en-US" sz="2800" dirty="0" smtClean="0"/>
              <a:t>将一个顶点集划分为</a:t>
            </a:r>
            <a:r>
              <a:rPr lang="en-US" altLang="zh-CN" sz="2800" dirty="0" smtClean="0"/>
              <a:t>k</a:t>
            </a:r>
            <a:r>
              <a:rPr lang="zh-CN" altLang="en-US" sz="2800" dirty="0" smtClean="0"/>
              <a:t>簇，使得                                                               ，要求优化某个目标函数使得，同一个簇内的顶点有较高的相似度，不同簇的顶点有较低的相似度，比如下图中如果需要将图划分为两个簇，最好按红线方式切割。</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074951527"/>
              </p:ext>
            </p:extLst>
          </p:nvPr>
        </p:nvGraphicFramePr>
        <p:xfrm>
          <a:off x="1619672" y="2151407"/>
          <a:ext cx="5112569" cy="570982"/>
        </p:xfrm>
        <a:graphic>
          <a:graphicData uri="http://schemas.openxmlformats.org/presentationml/2006/ole">
            <mc:AlternateContent xmlns:mc="http://schemas.openxmlformats.org/markup-compatibility/2006">
              <mc:Choice xmlns:v="urn:schemas-microsoft-com:vml" Requires="v">
                <p:oleObj spid="_x0000_s2117" name="Equation" r:id="rId3" imgW="2273040" imgH="253800" progId="Equation.DSMT4">
                  <p:embed/>
                </p:oleObj>
              </mc:Choice>
              <mc:Fallback>
                <p:oleObj name="Equation" r:id="rId3" imgW="2273040" imgH="253800" progId="Equation.DSMT4">
                  <p:embed/>
                  <p:pic>
                    <p:nvPicPr>
                      <p:cNvPr id="0" name=""/>
                      <p:cNvPicPr/>
                      <p:nvPr/>
                    </p:nvPicPr>
                    <p:blipFill>
                      <a:blip r:embed="rId4"/>
                      <a:stretch>
                        <a:fillRect/>
                      </a:stretch>
                    </p:blipFill>
                    <p:spPr>
                      <a:xfrm>
                        <a:off x="1619672" y="2151407"/>
                        <a:ext cx="5112569" cy="570982"/>
                      </a:xfrm>
                      <a:prstGeom prst="rect">
                        <a:avLst/>
                      </a:prstGeom>
                    </p:spPr>
                  </p:pic>
                </p:oleObj>
              </mc:Fallback>
            </mc:AlternateContent>
          </a:graphicData>
        </a:graphic>
      </p:graphicFrame>
      <p:pic>
        <p:nvPicPr>
          <p:cNvPr id="5" name="内容占位符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266838"/>
            <a:ext cx="2876951" cy="2591162"/>
          </a:xfrm>
          <a:prstGeom prst="rect">
            <a:avLst/>
          </a:prstGeom>
        </p:spPr>
      </p:pic>
      <p:cxnSp>
        <p:nvCxnSpPr>
          <p:cNvPr id="12" name="直接连接符 11"/>
          <p:cNvCxnSpPr/>
          <p:nvPr/>
        </p:nvCxnSpPr>
        <p:spPr>
          <a:xfrm>
            <a:off x="4716016" y="4266838"/>
            <a:ext cx="0" cy="2591162"/>
          </a:xfrm>
          <a:prstGeom prst="line">
            <a:avLst/>
          </a:prstGeom>
          <a:ln w="111125">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9358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归一割</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求目标函数的最小值除了可以对单位化后的簇指示向量进行求导外，还可以对单位化前的簇指示向量进行求导。</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703638748"/>
              </p:ext>
            </p:extLst>
          </p:nvPr>
        </p:nvGraphicFramePr>
        <p:xfrm>
          <a:off x="723900" y="3201988"/>
          <a:ext cx="7632700" cy="3656012"/>
        </p:xfrm>
        <a:graphic>
          <a:graphicData uri="http://schemas.openxmlformats.org/presentationml/2006/ole">
            <mc:AlternateContent xmlns:mc="http://schemas.openxmlformats.org/markup-compatibility/2006">
              <mc:Choice xmlns:v="urn:schemas-microsoft-com:vml" Requires="v">
                <p:oleObj spid="_x0000_s33831" name="Equation" r:id="rId3" imgW="3288960" imgH="1574640" progId="Equation.DSMT4">
                  <p:embed/>
                </p:oleObj>
              </mc:Choice>
              <mc:Fallback>
                <p:oleObj name="Equation" r:id="rId3" imgW="3288960" imgH="1574640" progId="Equation.DSMT4">
                  <p:embed/>
                  <p:pic>
                    <p:nvPicPr>
                      <p:cNvPr id="0" name=""/>
                      <p:cNvPicPr/>
                      <p:nvPr/>
                    </p:nvPicPr>
                    <p:blipFill>
                      <a:blip r:embed="rId4"/>
                      <a:stretch>
                        <a:fillRect/>
                      </a:stretch>
                    </p:blipFill>
                    <p:spPr>
                      <a:xfrm>
                        <a:off x="723900" y="3201988"/>
                        <a:ext cx="7632700" cy="3656012"/>
                      </a:xfrm>
                      <a:prstGeom prst="rect">
                        <a:avLst/>
                      </a:prstGeom>
                    </p:spPr>
                  </p:pic>
                </p:oleObj>
              </mc:Fallback>
            </mc:AlternateContent>
          </a:graphicData>
        </a:graphic>
      </p:graphicFrame>
      <p:sp>
        <p:nvSpPr>
          <p:cNvPr id="6" name="右箭头 5"/>
          <p:cNvSpPr/>
          <p:nvPr/>
        </p:nvSpPr>
        <p:spPr>
          <a:xfrm>
            <a:off x="3137700" y="3913799"/>
            <a:ext cx="978408" cy="2423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3443716" y="5445224"/>
            <a:ext cx="768244" cy="2423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9023535">
            <a:off x="2804059" y="4582628"/>
            <a:ext cx="1472939" cy="309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0304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归一割</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877371909"/>
              </p:ext>
            </p:extLst>
          </p:nvPr>
        </p:nvGraphicFramePr>
        <p:xfrm>
          <a:off x="476250" y="1557338"/>
          <a:ext cx="8597900" cy="3752850"/>
        </p:xfrm>
        <a:graphic>
          <a:graphicData uri="http://schemas.openxmlformats.org/presentationml/2006/ole">
            <mc:AlternateContent xmlns:mc="http://schemas.openxmlformats.org/markup-compatibility/2006">
              <mc:Choice xmlns:v="urn:schemas-microsoft-com:vml" Requires="v">
                <p:oleObj spid="_x0000_s34856" name="Equation" r:id="rId3" imgW="4431960" imgH="1930320" progId="Equation.DSMT4">
                  <p:embed/>
                </p:oleObj>
              </mc:Choice>
              <mc:Fallback>
                <p:oleObj name="Equation" r:id="rId3" imgW="4431960" imgH="1930320" progId="Equation.DSMT4">
                  <p:embed/>
                  <p:pic>
                    <p:nvPicPr>
                      <p:cNvPr id="0" name=""/>
                      <p:cNvPicPr/>
                      <p:nvPr/>
                    </p:nvPicPr>
                    <p:blipFill>
                      <a:blip r:embed="rId4"/>
                      <a:stretch>
                        <a:fillRect/>
                      </a:stretch>
                    </p:blipFill>
                    <p:spPr>
                      <a:xfrm>
                        <a:off x="476250" y="1557338"/>
                        <a:ext cx="8597900" cy="3752850"/>
                      </a:xfrm>
                      <a:prstGeom prst="rect">
                        <a:avLst/>
                      </a:prstGeom>
                    </p:spPr>
                  </p:pic>
                </p:oleObj>
              </mc:Fallback>
            </mc:AlternateContent>
          </a:graphicData>
        </a:graphic>
      </p:graphicFrame>
    </p:spTree>
    <p:extLst>
      <p:ext uri="{BB962C8B-B14F-4D97-AF65-F5344CB8AC3E}">
        <p14:creationId xmlns:p14="http://schemas.microsoft.com/office/powerpoint/2010/main" val="3955533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归一化拉普拉斯矩阵</a:t>
            </a:r>
            <a:endParaRPr lang="zh-CN" altLang="en-US" sz="4000" dirty="0"/>
          </a:p>
        </p:txBody>
      </p:sp>
      <p:pic>
        <p:nvPicPr>
          <p:cNvPr id="8" name="Picture 2" descr="C:\Users\jiecaozi\AppData\Local\Temp\360zip$Temp\360$0\Figure16_2-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92356"/>
            <a:ext cx="4998886" cy="270892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523746"/>
            <a:ext cx="7519071" cy="2073605"/>
          </a:xfrm>
          <a:prstGeom prst="rect">
            <a:avLst/>
          </a:prstGeom>
        </p:spPr>
      </p:pic>
    </p:spTree>
    <p:extLst>
      <p:ext uri="{BB962C8B-B14F-4D97-AF65-F5344CB8AC3E}">
        <p14:creationId xmlns:p14="http://schemas.microsoft.com/office/powerpoint/2010/main" val="32187805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归一化拉普拉斯矩阵</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96005820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6950"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24824695"/>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6951" name="Equation" r:id="rId5" imgW="914400" imgH="198720" progId="Equation.DSMT4">
                  <p:embed/>
                </p:oleObj>
              </mc:Choice>
              <mc:Fallback>
                <p:oleObj name="Equation" r:id="rId5"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1640" y="1484784"/>
            <a:ext cx="5689591" cy="2080659"/>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2018" y="4149080"/>
            <a:ext cx="7695854" cy="2160240"/>
          </a:xfrm>
          <a:prstGeom prst="rect">
            <a:avLst/>
          </a:prstGeom>
        </p:spPr>
      </p:pic>
      <p:sp>
        <p:nvSpPr>
          <p:cNvPr id="10" name="TextBox 9"/>
          <p:cNvSpPr txBox="1"/>
          <p:nvPr/>
        </p:nvSpPr>
        <p:spPr>
          <a:xfrm>
            <a:off x="107504" y="4444370"/>
            <a:ext cx="1547664" cy="1815882"/>
          </a:xfrm>
          <a:prstGeom prst="rect">
            <a:avLst/>
          </a:prstGeom>
          <a:noFill/>
        </p:spPr>
        <p:txBody>
          <a:bodyPr wrap="square" rtlCol="0">
            <a:spAutoFit/>
          </a:bodyPr>
          <a:lstStyle/>
          <a:p>
            <a:r>
              <a:rPr lang="zh-CN" altLang="en-US" sz="2800" dirty="0" smtClean="0"/>
              <a:t>归一化对称拉普拉斯矩阵</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1327612703"/>
              </p:ext>
            </p:extLst>
          </p:nvPr>
        </p:nvGraphicFramePr>
        <p:xfrm>
          <a:off x="400366" y="3962825"/>
          <a:ext cx="1862547" cy="372509"/>
        </p:xfrm>
        <a:graphic>
          <a:graphicData uri="http://schemas.openxmlformats.org/presentationml/2006/ole">
            <mc:AlternateContent xmlns:mc="http://schemas.openxmlformats.org/markup-compatibility/2006">
              <mc:Choice xmlns:v="urn:schemas-microsoft-com:vml" Requires="v">
                <p:oleObj spid="_x0000_s36952" name="Equation" r:id="rId8" imgW="952200" imgH="190440" progId="Equation.DSMT4">
                  <p:embed/>
                </p:oleObj>
              </mc:Choice>
              <mc:Fallback>
                <p:oleObj name="Equation" r:id="rId8" imgW="952200" imgH="190440" progId="Equation.DSMT4">
                  <p:embed/>
                  <p:pic>
                    <p:nvPicPr>
                      <p:cNvPr id="0" name=""/>
                      <p:cNvPicPr/>
                      <p:nvPr/>
                    </p:nvPicPr>
                    <p:blipFill>
                      <a:blip r:embed="rId9"/>
                      <a:stretch>
                        <a:fillRect/>
                      </a:stretch>
                    </p:blipFill>
                    <p:spPr>
                      <a:xfrm>
                        <a:off x="400366" y="3962825"/>
                        <a:ext cx="1862547" cy="372509"/>
                      </a:xfrm>
                      <a:prstGeom prst="rect">
                        <a:avLst/>
                      </a:prstGeom>
                    </p:spPr>
                  </p:pic>
                </p:oleObj>
              </mc:Fallback>
            </mc:AlternateContent>
          </a:graphicData>
        </a:graphic>
      </p:graphicFrame>
    </p:spTree>
    <p:extLst>
      <p:ext uri="{BB962C8B-B14F-4D97-AF65-F5344CB8AC3E}">
        <p14:creationId xmlns:p14="http://schemas.microsoft.com/office/powerpoint/2010/main" val="6491371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归一化拉普拉斯矩阵</a:t>
            </a:r>
            <a:endParaRPr lang="zh-CN" altLang="en-US" sz="4000"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636912"/>
            <a:ext cx="7637991" cy="1944216"/>
          </a:xfrm>
        </p:spPr>
      </p:pic>
      <p:sp>
        <p:nvSpPr>
          <p:cNvPr id="5" name="TextBox 4"/>
          <p:cNvSpPr txBox="1"/>
          <p:nvPr/>
        </p:nvSpPr>
        <p:spPr>
          <a:xfrm>
            <a:off x="1115616" y="1802433"/>
            <a:ext cx="7128792" cy="523220"/>
          </a:xfrm>
          <a:prstGeom prst="rect">
            <a:avLst/>
          </a:prstGeom>
          <a:noFill/>
        </p:spPr>
        <p:txBody>
          <a:bodyPr wrap="square" rtlCol="0">
            <a:spAutoFit/>
          </a:bodyPr>
          <a:lstStyle/>
          <a:p>
            <a:r>
              <a:rPr lang="zh-CN" altLang="en-US" sz="2800" dirty="0" smtClean="0"/>
              <a:t>归一化非对称拉普拉斯矩阵</a:t>
            </a:r>
            <a:endParaRPr lang="zh-CN" altLang="en-US" sz="2800" dirty="0"/>
          </a:p>
        </p:txBody>
      </p:sp>
    </p:spTree>
    <p:extLst>
      <p:ext uri="{BB962C8B-B14F-4D97-AF65-F5344CB8AC3E}">
        <p14:creationId xmlns:p14="http://schemas.microsoft.com/office/powerpoint/2010/main" val="1021362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向量数据向图数据的转化</a:t>
            </a:r>
            <a:endParaRPr lang="zh-CN" altLang="en-US" sz="4000" dirty="0"/>
          </a:p>
        </p:txBody>
      </p:sp>
      <p:sp>
        <p:nvSpPr>
          <p:cNvPr id="3" name="内容占位符 2"/>
          <p:cNvSpPr>
            <a:spLocks noGrp="1"/>
          </p:cNvSpPr>
          <p:nvPr>
            <p:ph idx="1"/>
          </p:nvPr>
        </p:nvSpPr>
        <p:spPr/>
        <p:txBody>
          <a:bodyPr>
            <a:normAutofit fontScale="92500" lnSpcReduction="10000"/>
          </a:bodyPr>
          <a:lstStyle/>
          <a:p>
            <a:pPr>
              <a:lnSpc>
                <a:spcPct val="120000"/>
              </a:lnSpc>
            </a:pPr>
            <a:r>
              <a:rPr lang="zh-CN" altLang="en-US" sz="2800" dirty="0" smtClean="0"/>
              <a:t>如果数据集是向量的形式而非图的形式，可以通过高斯核来计算向量之间的相似度。</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r>
              <a:rPr lang="zh-CN" altLang="en-US" sz="2800" dirty="0" smtClean="0"/>
              <a:t>由相似度构成的矩阵可以当作图的邻接矩阵，从而进行谱聚类。</a:t>
            </a:r>
            <a:endParaRPr lang="en-US" altLang="zh-CN" sz="2800" dirty="0" smtClean="0"/>
          </a:p>
          <a:p>
            <a:pPr>
              <a:lnSpc>
                <a:spcPct val="120000"/>
              </a:lnSpc>
            </a:pPr>
            <a:r>
              <a:rPr lang="zh-CN" altLang="en-US" sz="2800" dirty="0" smtClean="0"/>
              <a:t>同时可以设置一个阈值，如果两个向量之间相似度低于这个阈值，就认为相似度为</a:t>
            </a:r>
            <a:r>
              <a:rPr lang="en-US" altLang="zh-CN" sz="2800" dirty="0" smtClean="0"/>
              <a:t>0</a:t>
            </a:r>
            <a:r>
              <a:rPr lang="zh-CN" altLang="en-US" sz="2800" dirty="0" smtClean="0"/>
              <a:t>，可以简化运算。</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046582580"/>
              </p:ext>
            </p:extLst>
          </p:nvPr>
        </p:nvGraphicFramePr>
        <p:xfrm>
          <a:off x="3249613" y="2870200"/>
          <a:ext cx="3024187" cy="1404938"/>
        </p:xfrm>
        <a:graphic>
          <a:graphicData uri="http://schemas.openxmlformats.org/presentationml/2006/ole">
            <mc:AlternateContent xmlns:mc="http://schemas.openxmlformats.org/markup-compatibility/2006">
              <mc:Choice xmlns:v="urn:schemas-microsoft-com:vml" Requires="v">
                <p:oleObj spid="_x0000_s37926" name="Equation" r:id="rId3" imgW="1422360" imgH="660240" progId="Equation.DSMT4">
                  <p:embed/>
                </p:oleObj>
              </mc:Choice>
              <mc:Fallback>
                <p:oleObj name="Equation" r:id="rId3" imgW="1422360" imgH="660240" progId="Equation.DSMT4">
                  <p:embed/>
                  <p:pic>
                    <p:nvPicPr>
                      <p:cNvPr id="0" name=""/>
                      <p:cNvPicPr/>
                      <p:nvPr/>
                    </p:nvPicPr>
                    <p:blipFill>
                      <a:blip r:embed="rId4"/>
                      <a:stretch>
                        <a:fillRect/>
                      </a:stretch>
                    </p:blipFill>
                    <p:spPr>
                      <a:xfrm>
                        <a:off x="3249613" y="2870200"/>
                        <a:ext cx="3024187" cy="1404938"/>
                      </a:xfrm>
                      <a:prstGeom prst="rect">
                        <a:avLst/>
                      </a:prstGeom>
                    </p:spPr>
                  </p:pic>
                </p:oleObj>
              </mc:Fallback>
            </mc:AlternateContent>
          </a:graphicData>
        </a:graphic>
      </p:graphicFrame>
    </p:spTree>
    <p:extLst>
      <p:ext uri="{BB962C8B-B14F-4D97-AF65-F5344CB8AC3E}">
        <p14:creationId xmlns:p14="http://schemas.microsoft.com/office/powerpoint/2010/main" val="2092844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如何聚类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通过比例割和归一割，我们可以得到使得聚类目标函数最小的向量，但这些松弛后的簇指示向量并不是二值的，所以并不能直接从中得到如何分簇的信息。</a:t>
            </a:r>
            <a:endParaRPr lang="en-US" altLang="zh-CN" sz="2800" dirty="0" smtClean="0"/>
          </a:p>
          <a:p>
            <a:pPr>
              <a:lnSpc>
                <a:spcPct val="120000"/>
              </a:lnSpc>
            </a:pPr>
            <a:r>
              <a:rPr lang="zh-CN" altLang="en-US" sz="2800" dirty="0"/>
              <a:t>一种</a:t>
            </a:r>
            <a:r>
              <a:rPr lang="zh-CN" altLang="en-US" sz="2800" dirty="0" smtClean="0"/>
              <a:t>解决的方法是将这</a:t>
            </a:r>
            <a:r>
              <a:rPr lang="en-US" altLang="zh-CN" sz="2800" dirty="0" smtClean="0"/>
              <a:t>k</a:t>
            </a:r>
            <a:r>
              <a:rPr lang="zh-CN" altLang="en-US" sz="2800" dirty="0" smtClean="0"/>
              <a:t>个特征向量</a:t>
            </a:r>
            <a:r>
              <a:rPr lang="en-US" altLang="zh-CN" sz="2800" dirty="0" smtClean="0"/>
              <a:t>(</a:t>
            </a:r>
            <a:r>
              <a:rPr lang="zh-CN" altLang="en-US" sz="2800" dirty="0" smtClean="0"/>
              <a:t>列向量</a:t>
            </a:r>
            <a:r>
              <a:rPr lang="en-US" altLang="zh-CN" sz="2800" dirty="0" smtClean="0"/>
              <a:t>)</a:t>
            </a:r>
            <a:r>
              <a:rPr lang="zh-CN" altLang="en-US" sz="2800" dirty="0" smtClean="0"/>
              <a:t>组成一个矩阵</a:t>
            </a:r>
            <a:r>
              <a:rPr lang="en-US" altLang="zh-CN" sz="2800" dirty="0" smtClean="0"/>
              <a:t>(</a:t>
            </a:r>
            <a:r>
              <a:rPr lang="en-US" altLang="zh-CN" sz="2800" dirty="0" err="1" smtClean="0"/>
              <a:t>n</a:t>
            </a:r>
            <a:r>
              <a:rPr lang="en-US" altLang="zh-CN" sz="2800" dirty="0" err="1"/>
              <a:t>×</a:t>
            </a:r>
            <a:r>
              <a:rPr lang="en-US" altLang="zh-CN" sz="2800" dirty="0" err="1" smtClean="0"/>
              <a:t>k</a:t>
            </a:r>
            <a:r>
              <a:rPr lang="en-US" altLang="zh-CN" sz="2800" dirty="0" smtClean="0"/>
              <a:t>)</a:t>
            </a:r>
            <a:r>
              <a:rPr lang="zh-CN" altLang="en-US" sz="2800" dirty="0" smtClean="0"/>
              <a:t>，首先对</a:t>
            </a:r>
            <a:r>
              <a:rPr lang="zh-CN" altLang="en-US" sz="2800" dirty="0" smtClean="0">
                <a:solidFill>
                  <a:srgbClr val="FF0000"/>
                </a:solidFill>
              </a:rPr>
              <a:t>每一行</a:t>
            </a:r>
            <a:r>
              <a:rPr lang="zh-CN" altLang="en-US" sz="2800" dirty="0" smtClean="0"/>
              <a:t>进行单位化，然后将</a:t>
            </a:r>
            <a:r>
              <a:rPr lang="zh-CN" altLang="en-US" sz="2800" dirty="0" smtClean="0">
                <a:solidFill>
                  <a:srgbClr val="FF0000"/>
                </a:solidFill>
              </a:rPr>
              <a:t>每一行</a:t>
            </a:r>
            <a:r>
              <a:rPr lang="zh-CN" altLang="en-US" sz="2800" dirty="0" smtClean="0"/>
              <a:t>看作一个样本，得到</a:t>
            </a:r>
            <a:r>
              <a:rPr lang="en-US" altLang="zh-CN" sz="2800" dirty="0" smtClean="0"/>
              <a:t>n</a:t>
            </a:r>
            <a:r>
              <a:rPr lang="zh-CN" altLang="en-US" sz="2800" dirty="0" smtClean="0"/>
              <a:t>个样本的向量表示，再利用</a:t>
            </a:r>
            <a:r>
              <a:rPr lang="en-US" altLang="zh-CN" sz="2800" dirty="0" smtClean="0"/>
              <a:t>k-means</a:t>
            </a:r>
            <a:r>
              <a:rPr lang="zh-CN" altLang="en-US" sz="2800" dirty="0" smtClean="0"/>
              <a:t>方法等进行聚类。</a:t>
            </a:r>
            <a:endParaRPr lang="zh-CN" altLang="en-US" sz="2800" dirty="0"/>
          </a:p>
        </p:txBody>
      </p:sp>
    </p:spTree>
    <p:extLst>
      <p:ext uri="{BB962C8B-B14F-4D97-AF65-F5344CB8AC3E}">
        <p14:creationId xmlns:p14="http://schemas.microsoft.com/office/powerpoint/2010/main" val="3335270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谱聚类算法流程</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第一步，如果数据集是向量的形式，首先计算其相似度矩阵作为邻接矩阵</a:t>
            </a:r>
            <a:r>
              <a:rPr lang="en-US" altLang="zh-CN" sz="2800" dirty="0" smtClean="0"/>
              <a:t>A</a:t>
            </a:r>
            <a:r>
              <a:rPr lang="zh-CN" altLang="en-US" sz="2800" dirty="0" smtClean="0"/>
              <a:t>，如果是图的形式，可以直接得到</a:t>
            </a:r>
            <a:r>
              <a:rPr lang="en-US" altLang="zh-CN" sz="2800" dirty="0" smtClean="0"/>
              <a:t>A</a:t>
            </a:r>
            <a:r>
              <a:rPr lang="zh-CN" altLang="en-US" sz="2800" dirty="0" smtClean="0"/>
              <a:t>。</a:t>
            </a:r>
            <a:endParaRPr lang="en-US" altLang="zh-CN" sz="2800" dirty="0" smtClean="0"/>
          </a:p>
          <a:p>
            <a:pPr>
              <a:lnSpc>
                <a:spcPct val="120000"/>
              </a:lnSpc>
            </a:pPr>
            <a:r>
              <a:rPr lang="zh-CN" altLang="en-US" sz="2800" dirty="0" smtClean="0"/>
              <a:t>第二步，由</a:t>
            </a:r>
            <a:r>
              <a:rPr lang="en-US" altLang="zh-CN" sz="2800" dirty="0" smtClean="0"/>
              <a:t>A</a:t>
            </a:r>
            <a:r>
              <a:rPr lang="zh-CN" altLang="en-US" sz="2800" dirty="0" smtClean="0"/>
              <a:t>得到度数矩阵和拉普拉斯矩阵。</a:t>
            </a:r>
            <a:endParaRPr lang="en-US" altLang="zh-CN" sz="2800" dirty="0" smtClean="0"/>
          </a:p>
          <a:p>
            <a:pPr>
              <a:lnSpc>
                <a:spcPct val="120000"/>
              </a:lnSpc>
            </a:pPr>
            <a:r>
              <a:rPr lang="zh-CN" altLang="en-US" sz="2800" dirty="0"/>
              <a:t>第三</a:t>
            </a:r>
            <a:r>
              <a:rPr lang="zh-CN" altLang="en-US" sz="2800" dirty="0" smtClean="0"/>
              <a:t>步，如果选择比例割，求拉普拉斯矩阵的特征值和特征向量，如果选择归一割，则求归一化后的对称或者不对称拉普拉斯矩阵的特征值和特征向量。</a:t>
            </a:r>
            <a:endParaRPr lang="en-US" altLang="zh-CN" sz="2800" dirty="0" smtClean="0"/>
          </a:p>
        </p:txBody>
      </p:sp>
    </p:spTree>
    <p:extLst>
      <p:ext uri="{BB962C8B-B14F-4D97-AF65-F5344CB8AC3E}">
        <p14:creationId xmlns:p14="http://schemas.microsoft.com/office/powerpoint/2010/main" val="53980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谱聚类流程</a:t>
            </a:r>
            <a:endParaRPr lang="zh-CN" altLang="en-US" sz="4000" dirty="0"/>
          </a:p>
        </p:txBody>
      </p:sp>
      <p:sp>
        <p:nvSpPr>
          <p:cNvPr id="3" name="内容占位符 2"/>
          <p:cNvSpPr>
            <a:spLocks noGrp="1"/>
          </p:cNvSpPr>
          <p:nvPr>
            <p:ph idx="1"/>
          </p:nvPr>
        </p:nvSpPr>
        <p:spPr/>
        <p:txBody>
          <a:bodyPr>
            <a:normAutofit/>
          </a:bodyPr>
          <a:lstStyle/>
          <a:p>
            <a:pPr lvl="0">
              <a:lnSpc>
                <a:spcPct val="120000"/>
              </a:lnSpc>
            </a:pPr>
            <a:r>
              <a:rPr lang="zh-CN" altLang="en-US" sz="2800" dirty="0">
                <a:solidFill>
                  <a:prstClr val="black"/>
                </a:solidFill>
              </a:rPr>
              <a:t>第四步，找到最小</a:t>
            </a:r>
            <a:r>
              <a:rPr lang="zh-CN" altLang="en-US" sz="2800" dirty="0" smtClean="0">
                <a:solidFill>
                  <a:prstClr val="black"/>
                </a:solidFill>
              </a:rPr>
              <a:t>的</a:t>
            </a:r>
            <a:r>
              <a:rPr lang="en-US" altLang="zh-CN" sz="2800" dirty="0" smtClean="0">
                <a:solidFill>
                  <a:prstClr val="black"/>
                </a:solidFill>
              </a:rPr>
              <a:t>k</a:t>
            </a:r>
            <a:r>
              <a:rPr lang="zh-CN" altLang="en-US" sz="2800" dirty="0" smtClean="0">
                <a:solidFill>
                  <a:prstClr val="black"/>
                </a:solidFill>
              </a:rPr>
              <a:t>个特征值对应的特征向量组成矩阵</a:t>
            </a:r>
            <a:r>
              <a:rPr lang="en-US" altLang="zh-CN" sz="2800" dirty="0" smtClean="0">
                <a:solidFill>
                  <a:prstClr val="black"/>
                </a:solidFill>
              </a:rPr>
              <a:t>U</a:t>
            </a:r>
            <a:r>
              <a:rPr lang="zh-CN" altLang="en-US" sz="2800" dirty="0" smtClean="0">
                <a:solidFill>
                  <a:prstClr val="black"/>
                </a:solidFill>
              </a:rPr>
              <a:t>。</a:t>
            </a:r>
            <a:endParaRPr lang="en-US" altLang="zh-CN" sz="2800" dirty="0" smtClean="0">
              <a:solidFill>
                <a:prstClr val="black"/>
              </a:solidFill>
            </a:endParaRPr>
          </a:p>
          <a:p>
            <a:pPr lvl="0">
              <a:lnSpc>
                <a:spcPct val="120000"/>
              </a:lnSpc>
            </a:pPr>
            <a:r>
              <a:rPr lang="zh-CN" altLang="en-US" sz="2800" dirty="0" smtClean="0">
                <a:solidFill>
                  <a:prstClr val="black"/>
                </a:solidFill>
              </a:rPr>
              <a:t>第五</a:t>
            </a:r>
            <a:r>
              <a:rPr lang="zh-CN" altLang="en-US" sz="2800" dirty="0">
                <a:solidFill>
                  <a:prstClr val="black"/>
                </a:solidFill>
              </a:rPr>
              <a:t>步</a:t>
            </a:r>
            <a:r>
              <a:rPr lang="zh-CN" altLang="en-US" sz="2800" dirty="0" smtClean="0">
                <a:solidFill>
                  <a:prstClr val="black"/>
                </a:solidFill>
              </a:rPr>
              <a:t>，对</a:t>
            </a:r>
            <a:r>
              <a:rPr lang="en-US" altLang="zh-CN" sz="2800" dirty="0" smtClean="0">
                <a:solidFill>
                  <a:prstClr val="black"/>
                </a:solidFill>
              </a:rPr>
              <a:t>U</a:t>
            </a:r>
            <a:r>
              <a:rPr lang="zh-CN" altLang="en-US" sz="2800" dirty="0" smtClean="0">
                <a:solidFill>
                  <a:prstClr val="black"/>
                </a:solidFill>
              </a:rPr>
              <a:t>的每一行进行归一化，得到矩阵</a:t>
            </a:r>
            <a:r>
              <a:rPr lang="en-US" altLang="zh-CN" sz="2800" dirty="0" smtClean="0">
                <a:solidFill>
                  <a:prstClr val="black"/>
                </a:solidFill>
              </a:rPr>
              <a:t>Y</a:t>
            </a:r>
            <a:r>
              <a:rPr lang="zh-CN" altLang="en-US" sz="2800" dirty="0" smtClean="0">
                <a:solidFill>
                  <a:prstClr val="black"/>
                </a:solidFill>
              </a:rPr>
              <a:t>。</a:t>
            </a:r>
            <a:endParaRPr lang="en-US" altLang="zh-CN" sz="2800" dirty="0" smtClean="0">
              <a:solidFill>
                <a:prstClr val="black"/>
              </a:solidFill>
            </a:endParaRPr>
          </a:p>
          <a:p>
            <a:pPr lvl="0">
              <a:lnSpc>
                <a:spcPct val="120000"/>
              </a:lnSpc>
            </a:pPr>
            <a:r>
              <a:rPr lang="zh-CN" altLang="en-US" sz="2800" dirty="0" smtClean="0">
                <a:solidFill>
                  <a:prstClr val="black"/>
                </a:solidFill>
              </a:rPr>
              <a:t>第六步，将</a:t>
            </a:r>
            <a:r>
              <a:rPr lang="en-US" altLang="zh-CN" sz="2800" dirty="0" smtClean="0">
                <a:solidFill>
                  <a:prstClr val="black"/>
                </a:solidFill>
              </a:rPr>
              <a:t>Y</a:t>
            </a:r>
            <a:r>
              <a:rPr lang="zh-CN" altLang="en-US" sz="2800" dirty="0" smtClean="0">
                <a:solidFill>
                  <a:prstClr val="black"/>
                </a:solidFill>
              </a:rPr>
              <a:t>的每一行看成是一个数据，以</a:t>
            </a:r>
            <a:r>
              <a:rPr lang="en-US" altLang="zh-CN" sz="2800" dirty="0" smtClean="0">
                <a:solidFill>
                  <a:prstClr val="black"/>
                </a:solidFill>
              </a:rPr>
              <a:t>k-means</a:t>
            </a:r>
            <a:r>
              <a:rPr lang="zh-CN" altLang="en-US" sz="2800" dirty="0" smtClean="0">
                <a:solidFill>
                  <a:prstClr val="black"/>
                </a:solidFill>
              </a:rPr>
              <a:t>算法或其他快速聚类算法进行聚类。</a:t>
            </a:r>
            <a:endParaRPr lang="zh-CN" altLang="en-US" sz="2800" dirty="0">
              <a:solidFill>
                <a:prstClr val="black"/>
              </a:solidFill>
            </a:endParaRPr>
          </a:p>
          <a:p>
            <a:endParaRPr lang="zh-CN" altLang="en-US" sz="3600" dirty="0"/>
          </a:p>
        </p:txBody>
      </p:sp>
    </p:spTree>
    <p:extLst>
      <p:ext uri="{BB962C8B-B14F-4D97-AF65-F5344CB8AC3E}">
        <p14:creationId xmlns:p14="http://schemas.microsoft.com/office/powerpoint/2010/main" val="398075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最小特征值问题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如果图是连通的</a:t>
            </a:r>
            <a:r>
              <a:rPr lang="en-US" altLang="zh-CN" sz="2800" dirty="0" smtClean="0"/>
              <a:t>(</a:t>
            </a:r>
            <a:r>
              <a:rPr lang="zh-CN" altLang="en-US" sz="2800" dirty="0" smtClean="0"/>
              <a:t>其实大部分情况下我们研究的都是连通的</a:t>
            </a:r>
            <a:r>
              <a:rPr lang="en-US" altLang="zh-CN" sz="2800" dirty="0" smtClean="0"/>
              <a:t>)</a:t>
            </a:r>
            <a:r>
              <a:rPr lang="zh-CN" altLang="en-US" sz="2800" dirty="0" smtClean="0"/>
              <a:t>，则不管是比例割还是归一割得到的拉普拉斯矩阵的最小特征值都是</a:t>
            </a:r>
            <a:r>
              <a:rPr lang="en-US" altLang="zh-CN" sz="2800" dirty="0" smtClean="0"/>
              <a:t>0</a:t>
            </a:r>
            <a:r>
              <a:rPr lang="zh-CN" altLang="en-US" sz="2800" dirty="0" smtClean="0"/>
              <a:t>，对应的特征向量都是全</a:t>
            </a:r>
            <a:r>
              <a:rPr lang="en-US" altLang="zh-CN" sz="2800" dirty="0" smtClean="0"/>
              <a:t>1</a:t>
            </a:r>
            <a:r>
              <a:rPr lang="zh-CN" altLang="en-US" sz="2800" dirty="0" smtClean="0"/>
              <a:t>向量，不能包含任何的分簇信息，分簇信息包含于从第二小的特征值开始所对应的特征向量中。但如果图是非连通的，那么即使最小特征值对应的特征向量也可能包含分簇信息，所以保留最小特征值及其对应的特征向量是有意义的。</a:t>
            </a:r>
            <a:endParaRPr lang="zh-CN" altLang="en-US" sz="2800" dirty="0"/>
          </a:p>
        </p:txBody>
      </p:sp>
    </p:spTree>
    <p:extLst>
      <p:ext uri="{BB962C8B-B14F-4D97-AF65-F5344CB8AC3E}">
        <p14:creationId xmlns:p14="http://schemas.microsoft.com/office/powerpoint/2010/main" val="356176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基于图的割的聚类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不能简单的在图中找到若干条权重较低的边，然后将它们切断，因为这么做不能保证将图切割成</a:t>
            </a:r>
            <a:r>
              <a:rPr lang="en-US" altLang="zh-CN" sz="2800" dirty="0" smtClean="0"/>
              <a:t>k</a:t>
            </a:r>
            <a:r>
              <a:rPr lang="zh-CN" altLang="en-US" sz="2800" dirty="0"/>
              <a:t>个</a:t>
            </a:r>
            <a:r>
              <a:rPr lang="zh-CN" altLang="en-US" sz="2800" dirty="0" smtClean="0"/>
              <a:t>部分，有可能切断了大部分边之后图还是联通的，所以不能达到聚类的效果。</a:t>
            </a:r>
            <a:endParaRPr lang="zh-CN" altLang="en-US" sz="2800" dirty="0"/>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3542564"/>
            <a:ext cx="3575036" cy="3297789"/>
          </a:xfrm>
          <a:prstGeom prst="rect">
            <a:avLst/>
          </a:prstGeom>
        </p:spPr>
      </p:pic>
      <p:cxnSp>
        <p:nvCxnSpPr>
          <p:cNvPr id="6" name="直接连接符 5"/>
          <p:cNvCxnSpPr/>
          <p:nvPr/>
        </p:nvCxnSpPr>
        <p:spPr>
          <a:xfrm flipV="1">
            <a:off x="4716016" y="4077072"/>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5211125" y="4517504"/>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7380312" y="5159860"/>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796136" y="3908715"/>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732240" y="6381328"/>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230146" y="5805264"/>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380312" y="4204005"/>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53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Y</a:t>
            </a:r>
            <a:r>
              <a:rPr lang="zh-CN" altLang="en-US" sz="4000" dirty="0" smtClean="0"/>
              <a:t>矩阵每一行单位化问题</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213181114"/>
              </p:ext>
            </p:extLst>
          </p:nvPr>
        </p:nvGraphicFramePr>
        <p:xfrm>
          <a:off x="467544" y="1516133"/>
          <a:ext cx="8477250" cy="5319713"/>
        </p:xfrm>
        <a:graphic>
          <a:graphicData uri="http://schemas.openxmlformats.org/presentationml/2006/ole">
            <mc:AlternateContent xmlns:mc="http://schemas.openxmlformats.org/markup-compatibility/2006">
              <mc:Choice xmlns:v="urn:schemas-microsoft-com:vml" Requires="v">
                <p:oleObj spid="_x0000_s38951" name="Equation" r:id="rId3" imgW="3987720" imgH="2501640" progId="Equation.DSMT4">
                  <p:embed/>
                </p:oleObj>
              </mc:Choice>
              <mc:Fallback>
                <p:oleObj name="Equation" r:id="rId3" imgW="3987720" imgH="2501640" progId="Equation.DSMT4">
                  <p:embed/>
                  <p:pic>
                    <p:nvPicPr>
                      <p:cNvPr id="0" name=""/>
                      <p:cNvPicPr/>
                      <p:nvPr/>
                    </p:nvPicPr>
                    <p:blipFill>
                      <a:blip r:embed="rId4"/>
                      <a:stretch>
                        <a:fillRect/>
                      </a:stretch>
                    </p:blipFill>
                    <p:spPr>
                      <a:xfrm>
                        <a:off x="467544" y="1516133"/>
                        <a:ext cx="8477250" cy="5319713"/>
                      </a:xfrm>
                      <a:prstGeom prst="rect">
                        <a:avLst/>
                      </a:prstGeom>
                    </p:spPr>
                  </p:pic>
                </p:oleObj>
              </mc:Fallback>
            </mc:AlternateContent>
          </a:graphicData>
        </a:graphic>
      </p:graphicFrame>
    </p:spTree>
    <p:extLst>
      <p:ext uri="{BB962C8B-B14F-4D97-AF65-F5344CB8AC3E}">
        <p14:creationId xmlns:p14="http://schemas.microsoft.com/office/powerpoint/2010/main" val="3391208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7</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以归一割方法对下图进行聚类</a:t>
            </a:r>
            <a:r>
              <a:rPr lang="en-US" altLang="zh-CN" sz="2800" dirty="0" smtClean="0"/>
              <a:t>,k=2</a:t>
            </a:r>
            <a:r>
              <a:rPr lang="zh-CN" altLang="en-US" sz="2800" dirty="0" smtClean="0"/>
              <a:t>，以归一化非对称拉普拉斯矩阵为例</a:t>
            </a:r>
            <a:endParaRPr lang="zh-CN" altLang="en-US" sz="2800" dirty="0"/>
          </a:p>
        </p:txBody>
      </p:sp>
      <p:pic>
        <p:nvPicPr>
          <p:cNvPr id="4" name="Picture 2" descr="C:\Users\jiecaozi\AppData\Local\Temp\360zip$Temp\360$0\Figure16_2-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49370"/>
            <a:ext cx="4638846" cy="2513813"/>
          </a:xfrm>
          <a:prstGeom prst="rect">
            <a:avLst/>
          </a:prstGeom>
          <a:noFill/>
          <a:extLst>
            <a:ext uri="{909E8E84-426E-40DD-AFC4-6F175D3DCCD1}">
              <a14:hiddenFill xmlns:a14="http://schemas.microsoft.com/office/drawing/2010/main">
                <a:solidFill>
                  <a:srgbClr val="FFFFFF"/>
                </a:solidFill>
              </a14:hiddenFill>
            </a:ext>
          </a:extLst>
        </p:spPr>
      </p:pic>
      <p:pic>
        <p:nvPicPr>
          <p:cNvPr id="5" name="内容占位符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636912"/>
            <a:ext cx="6534967" cy="1663447"/>
          </a:xfrm>
          <a:prstGeom prst="rect">
            <a:avLst/>
          </a:prstGeom>
        </p:spPr>
      </p:pic>
    </p:spTree>
    <p:extLst>
      <p:ext uri="{BB962C8B-B14F-4D97-AF65-F5344CB8AC3E}">
        <p14:creationId xmlns:p14="http://schemas.microsoft.com/office/powerpoint/2010/main" val="1530735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7</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711458456"/>
              </p:ext>
            </p:extLst>
          </p:nvPr>
        </p:nvGraphicFramePr>
        <p:xfrm>
          <a:off x="334963" y="1773238"/>
          <a:ext cx="8580437" cy="935037"/>
        </p:xfrm>
        <a:graphic>
          <a:graphicData uri="http://schemas.openxmlformats.org/presentationml/2006/ole">
            <mc:AlternateContent xmlns:mc="http://schemas.openxmlformats.org/markup-compatibility/2006">
              <mc:Choice xmlns:v="urn:schemas-microsoft-com:vml" Requires="v">
                <p:oleObj spid="_x0000_s39971" name="Equation" r:id="rId3" imgW="4190760" imgH="457200" progId="Equation.DSMT4">
                  <p:embed/>
                </p:oleObj>
              </mc:Choice>
              <mc:Fallback>
                <p:oleObj name="Equation" r:id="rId3" imgW="4190760" imgH="457200" progId="Equation.DSMT4">
                  <p:embed/>
                  <p:pic>
                    <p:nvPicPr>
                      <p:cNvPr id="0" name=""/>
                      <p:cNvPicPr/>
                      <p:nvPr/>
                    </p:nvPicPr>
                    <p:blipFill>
                      <a:blip r:embed="rId4"/>
                      <a:stretch>
                        <a:fillRect/>
                      </a:stretch>
                    </p:blipFill>
                    <p:spPr>
                      <a:xfrm>
                        <a:off x="334963" y="1773238"/>
                        <a:ext cx="8580437" cy="935037"/>
                      </a:xfrm>
                      <a:prstGeom prst="rect">
                        <a:avLst/>
                      </a:prstGeom>
                    </p:spPr>
                  </p:pic>
                </p:oleObj>
              </mc:Fallback>
            </mc:AlternateContent>
          </a:graphicData>
        </a:graphic>
      </p:graphicFrame>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3848" y="2348880"/>
            <a:ext cx="2927482" cy="2436481"/>
          </a:xfrm>
          <a:prstGeom prst="rect">
            <a:avLst/>
          </a:prstGeom>
        </p:spPr>
      </p:pic>
      <p:sp>
        <p:nvSpPr>
          <p:cNvPr id="6" name="TextBox 5"/>
          <p:cNvSpPr txBox="1"/>
          <p:nvPr/>
        </p:nvSpPr>
        <p:spPr>
          <a:xfrm>
            <a:off x="899592" y="5157191"/>
            <a:ext cx="2954655" cy="461665"/>
          </a:xfrm>
          <a:prstGeom prst="rect">
            <a:avLst/>
          </a:prstGeom>
          <a:noFill/>
        </p:spPr>
        <p:txBody>
          <a:bodyPr wrap="none" rtlCol="0">
            <a:spAutoFit/>
          </a:bodyPr>
          <a:lstStyle/>
          <a:p>
            <a:r>
              <a:rPr lang="zh-CN" altLang="en-US" sz="2400" dirty="0"/>
              <a:t>单位化</a:t>
            </a:r>
            <a:r>
              <a:rPr lang="zh-CN" altLang="en-US" sz="2400" dirty="0" smtClean="0"/>
              <a:t>后可以得到：</a:t>
            </a:r>
            <a:endParaRPr lang="zh-CN" altLang="en-US" sz="2400" dirty="0"/>
          </a:p>
        </p:txBody>
      </p:sp>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888" y="4785360"/>
            <a:ext cx="2772162" cy="2172003"/>
          </a:xfrm>
          <a:prstGeom prst="rect">
            <a:avLst/>
          </a:prstGeom>
        </p:spPr>
      </p:pic>
    </p:spTree>
    <p:extLst>
      <p:ext uri="{BB962C8B-B14F-4D97-AF65-F5344CB8AC3E}">
        <p14:creationId xmlns:p14="http://schemas.microsoft.com/office/powerpoint/2010/main" val="21330101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 </a:t>
            </a:r>
            <a:r>
              <a:rPr lang="en-US" altLang="zh-CN" dirty="0" smtClean="0"/>
              <a:t>7</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2492896"/>
            <a:ext cx="5982535" cy="3648584"/>
          </a:xfrm>
        </p:spPr>
      </p:pic>
      <p:sp>
        <p:nvSpPr>
          <p:cNvPr id="7" name="TextBox 6"/>
          <p:cNvSpPr txBox="1"/>
          <p:nvPr/>
        </p:nvSpPr>
        <p:spPr>
          <a:xfrm>
            <a:off x="539552" y="1599236"/>
            <a:ext cx="7743261"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t>聚类结果：</a:t>
            </a:r>
            <a:r>
              <a:rPr lang="en-US" altLang="zh-CN" sz="2800" dirty="0" smtClean="0"/>
              <a:t>1</a:t>
            </a:r>
            <a:r>
              <a:rPr lang="zh-CN" altLang="en-US" sz="2800" dirty="0" smtClean="0"/>
              <a:t>，</a:t>
            </a:r>
            <a:r>
              <a:rPr lang="en-US" altLang="zh-CN" sz="2800" dirty="0" smtClean="0"/>
              <a:t>2</a:t>
            </a:r>
            <a:r>
              <a:rPr lang="zh-CN" altLang="en-US" sz="2800" dirty="0" smtClean="0"/>
              <a:t>，</a:t>
            </a:r>
            <a:r>
              <a:rPr lang="en-US" altLang="zh-CN" sz="2800" dirty="0" smtClean="0"/>
              <a:t>3</a:t>
            </a:r>
            <a:r>
              <a:rPr lang="zh-CN" altLang="en-US" sz="2800" dirty="0" smtClean="0"/>
              <a:t>，</a:t>
            </a:r>
            <a:r>
              <a:rPr lang="en-US" altLang="zh-CN" sz="2800" dirty="0" smtClean="0"/>
              <a:t>4</a:t>
            </a:r>
            <a:r>
              <a:rPr lang="zh-CN" altLang="en-US" sz="2800" dirty="0" smtClean="0"/>
              <a:t>为一个簇，</a:t>
            </a:r>
            <a:r>
              <a:rPr lang="en-US" altLang="zh-CN" sz="2800" dirty="0" smtClean="0"/>
              <a:t>5</a:t>
            </a:r>
            <a:r>
              <a:rPr lang="zh-CN" altLang="en-US" sz="2800" dirty="0" smtClean="0"/>
              <a:t>，</a:t>
            </a:r>
            <a:r>
              <a:rPr lang="en-US" altLang="zh-CN" sz="2800" dirty="0" smtClean="0"/>
              <a:t>6</a:t>
            </a:r>
            <a:r>
              <a:rPr lang="zh-CN" altLang="en-US" sz="2800" dirty="0" smtClean="0"/>
              <a:t>，</a:t>
            </a:r>
            <a:r>
              <a:rPr lang="en-US" altLang="zh-CN" sz="2800" dirty="0" smtClean="0"/>
              <a:t>7</a:t>
            </a:r>
            <a:r>
              <a:rPr lang="zh-CN" altLang="en-US" sz="2800" dirty="0" smtClean="0"/>
              <a:t>为第二个簇，其中</a:t>
            </a:r>
            <a:r>
              <a:rPr lang="en-US" altLang="zh-CN" sz="2800" dirty="0" smtClean="0"/>
              <a:t>1</a:t>
            </a:r>
            <a:r>
              <a:rPr lang="zh-CN" altLang="en-US" sz="2800" dirty="0" smtClean="0"/>
              <a:t>和</a:t>
            </a:r>
            <a:r>
              <a:rPr lang="en-US" altLang="zh-CN" sz="2800" dirty="0" smtClean="0"/>
              <a:t>2</a:t>
            </a:r>
            <a:r>
              <a:rPr lang="zh-CN" altLang="en-US" sz="2800" dirty="0" smtClean="0"/>
              <a:t>，</a:t>
            </a:r>
            <a:r>
              <a:rPr lang="en-US" altLang="zh-CN" sz="2800" dirty="0" smtClean="0"/>
              <a:t>6</a:t>
            </a:r>
            <a:r>
              <a:rPr lang="zh-CN" altLang="en-US" sz="2800" dirty="0" smtClean="0"/>
              <a:t>和</a:t>
            </a:r>
            <a:r>
              <a:rPr lang="en-US" altLang="zh-CN" sz="2800" dirty="0" smtClean="0"/>
              <a:t>7</a:t>
            </a:r>
            <a:r>
              <a:rPr lang="zh-CN" altLang="en-US" sz="2800" dirty="0" smtClean="0"/>
              <a:t>重叠。</a:t>
            </a:r>
            <a:endParaRPr lang="zh-CN" altLang="en-US" sz="2800" dirty="0"/>
          </a:p>
        </p:txBody>
      </p:sp>
    </p:spTree>
    <p:extLst>
      <p:ext uri="{BB962C8B-B14F-4D97-AF65-F5344CB8AC3E}">
        <p14:creationId xmlns:p14="http://schemas.microsoft.com/office/powerpoint/2010/main" val="3413270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谱聚类优点</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适合任意形状的簇。</a:t>
            </a:r>
            <a:endParaRPr lang="en-US" altLang="zh-CN" sz="2800" dirty="0" smtClean="0"/>
          </a:p>
          <a:p>
            <a:pPr>
              <a:lnSpc>
                <a:spcPct val="120000"/>
              </a:lnSpc>
            </a:pPr>
            <a:r>
              <a:rPr lang="zh-CN" altLang="en-US" sz="2800" dirty="0"/>
              <a:t>适合图</a:t>
            </a:r>
            <a:r>
              <a:rPr lang="zh-CN" altLang="en-US" sz="2800" dirty="0" smtClean="0"/>
              <a:t>数据。</a:t>
            </a:r>
            <a:endParaRPr lang="en-US" altLang="zh-CN" sz="2800" dirty="0" smtClean="0"/>
          </a:p>
          <a:p>
            <a:pPr>
              <a:lnSpc>
                <a:spcPct val="120000"/>
              </a:lnSpc>
            </a:pPr>
            <a:r>
              <a:rPr lang="zh-CN" altLang="en-US" sz="2800" dirty="0"/>
              <a:t>使用</a:t>
            </a:r>
            <a:r>
              <a:rPr lang="zh-CN" altLang="en-US" sz="2800" dirty="0" smtClean="0"/>
              <a:t>了降维，适合高维数据。</a:t>
            </a:r>
            <a:endParaRPr lang="en-US" altLang="zh-CN" sz="2800" dirty="0" smtClean="0"/>
          </a:p>
          <a:p>
            <a:pPr>
              <a:lnSpc>
                <a:spcPct val="120000"/>
              </a:lnSpc>
            </a:pPr>
            <a:r>
              <a:rPr lang="zh-CN" altLang="en-US" sz="2800" dirty="0" smtClean="0"/>
              <a:t>适合稀疏数据。</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367799"/>
            <a:ext cx="3703403" cy="3309956"/>
          </a:xfrm>
          <a:prstGeom prst="rect">
            <a:avLst/>
          </a:prstGeom>
        </p:spPr>
      </p:pic>
    </p:spTree>
    <p:extLst>
      <p:ext uri="{BB962C8B-B14F-4D97-AF65-F5344CB8AC3E}">
        <p14:creationId xmlns:p14="http://schemas.microsoft.com/office/powerpoint/2010/main" val="5470164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谱聚类缺点</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时间复杂度高，如果是完全图</a:t>
            </a:r>
            <a:r>
              <a:rPr lang="en-US" altLang="zh-CN" sz="2800" dirty="0" smtClean="0"/>
              <a:t>(</a:t>
            </a:r>
            <a:r>
              <a:rPr lang="zh-CN" altLang="en-US" sz="2800" dirty="0" smtClean="0"/>
              <a:t>每两个节点之间都有边</a:t>
            </a:r>
            <a:r>
              <a:rPr lang="en-US" altLang="zh-CN" sz="2800" dirty="0" smtClean="0"/>
              <a:t>)</a:t>
            </a:r>
            <a:r>
              <a:rPr lang="zh-CN" altLang="en-US" sz="2800" dirty="0" smtClean="0"/>
              <a:t>，时间复杂度为</a:t>
            </a:r>
            <a:r>
              <a:rPr lang="en-US" altLang="zh-CN" sz="2800" dirty="0" smtClean="0"/>
              <a:t>O(n</a:t>
            </a:r>
            <a:r>
              <a:rPr lang="en-US" altLang="zh-CN" sz="2800" baseline="30000" dirty="0" smtClean="0"/>
              <a:t>3</a:t>
            </a:r>
            <a:r>
              <a:rPr lang="en-US" altLang="zh-CN" sz="2800" dirty="0" smtClean="0"/>
              <a:t>)</a:t>
            </a:r>
            <a:r>
              <a:rPr lang="zh-CN" altLang="en-US" sz="2800" dirty="0"/>
              <a:t>；</a:t>
            </a:r>
            <a:r>
              <a:rPr lang="zh-CN" altLang="en-US" sz="2800" dirty="0" smtClean="0"/>
              <a:t>如果图是稀疏的，时间复杂度降为</a:t>
            </a:r>
            <a:r>
              <a:rPr lang="en-US" altLang="zh-CN" sz="2800" dirty="0" smtClean="0"/>
              <a:t>O(</a:t>
            </a:r>
            <a:r>
              <a:rPr lang="en-US" altLang="zh-CN" sz="2800" dirty="0" err="1" smtClean="0"/>
              <a:t>mn</a:t>
            </a:r>
            <a:r>
              <a:rPr lang="en-US" altLang="zh-CN" sz="2800" dirty="0" smtClean="0"/>
              <a:t>)</a:t>
            </a:r>
            <a:r>
              <a:rPr lang="zh-CN" altLang="en-US" sz="2800" dirty="0" smtClean="0"/>
              <a:t>，其中</a:t>
            </a:r>
            <a:r>
              <a:rPr lang="en-US" altLang="zh-CN" sz="2800" dirty="0" smtClean="0"/>
              <a:t>m</a:t>
            </a:r>
            <a:r>
              <a:rPr lang="zh-CN" altLang="en-US" sz="2800" dirty="0" smtClean="0"/>
              <a:t>是边的数量，即图的尺寸，如果</a:t>
            </a:r>
            <a:r>
              <a:rPr lang="en-US" altLang="zh-CN" sz="2800" dirty="0" smtClean="0"/>
              <a:t>m</a:t>
            </a:r>
            <a:r>
              <a:rPr lang="zh-CN" altLang="en-US" sz="2800" dirty="0" smtClean="0"/>
              <a:t>是</a:t>
            </a:r>
            <a:r>
              <a:rPr lang="en-US" altLang="zh-CN" sz="2800" dirty="0" smtClean="0"/>
              <a:t>O(n)</a:t>
            </a:r>
            <a:r>
              <a:rPr lang="zh-CN" altLang="en-US" sz="2800" dirty="0" smtClean="0"/>
              <a:t>的，则</a:t>
            </a:r>
            <a:r>
              <a:rPr lang="zh-CN" altLang="en-US" sz="2800" dirty="0"/>
              <a:t>整体复杂度降</a:t>
            </a:r>
            <a:r>
              <a:rPr lang="zh-CN" altLang="en-US" sz="2800" dirty="0" smtClean="0"/>
              <a:t>为</a:t>
            </a:r>
            <a:r>
              <a:rPr lang="en-US" altLang="zh-CN" sz="2800" dirty="0" smtClean="0"/>
              <a:t>O</a:t>
            </a:r>
            <a:r>
              <a:rPr lang="en-US" altLang="zh-CN" sz="2800" dirty="0" smtClean="0">
                <a:solidFill>
                  <a:prstClr val="black"/>
                </a:solidFill>
              </a:rPr>
              <a:t>(n</a:t>
            </a:r>
            <a:r>
              <a:rPr lang="en-US" altLang="zh-CN" sz="2800" baseline="30000" dirty="0" smtClean="0">
                <a:solidFill>
                  <a:prstClr val="black"/>
                </a:solidFill>
              </a:rPr>
              <a:t>2</a:t>
            </a:r>
            <a:r>
              <a:rPr lang="en-US" altLang="zh-CN" sz="2800" dirty="0" smtClean="0">
                <a:solidFill>
                  <a:prstClr val="black"/>
                </a:solidFill>
              </a:rPr>
              <a:t>)</a:t>
            </a:r>
            <a:r>
              <a:rPr lang="zh-CN" altLang="en-US" sz="2800" dirty="0" smtClean="0"/>
              <a:t>。</a:t>
            </a:r>
            <a:endParaRPr lang="en-US" altLang="zh-CN" sz="2800" dirty="0" smtClean="0"/>
          </a:p>
          <a:p>
            <a:pPr>
              <a:lnSpc>
                <a:spcPct val="120000"/>
              </a:lnSpc>
            </a:pPr>
            <a:r>
              <a:rPr lang="zh-CN" altLang="en-US" sz="2800" dirty="0" smtClean="0"/>
              <a:t>向量数据的相似度矩阵不容易确定，虽然一般使用高斯核，但高斯核中的参数不易确定，且是否高斯核一定适合所有的谱聚类没有定论。</a:t>
            </a:r>
            <a:endParaRPr lang="en-US" altLang="zh-CN" sz="2800" dirty="0" smtClean="0"/>
          </a:p>
          <a:p>
            <a:pPr>
              <a:lnSpc>
                <a:spcPct val="120000"/>
              </a:lnSpc>
            </a:pPr>
            <a:r>
              <a:rPr lang="zh-CN" altLang="en-US" sz="2800" dirty="0"/>
              <a:t>聚类</a:t>
            </a:r>
            <a:r>
              <a:rPr lang="zh-CN" altLang="en-US" sz="2800" dirty="0" smtClean="0"/>
              <a:t>数目不容易确定。</a:t>
            </a:r>
            <a:endParaRPr lang="zh-CN" altLang="en-US" sz="2800" dirty="0"/>
          </a:p>
        </p:txBody>
      </p:sp>
    </p:spTree>
    <p:extLst>
      <p:ext uri="{BB962C8B-B14F-4D97-AF65-F5344CB8AC3E}">
        <p14:creationId xmlns:p14="http://schemas.microsoft.com/office/powerpoint/2010/main" val="4943783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高斯核参数影响</a:t>
            </a:r>
            <a:endParaRPr lang="zh-CN" altLang="en-US" sz="4000" dirty="0"/>
          </a:p>
        </p:txBody>
      </p:sp>
      <p:pic>
        <p:nvPicPr>
          <p:cNvPr id="4" name="内容占位符 3" descr="Fig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340768"/>
            <a:ext cx="8153069" cy="5256584"/>
          </a:xfrm>
        </p:spPr>
      </p:pic>
    </p:spTree>
    <p:extLst>
      <p:ext uri="{BB962C8B-B14F-4D97-AF65-F5344CB8AC3E}">
        <p14:creationId xmlns:p14="http://schemas.microsoft.com/office/powerpoint/2010/main" val="26221490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smtClean="0"/>
              <a:t>、</a:t>
            </a:r>
            <a:r>
              <a:rPr lang="en-US" altLang="zh-CN" sz="4000" dirty="0" smtClean="0"/>
              <a:t>NPC</a:t>
            </a:r>
            <a:r>
              <a:rPr lang="zh-CN" altLang="en-US" sz="4000" dirty="0" smtClean="0"/>
              <a:t>等问题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算法的时间复杂度可以分为多项式类型的</a:t>
            </a:r>
            <a:r>
              <a:rPr lang="en-US" altLang="zh-CN" sz="2800" dirty="0" smtClean="0"/>
              <a:t>(</a:t>
            </a:r>
            <a:r>
              <a:rPr lang="zh-CN" altLang="en-US" sz="2800" dirty="0" smtClean="0"/>
              <a:t>比如 </a:t>
            </a:r>
            <a:r>
              <a:rPr lang="en-US" altLang="zh-CN" sz="2800" dirty="0" smtClean="0"/>
              <a:t>O(n</a:t>
            </a:r>
            <a:r>
              <a:rPr lang="en-US" altLang="zh-CN" sz="2800" baseline="30000" dirty="0" smtClean="0"/>
              <a:t>2</a:t>
            </a:r>
            <a:r>
              <a:rPr lang="en-US" altLang="zh-CN" sz="2800" dirty="0" smtClean="0"/>
              <a:t>))</a:t>
            </a:r>
            <a:r>
              <a:rPr lang="zh-CN" altLang="en-US" sz="2800" dirty="0" smtClean="0"/>
              <a:t>和非多项式类型的</a:t>
            </a:r>
            <a:r>
              <a:rPr lang="en-US" altLang="zh-CN" sz="2800" dirty="0" smtClean="0"/>
              <a:t>(</a:t>
            </a:r>
            <a:r>
              <a:rPr lang="zh-CN" altLang="en-US" sz="2800" dirty="0" smtClean="0"/>
              <a:t>比如</a:t>
            </a:r>
            <a:r>
              <a:rPr lang="en-US" altLang="zh-CN" sz="2800" dirty="0" smtClean="0"/>
              <a:t>O(2</a:t>
            </a:r>
            <a:r>
              <a:rPr lang="en-US" altLang="zh-CN" sz="2800" baseline="30000" dirty="0" smtClean="0"/>
              <a:t>n</a:t>
            </a:r>
            <a:r>
              <a:rPr lang="en-US" altLang="zh-CN" sz="2800" dirty="0" smtClean="0"/>
              <a:t>))</a:t>
            </a:r>
            <a:r>
              <a:rPr lang="zh-CN" altLang="en-US" sz="2800" dirty="0" smtClean="0"/>
              <a:t>。</a:t>
            </a:r>
            <a:endParaRPr lang="en-US" altLang="zh-CN" sz="2800" dirty="0" smtClean="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635" y="2852936"/>
            <a:ext cx="5096847" cy="3744416"/>
          </a:xfrm>
          <a:prstGeom prst="rect">
            <a:avLst/>
          </a:prstGeom>
        </p:spPr>
      </p:pic>
    </p:spTree>
    <p:extLst>
      <p:ext uri="{BB962C8B-B14F-4D97-AF65-F5344CB8AC3E}">
        <p14:creationId xmlns:p14="http://schemas.microsoft.com/office/powerpoint/2010/main" val="38630811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lnSpcReduction="10000"/>
          </a:bodyPr>
          <a:lstStyle/>
          <a:p>
            <a:pPr lvl="0">
              <a:lnSpc>
                <a:spcPct val="120000"/>
              </a:lnSpc>
            </a:pPr>
            <a:r>
              <a:rPr lang="zh-CN" altLang="en-US" sz="2800" dirty="0" smtClean="0">
                <a:solidFill>
                  <a:prstClr val="black"/>
                </a:solidFill>
              </a:rPr>
              <a:t>随着问题输入规模的扩大，非多项式复杂度的算法是无法解出答案的的，所以我们希望所有的算法都可以找到一个多项式复杂度的算法</a:t>
            </a:r>
            <a:r>
              <a:rPr lang="zh-CN" altLang="en-US" sz="2800" dirty="0">
                <a:solidFill>
                  <a:prstClr val="black"/>
                </a:solidFill>
              </a:rPr>
              <a:t>，</a:t>
            </a:r>
            <a:r>
              <a:rPr lang="zh-CN" altLang="en-US" sz="2800" dirty="0" smtClean="0">
                <a:solidFill>
                  <a:prstClr val="black"/>
                </a:solidFill>
              </a:rPr>
              <a:t>当然这是不可能的。</a:t>
            </a:r>
            <a:endParaRPr lang="en-US" altLang="zh-CN" sz="2800" dirty="0" smtClean="0">
              <a:solidFill>
                <a:prstClr val="black"/>
              </a:solidFill>
            </a:endParaRPr>
          </a:p>
          <a:p>
            <a:pPr lvl="0">
              <a:lnSpc>
                <a:spcPct val="120000"/>
              </a:lnSpc>
            </a:pPr>
            <a:r>
              <a:rPr lang="zh-CN" altLang="en-US" sz="2800" dirty="0" smtClean="0">
                <a:solidFill>
                  <a:prstClr val="black"/>
                </a:solidFill>
              </a:rPr>
              <a:t>于是退而求其次，我们希望能知道在提出一个问题后找到算法之前就可以知道它是不是有多项式复杂度的解法。如果可以确定确实存在这种解法，我们就可以尽全力去找，否则就没有必要浪费时间了。</a:t>
            </a:r>
            <a:endParaRPr lang="en-US" altLang="zh-CN" sz="2800" dirty="0" smtClean="0">
              <a:solidFill>
                <a:prstClr val="black"/>
              </a:solidFill>
            </a:endParaRPr>
          </a:p>
          <a:p>
            <a:endParaRPr lang="zh-CN" altLang="en-US" dirty="0"/>
          </a:p>
        </p:txBody>
      </p:sp>
    </p:spTree>
    <p:extLst>
      <p:ext uri="{BB962C8B-B14F-4D97-AF65-F5344CB8AC3E}">
        <p14:creationId xmlns:p14="http://schemas.microsoft.com/office/powerpoint/2010/main" val="40339878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dirty="0"/>
          </a:p>
        </p:txBody>
      </p:sp>
      <p:sp>
        <p:nvSpPr>
          <p:cNvPr id="3" name="内容占位符 2"/>
          <p:cNvSpPr>
            <a:spLocks noGrp="1"/>
          </p:cNvSpPr>
          <p:nvPr>
            <p:ph idx="1"/>
          </p:nvPr>
        </p:nvSpPr>
        <p:spPr/>
        <p:txBody>
          <a:bodyPr>
            <a:normAutofit/>
          </a:bodyPr>
          <a:lstStyle/>
          <a:p>
            <a:pPr lvl="0">
              <a:lnSpc>
                <a:spcPct val="120000"/>
              </a:lnSpc>
            </a:pPr>
            <a:r>
              <a:rPr lang="zh-CN" altLang="en-US" sz="2800" dirty="0">
                <a:solidFill>
                  <a:prstClr val="black"/>
                </a:solidFill>
              </a:rPr>
              <a:t>如果一个问题可以找到一个能在多项式的时间里解决它的算法，那么这个问题就属于</a:t>
            </a:r>
            <a:r>
              <a:rPr lang="en-US" altLang="zh-CN" sz="2800" dirty="0">
                <a:solidFill>
                  <a:prstClr val="black"/>
                </a:solidFill>
              </a:rPr>
              <a:t>P(Polynomial)</a:t>
            </a:r>
            <a:r>
              <a:rPr lang="zh-CN" altLang="en-US" sz="2800" dirty="0">
                <a:solidFill>
                  <a:prstClr val="black"/>
                </a:solidFill>
              </a:rPr>
              <a:t>问题</a:t>
            </a:r>
            <a:r>
              <a:rPr lang="zh-CN" altLang="en-US" sz="2800" dirty="0" smtClean="0">
                <a:solidFill>
                  <a:prstClr val="black"/>
                </a:solidFill>
              </a:rPr>
              <a:t>。</a:t>
            </a:r>
            <a:endParaRPr lang="en-US" altLang="zh-CN" sz="2800" dirty="0" smtClean="0">
              <a:solidFill>
                <a:prstClr val="black"/>
              </a:solidFill>
            </a:endParaRPr>
          </a:p>
          <a:p>
            <a:pPr lvl="0">
              <a:lnSpc>
                <a:spcPct val="120000"/>
              </a:lnSpc>
            </a:pPr>
            <a:r>
              <a:rPr lang="en-US" altLang="zh-CN" sz="2800" dirty="0">
                <a:solidFill>
                  <a:prstClr val="black"/>
                </a:solidFill>
              </a:rPr>
              <a:t>NP</a:t>
            </a:r>
            <a:r>
              <a:rPr lang="zh-CN" altLang="en-US" sz="2800" dirty="0">
                <a:solidFill>
                  <a:prstClr val="black"/>
                </a:solidFill>
              </a:rPr>
              <a:t>问题</a:t>
            </a:r>
            <a:r>
              <a:rPr lang="en-US" altLang="zh-CN" sz="2800" dirty="0">
                <a:solidFill>
                  <a:prstClr val="black"/>
                </a:solidFill>
              </a:rPr>
              <a:t>(Non-Deterministic Polynomial Problems)</a:t>
            </a:r>
            <a:r>
              <a:rPr lang="zh-CN" altLang="en-US" sz="2800" dirty="0">
                <a:solidFill>
                  <a:prstClr val="black"/>
                </a:solidFill>
              </a:rPr>
              <a:t>是指一个目前还不能确定多项式时间内是否能够解决，但如果有了结果，可以在多项式时间内验证结果是否正确的问题。</a:t>
            </a:r>
            <a:endParaRPr lang="en-US" altLang="zh-CN" sz="2800" dirty="0">
              <a:solidFill>
                <a:prstClr val="black"/>
              </a:solidFill>
            </a:endParaRPr>
          </a:p>
          <a:p>
            <a:endParaRPr lang="zh-CN" altLang="en-US" sz="3600" dirty="0"/>
          </a:p>
        </p:txBody>
      </p:sp>
    </p:spTree>
    <p:extLst>
      <p:ext uri="{BB962C8B-B14F-4D97-AF65-F5344CB8AC3E}">
        <p14:creationId xmlns:p14="http://schemas.microsoft.com/office/powerpoint/2010/main" val="204643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346205674"/>
              </p:ext>
            </p:extLst>
          </p:nvPr>
        </p:nvGraphicFramePr>
        <p:xfrm>
          <a:off x="604838" y="2987675"/>
          <a:ext cx="8683625" cy="3681413"/>
        </p:xfrm>
        <a:graphic>
          <a:graphicData uri="http://schemas.openxmlformats.org/presentationml/2006/ole">
            <mc:AlternateContent xmlns:mc="http://schemas.openxmlformats.org/markup-compatibility/2006">
              <mc:Choice xmlns:v="urn:schemas-microsoft-com:vml" Requires="v">
                <p:oleObj spid="_x0000_s3150" name="Equation" r:id="rId3" imgW="4406760" imgH="1866600" progId="Equation.DSMT4">
                  <p:embed/>
                </p:oleObj>
              </mc:Choice>
              <mc:Fallback>
                <p:oleObj name="Equation" r:id="rId3" imgW="4406760" imgH="1866600" progId="Equation.DSMT4">
                  <p:embed/>
                  <p:pic>
                    <p:nvPicPr>
                      <p:cNvPr id="0" name=""/>
                      <p:cNvPicPr/>
                      <p:nvPr/>
                    </p:nvPicPr>
                    <p:blipFill>
                      <a:blip r:embed="rId4"/>
                      <a:stretch>
                        <a:fillRect/>
                      </a:stretch>
                    </p:blipFill>
                    <p:spPr>
                      <a:xfrm>
                        <a:off x="604838" y="2987675"/>
                        <a:ext cx="8683625" cy="3681413"/>
                      </a:xfrm>
                      <a:prstGeom prst="rect">
                        <a:avLst/>
                      </a:prstGeom>
                    </p:spPr>
                  </p:pic>
                </p:oleObj>
              </mc:Fallback>
            </mc:AlternateContent>
          </a:graphicData>
        </a:graphic>
      </p:graphicFrame>
      <p:sp>
        <p:nvSpPr>
          <p:cNvPr id="3" name="TextBox 2"/>
          <p:cNvSpPr txBox="1"/>
          <p:nvPr/>
        </p:nvSpPr>
        <p:spPr>
          <a:xfrm>
            <a:off x="611560" y="1484784"/>
            <a:ext cx="8352928" cy="1386405"/>
          </a:xfrm>
          <a:prstGeom prst="rect">
            <a:avLst/>
          </a:prstGeom>
          <a:noFill/>
        </p:spPr>
        <p:txBody>
          <a:bodyPr wrap="square" rtlCol="0">
            <a:spAutoFit/>
          </a:bodyPr>
          <a:lstStyle/>
          <a:p>
            <a:pPr>
              <a:lnSpc>
                <a:spcPct val="120000"/>
              </a:lnSpc>
            </a:pPr>
            <a:r>
              <a:rPr lang="zh-CN" altLang="en-US" sz="2400" dirty="0" smtClean="0"/>
              <a:t>对图进行聚类时，相当于将图切割若干个部分，对每一个簇来说，它与外界连接的边</a:t>
            </a:r>
            <a:r>
              <a:rPr lang="en-US" altLang="zh-CN" sz="2400" dirty="0" smtClean="0"/>
              <a:t>(</a:t>
            </a:r>
            <a:r>
              <a:rPr lang="zh-CN" altLang="en-US" sz="2400" dirty="0" smtClean="0"/>
              <a:t>即一个顶点在簇内，另一个顶点在簇外的边</a:t>
            </a:r>
            <a:r>
              <a:rPr lang="en-US" altLang="zh-CN" sz="2400" dirty="0" smtClean="0"/>
              <a:t>)</a:t>
            </a:r>
            <a:r>
              <a:rPr lang="zh-CN" altLang="en-US" sz="2400" dirty="0" smtClean="0"/>
              <a:t>就是被切断的边。</a:t>
            </a:r>
            <a:endParaRPr lang="zh-CN" altLang="en-US" sz="2400" dirty="0"/>
          </a:p>
        </p:txBody>
      </p:sp>
    </p:spTree>
    <p:extLst>
      <p:ext uri="{BB962C8B-B14F-4D97-AF65-F5344CB8AC3E}">
        <p14:creationId xmlns:p14="http://schemas.microsoft.com/office/powerpoint/2010/main" val="8217522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smtClean="0"/>
              <a:t>比如一个人需要出发去四个城市出差，由于机票价格问题，去各个城市的先后顺序会影响总的路费，但公司只给</a:t>
            </a:r>
            <a:r>
              <a:rPr lang="en-US" altLang="zh-CN" sz="2800" dirty="0" smtClean="0"/>
              <a:t>X</a:t>
            </a:r>
            <a:r>
              <a:rPr lang="zh-CN" altLang="en-US" sz="2800" dirty="0" smtClean="0"/>
              <a:t>元路费，多不退少不补，是否有一条路路费小于</a:t>
            </a:r>
            <a:r>
              <a:rPr lang="en-US" altLang="zh-CN" sz="2800" dirty="0" smtClean="0"/>
              <a:t>X</a:t>
            </a:r>
            <a:r>
              <a:rPr lang="zh-CN" altLang="en-US" sz="2800" dirty="0" smtClean="0"/>
              <a:t>元目前还没有找到多项式解法</a:t>
            </a:r>
            <a:r>
              <a:rPr lang="en-US" altLang="zh-CN" sz="2800" dirty="0" smtClean="0"/>
              <a:t> </a:t>
            </a:r>
            <a:r>
              <a:rPr lang="zh-CN" altLang="en-US" sz="2800" dirty="0" smtClean="0"/>
              <a:t>。</a:t>
            </a:r>
            <a:endParaRPr lang="en-US" altLang="zh-CN" sz="2800" dirty="0" smtClean="0"/>
          </a:p>
          <a:p>
            <a:pPr lvl="0">
              <a:lnSpc>
                <a:spcPct val="120000"/>
              </a:lnSpc>
            </a:pPr>
            <a:r>
              <a:rPr lang="zh-CN" altLang="en-US" sz="2800" dirty="0">
                <a:solidFill>
                  <a:prstClr val="black"/>
                </a:solidFill>
              </a:rPr>
              <a:t>但如果你告诉这个人某一条路线可以用少于</a:t>
            </a:r>
            <a:r>
              <a:rPr lang="en-US" altLang="zh-CN" sz="2800" dirty="0">
                <a:solidFill>
                  <a:prstClr val="black"/>
                </a:solidFill>
              </a:rPr>
              <a:t>X</a:t>
            </a:r>
            <a:r>
              <a:rPr lang="zh-CN" altLang="en-US" sz="2800" dirty="0">
                <a:solidFill>
                  <a:prstClr val="black"/>
                </a:solidFill>
              </a:rPr>
              <a:t>元完成任务，这个人就可以在多项式时间复杂度内验证你说的是否正确。这种有了答案可以在多项式时间内验证，没有答案却不一定能在多项式时间内解决的问题称作</a:t>
            </a:r>
            <a:r>
              <a:rPr lang="en-US" altLang="zh-CN" sz="2800" dirty="0">
                <a:solidFill>
                  <a:prstClr val="black"/>
                </a:solidFill>
              </a:rPr>
              <a:t>NP</a:t>
            </a:r>
            <a:r>
              <a:rPr lang="zh-CN" altLang="en-US" sz="2800" dirty="0">
                <a:solidFill>
                  <a:prstClr val="black"/>
                </a:solidFill>
              </a:rPr>
              <a:t>问题。</a:t>
            </a:r>
            <a:endParaRPr lang="en-US" altLang="zh-CN" sz="2800" dirty="0">
              <a:solidFill>
                <a:prstClr val="black"/>
              </a:solidFill>
            </a:endParaRPr>
          </a:p>
          <a:p>
            <a:pPr>
              <a:lnSpc>
                <a:spcPct val="120000"/>
              </a:lnSpc>
            </a:pPr>
            <a:endParaRPr lang="zh-CN" altLang="en-US" sz="2800" dirty="0"/>
          </a:p>
        </p:txBody>
      </p:sp>
    </p:spTree>
    <p:extLst>
      <p:ext uri="{BB962C8B-B14F-4D97-AF65-F5344CB8AC3E}">
        <p14:creationId xmlns:p14="http://schemas.microsoft.com/office/powerpoint/2010/main" val="37592461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之所以</a:t>
            </a:r>
            <a:r>
              <a:rPr lang="zh-CN" altLang="en-US" sz="2800" dirty="0"/>
              <a:t>要定义</a:t>
            </a:r>
            <a:r>
              <a:rPr lang="en-US" altLang="zh-CN" sz="2800" dirty="0"/>
              <a:t>NP</a:t>
            </a:r>
            <a:r>
              <a:rPr lang="zh-CN" altLang="en-US" sz="2800" dirty="0"/>
              <a:t>问题，是</a:t>
            </a:r>
            <a:r>
              <a:rPr lang="zh-CN" altLang="en-US" sz="2800" dirty="0" smtClean="0"/>
              <a:t>因为找到一个问题的最优算法不容易，即使找到了也要花费大量的时间去证明这个算法就是这个问题的最优算法，但验证一个已有的答案会容易得多。</a:t>
            </a:r>
            <a:endParaRPr lang="en-US" altLang="zh-CN" sz="2800" dirty="0" smtClean="0"/>
          </a:p>
          <a:p>
            <a:pPr>
              <a:lnSpc>
                <a:spcPct val="120000"/>
              </a:lnSpc>
            </a:pPr>
            <a:r>
              <a:rPr lang="zh-CN" altLang="en-US" sz="2800" dirty="0"/>
              <a:t>如果一个问题有了答案以后可以在多项式的时间内验证，这个算法才有可能在多项式的时间内解决，即</a:t>
            </a:r>
            <a:r>
              <a:rPr lang="en-US" altLang="zh-CN" sz="2800" dirty="0"/>
              <a:t>P</a:t>
            </a:r>
            <a:r>
              <a:rPr lang="zh-CN" altLang="en-US" sz="2800" dirty="0"/>
              <a:t>问题一定是</a:t>
            </a:r>
            <a:r>
              <a:rPr lang="en-US" altLang="zh-CN" sz="2800" dirty="0"/>
              <a:t>NP</a:t>
            </a:r>
            <a:r>
              <a:rPr lang="zh-CN" altLang="en-US" sz="2800" dirty="0"/>
              <a:t>问题。</a:t>
            </a:r>
          </a:p>
          <a:p>
            <a:pPr>
              <a:lnSpc>
                <a:spcPct val="120000"/>
              </a:lnSpc>
            </a:pPr>
            <a:endParaRPr lang="zh-CN" altLang="en-US" sz="2800" dirty="0"/>
          </a:p>
        </p:txBody>
      </p:sp>
    </p:spTree>
    <p:extLst>
      <p:ext uri="{BB962C8B-B14F-4D97-AF65-F5344CB8AC3E}">
        <p14:creationId xmlns:p14="http://schemas.microsoft.com/office/powerpoint/2010/main" val="15082703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所以我们首先验证一个问题是不是可以有多项式复杂度的解法同时希望证明一个问题如果可以在多项式时间内验证是不是就可以在多项式时间内解决。即</a:t>
            </a:r>
            <a:r>
              <a:rPr lang="en-US" altLang="zh-CN" sz="2800" dirty="0" smtClean="0"/>
              <a:t>NP</a:t>
            </a:r>
            <a:r>
              <a:rPr lang="zh-CN" altLang="en-US" sz="2800" dirty="0" smtClean="0"/>
              <a:t>问题是不是一定是</a:t>
            </a:r>
            <a:r>
              <a:rPr lang="en-US" altLang="zh-CN" sz="2800" dirty="0" smtClean="0"/>
              <a:t>P</a:t>
            </a:r>
            <a:r>
              <a:rPr lang="zh-CN" altLang="en-US" sz="2800" dirty="0" smtClean="0"/>
              <a:t>问题。普林斯顿</a:t>
            </a:r>
            <a:r>
              <a:rPr lang="zh-CN" altLang="en-US" sz="2800" dirty="0"/>
              <a:t>大学计算机系楼将二进制代码表述的“</a:t>
            </a:r>
            <a:r>
              <a:rPr lang="en-US" altLang="zh-CN" sz="2800" dirty="0"/>
              <a:t>P=NP?”</a:t>
            </a:r>
            <a:r>
              <a:rPr lang="zh-CN" altLang="en-US" sz="2800" dirty="0"/>
              <a:t>问题刻进顶楼西面的砖头上。如果证明了</a:t>
            </a:r>
            <a:r>
              <a:rPr lang="en-US" altLang="zh-CN" sz="2800" dirty="0"/>
              <a:t>P=NP</a:t>
            </a:r>
            <a:r>
              <a:rPr lang="zh-CN" altLang="en-US" sz="2800" dirty="0"/>
              <a:t>，砖头可以很方便的换成表示“</a:t>
            </a:r>
            <a:r>
              <a:rPr lang="en-US" altLang="zh-CN" sz="2800" dirty="0"/>
              <a:t>P=NP</a:t>
            </a:r>
            <a:r>
              <a:rPr lang="zh-CN" altLang="en-US" sz="2800" dirty="0"/>
              <a:t>！”。</a:t>
            </a:r>
          </a:p>
        </p:txBody>
      </p:sp>
    </p:spTree>
    <p:extLst>
      <p:ext uri="{BB962C8B-B14F-4D97-AF65-F5344CB8AC3E}">
        <p14:creationId xmlns:p14="http://schemas.microsoft.com/office/powerpoint/2010/main" val="3842454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en-US" altLang="zh-CN" sz="2800" dirty="0"/>
              <a:t>2000</a:t>
            </a:r>
            <a:r>
              <a:rPr lang="zh-CN" altLang="en-US" sz="2800" dirty="0"/>
              <a:t>年，美国克莱数学研究所公布了世界七大数学难题，又称千禧年大奖</a:t>
            </a:r>
            <a:r>
              <a:rPr lang="zh-CN" altLang="en-US" sz="2800" dirty="0" smtClean="0"/>
              <a:t>难题 </a:t>
            </a:r>
            <a:r>
              <a:rPr lang="en-US" altLang="zh-CN" sz="2800" dirty="0" smtClean="0"/>
              <a:t>(</a:t>
            </a:r>
            <a:r>
              <a:rPr lang="en-US" altLang="zh-CN" sz="2800" dirty="0"/>
              <a:t>Millennium Prize Problems)</a:t>
            </a:r>
            <a:r>
              <a:rPr lang="zh-CN" altLang="en-US" sz="2800" dirty="0"/>
              <a:t>。根据克雷数学研究所订定的规则，任何一个猜想的解答，只要发表在数学期刊上，并经过两年的验证期，解决者就会被颁发一百万美元奖金。其中</a:t>
            </a:r>
            <a:r>
              <a:rPr lang="en-US" altLang="zh-CN" sz="2800" dirty="0"/>
              <a:t>P</a:t>
            </a:r>
            <a:r>
              <a:rPr lang="zh-CN" altLang="en-US" sz="2800" dirty="0"/>
              <a:t>与</a:t>
            </a:r>
            <a:r>
              <a:rPr lang="en-US" altLang="zh-CN" sz="2800" dirty="0"/>
              <a:t>NP</a:t>
            </a:r>
            <a:r>
              <a:rPr lang="zh-CN" altLang="en-US" sz="2800" dirty="0"/>
              <a:t>问题被列为这七大世界难题之</a:t>
            </a:r>
            <a:r>
              <a:rPr lang="zh-CN" altLang="en-US" sz="2800" dirty="0" smtClean="0"/>
              <a:t>首。</a:t>
            </a:r>
            <a:endParaRPr lang="zh-CN" altLang="en-US" sz="2800" dirty="0"/>
          </a:p>
        </p:txBody>
      </p:sp>
    </p:spTree>
    <p:extLst>
      <p:ext uri="{BB962C8B-B14F-4D97-AF65-F5344CB8AC3E}">
        <p14:creationId xmlns:p14="http://schemas.microsoft.com/office/powerpoint/2010/main" val="2768176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思考</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en-US" altLang="zh-CN" sz="2800" dirty="0"/>
              <a:t>P=NP</a:t>
            </a:r>
            <a:r>
              <a:rPr lang="en-US" altLang="zh-CN" sz="2800" dirty="0" smtClean="0"/>
              <a:t>?</a:t>
            </a:r>
            <a:r>
              <a:rPr lang="zh-CN" altLang="en-US" sz="2800" dirty="0" smtClean="0"/>
              <a:t>问题需要证明的是如果一个问题如果在多项式时间内可验证，则它就可以在多项式时间内解决，即其一定有时间复杂度为多项式的解法。但</a:t>
            </a:r>
            <a:r>
              <a:rPr lang="en-US" altLang="zh-CN" sz="2800" dirty="0" smtClean="0"/>
              <a:t>NP</a:t>
            </a:r>
            <a:r>
              <a:rPr lang="zh-CN" altLang="en-US" sz="2800" dirty="0" smtClean="0"/>
              <a:t>问题太多了，证明</a:t>
            </a:r>
            <a:r>
              <a:rPr lang="en-US" altLang="zh-CN" sz="2800" dirty="0" smtClean="0"/>
              <a:t>P=NP</a:t>
            </a:r>
            <a:r>
              <a:rPr lang="zh-CN" altLang="en-US" sz="2800" dirty="0" smtClean="0"/>
              <a:t>在一个问题上成立是不够的，如何验证在全体</a:t>
            </a:r>
            <a:r>
              <a:rPr lang="en-US" altLang="zh-CN" sz="2800" dirty="0" smtClean="0"/>
              <a:t>NP</a:t>
            </a:r>
            <a:r>
              <a:rPr lang="zh-CN" altLang="en-US" sz="2800" dirty="0" smtClean="0"/>
              <a:t>问题上这一结论都成立呢？如果需要全部验证，就相当于所有这些问题已经找到了多项式复杂度的解法，那</a:t>
            </a:r>
            <a:r>
              <a:rPr lang="en-US" altLang="zh-CN" sz="2800" dirty="0"/>
              <a:t>P=NP</a:t>
            </a:r>
            <a:r>
              <a:rPr lang="en-US" altLang="zh-CN" sz="2800" dirty="0" smtClean="0"/>
              <a:t>?</a:t>
            </a:r>
            <a:r>
              <a:rPr lang="zh-CN" altLang="en-US" sz="2800" dirty="0" smtClean="0"/>
              <a:t>这个问题提出的意义也就没有了。</a:t>
            </a:r>
            <a:endParaRPr lang="zh-CN" altLang="en-US" sz="2800" dirty="0"/>
          </a:p>
        </p:txBody>
      </p:sp>
    </p:spTree>
    <p:extLst>
      <p:ext uri="{BB962C8B-B14F-4D97-AF65-F5344CB8AC3E}">
        <p14:creationId xmlns:p14="http://schemas.microsoft.com/office/powerpoint/2010/main" val="28115843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有如下两个方程</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smtClean="0"/>
              <a:t>如果一个人会解第一个方程，即使他不会解第二个方程，也可以把第一个方程的解法应用到第二个方程是</a:t>
            </a:r>
            <a:r>
              <a:rPr lang="en-US" altLang="zh-CN" sz="2800" dirty="0" smtClean="0"/>
              <a:t>(</a:t>
            </a:r>
            <a:r>
              <a:rPr lang="zh-CN" altLang="en-US" sz="2800" dirty="0" smtClean="0"/>
              <a:t>令</a:t>
            </a:r>
            <a:r>
              <a:rPr lang="en-US" altLang="zh-CN" sz="2800" dirty="0" smtClean="0"/>
              <a:t>a=0)</a:t>
            </a:r>
            <a:r>
              <a:rPr lang="zh-CN" altLang="en-US" sz="2800" dirty="0" smtClean="0"/>
              <a:t>，也就是说一个简单的问题</a:t>
            </a:r>
            <a:r>
              <a:rPr lang="en-US" altLang="zh-CN" sz="2800" dirty="0" smtClean="0"/>
              <a:t>(</a:t>
            </a:r>
            <a:r>
              <a:rPr lang="zh-CN" altLang="en-US" sz="2800" dirty="0" smtClean="0"/>
              <a:t>解一次方程</a:t>
            </a:r>
            <a:r>
              <a:rPr lang="en-US" altLang="zh-CN" sz="2800" dirty="0" smtClean="0"/>
              <a:t>)</a:t>
            </a:r>
            <a:r>
              <a:rPr lang="zh-CN" altLang="en-US" sz="2800" dirty="0" smtClean="0"/>
              <a:t>可以转化为一个复杂的问题</a:t>
            </a:r>
            <a:r>
              <a:rPr lang="en-US" altLang="zh-CN" sz="2800" dirty="0" smtClean="0"/>
              <a:t>(</a:t>
            </a:r>
            <a:r>
              <a:rPr lang="zh-CN" altLang="en-US" sz="2800" dirty="0" smtClean="0"/>
              <a:t>二次方程</a:t>
            </a:r>
            <a:r>
              <a:rPr lang="en-US" altLang="zh-CN" sz="2800" dirty="0" smtClean="0"/>
              <a:t>)</a:t>
            </a:r>
            <a:r>
              <a:rPr lang="zh-CN" altLang="en-US" sz="2800" dirty="0" smtClean="0"/>
              <a:t>进行求解，这一过程叫做约化</a:t>
            </a:r>
            <a:r>
              <a:rPr lang="en-US" altLang="zh-CN" sz="2800" dirty="0" smtClean="0"/>
              <a:t>(</a:t>
            </a:r>
            <a:r>
              <a:rPr lang="en-US" altLang="zh-CN" sz="2800" dirty="0"/>
              <a:t>Reducibility</a:t>
            </a:r>
            <a:r>
              <a:rPr lang="en-US" altLang="zh-CN" sz="2800" dirty="0" smtClean="0"/>
              <a:t>)</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493316097"/>
              </p:ext>
            </p:extLst>
          </p:nvPr>
        </p:nvGraphicFramePr>
        <p:xfrm>
          <a:off x="3635896" y="2276872"/>
          <a:ext cx="2520281" cy="1127494"/>
        </p:xfrm>
        <a:graphic>
          <a:graphicData uri="http://schemas.openxmlformats.org/presentationml/2006/ole">
            <mc:AlternateContent xmlns:mc="http://schemas.openxmlformats.org/markup-compatibility/2006">
              <mc:Choice xmlns:v="urn:schemas-microsoft-com:vml" Requires="v">
                <p:oleObj spid="_x0000_s29743" name="Equation" r:id="rId3" imgW="965160" imgH="431640" progId="Equation.DSMT4">
                  <p:embed/>
                </p:oleObj>
              </mc:Choice>
              <mc:Fallback>
                <p:oleObj name="Equation" r:id="rId3" imgW="965160" imgH="431640" progId="Equation.DSMT4">
                  <p:embed/>
                  <p:pic>
                    <p:nvPicPr>
                      <p:cNvPr id="0" name=""/>
                      <p:cNvPicPr/>
                      <p:nvPr/>
                    </p:nvPicPr>
                    <p:blipFill>
                      <a:blip r:embed="rId4"/>
                      <a:stretch>
                        <a:fillRect/>
                      </a:stretch>
                    </p:blipFill>
                    <p:spPr>
                      <a:xfrm>
                        <a:off x="3635896" y="2276872"/>
                        <a:ext cx="2520281" cy="1127494"/>
                      </a:xfrm>
                      <a:prstGeom prst="rect">
                        <a:avLst/>
                      </a:prstGeom>
                    </p:spPr>
                  </p:pic>
                </p:oleObj>
              </mc:Fallback>
            </mc:AlternateContent>
          </a:graphicData>
        </a:graphic>
      </p:graphicFrame>
    </p:spTree>
    <p:extLst>
      <p:ext uri="{BB962C8B-B14F-4D97-AF65-F5344CB8AC3E}">
        <p14:creationId xmlns:p14="http://schemas.microsoft.com/office/powerpoint/2010/main" val="15192208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dirty="0"/>
          </a:p>
        </p:txBody>
      </p:sp>
      <p:sp>
        <p:nvSpPr>
          <p:cNvPr id="3" name="内容占位符 2"/>
          <p:cNvSpPr>
            <a:spLocks noGrp="1"/>
          </p:cNvSpPr>
          <p:nvPr>
            <p:ph idx="1"/>
          </p:nvPr>
        </p:nvSpPr>
        <p:spPr/>
        <p:txBody>
          <a:bodyPr>
            <a:normAutofit fontScale="92500"/>
          </a:bodyPr>
          <a:lstStyle/>
          <a:p>
            <a:pPr>
              <a:lnSpc>
                <a:spcPct val="120000"/>
              </a:lnSpc>
            </a:pPr>
            <a:r>
              <a:rPr lang="zh-CN" altLang="en-US" sz="2800" dirty="0"/>
              <a:t>如果能找到这样一个变化法则，对任意一个程序</a:t>
            </a:r>
            <a:r>
              <a:rPr lang="en-US" altLang="zh-CN" sz="2800" dirty="0"/>
              <a:t>A</a:t>
            </a:r>
            <a:r>
              <a:rPr lang="zh-CN" altLang="en-US" sz="2800" dirty="0"/>
              <a:t>的输入，都能按这个法则变换成程序</a:t>
            </a:r>
            <a:r>
              <a:rPr lang="en-US" altLang="zh-CN" sz="2800" dirty="0"/>
              <a:t>B</a:t>
            </a:r>
            <a:r>
              <a:rPr lang="zh-CN" altLang="en-US" sz="2800" dirty="0"/>
              <a:t>的输入，使两程序的输出相同，那么我们说，问题</a:t>
            </a:r>
            <a:r>
              <a:rPr lang="en-US" altLang="zh-CN" sz="2800" dirty="0"/>
              <a:t>A</a:t>
            </a:r>
            <a:r>
              <a:rPr lang="zh-CN" altLang="en-US" sz="2800" dirty="0"/>
              <a:t>可约化为问题</a:t>
            </a:r>
            <a:r>
              <a:rPr lang="en-US" altLang="zh-CN" sz="2800" dirty="0"/>
              <a:t>B</a:t>
            </a:r>
            <a:r>
              <a:rPr lang="zh-CN" altLang="en-US" sz="2800" dirty="0" smtClean="0"/>
              <a:t>。且约</a:t>
            </a:r>
            <a:r>
              <a:rPr lang="zh-CN" altLang="en-US" sz="2800" dirty="0"/>
              <a:t>化具有传递性</a:t>
            </a:r>
            <a:r>
              <a:rPr lang="zh-CN" altLang="en-US" sz="2800" dirty="0" smtClean="0"/>
              <a:t>。</a:t>
            </a:r>
            <a:endParaRPr lang="en-US" altLang="zh-CN" sz="2800" dirty="0" smtClean="0"/>
          </a:p>
          <a:p>
            <a:pPr>
              <a:lnSpc>
                <a:spcPct val="120000"/>
              </a:lnSpc>
            </a:pPr>
            <a:r>
              <a:rPr lang="zh-CN" altLang="en-US" sz="2800" dirty="0" smtClean="0"/>
              <a:t>从</a:t>
            </a:r>
            <a:r>
              <a:rPr lang="zh-CN" altLang="en-US" sz="2800" dirty="0"/>
              <a:t>约化的定义</a:t>
            </a:r>
            <a:r>
              <a:rPr lang="zh-CN" altLang="en-US" sz="2800" dirty="0" smtClean="0"/>
              <a:t>中可以看到</a:t>
            </a:r>
            <a:r>
              <a:rPr lang="zh-CN" altLang="en-US" sz="2800" dirty="0"/>
              <a:t>，一个问题约化为另一个问题，时间复杂度增加了，问题的应用范围也增大了。通过</a:t>
            </a:r>
            <a:r>
              <a:rPr lang="zh-CN" altLang="en-US" sz="2800" dirty="0" smtClean="0"/>
              <a:t>对一个问题</a:t>
            </a:r>
            <a:r>
              <a:rPr lang="zh-CN" altLang="en-US" sz="2800" dirty="0"/>
              <a:t>的不断约化，我们能够不断寻找复杂度更高，但应用范围更广的算法来代替复杂度虽然低，但只能用于很小的一类问题的算法。</a:t>
            </a:r>
          </a:p>
        </p:txBody>
      </p:sp>
    </p:spTree>
    <p:extLst>
      <p:ext uri="{BB962C8B-B14F-4D97-AF65-F5344CB8AC3E}">
        <p14:creationId xmlns:p14="http://schemas.microsoft.com/office/powerpoint/2010/main" val="29515004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sz="4000" dirty="0"/>
          </a:p>
        </p:txBody>
      </p:sp>
      <p:sp>
        <p:nvSpPr>
          <p:cNvPr id="3" name="内容占位符 2"/>
          <p:cNvSpPr>
            <a:spLocks noGrp="1"/>
          </p:cNvSpPr>
          <p:nvPr>
            <p:ph idx="1"/>
          </p:nvPr>
        </p:nvSpPr>
        <p:spPr/>
        <p:txBody>
          <a:bodyPr>
            <a:normAutofit fontScale="85000" lnSpcReduction="10000"/>
          </a:bodyPr>
          <a:lstStyle/>
          <a:p>
            <a:pPr>
              <a:lnSpc>
                <a:spcPct val="140000"/>
              </a:lnSpc>
            </a:pPr>
            <a:r>
              <a:rPr lang="zh-CN" altLang="en-US" sz="2800" dirty="0" smtClean="0"/>
              <a:t>如果我们可以把一个</a:t>
            </a:r>
            <a:r>
              <a:rPr lang="en-US" altLang="zh-CN" sz="2800" dirty="0" smtClean="0"/>
              <a:t>NP</a:t>
            </a:r>
            <a:r>
              <a:rPr lang="zh-CN" altLang="en-US" sz="2800" dirty="0" smtClean="0"/>
              <a:t>问题不断约化，但保持时间复杂度总是多项式级的</a:t>
            </a:r>
            <a:r>
              <a:rPr lang="en-US" altLang="zh-CN" sz="2800" dirty="0" smtClean="0"/>
              <a:t>(</a:t>
            </a:r>
            <a:r>
              <a:rPr lang="zh-CN" altLang="en-US" sz="2800" dirty="0" smtClean="0"/>
              <a:t>比如</a:t>
            </a:r>
            <a:r>
              <a:rPr lang="en-US" altLang="zh-CN" sz="2800" dirty="0" smtClean="0"/>
              <a:t>O(n)</a:t>
            </a:r>
            <a:r>
              <a:rPr lang="zh-CN" altLang="en-US" sz="2800" dirty="0" smtClean="0"/>
              <a:t>变为</a:t>
            </a:r>
            <a:r>
              <a:rPr lang="en-US" altLang="zh-CN" sz="2800" dirty="0" smtClean="0"/>
              <a:t>O(</a:t>
            </a:r>
            <a:r>
              <a:rPr lang="en-US" altLang="zh-CN" sz="2800" dirty="0" err="1" smtClean="0"/>
              <a:t>nlogn</a:t>
            </a:r>
            <a:r>
              <a:rPr lang="en-US" altLang="zh-CN" sz="2800" dirty="0"/>
              <a:t> </a:t>
            </a:r>
            <a:r>
              <a:rPr lang="en-US" altLang="zh-CN" sz="2800" dirty="0" smtClean="0"/>
              <a:t>) </a:t>
            </a:r>
            <a:r>
              <a:rPr lang="zh-CN" altLang="en-US" sz="2800" dirty="0" smtClean="0"/>
              <a:t>，再变为</a:t>
            </a:r>
            <a:r>
              <a:rPr lang="en-US" altLang="zh-CN" sz="2800" dirty="0" smtClean="0"/>
              <a:t>O(n</a:t>
            </a:r>
            <a:r>
              <a:rPr lang="en-US" altLang="zh-CN" sz="2800" baseline="30000" dirty="0" smtClean="0"/>
              <a:t>2</a:t>
            </a:r>
            <a:r>
              <a:rPr lang="en-US" altLang="zh-CN" sz="2800" dirty="0" smtClean="0"/>
              <a:t>))</a:t>
            </a:r>
            <a:r>
              <a:rPr lang="zh-CN" altLang="en-US" sz="2800" dirty="0" smtClean="0"/>
              <a:t>，那么是不是可以找到一个终极问题，使得所有的</a:t>
            </a:r>
            <a:r>
              <a:rPr lang="en-US" altLang="zh-CN" sz="2800" dirty="0" smtClean="0"/>
              <a:t>NP</a:t>
            </a:r>
            <a:r>
              <a:rPr lang="zh-CN" altLang="en-US" sz="2800" dirty="0" smtClean="0"/>
              <a:t>问题都可以约化成它呢？</a:t>
            </a:r>
            <a:endParaRPr lang="en-US" altLang="zh-CN" sz="2800" dirty="0" smtClean="0"/>
          </a:p>
          <a:p>
            <a:pPr>
              <a:lnSpc>
                <a:spcPct val="140000"/>
              </a:lnSpc>
            </a:pPr>
            <a:r>
              <a:rPr lang="zh-CN" altLang="en-US" sz="2800" dirty="0" smtClean="0"/>
              <a:t>这个终极问题是存在的，而且是一类，称为</a:t>
            </a:r>
            <a:r>
              <a:rPr lang="en-US" altLang="zh-CN" sz="2800" dirty="0" smtClean="0"/>
              <a:t>NP</a:t>
            </a:r>
            <a:r>
              <a:rPr lang="zh-CN" altLang="en-US" sz="2800" dirty="0" smtClean="0"/>
              <a:t>完全问题</a:t>
            </a:r>
            <a:r>
              <a:rPr lang="en-US" altLang="zh-CN" sz="2800" dirty="0" smtClean="0"/>
              <a:t>(Non-deterministic </a:t>
            </a:r>
            <a:r>
              <a:rPr lang="en-US" altLang="zh-CN" sz="2800" dirty="0"/>
              <a:t>Polynomial complete </a:t>
            </a:r>
            <a:r>
              <a:rPr lang="en-US" altLang="zh-CN" sz="2800" dirty="0" smtClean="0"/>
              <a:t>problem)</a:t>
            </a:r>
            <a:r>
              <a:rPr lang="zh-CN" altLang="en-US" sz="2800" dirty="0" smtClean="0"/>
              <a:t>或者叫</a:t>
            </a:r>
            <a:r>
              <a:rPr lang="en-US" altLang="zh-CN" sz="2800" dirty="0" smtClean="0"/>
              <a:t>NPC</a:t>
            </a:r>
            <a:r>
              <a:rPr lang="zh-CN" altLang="en-US" sz="2800" dirty="0" smtClean="0"/>
              <a:t>问题。</a:t>
            </a:r>
            <a:endParaRPr lang="en-US" altLang="zh-CN" sz="2800" dirty="0" smtClean="0"/>
          </a:p>
          <a:p>
            <a:pPr>
              <a:lnSpc>
                <a:spcPct val="140000"/>
              </a:lnSpc>
            </a:pPr>
            <a:r>
              <a:rPr lang="zh-CN" altLang="en-US" sz="2800" dirty="0"/>
              <a:t>比如</a:t>
            </a:r>
            <a:r>
              <a:rPr lang="zh-CN" altLang="en-US" sz="2800" dirty="0" smtClean="0"/>
              <a:t>任意</a:t>
            </a:r>
            <a:r>
              <a:rPr lang="zh-CN" altLang="en-US" sz="2800" dirty="0"/>
              <a:t>一个</a:t>
            </a:r>
            <a:r>
              <a:rPr lang="en-US" altLang="zh-CN" sz="2800" dirty="0"/>
              <a:t>NP</a:t>
            </a:r>
            <a:r>
              <a:rPr lang="zh-CN" altLang="en-US" sz="2800" dirty="0"/>
              <a:t>问题的输入和输出都可以转换成逻辑电路的输入和</a:t>
            </a:r>
            <a:r>
              <a:rPr lang="zh-CN" altLang="en-US" sz="2800" dirty="0" smtClean="0"/>
              <a:t>输出，所以逻辑电路问题就是一个</a:t>
            </a:r>
            <a:r>
              <a:rPr lang="en-US" altLang="zh-CN" sz="2800" dirty="0" smtClean="0"/>
              <a:t>NPC</a:t>
            </a:r>
            <a:r>
              <a:rPr lang="zh-CN" altLang="en-US" sz="2800" dirty="0" smtClean="0"/>
              <a:t>问题。</a:t>
            </a:r>
            <a:endParaRPr lang="zh-CN" altLang="en-US" sz="2800" dirty="0"/>
          </a:p>
        </p:txBody>
      </p:sp>
    </p:spTree>
    <p:extLst>
      <p:ext uri="{BB962C8B-B14F-4D97-AF65-F5344CB8AC3E}">
        <p14:creationId xmlns:p14="http://schemas.microsoft.com/office/powerpoint/2010/main" val="26862596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smtClean="0"/>
              <a:t>既然所有的</a:t>
            </a:r>
            <a:r>
              <a:rPr lang="en-US" altLang="zh-CN" sz="2800" dirty="0" smtClean="0"/>
              <a:t>NP</a:t>
            </a:r>
            <a:r>
              <a:rPr lang="zh-CN" altLang="en-US" sz="2800" dirty="0" smtClean="0"/>
              <a:t>问题都可以约化到</a:t>
            </a:r>
            <a:r>
              <a:rPr lang="en-US" altLang="zh-CN" sz="2800" dirty="0" smtClean="0"/>
              <a:t>NPC</a:t>
            </a:r>
            <a:r>
              <a:rPr lang="zh-CN" altLang="en-US" sz="2800" dirty="0" smtClean="0"/>
              <a:t>问题，那么如果证明一个</a:t>
            </a:r>
            <a:r>
              <a:rPr lang="en-US" altLang="zh-CN" sz="2800" dirty="0" smtClean="0"/>
              <a:t>(</a:t>
            </a:r>
            <a:r>
              <a:rPr lang="zh-CN" altLang="en-US" sz="2800" dirty="0" smtClean="0"/>
              <a:t>只需一个，而非所有</a:t>
            </a:r>
            <a:r>
              <a:rPr lang="en-US" altLang="zh-CN" sz="2800" dirty="0" smtClean="0"/>
              <a:t>)NPC</a:t>
            </a:r>
            <a:r>
              <a:rPr lang="zh-CN" altLang="en-US" sz="2800" dirty="0" smtClean="0"/>
              <a:t>问题可以有多项式复杂度的解法，那么所有的</a:t>
            </a:r>
            <a:r>
              <a:rPr lang="en-US" altLang="zh-CN" sz="2800" dirty="0" smtClean="0"/>
              <a:t>NP</a:t>
            </a:r>
            <a:r>
              <a:rPr lang="zh-CN" altLang="en-US" sz="2800" dirty="0" smtClean="0"/>
              <a:t>问题都将有多项式复杂度的解法，即</a:t>
            </a:r>
            <a:r>
              <a:rPr lang="en-US" altLang="zh-CN" sz="2800" dirty="0" smtClean="0"/>
              <a:t>P=NP</a:t>
            </a:r>
            <a:r>
              <a:rPr lang="zh-CN" altLang="en-US" sz="2800" dirty="0" smtClean="0"/>
              <a:t>。</a:t>
            </a:r>
            <a:endParaRPr lang="en-US" altLang="zh-CN" sz="2800" dirty="0" smtClean="0"/>
          </a:p>
          <a:p>
            <a:pPr>
              <a:lnSpc>
                <a:spcPct val="120000"/>
              </a:lnSpc>
            </a:pPr>
            <a:r>
              <a:rPr lang="en-US" altLang="zh-CN" sz="2800" dirty="0" smtClean="0"/>
              <a:t>NPC</a:t>
            </a:r>
            <a:r>
              <a:rPr lang="zh-CN" altLang="en-US" sz="2800" dirty="0" smtClean="0"/>
              <a:t>问题有两个特征，一是它本身就是一个</a:t>
            </a:r>
            <a:r>
              <a:rPr lang="en-US" altLang="zh-CN" sz="2800" dirty="0" smtClean="0"/>
              <a:t>NP</a:t>
            </a:r>
            <a:r>
              <a:rPr lang="zh-CN" altLang="en-US" sz="2800" dirty="0" smtClean="0"/>
              <a:t>问题，二是所有的</a:t>
            </a:r>
            <a:r>
              <a:rPr lang="en-US" altLang="zh-CN" sz="2800" dirty="0" smtClean="0"/>
              <a:t>NP</a:t>
            </a:r>
            <a:r>
              <a:rPr lang="zh-CN" altLang="en-US" sz="2800" dirty="0" smtClean="0"/>
              <a:t>问题都可以规约到它。与</a:t>
            </a:r>
            <a:r>
              <a:rPr lang="en-US" altLang="zh-CN" sz="2800" dirty="0" smtClean="0"/>
              <a:t>NPC</a:t>
            </a:r>
            <a:r>
              <a:rPr lang="zh-CN" altLang="en-US" sz="2800" dirty="0" smtClean="0"/>
              <a:t>问题不同的是，</a:t>
            </a:r>
            <a:r>
              <a:rPr lang="en-US" altLang="zh-CN" sz="2800" dirty="0" smtClean="0"/>
              <a:t>NP-hard</a:t>
            </a:r>
            <a:r>
              <a:rPr lang="zh-CN" altLang="en-US" sz="2800" dirty="0" smtClean="0"/>
              <a:t>问题只满足第二个特征，即</a:t>
            </a:r>
            <a:r>
              <a:rPr lang="en-US" altLang="zh-CN" sz="2800" dirty="0" smtClean="0"/>
              <a:t>NP-hard</a:t>
            </a:r>
            <a:r>
              <a:rPr lang="zh-CN" altLang="en-US" sz="2800" dirty="0" smtClean="0"/>
              <a:t>问题即使给出了答案也不一定能在多项式时间内验证。</a:t>
            </a:r>
            <a:endParaRPr lang="zh-CN" altLang="en-US" sz="2800" dirty="0"/>
          </a:p>
        </p:txBody>
      </p:sp>
    </p:spTree>
    <p:extLst>
      <p:ext uri="{BB962C8B-B14F-4D97-AF65-F5344CB8AC3E}">
        <p14:creationId xmlns:p14="http://schemas.microsoft.com/office/powerpoint/2010/main" val="40397340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对于比例割来说，如果簇指示向量是二值的</a:t>
            </a:r>
            <a:r>
              <a:rPr lang="en-US" altLang="zh-CN" sz="2800" dirty="0" smtClean="0"/>
              <a:t>(</a:t>
            </a:r>
            <a:r>
              <a:rPr lang="zh-CN" altLang="en-US" sz="2800" dirty="0" smtClean="0"/>
              <a:t>即只能包含</a:t>
            </a:r>
            <a:r>
              <a:rPr lang="en-US" altLang="zh-CN" sz="2800" dirty="0" smtClean="0"/>
              <a:t>0</a:t>
            </a:r>
            <a:r>
              <a:rPr lang="zh-CN" altLang="en-US" sz="2800" dirty="0" smtClean="0"/>
              <a:t>和</a:t>
            </a:r>
            <a:r>
              <a:rPr lang="en-US" altLang="zh-CN" sz="2800" dirty="0" smtClean="0"/>
              <a:t>1)</a:t>
            </a:r>
            <a:r>
              <a:rPr lang="zh-CN" altLang="en-US" sz="2800" dirty="0" smtClean="0"/>
              <a:t>，即使</a:t>
            </a:r>
            <a:r>
              <a:rPr lang="zh-CN" altLang="en-US" sz="2800" dirty="0"/>
              <a:t>告诉我们</a:t>
            </a:r>
            <a:r>
              <a:rPr lang="zh-CN" altLang="en-US" sz="2800" dirty="0" smtClean="0"/>
              <a:t>某一个簇指示向量可以使得目标函数最优，我们想要验证也是很难在多项式时间内完成的。</a:t>
            </a:r>
            <a:endParaRPr lang="en-US" altLang="zh-CN" sz="2800" dirty="0" smtClean="0"/>
          </a:p>
          <a:p>
            <a:pPr>
              <a:lnSpc>
                <a:spcPct val="120000"/>
              </a:lnSpc>
            </a:pPr>
            <a:r>
              <a:rPr lang="zh-CN" altLang="en-US" sz="2800" dirty="0"/>
              <a:t>但</a:t>
            </a:r>
            <a:r>
              <a:rPr lang="zh-CN" altLang="en-US" sz="2800" dirty="0" smtClean="0"/>
              <a:t>如果允许簇指示向量中的数值可以取任意值，这就是一个函数求极小值的问题，可以通过求导解决，虽然这会损失精度。</a:t>
            </a:r>
            <a:endParaRPr lang="zh-CN" altLang="en-US" sz="2800" dirty="0"/>
          </a:p>
        </p:txBody>
      </p:sp>
    </p:spTree>
    <p:extLst>
      <p:ext uri="{BB962C8B-B14F-4D97-AF65-F5344CB8AC3E}">
        <p14:creationId xmlns:p14="http://schemas.microsoft.com/office/powerpoint/2010/main" val="2951960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50148264"/>
              </p:ext>
            </p:extLst>
          </p:nvPr>
        </p:nvGraphicFramePr>
        <p:xfrm>
          <a:off x="479425" y="2565400"/>
          <a:ext cx="8566150" cy="4292600"/>
        </p:xfrm>
        <a:graphic>
          <a:graphicData uri="http://schemas.openxmlformats.org/presentationml/2006/ole">
            <mc:AlternateContent xmlns:mc="http://schemas.openxmlformats.org/markup-compatibility/2006">
              <mc:Choice xmlns:v="urn:schemas-microsoft-com:vml" Requires="v">
                <p:oleObj spid="_x0000_s4219" name="Equation" r:id="rId3" imgW="4305240" imgH="2158920" progId="Equation.DSMT4">
                  <p:embed/>
                </p:oleObj>
              </mc:Choice>
              <mc:Fallback>
                <p:oleObj name="Equation" r:id="rId3" imgW="4305240" imgH="2158920" progId="Equation.DSMT4">
                  <p:embed/>
                  <p:pic>
                    <p:nvPicPr>
                      <p:cNvPr id="0" name=""/>
                      <p:cNvPicPr/>
                      <p:nvPr/>
                    </p:nvPicPr>
                    <p:blipFill>
                      <a:blip r:embed="rId4"/>
                      <a:stretch>
                        <a:fillRect/>
                      </a:stretch>
                    </p:blipFill>
                    <p:spPr>
                      <a:xfrm>
                        <a:off x="479425" y="2565400"/>
                        <a:ext cx="8566150" cy="42926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50506945"/>
              </p:ext>
            </p:extLst>
          </p:nvPr>
        </p:nvGraphicFramePr>
        <p:xfrm>
          <a:off x="467544" y="1412776"/>
          <a:ext cx="8162925" cy="1020763"/>
        </p:xfrm>
        <a:graphic>
          <a:graphicData uri="http://schemas.openxmlformats.org/presentationml/2006/ole">
            <mc:AlternateContent xmlns:mc="http://schemas.openxmlformats.org/markup-compatibility/2006">
              <mc:Choice xmlns:v="urn:schemas-microsoft-com:vml" Requires="v">
                <p:oleObj spid="_x0000_s4220" name="Equation" r:id="rId5" imgW="4063680" imgH="507960" progId="Equation.DSMT4">
                  <p:embed/>
                </p:oleObj>
              </mc:Choice>
              <mc:Fallback>
                <p:oleObj name="Equation" r:id="rId5" imgW="4063680" imgH="507960" progId="Equation.DSMT4">
                  <p:embed/>
                  <p:pic>
                    <p:nvPicPr>
                      <p:cNvPr id="0" name=""/>
                      <p:cNvPicPr/>
                      <p:nvPr/>
                    </p:nvPicPr>
                    <p:blipFill>
                      <a:blip r:embed="rId6"/>
                      <a:stretch>
                        <a:fillRect/>
                      </a:stretch>
                    </p:blipFill>
                    <p:spPr>
                      <a:xfrm>
                        <a:off x="467544" y="1412776"/>
                        <a:ext cx="8162925" cy="1020763"/>
                      </a:xfrm>
                      <a:prstGeom prst="rect">
                        <a:avLst/>
                      </a:prstGeom>
                    </p:spPr>
                  </p:pic>
                </p:oleObj>
              </mc:Fallback>
            </mc:AlternateContent>
          </a:graphicData>
        </a:graphic>
      </p:graphicFrame>
    </p:spTree>
    <p:extLst>
      <p:ext uri="{BB962C8B-B14F-4D97-AF65-F5344CB8AC3E}">
        <p14:creationId xmlns:p14="http://schemas.microsoft.com/office/powerpoint/2010/main" val="34892773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作业</a:t>
            </a:r>
          </a:p>
        </p:txBody>
      </p:sp>
      <p:sp>
        <p:nvSpPr>
          <p:cNvPr id="3" name="内容占位符 2"/>
          <p:cNvSpPr>
            <a:spLocks noGrp="1"/>
          </p:cNvSpPr>
          <p:nvPr>
            <p:ph idx="1"/>
          </p:nvPr>
        </p:nvSpPr>
        <p:spPr/>
        <p:txBody>
          <a:bodyPr>
            <a:normAutofit/>
          </a:bodyPr>
          <a:lstStyle/>
          <a:p>
            <a:pPr>
              <a:lnSpc>
                <a:spcPct val="120000"/>
              </a:lnSpc>
            </a:pPr>
            <a:r>
              <a:rPr lang="zh-CN" altLang="en-US" sz="2800" dirty="0" smtClean="0"/>
              <a:t>已知归一化对称拉普拉斯矩阵</a:t>
            </a:r>
            <a:r>
              <a:rPr lang="en-US" altLang="zh-CN" sz="2800" dirty="0" smtClean="0"/>
              <a:t>L</a:t>
            </a:r>
            <a:r>
              <a:rPr lang="en-US" altLang="zh-CN" sz="2800" baseline="30000" dirty="0" smtClean="0"/>
              <a:t>s</a:t>
            </a:r>
            <a:r>
              <a:rPr lang="zh-CN" altLang="en-US" sz="2800" dirty="0" smtClean="0"/>
              <a:t>是半正定的，证明归一化非对称拉普拉斯矩阵也是半正定的，且最小特征值为</a:t>
            </a:r>
            <a:r>
              <a:rPr lang="en-US" altLang="zh-CN" sz="2800" dirty="0" smtClean="0"/>
              <a:t>0</a:t>
            </a:r>
            <a:r>
              <a:rPr lang="zh-CN" altLang="en-US" sz="2800" dirty="0" smtClean="0"/>
              <a:t>。</a:t>
            </a:r>
            <a:endParaRPr lang="zh-CN" altLang="en-US" sz="2800" dirty="0"/>
          </a:p>
        </p:txBody>
      </p:sp>
    </p:spTree>
    <p:extLst>
      <p:ext uri="{BB962C8B-B14F-4D97-AF65-F5344CB8AC3E}">
        <p14:creationId xmlns:p14="http://schemas.microsoft.com/office/powerpoint/2010/main" val="95539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1</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如图所示，如果将</a:t>
            </a:r>
            <a:r>
              <a:rPr lang="en-US" altLang="zh-CN" sz="2800" dirty="0" smtClean="0"/>
              <a:t>1</a:t>
            </a:r>
            <a:r>
              <a:rPr lang="zh-CN" altLang="en-US" sz="2800" dirty="0" smtClean="0"/>
              <a:t>号和</a:t>
            </a:r>
            <a:r>
              <a:rPr lang="en-US" altLang="zh-CN" sz="2800" dirty="0" smtClean="0"/>
              <a:t>3</a:t>
            </a:r>
            <a:r>
              <a:rPr lang="zh-CN" altLang="en-US" sz="2800" dirty="0" smtClean="0"/>
              <a:t>号顶点划分为</a:t>
            </a:r>
            <a:r>
              <a:rPr lang="zh-CN" altLang="en-US" sz="2800" dirty="0"/>
              <a:t>第一</a:t>
            </a:r>
            <a:r>
              <a:rPr lang="zh-CN" altLang="en-US" sz="2800" dirty="0" smtClean="0"/>
              <a:t>个簇，</a:t>
            </a:r>
            <a:r>
              <a:rPr lang="en-US" altLang="zh-CN" sz="2800" dirty="0" smtClean="0"/>
              <a:t>2</a:t>
            </a:r>
            <a:r>
              <a:rPr lang="zh-CN" altLang="en-US" sz="2800" dirty="0" smtClean="0"/>
              <a:t>号和</a:t>
            </a:r>
            <a:r>
              <a:rPr lang="en-US" altLang="zh-CN" sz="2800" dirty="0" smtClean="0"/>
              <a:t>4</a:t>
            </a:r>
            <a:r>
              <a:rPr lang="zh-CN" altLang="en-US" sz="2800" dirty="0" smtClean="0"/>
              <a:t>号顶点划分为第二个簇，则第一个簇的大小为</a:t>
            </a:r>
            <a:r>
              <a:rPr lang="en-US" altLang="zh-CN" sz="2800" dirty="0" smtClean="0"/>
              <a:t>2</a:t>
            </a:r>
            <a:r>
              <a:rPr lang="zh-CN" altLang="en-US" sz="2800" dirty="0" smtClean="0"/>
              <a:t>，容量为</a:t>
            </a:r>
            <a:r>
              <a:rPr lang="en-US" altLang="zh-CN" sz="2800" dirty="0" smtClean="0"/>
              <a:t>1+5+5+1=12</a:t>
            </a:r>
            <a:r>
              <a:rPr lang="zh-CN" altLang="en-US" sz="2800" dirty="0" smtClean="0"/>
              <a:t>。簇指示向量为</a:t>
            </a:r>
            <a:endParaRPr lang="en-US" altLang="zh-CN" sz="2800" dirty="0" smtClean="0"/>
          </a:p>
        </p:txBody>
      </p:sp>
      <p:pic>
        <p:nvPicPr>
          <p:cNvPr id="4" name="内容占位符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01" y="3718158"/>
            <a:ext cx="2876951" cy="2591162"/>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984515084"/>
              </p:ext>
            </p:extLst>
          </p:nvPr>
        </p:nvGraphicFramePr>
        <p:xfrm>
          <a:off x="971600" y="3284984"/>
          <a:ext cx="3859630" cy="576064"/>
        </p:xfrm>
        <a:graphic>
          <a:graphicData uri="http://schemas.openxmlformats.org/presentationml/2006/ole">
            <mc:AlternateContent xmlns:mc="http://schemas.openxmlformats.org/markup-compatibility/2006">
              <mc:Choice xmlns:v="urn:schemas-microsoft-com:vml" Requires="v">
                <p:oleObj spid="_x0000_s5188" name="Equation" r:id="rId4" imgW="1701720" imgH="253800" progId="Equation.DSMT4">
                  <p:embed/>
                </p:oleObj>
              </mc:Choice>
              <mc:Fallback>
                <p:oleObj name="Equation" r:id="rId4" imgW="1701720" imgH="253800" progId="Equation.DSMT4">
                  <p:embed/>
                  <p:pic>
                    <p:nvPicPr>
                      <p:cNvPr id="0" name=""/>
                      <p:cNvPicPr/>
                      <p:nvPr/>
                    </p:nvPicPr>
                    <p:blipFill>
                      <a:blip/>
                      <a:stretch>
                        <a:fillRect/>
                      </a:stretch>
                    </p:blipFill>
                    <p:spPr>
                      <a:xfrm>
                        <a:off x="971600" y="3284984"/>
                        <a:ext cx="3859630" cy="576064"/>
                      </a:xfrm>
                      <a:prstGeom prst="rect">
                        <a:avLst/>
                      </a:prstGeom>
                    </p:spPr>
                  </p:pic>
                </p:oleObj>
              </mc:Fallback>
            </mc:AlternateContent>
          </a:graphicData>
        </a:graphic>
      </p:graphicFrame>
    </p:spTree>
    <p:extLst>
      <p:ext uri="{BB962C8B-B14F-4D97-AF65-F5344CB8AC3E}">
        <p14:creationId xmlns:p14="http://schemas.microsoft.com/office/powerpoint/2010/main" val="1066603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3099653"/>
              </p:ext>
            </p:extLst>
          </p:nvPr>
        </p:nvGraphicFramePr>
        <p:xfrm>
          <a:off x="2662238" y="2636838"/>
          <a:ext cx="3887787" cy="1027112"/>
        </p:xfrm>
        <a:graphic>
          <a:graphicData uri="http://schemas.openxmlformats.org/presentationml/2006/ole">
            <mc:AlternateContent xmlns:mc="http://schemas.openxmlformats.org/markup-compatibility/2006">
              <mc:Choice xmlns:v="urn:schemas-microsoft-com:vml" Requires="v">
                <p:oleObj spid="_x0000_s7350" name="Equation" r:id="rId3" imgW="1536480" imgH="406080" progId="Equation.DSMT4">
                  <p:embed/>
                </p:oleObj>
              </mc:Choice>
              <mc:Fallback>
                <p:oleObj name="Equation" r:id="rId3" imgW="1536480" imgH="406080" progId="Equation.DSMT4">
                  <p:embed/>
                  <p:pic>
                    <p:nvPicPr>
                      <p:cNvPr id="0" name=""/>
                      <p:cNvPicPr/>
                      <p:nvPr/>
                    </p:nvPicPr>
                    <p:blipFill>
                      <a:blip r:embed="rId4"/>
                      <a:stretch>
                        <a:fillRect/>
                      </a:stretch>
                    </p:blipFill>
                    <p:spPr>
                      <a:xfrm>
                        <a:off x="2662238" y="2636838"/>
                        <a:ext cx="3887787" cy="102711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14650987"/>
              </p:ext>
            </p:extLst>
          </p:nvPr>
        </p:nvGraphicFramePr>
        <p:xfrm>
          <a:off x="450850" y="3717032"/>
          <a:ext cx="8132763" cy="647700"/>
        </p:xfrm>
        <a:graphic>
          <a:graphicData uri="http://schemas.openxmlformats.org/presentationml/2006/ole">
            <mc:AlternateContent xmlns:mc="http://schemas.openxmlformats.org/markup-compatibility/2006">
              <mc:Choice xmlns:v="urn:schemas-microsoft-com:vml" Requires="v">
                <p:oleObj spid="_x0000_s7351" name="Equation" r:id="rId5" imgW="3187440" imgH="253800" progId="Equation.DSMT4">
                  <p:embed/>
                </p:oleObj>
              </mc:Choice>
              <mc:Fallback>
                <p:oleObj name="Equation" r:id="rId5" imgW="3187440" imgH="253800" progId="Equation.DSMT4">
                  <p:embed/>
                  <p:pic>
                    <p:nvPicPr>
                      <p:cNvPr id="0" name=""/>
                      <p:cNvPicPr/>
                      <p:nvPr/>
                    </p:nvPicPr>
                    <p:blipFill>
                      <a:blip r:embed="rId6"/>
                      <a:stretch>
                        <a:fillRect/>
                      </a:stretch>
                    </p:blipFill>
                    <p:spPr>
                      <a:xfrm>
                        <a:off x="450850" y="3717032"/>
                        <a:ext cx="8132763" cy="647700"/>
                      </a:xfrm>
                      <a:prstGeom prst="rect">
                        <a:avLst/>
                      </a:prstGeom>
                    </p:spPr>
                  </p:pic>
                </p:oleObj>
              </mc:Fallback>
            </mc:AlternateContent>
          </a:graphicData>
        </a:graphic>
      </p:graphicFrame>
      <p:pic>
        <p:nvPicPr>
          <p:cNvPr id="6" name="内容占位符 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48448" y="4283720"/>
            <a:ext cx="2876951" cy="2591162"/>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104251109"/>
              </p:ext>
            </p:extLst>
          </p:nvPr>
        </p:nvGraphicFramePr>
        <p:xfrm>
          <a:off x="611560" y="1844824"/>
          <a:ext cx="7954963" cy="648072"/>
        </p:xfrm>
        <a:graphic>
          <a:graphicData uri="http://schemas.openxmlformats.org/presentationml/2006/ole">
            <mc:AlternateContent xmlns:mc="http://schemas.openxmlformats.org/markup-compatibility/2006">
              <mc:Choice xmlns:v="urn:schemas-microsoft-com:vml" Requires="v">
                <p:oleObj spid="_x0000_s7352" name="Equation" r:id="rId8" imgW="3466800" imgH="279360" progId="Equation.DSMT4">
                  <p:embed/>
                </p:oleObj>
              </mc:Choice>
              <mc:Fallback>
                <p:oleObj name="Equation" r:id="rId8" imgW="3466800" imgH="279360" progId="Equation.DSMT4">
                  <p:embed/>
                  <p:pic>
                    <p:nvPicPr>
                      <p:cNvPr id="0" name="对象 4"/>
                      <p:cNvPicPr>
                        <a:picLocks noChangeAspect="1" noChangeArrowheads="1"/>
                      </p:cNvPicPr>
                      <p:nvPr/>
                    </p:nvPicPr>
                    <p:blipFill>
                      <a:blip r:embed="rId9"/>
                      <a:srcRect/>
                      <a:stretch>
                        <a:fillRect/>
                      </a:stretch>
                    </p:blipFill>
                    <p:spPr bwMode="auto">
                      <a:xfrm>
                        <a:off x="611560" y="1844824"/>
                        <a:ext cx="7954963"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71985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2681</TotalTime>
  <Words>3171</Words>
  <Application>Microsoft Office PowerPoint</Application>
  <PresentationFormat>全屏显示(4:3)</PresentationFormat>
  <Paragraphs>176</Paragraphs>
  <Slides>70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73" baseType="lpstr">
      <vt:lpstr>Office 主题</vt:lpstr>
      <vt:lpstr>Equation</vt:lpstr>
      <vt:lpstr>MathType 6.0 Equation</vt:lpstr>
      <vt:lpstr>谱聚类(Spectral Clustering)</vt:lpstr>
      <vt:lpstr>什么叫谱聚类</vt:lpstr>
      <vt:lpstr>有权图的矩阵</vt:lpstr>
      <vt:lpstr>基于图的割的聚类</vt:lpstr>
      <vt:lpstr>基于图的割的聚类</vt:lpstr>
      <vt:lpstr>基于图的割的聚类</vt:lpstr>
      <vt:lpstr>基于图的割的聚类</vt:lpstr>
      <vt:lpstr>例 1</vt:lpstr>
      <vt:lpstr>基于图的割的聚类</vt:lpstr>
      <vt:lpstr>基于图的割的聚类</vt:lpstr>
      <vt:lpstr>基于图的割的聚类</vt:lpstr>
      <vt:lpstr>总结</vt:lpstr>
      <vt:lpstr>例 2</vt:lpstr>
      <vt:lpstr>例 2</vt:lpstr>
      <vt:lpstr>例 2</vt:lpstr>
      <vt:lpstr>注意</vt:lpstr>
      <vt:lpstr>例 3</vt:lpstr>
      <vt:lpstr>例 3</vt:lpstr>
      <vt:lpstr>例 3</vt:lpstr>
      <vt:lpstr>谱聚类目标函数</vt:lpstr>
      <vt:lpstr>比例割</vt:lpstr>
      <vt:lpstr>注意</vt:lpstr>
      <vt:lpstr>比例割</vt:lpstr>
      <vt:lpstr>比例割</vt:lpstr>
      <vt:lpstr>例 5以学过的知识证明上一步的方法</vt:lpstr>
      <vt:lpstr>例 5</vt:lpstr>
      <vt:lpstr>例 5</vt:lpstr>
      <vt:lpstr>例 5</vt:lpstr>
      <vt:lpstr>例 5</vt:lpstr>
      <vt:lpstr>例 5</vt:lpstr>
      <vt:lpstr>比例割</vt:lpstr>
      <vt:lpstr>比例割</vt:lpstr>
      <vt:lpstr>0特征值问题</vt:lpstr>
      <vt:lpstr>0特征值问题</vt:lpstr>
      <vt:lpstr>0特征值问题</vt:lpstr>
      <vt:lpstr>比例割总结</vt:lpstr>
      <vt:lpstr>归一割(normalized cut)</vt:lpstr>
      <vt:lpstr>例 6</vt:lpstr>
      <vt:lpstr>归一割</vt:lpstr>
      <vt:lpstr>归一割</vt:lpstr>
      <vt:lpstr>归一割</vt:lpstr>
      <vt:lpstr>归一化拉普拉斯矩阵</vt:lpstr>
      <vt:lpstr>归一化拉普拉斯矩阵</vt:lpstr>
      <vt:lpstr>归一化拉普拉斯矩阵</vt:lpstr>
      <vt:lpstr>向量数据向图数据的转化</vt:lpstr>
      <vt:lpstr>如何聚类</vt:lpstr>
      <vt:lpstr>谱聚类算法流程</vt:lpstr>
      <vt:lpstr>谱聚类流程</vt:lpstr>
      <vt:lpstr>最小特征值问题</vt:lpstr>
      <vt:lpstr>Y矩阵每一行单位化问题</vt:lpstr>
      <vt:lpstr>例 7</vt:lpstr>
      <vt:lpstr>例 7</vt:lpstr>
      <vt:lpstr>例 7</vt:lpstr>
      <vt:lpstr>谱聚类优点</vt:lpstr>
      <vt:lpstr>谱聚类缺点</vt:lpstr>
      <vt:lpstr>高斯核参数影响</vt:lpstr>
      <vt:lpstr>NP、NPC等问题</vt:lpstr>
      <vt:lpstr>NP 、NPC等问题</vt:lpstr>
      <vt:lpstr>NP 、NPC等问题</vt:lpstr>
      <vt:lpstr>NP 、NPC等问题</vt:lpstr>
      <vt:lpstr>NP 、NPC等问题</vt:lpstr>
      <vt:lpstr>NP 、NPC等问题</vt:lpstr>
      <vt:lpstr>NP 、NPC等问题</vt:lpstr>
      <vt:lpstr>思考</vt:lpstr>
      <vt:lpstr>NP 、NPC等问题</vt:lpstr>
      <vt:lpstr>NP 、NPC等问题</vt:lpstr>
      <vt:lpstr>NP 、NPC等问题</vt:lpstr>
      <vt:lpstr>NP 、NPC等问题</vt:lpstr>
      <vt:lpstr>NP 、NPC等问题</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谱聚类(Spectral Clustering)</dc:title>
  <dc:creator>jiecaozi</dc:creator>
  <cp:lastModifiedBy>jiecaozi</cp:lastModifiedBy>
  <cp:revision>134</cp:revision>
  <dcterms:created xsi:type="dcterms:W3CDTF">2018-10-29T00:17:36Z</dcterms:created>
  <dcterms:modified xsi:type="dcterms:W3CDTF">2018-12-27T06:45:19Z</dcterms:modified>
</cp:coreProperties>
</file>