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1"/>
  </p:notesMasterIdLst>
  <p:sldIdLst>
    <p:sldId id="773" r:id="rId2"/>
    <p:sldId id="832" r:id="rId3"/>
    <p:sldId id="879" r:id="rId4"/>
    <p:sldId id="934" r:id="rId5"/>
    <p:sldId id="935" r:id="rId6"/>
    <p:sldId id="937" r:id="rId7"/>
    <p:sldId id="948" r:id="rId8"/>
    <p:sldId id="949" r:id="rId9"/>
    <p:sldId id="950" r:id="rId10"/>
    <p:sldId id="951" r:id="rId11"/>
    <p:sldId id="936" r:id="rId12"/>
    <p:sldId id="947" r:id="rId13"/>
    <p:sldId id="938" r:id="rId14"/>
    <p:sldId id="944" r:id="rId15"/>
    <p:sldId id="939" r:id="rId16"/>
    <p:sldId id="943" r:id="rId17"/>
    <p:sldId id="941" r:id="rId18"/>
    <p:sldId id="942" r:id="rId19"/>
    <p:sldId id="794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Angular</a:t>
            </a:r>
            <a:r>
              <a:rPr lang="zh-CN" altLang="en-US" smtClean="0">
                <a:latin typeface="+mn-ea"/>
                <a:ea typeface="+mn-ea"/>
              </a:rPr>
              <a:t>路由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228685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smtClean="0"/>
              <a:t> Resolve </a:t>
            </a:r>
            <a:r>
              <a:rPr lang="zh-CN" altLang="en-US" smtClean="0"/>
              <a:t>守卫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创建守卫类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export class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</a:t>
            </a:r>
            <a:r>
              <a:rPr lang="en-US" altLang="zh-CN" dirty="0"/>
              <a:t>implements </a:t>
            </a:r>
            <a:r>
              <a:rPr lang="en-US" altLang="zh-CN" dirty="0" err="1" smtClean="0"/>
              <a:t>CanDeactivate</a:t>
            </a:r>
            <a:r>
              <a:rPr lang="en-US" altLang="zh-CN" dirty="0" smtClean="0"/>
              <a:t>&lt;Component&gt;{  }</a:t>
            </a:r>
            <a:endParaRPr lang="en-US" altLang="zh-CN" dirty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配置路由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import {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} from ‘ ’;</a:t>
            </a:r>
          </a:p>
          <a:p>
            <a:pPr marL="593362" lvl="2"/>
            <a:r>
              <a:rPr lang="en-US" altLang="zh-CN" dirty="0"/>
              <a:t> {path</a:t>
            </a:r>
            <a:r>
              <a:rPr lang="en-US" altLang="zh-CN" dirty="0" smtClean="0"/>
              <a:t>:‘ ',…,</a:t>
            </a:r>
            <a:r>
              <a:rPr lang="en-US" altLang="zh-CN" dirty="0"/>
              <a:t> </a:t>
            </a:r>
            <a:r>
              <a:rPr lang="en-US" altLang="zh-CN" dirty="0" err="1" smtClean="0"/>
              <a:t>canDeactivate</a:t>
            </a:r>
            <a:r>
              <a:rPr lang="en-US" altLang="zh-CN" dirty="0" smtClean="0"/>
              <a:t>:[</a:t>
            </a:r>
            <a:r>
              <a:rPr lang="en-US" altLang="zh-CN" dirty="0" err="1"/>
              <a:t>GuardClass</a:t>
            </a:r>
            <a:r>
              <a:rPr lang="en-US" altLang="zh-CN" dirty="0"/>
              <a:t> </a:t>
            </a:r>
            <a:r>
              <a:rPr lang="en-US" altLang="zh-CN" dirty="0" smtClean="0"/>
              <a:t>]}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注入服务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providers</a:t>
            </a:r>
            <a:r>
              <a:rPr lang="en-US" altLang="zh-CN" dirty="0" smtClean="0"/>
              <a:t>:[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]</a:t>
            </a:r>
            <a:endParaRPr lang="en-US" altLang="zh-CN" dirty="0"/>
          </a:p>
          <a:p>
            <a:pPr marL="593362" lvl="2"/>
            <a:endParaRPr lang="en-US" altLang="zh-CN" dirty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zh-CN" altLang="en-US" dirty="0">
                <a:latin typeface="+mn-ea"/>
              </a:rPr>
              <a:t>守卫</a:t>
            </a:r>
          </a:p>
          <a:p>
            <a:pPr>
              <a:defRPr/>
            </a:pP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38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路由传参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940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路由路径中传递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在路由定义中声明参数</a:t>
            </a:r>
            <a:endParaRPr lang="en-US" altLang="zh-CN" dirty="0" smtClean="0"/>
          </a:p>
          <a:p>
            <a:pPr marL="593362" lvl="2"/>
            <a:r>
              <a:rPr lang="en-US" altLang="zh-CN" dirty="0" err="1" smtClean="0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/>
              <a:t>”}</a:t>
            </a:r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在实际路径中携带参数</a:t>
            </a:r>
            <a:endParaRPr lang="en-US" altLang="zh-CN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&lt;a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routerLink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= </a:t>
            </a:r>
            <a:r>
              <a:rPr lang="en-US" altLang="zh-CN" dirty="0" smtClean="0"/>
              <a:t>[“/”,</a:t>
            </a:r>
            <a:r>
              <a:rPr lang="zh-CN" altLang="en-US" dirty="0" smtClean="0"/>
              <a:t>参数值 </a:t>
            </a:r>
            <a:r>
              <a:rPr lang="en-US" altLang="zh-CN" dirty="0" smtClean="0"/>
              <a:t>]  &gt;&lt;/</a:t>
            </a:r>
            <a:r>
              <a:rPr lang="en-US" altLang="zh-CN" dirty="0"/>
              <a:t>a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593362" lvl="2"/>
            <a:endParaRPr lang="en-US" altLang="zh-CN" dirty="0" smtClean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路由传参</a:t>
            </a:r>
          </a:p>
        </p:txBody>
      </p:sp>
    </p:spTree>
    <p:extLst>
      <p:ext uri="{BB962C8B-B14F-4D97-AF65-F5344CB8AC3E}">
        <p14:creationId xmlns:p14="http://schemas.microsoft.com/office/powerpoint/2010/main" val="31474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80480"/>
            <a:ext cx="10660883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1775" lvl="1"/>
            <a:r>
              <a:rPr lang="zh-CN" altLang="en-US" dirty="0" smtClean="0"/>
              <a:t> 在</a:t>
            </a:r>
            <a:r>
              <a:rPr lang="zh-CN" altLang="en-US" dirty="0"/>
              <a:t>目标组件中接收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593362" lvl="2"/>
            <a:r>
              <a:rPr lang="en-US" altLang="zh-CN" sz="2200" dirty="0" smtClean="0"/>
              <a:t> </a:t>
            </a:r>
            <a:r>
              <a:rPr lang="en-US" altLang="zh-CN" dirty="0"/>
              <a:t>import { </a:t>
            </a:r>
            <a:r>
              <a:rPr lang="en-US" altLang="zh-CN" dirty="0" err="1">
                <a:solidFill>
                  <a:srgbClr val="FF0000"/>
                </a:solidFill>
              </a:rPr>
              <a:t>ActivatedRoute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'@angular/router';</a:t>
            </a:r>
          </a:p>
          <a:p>
            <a:pPr marL="593362" lvl="2"/>
            <a:r>
              <a:rPr lang="en-US" altLang="zh-CN" sz="2200" dirty="0" smtClean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（</a:t>
            </a:r>
            <a:r>
              <a:rPr lang="en-US" altLang="zh-CN" dirty="0"/>
              <a:t>private route: </a:t>
            </a:r>
            <a:r>
              <a:rPr lang="en-US" altLang="zh-CN" dirty="0" err="1"/>
              <a:t>ActivatedRoute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this.route.</a:t>
            </a:r>
            <a:r>
              <a:rPr lang="en-US" altLang="zh-CN" dirty="0" err="1" smtClean="0">
                <a:solidFill>
                  <a:srgbClr val="FF0000"/>
                </a:solidFill>
              </a:rPr>
              <a:t>snapshot</a:t>
            </a:r>
            <a:r>
              <a:rPr lang="en-US" altLang="zh-CN" dirty="0" err="1" smtClean="0"/>
              <a:t>.params</a:t>
            </a:r>
            <a:r>
              <a:rPr lang="en-US" altLang="zh-CN" dirty="0" smtClean="0"/>
              <a:t>[“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”]</a:t>
            </a:r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查询参数中传递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&lt;a [</a:t>
            </a:r>
            <a:r>
              <a:rPr lang="en-US" altLang="zh-CN" dirty="0" err="1"/>
              <a:t>routerLink</a:t>
            </a:r>
            <a:r>
              <a:rPr lang="en-US" altLang="zh-CN" dirty="0"/>
              <a:t>]= </a:t>
            </a:r>
            <a:r>
              <a:rPr lang="en-US" altLang="zh-CN" dirty="0" smtClean="0"/>
              <a:t>[“/”]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queryParams</a:t>
            </a:r>
            <a:r>
              <a:rPr lang="en-US" altLang="zh-CN" dirty="0" smtClean="0">
                <a:solidFill>
                  <a:srgbClr val="FF0000"/>
                </a:solidFill>
              </a:rPr>
              <a:t>]=“{</a:t>
            </a:r>
            <a:r>
              <a:rPr lang="zh-CN" altLang="en-US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 smtClean="0">
                <a:solidFill>
                  <a:srgbClr val="FF0000"/>
                </a:solidFill>
              </a:rPr>
              <a:t>” </a:t>
            </a:r>
            <a:r>
              <a:rPr lang="en-US" altLang="zh-CN" dirty="0"/>
              <a:t>&gt;&lt;/a</a:t>
            </a:r>
            <a:r>
              <a:rPr lang="en-US" altLang="zh-CN" dirty="0" smtClean="0"/>
              <a:t>&gt;</a:t>
            </a:r>
          </a:p>
          <a:p>
            <a:pPr marL="591775" lvl="1"/>
            <a:r>
              <a:rPr lang="zh-CN" altLang="en-US" dirty="0"/>
              <a:t>在目标组件中接收数据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this.route.</a:t>
            </a:r>
            <a:r>
              <a:rPr lang="en-US" altLang="zh-CN" dirty="0" err="1" smtClean="0">
                <a:solidFill>
                  <a:srgbClr val="FF0000"/>
                </a:solidFill>
              </a:rPr>
              <a:t>snapshot</a:t>
            </a:r>
            <a:r>
              <a:rPr lang="en-US" altLang="zh-CN" dirty="0" err="1" smtClean="0"/>
              <a:t>.queryParams</a:t>
            </a:r>
            <a:r>
              <a:rPr lang="en-US" altLang="zh-CN" dirty="0"/>
              <a:t>[“</a:t>
            </a:r>
            <a:r>
              <a:rPr lang="en-US" altLang="zh-CN" dirty="0" err="1"/>
              <a:t>param</a:t>
            </a:r>
            <a:r>
              <a:rPr lang="en-US" altLang="zh-CN" dirty="0"/>
              <a:t>”]</a:t>
            </a:r>
          </a:p>
          <a:p>
            <a:pPr marL="591775" lvl="1"/>
            <a:endParaRPr lang="en-US" altLang="zh-CN" dirty="0"/>
          </a:p>
          <a:p>
            <a:pPr marL="593362" lvl="2"/>
            <a:endParaRPr lang="en-US" altLang="zh-CN" dirty="0" smtClean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路由传参（续）</a:t>
            </a:r>
          </a:p>
        </p:txBody>
      </p:sp>
    </p:spTree>
    <p:extLst>
      <p:ext uri="{BB962C8B-B14F-4D97-AF65-F5344CB8AC3E}">
        <p14:creationId xmlns:p14="http://schemas.microsoft.com/office/powerpoint/2010/main" val="13862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数据接收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参数快照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如果视图切换时切换到同一组件，参数快照形式参数不变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/>
              <a:t>this.route.</a:t>
            </a:r>
            <a:r>
              <a:rPr lang="en-US" altLang="zh-CN" dirty="0" err="1">
                <a:solidFill>
                  <a:srgbClr val="FF0000"/>
                </a:solidFill>
              </a:rPr>
              <a:t>snapshot</a:t>
            </a:r>
            <a:r>
              <a:rPr lang="en-US" altLang="zh-CN" dirty="0" err="1"/>
              <a:t>.queryParams</a:t>
            </a:r>
            <a:r>
              <a:rPr lang="en-US" altLang="zh-CN" dirty="0"/>
              <a:t>[“</a:t>
            </a:r>
            <a:r>
              <a:rPr lang="en-US" altLang="zh-CN" dirty="0" err="1"/>
              <a:t>param</a:t>
            </a:r>
            <a:r>
              <a:rPr lang="en-US" altLang="zh-CN" dirty="0" smtClean="0"/>
              <a:t>”]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参数订阅</a:t>
            </a:r>
            <a:endParaRPr lang="en-US" altLang="zh-CN" dirty="0" smtClean="0"/>
          </a:p>
          <a:p>
            <a:pPr marL="593362" lvl="2"/>
            <a:r>
              <a:rPr lang="zh-CN" altLang="en-US" dirty="0" smtClean="0"/>
              <a:t> 如果</a:t>
            </a:r>
            <a:r>
              <a:rPr lang="zh-CN" altLang="en-US" dirty="0"/>
              <a:t>视图切换时切换到同一组件，</a:t>
            </a:r>
            <a:r>
              <a:rPr lang="zh-CN" altLang="en-US" dirty="0" smtClean="0"/>
              <a:t>参数依然会随之变化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3"/>
                </a:solidFill>
              </a:rPr>
              <a:t>this.route.params.subscribe</a:t>
            </a:r>
            <a:r>
              <a:rPr lang="en-US" altLang="zh-CN" dirty="0">
                <a:solidFill>
                  <a:schemeClr val="accent3"/>
                </a:solidFill>
              </a:rPr>
              <a:t>( </a:t>
            </a:r>
            <a:r>
              <a:rPr lang="en-US" altLang="zh-CN" dirty="0" err="1">
                <a:solidFill>
                  <a:schemeClr val="accent3"/>
                </a:solidFill>
              </a:rPr>
              <a:t>params</a:t>
            </a:r>
            <a:r>
              <a:rPr lang="en-US" altLang="zh-CN" dirty="0">
                <a:solidFill>
                  <a:schemeClr val="accent3"/>
                </a:solidFill>
              </a:rPr>
              <a:t>=&gt;{  } </a:t>
            </a:r>
            <a:r>
              <a:rPr lang="en-US" altLang="zh-CN" dirty="0" smtClean="0">
                <a:solidFill>
                  <a:schemeClr val="accent3"/>
                </a:solidFill>
              </a:rPr>
              <a:t>);</a:t>
            </a:r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数据接收</a:t>
            </a:r>
          </a:p>
        </p:txBody>
      </p:sp>
    </p:spTree>
    <p:extLst>
      <p:ext uri="{BB962C8B-B14F-4D97-AF65-F5344CB8AC3E}">
        <p14:creationId xmlns:p14="http://schemas.microsoft.com/office/powerpoint/2010/main" val="13024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路由传参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跳转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549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跳转</a:t>
            </a:r>
            <a:endParaRPr lang="en-US" altLang="zh-CN" sz="28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引入 </a:t>
            </a:r>
            <a:r>
              <a:rPr lang="en-US" altLang="zh-CN" dirty="0" smtClean="0"/>
              <a:t>Router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 dirty="0"/>
              <a:t>{ Router } from '@angular/router';</a:t>
            </a:r>
            <a:r>
              <a:rPr lang="en-US" altLang="zh-CN" dirty="0" smtClean="0"/>
              <a:t> </a:t>
            </a:r>
            <a:endParaRPr lang="en-US" altLang="zh-CN" sz="22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构造函数中声明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public _router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 }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调用 </a:t>
            </a:r>
            <a:r>
              <a:rPr lang="en-US" altLang="zh-CN" dirty="0" err="1" smtClean="0"/>
              <a:t>Router.navigate</a:t>
            </a:r>
            <a:r>
              <a:rPr lang="en-US" altLang="zh-CN" dirty="0" smtClean="0"/>
              <a:t> (  )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路径传参</a:t>
            </a:r>
            <a:r>
              <a:rPr lang="zh-CN" altLang="en-US" dirty="0"/>
              <a:t>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navigate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[“”,</a:t>
            </a:r>
            <a:r>
              <a:rPr lang="zh-CN" altLang="en-US" dirty="0" smtClean="0"/>
              <a:t>参数值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查询参数传参时：</a:t>
            </a:r>
            <a:r>
              <a:rPr lang="en-US" altLang="zh-CN" dirty="0" smtClean="0"/>
              <a:t>navigate</a:t>
            </a:r>
            <a:r>
              <a:rPr lang="en-US" altLang="zh-CN" dirty="0"/>
              <a:t>( [ </a:t>
            </a:r>
            <a:r>
              <a:rPr lang="zh-CN" altLang="en-US" dirty="0"/>
              <a:t>“”</a:t>
            </a:r>
            <a:r>
              <a:rPr lang="en-US" altLang="zh-CN" dirty="0" smtClean="0"/>
              <a:t> </a:t>
            </a:r>
            <a:r>
              <a:rPr lang="en-US" altLang="zh-CN" dirty="0"/>
              <a:t>],{ </a:t>
            </a:r>
            <a:r>
              <a:rPr lang="en-US" altLang="zh-CN" dirty="0" err="1"/>
              <a:t>queryParams</a:t>
            </a:r>
            <a:r>
              <a:rPr lang="en-US" altLang="zh-CN" dirty="0"/>
              <a:t>:{  } } );</a:t>
            </a:r>
          </a:p>
          <a:p>
            <a:pPr marL="593362" lvl="2" indent="0">
              <a:buNone/>
            </a:pPr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</a:t>
            </a:r>
            <a:r>
              <a:rPr lang="zh-CN" altLang="en-US" dirty="0" smtClean="0">
                <a:latin typeface="+mn-ea"/>
                <a:ea typeface="+mn-ea"/>
              </a:rPr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28745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路由传参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父子路由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72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允许一个路由组件被嵌入另一个路由组件中，建立路由的多级嵌套关系 </a:t>
            </a:r>
            <a:endParaRPr lang="en-US" altLang="zh-CN" dirty="0" smtClean="0"/>
          </a:p>
          <a:p>
            <a:pPr marL="360000"/>
            <a:r>
              <a:rPr lang="zh-CN" altLang="en-US" smtClean="0"/>
              <a:t> 父子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/>
              <a:t>	{ </a:t>
            </a:r>
            <a:r>
              <a:rPr lang="en-US" altLang="zh-CN" dirty="0" smtClean="0"/>
              <a:t>path : “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”, component :“</a:t>
            </a:r>
            <a:r>
              <a:rPr lang="zh-CN" altLang="en-US" dirty="0"/>
              <a:t>组件名</a:t>
            </a:r>
            <a:r>
              <a:rPr lang="en-US" altLang="zh-CN" dirty="0" smtClean="0"/>
              <a:t>”, children :[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{ </a:t>
            </a:r>
            <a:r>
              <a:rPr lang="en-US" altLang="zh-CN" dirty="0"/>
              <a:t>path: </a:t>
            </a:r>
            <a:r>
              <a:rPr lang="en-US" altLang="zh-CN" dirty="0" smtClean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]}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父子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1040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路由传参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路由（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应用程序一般包含多个视图 </a:t>
            </a:r>
            <a:r>
              <a:rPr lang="en-US" altLang="zh-CN" dirty="0"/>
              <a:t>(view)</a:t>
            </a:r>
            <a:r>
              <a:rPr lang="zh-CN" altLang="en-US" dirty="0"/>
              <a:t>。 用户通过点击链接、</a:t>
            </a:r>
            <a:r>
              <a:rPr lang="zh-CN" altLang="en-US" dirty="0" smtClean="0"/>
              <a:t>按钮等，在</a:t>
            </a:r>
            <a:r>
              <a:rPr lang="zh-CN" altLang="en-US" dirty="0"/>
              <a:t>视图</a:t>
            </a:r>
            <a:r>
              <a:rPr lang="zh-CN" altLang="en-US" dirty="0" smtClean="0"/>
              <a:t>之间导航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Angular </a:t>
            </a:r>
            <a:r>
              <a:rPr lang="zh-CN" altLang="en-US" dirty="0" smtClean="0"/>
              <a:t>中的路由是</a:t>
            </a:r>
            <a:r>
              <a:rPr lang="zh-CN" altLang="en-US" dirty="0"/>
              <a:t>一个特性丰富的机制，可以配置和管理整个导航过程，包括建立和销毁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marL="360000"/>
            <a:r>
              <a:rPr lang="zh-CN" altLang="en-US" sz="2800" dirty="0" smtClean="0"/>
              <a:t> 路由配置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dirty="0"/>
              <a:t>index.html</a:t>
            </a:r>
            <a:r>
              <a:rPr lang="zh-CN" altLang="en-US" dirty="0"/>
              <a:t>的</a:t>
            </a:r>
            <a:r>
              <a:rPr lang="en-US" altLang="zh-CN" dirty="0"/>
              <a:t>&lt;head&gt;</a:t>
            </a:r>
            <a:r>
              <a:rPr lang="zh-CN" altLang="en-US" dirty="0"/>
              <a:t>标签</a:t>
            </a:r>
            <a:r>
              <a:rPr lang="zh-CN" altLang="en-US" dirty="0" smtClean="0"/>
              <a:t>下添加</a:t>
            </a:r>
            <a:r>
              <a:rPr lang="en-US" altLang="zh-CN" dirty="0" smtClean="0"/>
              <a:t>&lt;</a:t>
            </a:r>
            <a:r>
              <a:rPr lang="en-US" altLang="zh-CN" dirty="0"/>
              <a:t>base&gt;</a:t>
            </a:r>
            <a:r>
              <a:rPr lang="zh-CN" altLang="en-US" dirty="0"/>
              <a:t>元素</a:t>
            </a:r>
            <a:r>
              <a:rPr lang="zh-CN" altLang="en-US" dirty="0" smtClean="0"/>
              <a:t>，告诉路由该</a:t>
            </a:r>
            <a:r>
              <a:rPr lang="zh-CN" altLang="en-US" dirty="0"/>
              <a:t>如何合成导航用的</a:t>
            </a:r>
            <a:r>
              <a:rPr lang="en-US" altLang="zh-CN" dirty="0"/>
              <a:t>URL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路由配置（续）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zh-CN" altLang="en-US" sz="2400" dirty="0" smtClean="0"/>
              <a:t>引入 </a:t>
            </a:r>
            <a:r>
              <a:rPr lang="en-US" altLang="zh-CN" dirty="0" err="1" smtClean="0"/>
              <a:t>RouterModule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</a:t>
            </a:r>
            <a:endParaRPr lang="en-US" altLang="zh-CN" sz="2400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RouterModule</a:t>
            </a:r>
            <a:r>
              <a:rPr lang="en-US" altLang="zh-CN" dirty="0"/>
              <a:t> } from '@angular/router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方法配置路由信息</a:t>
            </a:r>
            <a:r>
              <a:rPr lang="en-US" altLang="zh-CN" dirty="0" smtClean="0"/>
              <a:t>( </a:t>
            </a:r>
            <a:r>
              <a:rPr lang="zh-CN" altLang="en-US" dirty="0" smtClean="0">
                <a:solidFill>
                  <a:srgbClr val="FF0000"/>
                </a:solidFill>
              </a:rPr>
              <a:t>该方法位于</a:t>
            </a:r>
            <a:r>
              <a:rPr lang="en-US" altLang="zh-CN" dirty="0" smtClean="0">
                <a:solidFill>
                  <a:srgbClr val="FF0000"/>
                </a:solidFill>
              </a:rPr>
              <a:t>imports</a:t>
            </a:r>
            <a:r>
              <a:rPr lang="zh-CN" altLang="en-US" dirty="0" smtClean="0">
                <a:solidFill>
                  <a:srgbClr val="FF0000"/>
                </a:solidFill>
              </a:rPr>
              <a:t>数组中</a:t>
            </a:r>
            <a:r>
              <a:rPr lang="en-US" altLang="zh-CN" dirty="0" smtClean="0"/>
              <a:t> )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( [</a:t>
            </a:r>
          </a:p>
          <a:p>
            <a:pPr marL="593362" lvl="2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	{ </a:t>
            </a:r>
            <a:r>
              <a:rPr lang="en-US" altLang="zh-CN" dirty="0" smtClean="0"/>
              <a:t>path</a:t>
            </a:r>
            <a:r>
              <a:rPr lang="en-US" altLang="zh-CN" dirty="0"/>
              <a:t>: 'home', </a:t>
            </a:r>
            <a:r>
              <a:rPr lang="en-US" altLang="zh-CN" dirty="0" smtClean="0"/>
              <a:t>component</a:t>
            </a:r>
            <a:r>
              <a:rPr lang="en-US" altLang="zh-CN" dirty="0"/>
              <a:t>: </a:t>
            </a:r>
            <a:r>
              <a:rPr lang="en-US" altLang="zh-CN" dirty="0" err="1" smtClean="0"/>
              <a:t>HomeComponent</a:t>
            </a:r>
            <a:r>
              <a:rPr lang="en-US" altLang="zh-CN" dirty="0"/>
              <a:t> </a:t>
            </a:r>
            <a:r>
              <a:rPr lang="en-US" altLang="zh-CN" dirty="0" smtClean="0"/>
              <a:t>},  ……</a:t>
            </a:r>
            <a:endParaRPr lang="en-US" altLang="zh-CN" dirty="0"/>
          </a:p>
          <a:p>
            <a:pPr marL="593362" lvl="2" indent="0">
              <a:buNone/>
            </a:pPr>
            <a:r>
              <a:rPr lang="en-US" altLang="zh-CN" dirty="0" smtClean="0"/>
              <a:t>   ] ) </a:t>
            </a:r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25381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路由配置（续）</a:t>
            </a:r>
            <a:endParaRPr lang="en-US" altLang="zh-CN" sz="2800" dirty="0" smtClean="0"/>
          </a:p>
          <a:p>
            <a:pPr marL="591775" lvl="1"/>
            <a:r>
              <a:rPr lang="zh-CN" altLang="en-US" dirty="0" smtClean="0"/>
              <a:t> 路由出口  </a:t>
            </a:r>
            <a:r>
              <a:rPr lang="en-US" altLang="zh-CN" dirty="0" smtClean="0"/>
              <a:t>--  </a:t>
            </a:r>
            <a:r>
              <a:rPr lang="en-US" altLang="zh-CN" dirty="0"/>
              <a:t>&lt;router-outlet&gt;&lt;/router-outlet</a:t>
            </a:r>
            <a:r>
              <a:rPr lang="en-US" altLang="zh-CN" dirty="0" smtClean="0"/>
              <a:t>&gt;</a:t>
            </a:r>
          </a:p>
          <a:p>
            <a:pPr marL="593362" lvl="2"/>
            <a:r>
              <a:rPr lang="zh-CN" altLang="en-US" dirty="0"/>
              <a:t>显示</a:t>
            </a:r>
            <a:r>
              <a:rPr lang="zh-CN" altLang="en-US" dirty="0" smtClean="0"/>
              <a:t>路由生成</a:t>
            </a:r>
            <a:r>
              <a:rPr lang="zh-CN" altLang="en-US" dirty="0"/>
              <a:t>的视图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路由链接  </a:t>
            </a:r>
            <a:r>
              <a:rPr lang="en-US" altLang="zh-CN" dirty="0" smtClean="0"/>
              <a:t>--  </a:t>
            </a:r>
            <a:r>
              <a:rPr lang="en-US" altLang="zh-CN" dirty="0"/>
              <a:t>&lt;a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routerLink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= [“/”] 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routerLinkActive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=[“”] </a:t>
            </a:r>
            <a:r>
              <a:rPr lang="en-US" altLang="zh-CN" dirty="0"/>
              <a:t>&gt;&lt;/a</a:t>
            </a:r>
            <a:r>
              <a:rPr lang="en-US" altLang="zh-CN" dirty="0" smtClean="0"/>
              <a:t>&gt;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routerLink</a:t>
            </a:r>
            <a:r>
              <a:rPr lang="zh-CN" altLang="en-US" dirty="0" smtClean="0"/>
              <a:t>：绑定导航的路径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routerLinkActive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类添加到激活路由的元素上</a:t>
            </a:r>
            <a:endParaRPr lang="zh-CN" altLang="en-US" dirty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6971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157038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重定向路由（默认路由）</a:t>
            </a:r>
            <a:endParaRPr lang="en-US" altLang="zh-CN" sz="28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( [</a:t>
            </a:r>
          </a:p>
          <a:p>
            <a:pPr marL="361587" lvl="1" indent="0">
              <a:buNone/>
            </a:pPr>
            <a:r>
              <a:rPr lang="en-US" altLang="zh-CN" dirty="0" smtClean="0"/>
              <a:t>       	{ path: “”, </a:t>
            </a:r>
            <a:r>
              <a:rPr lang="en-US" altLang="zh-CN" dirty="0" err="1" smtClean="0">
                <a:solidFill>
                  <a:srgbClr val="FF0000"/>
                </a:solidFill>
              </a:rPr>
              <a:t>redirectTo</a:t>
            </a:r>
            <a:r>
              <a:rPr lang="en-US" altLang="zh-CN" dirty="0" smtClean="0"/>
              <a:t>:“</a:t>
            </a:r>
            <a:r>
              <a:rPr lang="zh-CN" altLang="en-US" dirty="0" smtClean="0"/>
              <a:t>默认路由路径</a:t>
            </a:r>
            <a:r>
              <a:rPr lang="en-US" altLang="zh-CN" dirty="0" smtClean="0"/>
              <a:t>”, </a:t>
            </a:r>
            <a:r>
              <a:rPr lang="en-US" altLang="zh-CN" dirty="0" err="1" smtClean="0">
                <a:solidFill>
                  <a:srgbClr val="FF0000"/>
                </a:solidFill>
              </a:rPr>
              <a:t>pathMatch</a:t>
            </a:r>
            <a:r>
              <a:rPr lang="en-US" altLang="zh-CN" dirty="0" smtClean="0"/>
              <a:t>:“</a:t>
            </a:r>
            <a:r>
              <a:rPr lang="en-US" altLang="zh-CN" dirty="0" smtClean="0">
                <a:solidFill>
                  <a:srgbClr val="FF0000"/>
                </a:solidFill>
              </a:rPr>
              <a:t>full</a:t>
            </a:r>
            <a:r>
              <a:rPr lang="en-US" altLang="zh-CN" dirty="0" smtClean="0"/>
              <a:t>”}</a:t>
            </a:r>
          </a:p>
          <a:p>
            <a:pPr marL="361587" lvl="1" indent="0">
              <a:buNone/>
            </a:pPr>
            <a:r>
              <a:rPr lang="en-US" altLang="zh-CN" dirty="0" smtClean="0"/>
              <a:t>    ] ) </a:t>
            </a:r>
          </a:p>
          <a:p>
            <a:pPr marL="360000" lvl="0">
              <a:buClr>
                <a:srgbClr val="008469"/>
              </a:buClr>
            </a:pPr>
            <a:r>
              <a:rPr lang="en-US" altLang="zh-CN" dirty="0" smtClean="0"/>
              <a:t>									 </a:t>
            </a:r>
            <a:r>
              <a:rPr lang="zh-CN" altLang="en-US" dirty="0" smtClean="0"/>
              <a:t>通配符路由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”, component:“</a:t>
            </a:r>
            <a:r>
              <a:rPr lang="zh-CN" altLang="en-US" dirty="0"/>
              <a:t>组件名</a:t>
            </a:r>
            <a:r>
              <a:rPr lang="en-US" altLang="zh-CN" dirty="0" smtClean="0"/>
              <a:t>”}</a:t>
            </a:r>
            <a:endParaRPr lang="en-US" altLang="zh-CN" dirty="0"/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>
              <a:buClr>
                <a:srgbClr val="008469"/>
              </a:buClr>
            </a:pPr>
            <a:endParaRPr lang="en-US" altLang="zh-CN" dirty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11583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157038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路由守卫</a:t>
            </a:r>
            <a:endParaRPr lang="en-US" altLang="zh-CN" sz="28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CanActivate</a:t>
            </a:r>
            <a:r>
              <a:rPr lang="zh-CN" altLang="en-US" dirty="0" smtClean="0"/>
              <a:t>：处理</a:t>
            </a:r>
            <a:r>
              <a:rPr lang="zh-CN" altLang="en-US" dirty="0"/>
              <a:t>导航到某路由的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CanDeactivate</a:t>
            </a:r>
            <a:r>
              <a:rPr lang="zh-CN" altLang="en-US" dirty="0" smtClean="0"/>
              <a:t>：处理</a:t>
            </a:r>
            <a:r>
              <a:rPr lang="zh-CN" altLang="en-US" dirty="0"/>
              <a:t>从当前路由离开的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：在</a:t>
            </a:r>
            <a:r>
              <a:rPr lang="zh-CN" altLang="en-US" dirty="0"/>
              <a:t>路由激活之前获取路由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193312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zh-CN" altLang="en-US" dirty="0">
                <a:latin typeface="+mn-ea"/>
                <a:ea typeface="+mn-ea"/>
              </a:rPr>
              <a:t>守卫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64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157038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CanActivate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创建守卫类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export class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</a:t>
            </a:r>
            <a:r>
              <a:rPr lang="en-US" altLang="zh-CN" dirty="0"/>
              <a:t>implements </a:t>
            </a:r>
            <a:r>
              <a:rPr lang="en-US" altLang="zh-CN" dirty="0" err="1"/>
              <a:t>CanActivate</a:t>
            </a:r>
            <a:endParaRPr lang="en-US" altLang="zh-CN" dirty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配置路由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import {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} from ‘ ’;</a:t>
            </a:r>
          </a:p>
          <a:p>
            <a:pPr marL="593362" lvl="2"/>
            <a:r>
              <a:rPr lang="en-US" altLang="zh-CN" dirty="0"/>
              <a:t> {path</a:t>
            </a:r>
            <a:r>
              <a:rPr lang="en-US" altLang="zh-CN" dirty="0" smtClean="0"/>
              <a:t>:‘ ',…,</a:t>
            </a:r>
            <a:r>
              <a:rPr lang="en-US" altLang="zh-CN" dirty="0" err="1" smtClean="0"/>
              <a:t>canActivate</a:t>
            </a:r>
            <a:r>
              <a:rPr lang="en-US" altLang="zh-CN" dirty="0" smtClean="0"/>
              <a:t>:[</a:t>
            </a:r>
            <a:r>
              <a:rPr lang="en-US" altLang="zh-CN" dirty="0" err="1"/>
              <a:t>GuardClass</a:t>
            </a:r>
            <a:r>
              <a:rPr lang="en-US" altLang="zh-CN" dirty="0"/>
              <a:t> </a:t>
            </a:r>
            <a:r>
              <a:rPr lang="en-US" altLang="zh-CN" dirty="0" smtClean="0"/>
              <a:t>]}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注入服务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providers</a:t>
            </a:r>
            <a:r>
              <a:rPr lang="en-US" altLang="zh-CN" dirty="0" smtClean="0"/>
              <a:t>:[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]</a:t>
            </a:r>
            <a:endParaRPr lang="en-US" altLang="zh-CN" dirty="0"/>
          </a:p>
          <a:p>
            <a:pPr marL="593362" lvl="2"/>
            <a:endParaRPr lang="en-US" altLang="zh-CN" dirty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zh-CN" altLang="en-US" dirty="0">
                <a:latin typeface="+mn-ea"/>
              </a:rPr>
              <a:t>守卫</a:t>
            </a:r>
          </a:p>
          <a:p>
            <a:pPr>
              <a:defRPr/>
            </a:pP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7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228685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CanDeactivate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守卫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创建守卫类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export class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</a:t>
            </a:r>
            <a:r>
              <a:rPr lang="en-US" altLang="zh-CN" dirty="0"/>
              <a:t>implements </a:t>
            </a:r>
            <a:r>
              <a:rPr lang="en-US" altLang="zh-CN" dirty="0" err="1" smtClean="0"/>
              <a:t>CanDeactivate</a:t>
            </a:r>
            <a:r>
              <a:rPr lang="en-US" altLang="zh-CN" dirty="0" smtClean="0"/>
              <a:t>&lt;Component&gt;{  }</a:t>
            </a:r>
            <a:endParaRPr lang="en-US" altLang="zh-CN" dirty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配置路由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import {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} from ‘ ’;</a:t>
            </a:r>
          </a:p>
          <a:p>
            <a:pPr marL="593362" lvl="2"/>
            <a:r>
              <a:rPr lang="en-US" altLang="zh-CN" dirty="0"/>
              <a:t> {path</a:t>
            </a:r>
            <a:r>
              <a:rPr lang="en-US" altLang="zh-CN" dirty="0" smtClean="0"/>
              <a:t>:‘ ',…,</a:t>
            </a:r>
            <a:r>
              <a:rPr lang="en-US" altLang="zh-CN" dirty="0"/>
              <a:t> </a:t>
            </a:r>
            <a:r>
              <a:rPr lang="en-US" altLang="zh-CN" dirty="0" err="1" smtClean="0"/>
              <a:t>canDeactivate</a:t>
            </a:r>
            <a:r>
              <a:rPr lang="en-US" altLang="zh-CN" dirty="0" smtClean="0"/>
              <a:t>:[</a:t>
            </a:r>
            <a:r>
              <a:rPr lang="en-US" altLang="zh-CN" dirty="0" err="1"/>
              <a:t>GuardClass</a:t>
            </a:r>
            <a:r>
              <a:rPr lang="en-US" altLang="zh-CN" dirty="0"/>
              <a:t> </a:t>
            </a:r>
            <a:r>
              <a:rPr lang="en-US" altLang="zh-CN" dirty="0" smtClean="0"/>
              <a:t>]}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注入服务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providers</a:t>
            </a:r>
            <a:r>
              <a:rPr lang="en-US" altLang="zh-CN" dirty="0" smtClean="0"/>
              <a:t>:[ </a:t>
            </a:r>
            <a:r>
              <a:rPr lang="en-US" altLang="zh-CN" dirty="0" err="1" smtClean="0"/>
              <a:t>GuardClass</a:t>
            </a:r>
            <a:r>
              <a:rPr lang="en-US" altLang="zh-CN" dirty="0" smtClean="0"/>
              <a:t> ]</a:t>
            </a:r>
            <a:endParaRPr lang="en-US" altLang="zh-CN" dirty="0"/>
          </a:p>
          <a:p>
            <a:pPr marL="593362" lvl="2"/>
            <a:endParaRPr lang="en-US" altLang="zh-CN" dirty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zh-CN" altLang="en-US" dirty="0">
                <a:latin typeface="+mn-ea"/>
              </a:rPr>
              <a:t>守卫</a:t>
            </a:r>
          </a:p>
          <a:p>
            <a:pPr>
              <a:defRPr/>
            </a:pP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3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157260648</TotalTime>
  <Pages>0</Pages>
  <Words>669</Words>
  <Characters>0</Characters>
  <Application>Microsoft Office PowerPoint</Application>
  <DocSecurity>0</DocSecurity>
  <PresentationFormat>自定义</PresentationFormat>
  <Lines>0</Lines>
  <Paragraphs>150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2848</cp:revision>
  <cp:lastPrinted>1899-12-30T00:00:00Z</cp:lastPrinted>
  <dcterms:created xsi:type="dcterms:W3CDTF">2003-05-12T10:17:00Z</dcterms:created>
  <dcterms:modified xsi:type="dcterms:W3CDTF">2018-09-13T09:10:13Z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