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773" r:id="rId2"/>
    <p:sldId id="927" r:id="rId3"/>
    <p:sldId id="929" r:id="rId4"/>
    <p:sldId id="939" r:id="rId5"/>
    <p:sldId id="941" r:id="rId6"/>
    <p:sldId id="945" r:id="rId7"/>
    <p:sldId id="931" r:id="rId8"/>
    <p:sldId id="954" r:id="rId9"/>
    <p:sldId id="942" r:id="rId10"/>
    <p:sldId id="946" r:id="rId11"/>
    <p:sldId id="944" r:id="rId12"/>
    <p:sldId id="947" r:id="rId13"/>
    <p:sldId id="948" r:id="rId14"/>
    <p:sldId id="937" r:id="rId15"/>
    <p:sldId id="949" r:id="rId16"/>
    <p:sldId id="951" r:id="rId17"/>
    <p:sldId id="952" r:id="rId18"/>
    <p:sldId id="953" r:id="rId19"/>
    <p:sldId id="950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8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参考链接：</a:t>
            </a:r>
            <a:r>
              <a:rPr lang="en-US" altLang="zh-CN" dirty="0" smtClean="0"/>
              <a:t>https://blog.csdn.net/qq451354/article/details/58588252?locationNum=15&amp;fps=1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865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36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451354/article/details/58588252?locationNum=15&amp;fps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 </a:t>
            </a:r>
            <a:r>
              <a:rPr lang="zh-CN" altLang="en-US" sz="3600" dirty="0" smtClean="0">
                <a:latin typeface="+mn-ea"/>
                <a:ea typeface="+mn-ea"/>
              </a:rPr>
              <a:t>指令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102104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FormsModule</a:t>
            </a:r>
            <a:r>
              <a:rPr lang="zh-CN" altLang="en-US" dirty="0" smtClean="0"/>
              <a:t>包含（续）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ngModel</a:t>
            </a:r>
            <a:r>
              <a:rPr lang="en-US" altLang="zh-CN" dirty="0" smtClean="0"/>
              <a:t> --- </a:t>
            </a:r>
            <a:r>
              <a:rPr lang="zh-CN" altLang="en-US" dirty="0" smtClean="0"/>
              <a:t>数据绑定的核心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ngModelGroup</a:t>
            </a:r>
            <a:r>
              <a:rPr lang="en-US" altLang="zh-CN" sz="2400" dirty="0" smtClean="0"/>
              <a:t>		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---</a:t>
            </a:r>
            <a:r>
              <a:rPr lang="zh-CN" altLang="en-US" dirty="0"/>
              <a:t>对表单输入内容进行</a:t>
            </a:r>
            <a:r>
              <a:rPr lang="zh-CN" altLang="en-US" dirty="0" smtClean="0"/>
              <a:t>分组</a:t>
            </a:r>
            <a:endParaRPr lang="en-US" altLang="zh-CN" sz="2400" dirty="0" smtClean="0"/>
          </a:p>
          <a:p>
            <a:pPr marL="593090" lvl="2"/>
            <a:r>
              <a:rPr lang="en-US" altLang="zh-CN" dirty="0" smtClean="0"/>
              <a:t>&lt;</a:t>
            </a:r>
            <a:r>
              <a:rPr lang="en-US" altLang="zh-CN" dirty="0"/>
              <a:t>form 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userForm</a:t>
            </a:r>
            <a:r>
              <a:rPr lang="en-US" altLang="zh-CN" dirty="0"/>
              <a:t>="</a:t>
            </a:r>
            <a:r>
              <a:rPr lang="en-US" altLang="zh-CN" dirty="0" err="1"/>
              <a:t>ngForm</a:t>
            </a:r>
            <a:r>
              <a:rPr lang="en-US" altLang="zh-CN" dirty="0"/>
              <a:t>" (</a:t>
            </a:r>
            <a:r>
              <a:rPr lang="en-US" altLang="zh-CN" dirty="0" err="1"/>
              <a:t>ngSubmit</a:t>
            </a:r>
            <a:r>
              <a:rPr lang="en-US" altLang="zh-CN" dirty="0"/>
              <a:t>)="submit(</a:t>
            </a:r>
            <a:r>
              <a:rPr lang="en-US" altLang="zh-CN" dirty="0" err="1"/>
              <a:t>userForm.value</a:t>
            </a:r>
            <a:r>
              <a:rPr lang="en-US" altLang="zh-CN" dirty="0" smtClean="0"/>
              <a:t>)"&gt;</a:t>
            </a:r>
          </a:p>
          <a:p>
            <a:pPr marL="59309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&lt;</a:t>
            </a:r>
            <a:r>
              <a:rPr lang="en-US" altLang="zh-CN" dirty="0" err="1"/>
              <a:t>fieldset</a:t>
            </a:r>
            <a:r>
              <a:rPr lang="en-US" altLang="zh-CN" dirty="0"/>
              <a:t> </a:t>
            </a:r>
            <a:r>
              <a:rPr lang="en-US" altLang="zh-CN" dirty="0" err="1"/>
              <a:t>ngModelGroup</a:t>
            </a:r>
            <a:r>
              <a:rPr lang="en-US" altLang="zh-CN" dirty="0"/>
              <a:t>="</a:t>
            </a:r>
            <a:r>
              <a:rPr lang="en-US" altLang="zh-CN" dirty="0" err="1"/>
              <a:t>namegroup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&lt;</a:t>
            </a:r>
            <a:r>
              <a:rPr lang="en-US" altLang="zh-CN" dirty="0"/>
              <a:t>input type="text" name="first" [(</a:t>
            </a:r>
            <a:r>
              <a:rPr lang="en-US" altLang="zh-CN" dirty="0" err="1"/>
              <a:t>ngModel</a:t>
            </a:r>
            <a:r>
              <a:rPr lang="en-US" altLang="zh-CN" dirty="0"/>
              <a:t>)]="</a:t>
            </a:r>
            <a:r>
              <a:rPr lang="en-US" altLang="zh-CN" dirty="0" err="1"/>
              <a:t>user.firstname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   &lt;</a:t>
            </a:r>
            <a:r>
              <a:rPr lang="en-US" altLang="zh-CN" dirty="0"/>
              <a:t>input type="text" name="last" [(</a:t>
            </a:r>
            <a:r>
              <a:rPr lang="en-US" altLang="zh-CN" dirty="0" err="1"/>
              <a:t>ngModel</a:t>
            </a:r>
            <a:r>
              <a:rPr lang="en-US" altLang="zh-CN" dirty="0"/>
              <a:t>)]="</a:t>
            </a:r>
            <a:r>
              <a:rPr lang="en-US" altLang="zh-CN" dirty="0" err="1"/>
              <a:t>user.lastname</a:t>
            </a:r>
            <a:r>
              <a:rPr lang="en-US" altLang="zh-CN" dirty="0" smtClean="0"/>
              <a:t>"&gt;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&lt;/</a:t>
            </a:r>
            <a:r>
              <a:rPr lang="en-US" altLang="zh-CN" dirty="0" err="1" smtClean="0"/>
              <a:t>fieldset</a:t>
            </a:r>
            <a:r>
              <a:rPr lang="en-US" altLang="zh-CN" dirty="0" smtClean="0"/>
              <a:t>&gt;</a:t>
            </a:r>
          </a:p>
          <a:p>
            <a:pPr marL="59309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&lt;/form&gt;</a:t>
            </a:r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777240" lvl="3" indent="0">
              <a:buNone/>
            </a:pPr>
            <a:endParaRPr lang="en-US" altLang="zh-CN" dirty="0"/>
          </a:p>
          <a:p>
            <a:pPr marL="593090" lvl="2"/>
            <a:endParaRPr lang="en-US" altLang="zh-CN" sz="22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表单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44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/>
              <a:t>路由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routerLink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routerLinkActive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routerOutlet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路由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4354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指令概述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内置指令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指令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722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smtClean="0"/>
              <a:t>自定义指令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g directive directives/</a:t>
            </a:r>
            <a:r>
              <a:rPr lang="en-US" altLang="zh-CN" dirty="0" err="1" smtClean="0"/>
              <a:t>directiveName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ElementRef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用来访问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构造函数中声明 </a:t>
            </a:r>
            <a:r>
              <a:rPr lang="en-US" altLang="zh-CN" dirty="0" err="1"/>
              <a:t>ElementRef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ElementRef.nativeElement.style.styleName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value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如需要，可设置输入属性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使用时绑定对应的 </a:t>
            </a:r>
            <a:r>
              <a:rPr lang="en-US" altLang="zh-CN" dirty="0" smtClean="0"/>
              <a:t>selector</a:t>
            </a:r>
            <a:endParaRPr lang="en-US" altLang="zh-CN" dirty="0"/>
          </a:p>
          <a:p>
            <a:pPr marL="591820" lvl="1"/>
            <a:endParaRPr lang="en-US" altLang="zh-CN" sz="20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自定义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9661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 smtClean="0">
                <a:ea typeface="宋体" panose="02010600030101010101" pitchFamily="2" charset="-122"/>
              </a:rPr>
              <a:t>Have a break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 </a:t>
            </a:r>
            <a:r>
              <a:rPr lang="zh-CN" altLang="en-US" sz="3600" dirty="0" smtClean="0">
                <a:latin typeface="+mn-ea"/>
                <a:ea typeface="+mn-ea"/>
              </a:rPr>
              <a:t>管道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02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管道 </a:t>
            </a:r>
            <a:r>
              <a:rPr lang="en-US" altLang="zh-CN" dirty="0" smtClean="0"/>
              <a:t>--- pipe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转换数据显示的格式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 </a:t>
            </a:r>
            <a:r>
              <a:rPr lang="zh-CN" altLang="en-US" sz="2800" dirty="0" smtClean="0"/>
              <a:t>使用方式</a:t>
            </a:r>
            <a:endParaRPr lang="en-US" altLang="zh-CN" sz="28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{{ data | </a:t>
            </a:r>
            <a:r>
              <a:rPr lang="en-US" altLang="zh-CN" sz="2400" dirty="0" err="1" smtClean="0"/>
              <a:t>pipeFunction</a:t>
            </a:r>
            <a:r>
              <a:rPr lang="en-US" altLang="zh-CN" sz="2400" dirty="0" smtClean="0"/>
              <a:t> }}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sz="2400" dirty="0" smtClean="0"/>
              <a:t>在插值表达式中，使</a:t>
            </a:r>
            <a:r>
              <a:rPr lang="zh-CN" altLang="en-US" dirty="0"/>
              <a:t>变量通过管道操作符</a:t>
            </a:r>
            <a:r>
              <a:rPr lang="en-US" altLang="zh-CN" dirty="0"/>
              <a:t>( | )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流向右侧的管道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591820" lvl="1"/>
            <a:r>
              <a:rPr lang="zh-CN" altLang="en-US" dirty="0"/>
              <a:t>参考链接：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blog.csdn.net/qq451354/article/details/58588252?locationNum=15&amp;fps=1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管道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1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内置管道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24459"/>
              </p:ext>
            </p:extLst>
          </p:nvPr>
        </p:nvGraphicFramePr>
        <p:xfrm>
          <a:off x="1125722" y="1052511"/>
          <a:ext cx="9220225" cy="4739580"/>
        </p:xfrm>
        <a:graphic>
          <a:graphicData uri="http://schemas.openxmlformats.org/drawingml/2006/table">
            <a:tbl>
              <a:tblPr/>
              <a:tblGrid>
                <a:gridCol w="2526881"/>
                <a:gridCol w="6693344"/>
              </a:tblGrid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管道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功能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DatePipe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日期管道，格式化日期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JsonPipe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将输入数据对象经过</a:t>
                      </a:r>
                      <a:r>
                        <a:rPr lang="en-US" altLang="zh-CN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JSON.stringify</a:t>
                      </a:r>
                      <a:r>
                        <a:rPr lang="en-US" altLang="zh-CN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方法转换后</a:t>
                      </a:r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输出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UpperCasePipe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将文本所有小写字母转换成大写字母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LowerCasePipe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将文本所有大写字母转换成小写字母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DecimalPipe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将数值按特定的格式显示</a:t>
                      </a:r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文本（数值位数）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CurrentcyPipe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将数值进行货币格式化处理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dirty="0" err="1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PercentPipe</a:t>
                      </a:r>
                      <a:endParaRPr 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 smtClean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百分比格式化</a:t>
                      </a:r>
                      <a:endParaRPr lang="zh-CN" altLang="en-US" sz="2000" dirty="0">
                        <a:solidFill>
                          <a:srgbClr val="4F4F4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SlicePipe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2000" dirty="0">
                          <a:solidFill>
                            <a:srgbClr val="4F4F4F"/>
                          </a:solidFill>
                          <a:effectLst/>
                          <a:latin typeface="+mj-ea"/>
                          <a:ea typeface="+mj-ea"/>
                        </a:rPr>
                        <a:t>将数组或者字符串裁剪成新子集</a:t>
                      </a:r>
                    </a:p>
                  </a:txBody>
                  <a:tcPr marL="64657" marR="64657" marT="64657" marB="646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自定义管道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命令：</a:t>
            </a:r>
            <a:r>
              <a:rPr lang="en-US" altLang="zh-CN" dirty="0" err="1" smtClean="0">
                <a:ea typeface="宋体" panose="02010600030101010101" pitchFamily="2" charset="-122"/>
              </a:rPr>
              <a:t>ng</a:t>
            </a:r>
            <a:r>
              <a:rPr lang="en-US" altLang="zh-CN" dirty="0" smtClean="0">
                <a:ea typeface="宋体" panose="02010600030101010101" pitchFamily="2" charset="-122"/>
              </a:rPr>
              <a:t> g pipe pipes/</a:t>
            </a:r>
            <a:r>
              <a:rPr lang="en-US" altLang="zh-CN" dirty="0" err="1" smtClean="0">
                <a:ea typeface="宋体" panose="02010600030101010101" pitchFamily="2" charset="-122"/>
              </a:rPr>
              <a:t>pipeName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自定义管道</a:t>
            </a:r>
          </a:p>
        </p:txBody>
      </p:sp>
    </p:spTree>
    <p:extLst>
      <p:ext uri="{BB962C8B-B14F-4D97-AF65-F5344CB8AC3E}">
        <p14:creationId xmlns:p14="http://schemas.microsoft.com/office/powerpoint/2010/main" val="18323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指令概述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内置指令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latin typeface="+mj-ea"/>
                <a:ea typeface="+mj-ea"/>
              </a:rPr>
              <a:t>指令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作用在特定的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元素上，可以扩展该元素的功能，为元素增加新的行为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指令分类</a:t>
            </a:r>
            <a:endParaRPr lang="en-US" altLang="zh-CN" dirty="0" smtClean="0"/>
          </a:p>
          <a:p>
            <a:pPr marL="591820" lvl="1"/>
            <a:r>
              <a:rPr lang="sv-SE" altLang="zh-CN" dirty="0" smtClean="0"/>
              <a:t> </a:t>
            </a:r>
            <a:r>
              <a:rPr lang="zh-CN" altLang="en-US" dirty="0" smtClean="0"/>
              <a:t>属性指令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改变</a:t>
            </a:r>
            <a:r>
              <a:rPr lang="zh-CN" altLang="en-US" dirty="0"/>
              <a:t>元素、组件或其它指令的外观和</a:t>
            </a:r>
            <a:r>
              <a:rPr lang="zh-CN" altLang="en-US" dirty="0" smtClean="0"/>
              <a:t>行为的指令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以</a:t>
            </a:r>
            <a:r>
              <a:rPr lang="zh-CN" altLang="en-US" dirty="0"/>
              <a:t>元素属性的形式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193040" indent="0">
              <a:buNone/>
            </a:pPr>
            <a:endParaRPr lang="en-US" altLang="zh-CN" sz="2800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指令分类（续）</a:t>
            </a:r>
            <a:endParaRPr lang="en-US" altLang="zh-CN" dirty="0" smtClean="0"/>
          </a:p>
          <a:p>
            <a:pPr marL="591820" lvl="1"/>
            <a:r>
              <a:rPr lang="sv-SE" altLang="zh-CN" dirty="0" smtClean="0"/>
              <a:t> </a:t>
            </a:r>
            <a:r>
              <a:rPr lang="zh-CN" altLang="en-US" dirty="0"/>
              <a:t>结构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通过</a:t>
            </a:r>
            <a:r>
              <a:rPr lang="zh-CN" altLang="en-US" dirty="0"/>
              <a:t>添加和移除 </a:t>
            </a:r>
            <a:r>
              <a:rPr lang="en-US" altLang="zh-CN" dirty="0"/>
              <a:t>DOM </a:t>
            </a:r>
            <a:r>
              <a:rPr lang="zh-CN" altLang="en-US" dirty="0"/>
              <a:t>元素改变 </a:t>
            </a:r>
            <a:r>
              <a:rPr lang="en-US" altLang="zh-CN" dirty="0"/>
              <a:t>DOM </a:t>
            </a:r>
            <a:r>
              <a:rPr lang="zh-CN" altLang="en-US" dirty="0"/>
              <a:t>布局的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以</a:t>
            </a:r>
            <a:r>
              <a:rPr lang="zh-CN" altLang="en-US" dirty="0"/>
              <a:t>元素属性的形式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拥有</a:t>
            </a:r>
            <a:r>
              <a:rPr lang="zh-CN" altLang="en-US" dirty="0"/>
              <a:t>模板的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以自定义标签的形式使用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9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内置指令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为帮助用户快速编写应用，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内置了一些常用指令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内置指令分类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通用指令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路由指令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表单指令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指令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4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指令概述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内置指令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自定义</a:t>
            </a:r>
            <a:r>
              <a:rPr lang="zh-CN" altLang="en-US" sz="2800" b="1" dirty="0" smtClean="0">
                <a:latin typeface="+mj-ea"/>
                <a:ea typeface="+mj-ea"/>
              </a:rPr>
              <a:t>指令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4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通用指令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ngClass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同时</a:t>
            </a:r>
            <a:r>
              <a:rPr lang="zh-CN" altLang="en-US" dirty="0"/>
              <a:t>添加或移除多个 </a:t>
            </a:r>
            <a:r>
              <a:rPr lang="en-US" altLang="zh-CN" dirty="0"/>
              <a:t>CSS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ngClass</a:t>
            </a:r>
            <a:r>
              <a:rPr lang="en-US" altLang="zh-CN" dirty="0" smtClean="0"/>
              <a:t> ] = “{‘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’: value, … }”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ngStyle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同时</a:t>
            </a:r>
            <a:r>
              <a:rPr lang="zh-CN" altLang="en-US" dirty="0"/>
              <a:t>设置</a:t>
            </a:r>
            <a:r>
              <a:rPr lang="zh-CN" altLang="en-US" dirty="0" smtClean="0"/>
              <a:t>多个内联样式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[ </a:t>
            </a:r>
            <a:r>
              <a:rPr lang="en-US" altLang="zh-CN" dirty="0" err="1" smtClean="0"/>
              <a:t>ngStyle</a:t>
            </a:r>
            <a:r>
              <a:rPr lang="en-US" altLang="zh-CN" dirty="0" smtClean="0"/>
              <a:t> </a:t>
            </a:r>
            <a:r>
              <a:rPr lang="en-US" altLang="zh-CN" dirty="0"/>
              <a:t>] = </a:t>
            </a:r>
            <a:r>
              <a:rPr lang="en-US" altLang="zh-CN" dirty="0" smtClean="0"/>
              <a:t>“{‘</a:t>
            </a:r>
            <a:r>
              <a:rPr lang="zh-CN" altLang="en-US" dirty="0"/>
              <a:t>样式</a:t>
            </a:r>
            <a:r>
              <a:rPr lang="en-US" altLang="zh-CN" dirty="0" smtClean="0"/>
              <a:t>’: </a:t>
            </a:r>
            <a:r>
              <a:rPr lang="en-US" altLang="zh-CN" dirty="0"/>
              <a:t>value, … </a:t>
            </a:r>
            <a:r>
              <a:rPr lang="en-US" altLang="zh-CN" dirty="0" smtClean="0"/>
              <a:t>}”</a:t>
            </a: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通用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通用指令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ngSwitch</a:t>
            </a:r>
            <a:r>
              <a:rPr lang="zh-CN" altLang="en-US" dirty="0"/>
              <a:t>指令  </a:t>
            </a:r>
            <a:r>
              <a:rPr lang="en-US" altLang="zh-CN" dirty="0"/>
              <a:t>--  [</a:t>
            </a:r>
            <a:r>
              <a:rPr lang="en-US" altLang="zh-CN" dirty="0" err="1"/>
              <a:t>ngSwitch</a:t>
            </a:r>
            <a:r>
              <a:rPr lang="en-US" altLang="zh-CN" dirty="0"/>
              <a:t>]</a:t>
            </a:r>
          </a:p>
          <a:p>
            <a:pPr marL="593090" lvl="2"/>
            <a:r>
              <a:rPr lang="zh-CN" altLang="en-US" dirty="0"/>
              <a:t> 类似</a:t>
            </a:r>
            <a:r>
              <a:rPr lang="en-US" altLang="zh-CN" dirty="0"/>
              <a:t>switch</a:t>
            </a:r>
            <a:r>
              <a:rPr lang="zh-CN" altLang="en-US" dirty="0"/>
              <a:t>语句，可以从多个可能的元素中根据</a:t>
            </a:r>
            <a:r>
              <a:rPr lang="en-US" altLang="zh-CN" dirty="0"/>
              <a:t>switch</a:t>
            </a:r>
            <a:r>
              <a:rPr lang="zh-CN" altLang="en-US" dirty="0"/>
              <a:t>条件来显示某一个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与*</a:t>
            </a:r>
            <a:r>
              <a:rPr lang="en-US" altLang="zh-CN" dirty="0" err="1"/>
              <a:t>ngSwitchCase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ngSwitchDefault</a:t>
            </a:r>
            <a:r>
              <a:rPr lang="en-US" altLang="zh-CN" dirty="0"/>
              <a:t> </a:t>
            </a:r>
            <a:r>
              <a:rPr lang="zh-CN" altLang="en-US" dirty="0" smtClean="0"/>
              <a:t>连用</a:t>
            </a:r>
            <a:r>
              <a:rPr lang="en-US" altLang="zh-CN" dirty="0" smtClean="0"/>
              <a:t> 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ngIf</a:t>
            </a:r>
            <a:r>
              <a:rPr lang="zh-CN" altLang="en-US" dirty="0"/>
              <a:t>、</a:t>
            </a:r>
            <a:r>
              <a:rPr lang="en-US" altLang="zh-CN" dirty="0" err="1" smtClean="0"/>
              <a:t>ngFor</a:t>
            </a:r>
            <a:r>
              <a:rPr lang="zh-CN" altLang="en-US" dirty="0" smtClean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基础语法中已讲过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通用</a:t>
            </a:r>
            <a:r>
              <a:rPr lang="zh-CN" altLang="en-US" dirty="0" smtClean="0">
                <a:latin typeface="+mn-ea"/>
                <a:ea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9521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/>
              <a:t>表单</a:t>
            </a:r>
            <a:r>
              <a:rPr lang="zh-CN" altLang="en-US" dirty="0" smtClean="0"/>
              <a:t>指令被包含于以下三个模块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FormsModule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ReactiveFormsModule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InternalFormsSharedModule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FormsModule</a:t>
            </a:r>
            <a:r>
              <a:rPr lang="zh-CN" altLang="en-US" dirty="0" smtClean="0"/>
              <a:t>包含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ngForm</a:t>
            </a:r>
            <a:r>
              <a:rPr lang="en-US" altLang="zh-CN" dirty="0"/>
              <a:t>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表</a:t>
            </a:r>
            <a:r>
              <a:rPr lang="zh-CN" altLang="en-US" dirty="0"/>
              <a:t>单的控制中心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 </a:t>
            </a:r>
            <a:r>
              <a:rPr lang="zh-CN" altLang="en-US" dirty="0" smtClean="0"/>
              <a:t>负责处理表单内的</a:t>
            </a:r>
            <a:r>
              <a:rPr lang="zh-CN" altLang="en-US" sz="2400" dirty="0"/>
              <a:t>页面逻辑，所有表单指令在其内部才能正常</a:t>
            </a:r>
            <a:r>
              <a:rPr lang="en-US" altLang="zh-CN" sz="2400" dirty="0"/>
              <a:t>	</a:t>
            </a:r>
            <a:r>
              <a:rPr lang="zh-CN" altLang="en-US" sz="2400" dirty="0"/>
              <a:t>运行</a:t>
            </a:r>
            <a:endParaRPr lang="en-US" altLang="zh-CN" sz="2400" dirty="0" smtClean="0"/>
          </a:p>
          <a:p>
            <a:pPr marL="593090" lvl="2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Angular</a:t>
            </a:r>
            <a:r>
              <a:rPr lang="zh-CN" altLang="en-US" sz="2400" dirty="0" smtClean="0">
                <a:solidFill>
                  <a:srgbClr val="FF0000"/>
                </a:solidFill>
              </a:rPr>
              <a:t>会自动创建并添加到</a:t>
            </a:r>
            <a:r>
              <a:rPr lang="en-US" altLang="zh-CN" sz="2400" dirty="0" smtClean="0">
                <a:solidFill>
                  <a:srgbClr val="FF0000"/>
                </a:solidFill>
              </a:rPr>
              <a:t>&lt;form&gt;</a:t>
            </a:r>
            <a:r>
              <a:rPr lang="zh-CN" altLang="en-US" sz="2400" dirty="0" smtClean="0">
                <a:solidFill>
                  <a:srgbClr val="FF0000"/>
                </a:solidFill>
              </a:rPr>
              <a:t>标签上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表单指令</a:t>
            </a:r>
          </a:p>
        </p:txBody>
      </p:sp>
    </p:spTree>
    <p:extLst>
      <p:ext uri="{BB962C8B-B14F-4D97-AF65-F5344CB8AC3E}">
        <p14:creationId xmlns:p14="http://schemas.microsoft.com/office/powerpoint/2010/main" val="2472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489</Words>
  <Application>Microsoft Office PowerPoint</Application>
  <PresentationFormat>自定义</PresentationFormat>
  <Paragraphs>146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</vt:lpstr>
      <vt:lpstr>   混合应用开发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2780</cp:revision>
  <cp:lastPrinted>2411-12-30T00:00:00Z</cp:lastPrinted>
  <dcterms:created xsi:type="dcterms:W3CDTF">2003-05-12T10:17:00Z</dcterms:created>
  <dcterms:modified xsi:type="dcterms:W3CDTF">2018-10-10T06:41:24Z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