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45"/>
  </p:notesMasterIdLst>
  <p:sldIdLst>
    <p:sldId id="257" r:id="rId2"/>
    <p:sldId id="281" r:id="rId3"/>
    <p:sldId id="330" r:id="rId4"/>
    <p:sldId id="336" r:id="rId5"/>
    <p:sldId id="331" r:id="rId6"/>
    <p:sldId id="332" r:id="rId7"/>
    <p:sldId id="329" r:id="rId8"/>
    <p:sldId id="284" r:id="rId9"/>
    <p:sldId id="282" r:id="rId10"/>
    <p:sldId id="287" r:id="rId11"/>
    <p:sldId id="333" r:id="rId12"/>
    <p:sldId id="285" r:id="rId13"/>
    <p:sldId id="291" r:id="rId14"/>
    <p:sldId id="289" r:id="rId15"/>
    <p:sldId id="318" r:id="rId16"/>
    <p:sldId id="317" r:id="rId17"/>
    <p:sldId id="334" r:id="rId18"/>
    <p:sldId id="319" r:id="rId19"/>
    <p:sldId id="294" r:id="rId20"/>
    <p:sldId id="295" r:id="rId21"/>
    <p:sldId id="324" r:id="rId22"/>
    <p:sldId id="320" r:id="rId23"/>
    <p:sldId id="297" r:id="rId24"/>
    <p:sldId id="327" r:id="rId25"/>
    <p:sldId id="328" r:id="rId26"/>
    <p:sldId id="321" r:id="rId27"/>
    <p:sldId id="299" r:id="rId28"/>
    <p:sldId id="338" r:id="rId29"/>
    <p:sldId id="337" r:id="rId30"/>
    <p:sldId id="300" r:id="rId31"/>
    <p:sldId id="301" r:id="rId32"/>
    <p:sldId id="302" r:id="rId33"/>
    <p:sldId id="303" r:id="rId34"/>
    <p:sldId id="304" r:id="rId35"/>
    <p:sldId id="335" r:id="rId36"/>
    <p:sldId id="306" r:id="rId37"/>
    <p:sldId id="307" r:id="rId38"/>
    <p:sldId id="323" r:id="rId39"/>
    <p:sldId id="322" r:id="rId40"/>
    <p:sldId id="309" r:id="rId41"/>
    <p:sldId id="325" r:id="rId42"/>
    <p:sldId id="326" r:id="rId43"/>
    <p:sldId id="279" r:id="rId44"/>
  </p:sldIdLst>
  <p:sldSz cx="12168188" cy="6840538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608259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1216518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824777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2433036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3041294" algn="l" defTabSz="1216518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3649553" algn="l" defTabSz="1216518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4257812" algn="l" defTabSz="1216518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4866071" algn="l" defTabSz="1216518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5" userDrawn="1">
          <p15:clr>
            <a:srgbClr val="A4A3A4"/>
          </p15:clr>
        </p15:guide>
        <p15:guide id="2" pos="383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0066"/>
    <a:srgbClr val="CD5899"/>
    <a:srgbClr val="006600"/>
    <a:srgbClr val="88ABBD"/>
    <a:srgbClr val="000099"/>
    <a:srgbClr val="FF3300"/>
    <a:srgbClr val="FFFFFF"/>
    <a:srgbClr val="B9B9B9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762" y="78"/>
      </p:cViewPr>
      <p:guideLst>
        <p:guide orient="horz" pos="2155"/>
        <p:guide pos="383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zh-CN" sz="3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成绩组成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成绩</c:v>
                </c:pt>
              </c:strCache>
            </c:strRef>
          </c:tx>
          <c:spPr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c:spPr>
          <c:dPt>
            <c:idx val="0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accent5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E13-4A83-9D2C-A38DF2758EB0}"/>
              </c:ext>
            </c:extLst>
          </c:dPt>
          <c:dPt>
            <c:idx val="1"/>
            <c:bubble3D val="0"/>
            <c:spPr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accent5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E13-4A83-9D2C-A38DF2758EB0}"/>
              </c:ext>
            </c:extLst>
          </c:dPt>
          <c:dPt>
            <c:idx val="2"/>
            <c:bubble3D val="0"/>
            <c:spPr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5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E13-4A83-9D2C-A38DF2758EB0}"/>
              </c:ext>
            </c:extLst>
          </c:dPt>
          <c:dPt>
            <c:idx val="3"/>
            <c:bubble3D val="0"/>
            <c:spPr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5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E13-4A83-9D2C-A38DF2758EB0}"/>
              </c:ext>
            </c:extLst>
          </c:dPt>
          <c:dLbls>
            <c:dLbl>
              <c:idx val="0"/>
              <c:layout>
                <c:manualLayout>
                  <c:x val="-0.10390327923948536"/>
                  <c:y val="0.20357312150501797"/>
                </c:manualLayout>
              </c:layout>
              <c:tx>
                <c:rich>
                  <a:bodyPr/>
                  <a:lstStyle/>
                  <a:p>
                    <a:fld id="{E760B8DF-E45D-446F-99AD-D806EC5E141D}" type="CATEGORYNAME">
                      <a:rPr lang="zh-CN" altLang="en-US" sz="2400">
                        <a:solidFill>
                          <a:srgbClr val="FFFF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pPr/>
                      <a:t>[类别名称]</a:t>
                    </a:fld>
                    <a:r>
                      <a:rPr lang="zh-CN" altLang="en-US" sz="2400" baseline="0" dirty="0">
                        <a:solidFill>
                          <a:srgbClr val="FFFF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
</a:t>
                    </a:r>
                    <a:fld id="{400AE86F-49B9-49A1-BB6C-B33F671D95E9}" type="PERCENTAGE">
                      <a:rPr lang="en-US" altLang="zh-CN" sz="2400" baseline="0">
                        <a:solidFill>
                          <a:srgbClr val="FFFF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pPr/>
                      <a:t>[百分比]</a:t>
                    </a:fld>
                    <a:endParaRPr lang="zh-CN" altLang="en-US" sz="2400" baseline="0" dirty="0">
                      <a:solidFill>
                        <a:srgbClr val="FFFF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1E13-4A83-9D2C-A38DF2758EB0}"/>
                </c:ext>
              </c:extLst>
            </c:dLbl>
            <c:dLbl>
              <c:idx val="1"/>
              <c:layout>
                <c:manualLayout>
                  <c:x val="-0.2130272949875168"/>
                  <c:y val="-6.5344591341711398E-4"/>
                </c:manualLayout>
              </c:layout>
              <c:tx>
                <c:rich>
                  <a:bodyPr/>
                  <a:lstStyle/>
                  <a:p>
                    <a:fld id="{5FE7B094-E4BE-4990-850E-27B8CA43456D}" type="CATEGORYNAME">
                      <a:rPr lang="zh-CN" altLang="en-US" sz="240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pPr/>
                      <a:t>[类别名称]</a:t>
                    </a:fld>
                    <a:r>
                      <a:rPr lang="zh-CN" altLang="en-US" sz="2400" baseline="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
</a:t>
                    </a:r>
                    <a:fld id="{F6731BF4-BE66-4B6C-BA14-BCE64303B7A8}" type="PERCENTAGE">
                      <a:rPr lang="en-US" altLang="zh-CN" sz="2400" baseline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pPr/>
                      <a:t>[百分比]</a:t>
                    </a:fld>
                    <a:endParaRPr lang="zh-CN" altLang="en-US" sz="2400" baseline="0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1E13-4A83-9D2C-A38DF2758EB0}"/>
                </c:ext>
              </c:extLst>
            </c:dLbl>
            <c:dLbl>
              <c:idx val="2"/>
              <c:layout>
                <c:manualLayout>
                  <c:x val="0.22674908776646821"/>
                  <c:y val="-0.14296485575676776"/>
                </c:manualLayout>
              </c:layout>
              <c:tx>
                <c:rich>
                  <a:bodyPr/>
                  <a:lstStyle/>
                  <a:p>
                    <a:fld id="{4E43464F-5345-4359-8E51-8B601DED81AC}" type="CATEGORYNAME">
                      <a:rPr lang="zh-CN" altLang="en-US" sz="2400" smtClean="0">
                        <a:solidFill>
                          <a:srgbClr val="0000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pPr/>
                      <a:t>[类别名称]</a:t>
                    </a:fld>
                    <a:r>
                      <a:rPr lang="zh-CN" altLang="en-US" sz="2400" baseline="0" dirty="0">
                        <a:solidFill>
                          <a:srgbClr val="0000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
</a:t>
                    </a:r>
                    <a:fld id="{6ADBCABB-A6EB-4491-8ED0-2EFB21E95EFF}" type="PERCENTAGE">
                      <a:rPr lang="en-US" altLang="zh-CN" sz="2400" baseline="0">
                        <a:solidFill>
                          <a:srgbClr val="0000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pPr/>
                      <a:t>[百分比]</a:t>
                    </a:fld>
                    <a:endParaRPr lang="zh-CN" altLang="en-US" sz="2400" baseline="0" dirty="0">
                      <a:solidFill>
                        <a:srgbClr val="0000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1E13-4A83-9D2C-A38DF2758EB0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1CDBC233-521C-4A01-9F81-08B24D36DF3B}" type="CATEGORYNAME">
                      <a: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pPr/>
                      <a:t>[类别名称]</a:t>
                    </a:fld>
                    <a:r>
                      <a:rPr lang="zh-CN" altLang="en-US" baseline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
</a:t>
                    </a:r>
                    <a:fld id="{59B81015-92C3-426A-895D-5E9582E7A954}" type="PERCENTAGE">
                      <a:rPr lang="en-US" altLang="zh-CN" baseline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pPr/>
                      <a:t>[百分比]</a:t>
                    </a:fld>
                    <a:endParaRPr lang="zh-CN" altLang="en-US" baseline="0" dirty="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c:rich>
              </c:tx>
              <c:dLblPos val="ctr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1E13-4A83-9D2C-A38DF2758EB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3"/>
                <c:pt idx="0">
                  <c:v>平时表现</c:v>
                </c:pt>
                <c:pt idx="1">
                  <c:v>实验作业</c:v>
                </c:pt>
                <c:pt idx="2">
                  <c:v>期末考查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0.1</c:v>
                </c:pt>
                <c:pt idx="1">
                  <c:v>0.3</c:v>
                </c:pt>
                <c:pt idx="2">
                  <c:v>0.6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E13-4A83-9D2C-A38DF2758EB0}"/>
            </c:ext>
          </c:extLst>
        </c:ser>
        <c:dLbls>
          <c:dLblPos val="ctr"/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CN" altLang="zh-CN"/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82C4C25B-62BC-4AD3-8301-133DAB1D665D}" type="datetime1">
              <a:rPr lang="zh-CN" altLang="en-US"/>
              <a:pPr/>
              <a:t>2017/2/24</a:t>
            </a:fld>
            <a:endParaRPr lang="zh-CN" altLang="en-US" sz="1200"/>
          </a:p>
        </p:txBody>
      </p:sp>
      <p:sp>
        <p:nvSpPr>
          <p:cNvPr id="2052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79413" y="685800"/>
            <a:ext cx="6099175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sp>
      <p:sp>
        <p:nvSpPr>
          <p:cNvPr id="2053" name="备注占位符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zh-CN" altLang="zh-CN"/>
              <a:t>单击此处编辑母版文本样式</a:t>
            </a:r>
          </a:p>
          <a:p>
            <a:pPr>
              <a:buFontTx/>
              <a:buNone/>
            </a:pPr>
            <a:r>
              <a:rPr lang="zh-CN" altLang="zh-CN"/>
              <a:t>第二级</a:t>
            </a:r>
          </a:p>
          <a:p>
            <a:pPr>
              <a:buFontTx/>
              <a:buNone/>
            </a:pPr>
            <a:r>
              <a:rPr lang="zh-CN" altLang="zh-CN"/>
              <a:t>第三级</a:t>
            </a:r>
          </a:p>
          <a:p>
            <a:pPr>
              <a:buFontTx/>
              <a:buNone/>
            </a:pPr>
            <a:r>
              <a:rPr lang="zh-CN" altLang="zh-CN"/>
              <a:t>第四级</a:t>
            </a:r>
          </a:p>
          <a:p>
            <a:pPr>
              <a:buFontTx/>
              <a:buNone/>
            </a:pPr>
            <a:r>
              <a:rPr lang="zh-CN" altLang="zh-CN"/>
              <a:t>第五级</a:t>
            </a:r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CN" altLang="zh-CN"/>
          </a:p>
        </p:txBody>
      </p:sp>
      <p:sp>
        <p:nvSpPr>
          <p:cNvPr id="2055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C14EF7D8-8C42-43F6-87AD-A41B81F6A71E}" type="slidenum">
              <a:rPr lang="zh-CN" altLang="en-US"/>
              <a:pPr/>
              <a:t>‹#›</a:t>
            </a:fld>
            <a:endParaRPr lang="zh-CN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596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596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596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596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596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3041294" algn="l" defTabSz="1216518" rtl="0" eaLnBrk="1" latinLnBrk="0" hangingPunct="1">
      <a:defRPr sz="1596" kern="1200">
        <a:solidFill>
          <a:schemeClr val="tx1"/>
        </a:solidFill>
        <a:latin typeface="+mn-lt"/>
        <a:ea typeface="+mn-ea"/>
        <a:cs typeface="+mn-cs"/>
      </a:defRPr>
    </a:lvl6pPr>
    <a:lvl7pPr marL="3649553" algn="l" defTabSz="1216518" rtl="0" eaLnBrk="1" latinLnBrk="0" hangingPunct="1">
      <a:defRPr sz="1596" kern="1200">
        <a:solidFill>
          <a:schemeClr val="tx1"/>
        </a:solidFill>
        <a:latin typeface="+mn-lt"/>
        <a:ea typeface="+mn-ea"/>
        <a:cs typeface="+mn-cs"/>
      </a:defRPr>
    </a:lvl7pPr>
    <a:lvl8pPr marL="4257812" algn="l" defTabSz="1216518" rtl="0" eaLnBrk="1" latinLnBrk="0" hangingPunct="1">
      <a:defRPr sz="1596" kern="1200">
        <a:solidFill>
          <a:schemeClr val="tx1"/>
        </a:solidFill>
        <a:latin typeface="+mn-lt"/>
        <a:ea typeface="+mn-ea"/>
        <a:cs typeface="+mn-cs"/>
      </a:defRPr>
    </a:lvl8pPr>
    <a:lvl9pPr marL="4866071" algn="l" defTabSz="1216518" rtl="0" eaLnBrk="1" latinLnBrk="0" hangingPunct="1">
      <a:defRPr sz="159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2C4C25B-62BC-4AD3-8301-133DAB1D665D}" type="datetime1">
              <a:rPr lang="zh-CN" altLang="en-US" smtClean="0"/>
              <a:pPr/>
              <a:t>2017/2/24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4EF7D8-8C42-43F6-87AD-A41B81F6A71E}" type="slidenum">
              <a:rPr lang="zh-CN" altLang="en-US" smtClean="0"/>
              <a:pPr/>
              <a:t>1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4941071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2C4C25B-62BC-4AD3-8301-133DAB1D665D}" type="datetime1">
              <a:rPr lang="zh-CN" altLang="en-US" smtClean="0"/>
              <a:pPr/>
              <a:t>2017/2/24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4EF7D8-8C42-43F6-87AD-A41B81F6A71E}" type="slidenum">
              <a:rPr lang="zh-CN" altLang="en-US" smtClean="0"/>
              <a:pPr/>
              <a:t>10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41329053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2C4C25B-62BC-4AD3-8301-133DAB1D665D}" type="datetime1">
              <a:rPr lang="zh-CN" altLang="en-US" smtClean="0"/>
              <a:pPr/>
              <a:t>2017/2/24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4EF7D8-8C42-43F6-87AD-A41B81F6A71E}" type="slidenum">
              <a:rPr lang="zh-CN" altLang="en-US" smtClean="0"/>
              <a:pPr/>
              <a:t>12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6559339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2C4C25B-62BC-4AD3-8301-133DAB1D665D}" type="datetime1">
              <a:rPr lang="zh-CN" altLang="en-US" smtClean="0"/>
              <a:pPr/>
              <a:t>2017/2/24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4EF7D8-8C42-43F6-87AD-A41B81F6A71E}" type="slidenum">
              <a:rPr lang="zh-CN" altLang="en-US" smtClean="0"/>
              <a:pPr/>
              <a:t>16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2011877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2C4C25B-62BC-4AD3-8301-133DAB1D665D}" type="datetime1">
              <a:rPr lang="zh-CN" altLang="en-US" smtClean="0"/>
              <a:pPr/>
              <a:t>2017/2/24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4EF7D8-8C42-43F6-87AD-A41B81F6A71E}" type="slidenum">
              <a:rPr lang="zh-CN" altLang="en-US" smtClean="0"/>
              <a:pPr/>
              <a:t>19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8094752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2C4C25B-62BC-4AD3-8301-133DAB1D665D}" type="datetime1">
              <a:rPr lang="zh-CN" altLang="en-US" smtClean="0"/>
              <a:pPr/>
              <a:t>2017/2/24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4EF7D8-8C42-43F6-87AD-A41B81F6A71E}" type="slidenum">
              <a:rPr lang="zh-CN" altLang="en-US" smtClean="0"/>
              <a:pPr/>
              <a:t>21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1491493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2C4C25B-62BC-4AD3-8301-133DAB1D665D}" type="datetime1">
              <a:rPr lang="zh-CN" altLang="en-US" smtClean="0"/>
              <a:pPr/>
              <a:t>2017/2/24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4EF7D8-8C42-43F6-87AD-A41B81F6A71E}" type="slidenum">
              <a:rPr lang="zh-CN" altLang="en-US" smtClean="0"/>
              <a:pPr/>
              <a:t>26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9253993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smtClean="0"/>
              <a:t>Add</a:t>
            </a:r>
            <a:r>
              <a:rPr lang="zh-CN" altLang="en-US" smtClean="0"/>
              <a:t>已变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2C4C25B-62BC-4AD3-8301-133DAB1D665D}" type="datetime1">
              <a:rPr lang="zh-CN" altLang="en-US" smtClean="0"/>
              <a:pPr/>
              <a:t>2017/2/24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4EF7D8-8C42-43F6-87AD-A41B81F6A71E}" type="slidenum">
              <a:rPr lang="zh-CN" altLang="en-US" smtClean="0"/>
              <a:pPr/>
              <a:t>34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8235307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2C4C25B-62BC-4AD3-8301-133DAB1D665D}" type="datetime1">
              <a:rPr lang="zh-CN" altLang="en-US" smtClean="0"/>
              <a:pPr/>
              <a:t>2017/2/24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4EF7D8-8C42-43F6-87AD-A41B81F6A71E}" type="slidenum">
              <a:rPr lang="zh-CN" altLang="en-US" smtClean="0"/>
              <a:pPr/>
              <a:t>38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622548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1024" y="1119505"/>
            <a:ext cx="9126141" cy="2381521"/>
          </a:xfrm>
        </p:spPr>
        <p:txBody>
          <a:bodyPr anchor="b"/>
          <a:lstStyle>
            <a:lvl1pPr algn="ctr">
              <a:defRPr sz="5985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1024" y="3592866"/>
            <a:ext cx="9126141" cy="1651546"/>
          </a:xfrm>
        </p:spPr>
        <p:txBody>
          <a:bodyPr/>
          <a:lstStyle>
            <a:lvl1pPr marL="0" indent="0" algn="ctr">
              <a:buNone/>
              <a:defRPr sz="2394"/>
            </a:lvl1pPr>
            <a:lvl2pPr marL="456057" indent="0" algn="ctr">
              <a:buNone/>
              <a:defRPr sz="1995"/>
            </a:lvl2pPr>
            <a:lvl3pPr marL="912114" indent="0" algn="ctr">
              <a:buNone/>
              <a:defRPr sz="1795"/>
            </a:lvl3pPr>
            <a:lvl4pPr marL="1368171" indent="0" algn="ctr">
              <a:buNone/>
              <a:defRPr sz="1596"/>
            </a:lvl4pPr>
            <a:lvl5pPr marL="1824228" indent="0" algn="ctr">
              <a:buNone/>
              <a:defRPr sz="1596"/>
            </a:lvl5pPr>
            <a:lvl6pPr marL="2280285" indent="0" algn="ctr">
              <a:buNone/>
              <a:defRPr sz="1596"/>
            </a:lvl6pPr>
            <a:lvl7pPr marL="2736342" indent="0" algn="ctr">
              <a:buNone/>
              <a:defRPr sz="1596"/>
            </a:lvl7pPr>
            <a:lvl8pPr marL="3192399" indent="0" algn="ctr">
              <a:buNone/>
              <a:defRPr sz="1596"/>
            </a:lvl8pPr>
            <a:lvl9pPr marL="3648456" indent="0" algn="ctr">
              <a:buNone/>
              <a:defRPr sz="1596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2DEF6-E872-4AC0-B287-8FC76CB9BCE6}" type="datetime1">
              <a:rPr lang="zh-CN" altLang="en-US" smtClean="0"/>
              <a:pPr/>
              <a:t>2017/2/24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D093D-2DED-4E4A-8BB4-79054E20727D}" type="slidenum">
              <a:rPr lang="zh-CN" altLang="en-US" smtClean="0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33113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2DEF6-E872-4AC0-B287-8FC76CB9BCE6}" type="datetime1">
              <a:rPr lang="zh-CN" altLang="en-US" smtClean="0"/>
              <a:pPr/>
              <a:t>2017/2/24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07169-02D0-47D3-BC29-E48066327242}" type="slidenum">
              <a:rPr lang="zh-CN" altLang="en-US" smtClean="0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25947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07859" y="364195"/>
            <a:ext cx="2623766" cy="579704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6563" y="364195"/>
            <a:ext cx="7719194" cy="5797040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2DEF6-E872-4AC0-B287-8FC76CB9BCE6}" type="datetime1">
              <a:rPr lang="zh-CN" altLang="en-US" smtClean="0"/>
              <a:pPr/>
              <a:t>2017/2/24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22E10-0FD1-4F28-BAE6-EC639EE3FC25}" type="slidenum">
              <a:rPr lang="zh-CN" altLang="en-US" smtClean="0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87037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10" y="274466"/>
            <a:ext cx="10951369" cy="11400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08409" y="6340167"/>
            <a:ext cx="2839244" cy="365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612DEF6-E872-4AC0-B287-8FC76CB9BCE6}" type="datetime1">
              <a:rPr lang="zh-CN" altLang="en-US"/>
              <a:pPr/>
              <a:t>2017/2/24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57464" y="6340167"/>
            <a:ext cx="3853260" cy="365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20535" y="6340167"/>
            <a:ext cx="2839244" cy="365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E2566EA9-5A52-498D-91BE-84C9768D0E77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28076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 userDrawn="1"/>
        </p:nvSpPr>
        <p:spPr>
          <a:xfrm>
            <a:off x="0" y="-11257"/>
            <a:ext cx="12168188" cy="936000"/>
          </a:xfrm>
          <a:prstGeom prst="rect">
            <a:avLst/>
          </a:prstGeom>
          <a:solidFill>
            <a:srgbClr val="CC0066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grpSp>
        <p:nvGrpSpPr>
          <p:cNvPr id="24" name="组合 14"/>
          <p:cNvGrpSpPr>
            <a:grpSpLocks/>
          </p:cNvGrpSpPr>
          <p:nvPr userDrawn="1"/>
        </p:nvGrpSpPr>
        <p:grpSpPr bwMode="auto">
          <a:xfrm flipV="1">
            <a:off x="334865" y="-3375"/>
            <a:ext cx="1245666" cy="933792"/>
            <a:chOff x="0" y="0"/>
            <a:chExt cx="1630597" cy="2119745"/>
          </a:xfrm>
        </p:grpSpPr>
        <p:sp>
          <p:nvSpPr>
            <p:cNvPr id="25" name="椭圆 5"/>
            <p:cNvSpPr>
              <a:spLocks noChangeArrowheads="1"/>
            </p:cNvSpPr>
            <p:nvPr/>
          </p:nvSpPr>
          <p:spPr bwMode="auto">
            <a:xfrm rot="12652035">
              <a:off x="0" y="0"/>
              <a:ext cx="651879" cy="2096960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6" name="椭圆 5"/>
            <p:cNvSpPr>
              <a:spLocks noChangeArrowheads="1"/>
            </p:cNvSpPr>
            <p:nvPr/>
          </p:nvSpPr>
          <p:spPr bwMode="auto">
            <a:xfrm rot="735593">
              <a:off x="303593" y="102717"/>
              <a:ext cx="700839" cy="1966828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6694AB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7" name="椭圆 5"/>
            <p:cNvSpPr>
              <a:spLocks noChangeArrowheads="1"/>
            </p:cNvSpPr>
            <p:nvPr/>
          </p:nvSpPr>
          <p:spPr bwMode="auto">
            <a:xfrm rot="20991934">
              <a:off x="647630" y="101041"/>
              <a:ext cx="680843" cy="201870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8" name="椭圆 5"/>
            <p:cNvSpPr>
              <a:spLocks noChangeArrowheads="1"/>
            </p:cNvSpPr>
            <p:nvPr/>
          </p:nvSpPr>
          <p:spPr bwMode="auto">
            <a:xfrm rot="19847620">
              <a:off x="995842" y="21627"/>
              <a:ext cx="634755" cy="2004599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777807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 userDrawn="1"/>
        </p:nvSpPr>
        <p:spPr>
          <a:xfrm>
            <a:off x="0" y="-11257"/>
            <a:ext cx="12168188" cy="936000"/>
          </a:xfrm>
          <a:prstGeom prst="rect">
            <a:avLst/>
          </a:prstGeom>
          <a:solidFill>
            <a:srgbClr val="CC0066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grpSp>
        <p:nvGrpSpPr>
          <p:cNvPr id="24" name="组合 14"/>
          <p:cNvGrpSpPr>
            <a:grpSpLocks/>
          </p:cNvGrpSpPr>
          <p:nvPr userDrawn="1"/>
        </p:nvGrpSpPr>
        <p:grpSpPr bwMode="auto">
          <a:xfrm flipV="1">
            <a:off x="334865" y="-3375"/>
            <a:ext cx="1245666" cy="933792"/>
            <a:chOff x="0" y="0"/>
            <a:chExt cx="1630597" cy="2119745"/>
          </a:xfrm>
        </p:grpSpPr>
        <p:sp>
          <p:nvSpPr>
            <p:cNvPr id="25" name="椭圆 5"/>
            <p:cNvSpPr>
              <a:spLocks noChangeArrowheads="1"/>
            </p:cNvSpPr>
            <p:nvPr/>
          </p:nvSpPr>
          <p:spPr bwMode="auto">
            <a:xfrm rot="12652035">
              <a:off x="0" y="0"/>
              <a:ext cx="651879" cy="2096960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6" name="椭圆 5"/>
            <p:cNvSpPr>
              <a:spLocks noChangeArrowheads="1"/>
            </p:cNvSpPr>
            <p:nvPr/>
          </p:nvSpPr>
          <p:spPr bwMode="auto">
            <a:xfrm rot="735593">
              <a:off x="303593" y="102717"/>
              <a:ext cx="700839" cy="1966828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6694AB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7" name="椭圆 5"/>
            <p:cNvSpPr>
              <a:spLocks noChangeArrowheads="1"/>
            </p:cNvSpPr>
            <p:nvPr/>
          </p:nvSpPr>
          <p:spPr bwMode="auto">
            <a:xfrm rot="20991934">
              <a:off x="647630" y="101041"/>
              <a:ext cx="680843" cy="201870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8" name="椭圆 5"/>
            <p:cNvSpPr>
              <a:spLocks noChangeArrowheads="1"/>
            </p:cNvSpPr>
            <p:nvPr/>
          </p:nvSpPr>
          <p:spPr bwMode="auto">
            <a:xfrm rot="19847620">
              <a:off x="995842" y="21627"/>
              <a:ext cx="634755" cy="2004599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57260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 userDrawn="1"/>
        </p:nvSpPr>
        <p:spPr>
          <a:xfrm>
            <a:off x="0" y="-11257"/>
            <a:ext cx="12168188" cy="936000"/>
          </a:xfrm>
          <a:prstGeom prst="rect">
            <a:avLst/>
          </a:prstGeom>
          <a:solidFill>
            <a:srgbClr val="CC0066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grpSp>
        <p:nvGrpSpPr>
          <p:cNvPr id="24" name="组合 14"/>
          <p:cNvGrpSpPr>
            <a:grpSpLocks/>
          </p:cNvGrpSpPr>
          <p:nvPr userDrawn="1"/>
        </p:nvGrpSpPr>
        <p:grpSpPr bwMode="auto">
          <a:xfrm flipV="1">
            <a:off x="334865" y="-3375"/>
            <a:ext cx="1245666" cy="933792"/>
            <a:chOff x="0" y="0"/>
            <a:chExt cx="1630597" cy="2119745"/>
          </a:xfrm>
        </p:grpSpPr>
        <p:sp>
          <p:nvSpPr>
            <p:cNvPr id="25" name="椭圆 5"/>
            <p:cNvSpPr>
              <a:spLocks noChangeArrowheads="1"/>
            </p:cNvSpPr>
            <p:nvPr/>
          </p:nvSpPr>
          <p:spPr bwMode="auto">
            <a:xfrm rot="12652035">
              <a:off x="0" y="0"/>
              <a:ext cx="651879" cy="2096960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6" name="椭圆 5"/>
            <p:cNvSpPr>
              <a:spLocks noChangeArrowheads="1"/>
            </p:cNvSpPr>
            <p:nvPr/>
          </p:nvSpPr>
          <p:spPr bwMode="auto">
            <a:xfrm rot="735593">
              <a:off x="303593" y="102717"/>
              <a:ext cx="700839" cy="1966828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6694AB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7" name="椭圆 5"/>
            <p:cNvSpPr>
              <a:spLocks noChangeArrowheads="1"/>
            </p:cNvSpPr>
            <p:nvPr/>
          </p:nvSpPr>
          <p:spPr bwMode="auto">
            <a:xfrm rot="20991934">
              <a:off x="647630" y="101041"/>
              <a:ext cx="680843" cy="201870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8" name="椭圆 5"/>
            <p:cNvSpPr>
              <a:spLocks noChangeArrowheads="1"/>
            </p:cNvSpPr>
            <p:nvPr/>
          </p:nvSpPr>
          <p:spPr bwMode="auto">
            <a:xfrm rot="19847620">
              <a:off x="995842" y="21627"/>
              <a:ext cx="634755" cy="2004599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385531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 userDrawn="1"/>
        </p:nvSpPr>
        <p:spPr>
          <a:xfrm>
            <a:off x="0" y="-11257"/>
            <a:ext cx="12168188" cy="936000"/>
          </a:xfrm>
          <a:prstGeom prst="rect">
            <a:avLst/>
          </a:prstGeom>
          <a:solidFill>
            <a:srgbClr val="CC0066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grpSp>
        <p:nvGrpSpPr>
          <p:cNvPr id="24" name="组合 14"/>
          <p:cNvGrpSpPr>
            <a:grpSpLocks/>
          </p:cNvGrpSpPr>
          <p:nvPr userDrawn="1"/>
        </p:nvGrpSpPr>
        <p:grpSpPr bwMode="auto">
          <a:xfrm flipV="1">
            <a:off x="334865" y="-3375"/>
            <a:ext cx="1245666" cy="933792"/>
            <a:chOff x="0" y="0"/>
            <a:chExt cx="1630597" cy="2119745"/>
          </a:xfrm>
        </p:grpSpPr>
        <p:sp>
          <p:nvSpPr>
            <p:cNvPr id="25" name="椭圆 5"/>
            <p:cNvSpPr>
              <a:spLocks noChangeArrowheads="1"/>
            </p:cNvSpPr>
            <p:nvPr/>
          </p:nvSpPr>
          <p:spPr bwMode="auto">
            <a:xfrm rot="12652035">
              <a:off x="0" y="0"/>
              <a:ext cx="651879" cy="2096960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6" name="椭圆 5"/>
            <p:cNvSpPr>
              <a:spLocks noChangeArrowheads="1"/>
            </p:cNvSpPr>
            <p:nvPr/>
          </p:nvSpPr>
          <p:spPr bwMode="auto">
            <a:xfrm rot="735593">
              <a:off x="303593" y="102717"/>
              <a:ext cx="700839" cy="1966828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6694AB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7" name="椭圆 5"/>
            <p:cNvSpPr>
              <a:spLocks noChangeArrowheads="1"/>
            </p:cNvSpPr>
            <p:nvPr/>
          </p:nvSpPr>
          <p:spPr bwMode="auto">
            <a:xfrm rot="20991934">
              <a:off x="647630" y="101041"/>
              <a:ext cx="680843" cy="201870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8" name="椭圆 5"/>
            <p:cNvSpPr>
              <a:spLocks noChangeArrowheads="1"/>
            </p:cNvSpPr>
            <p:nvPr/>
          </p:nvSpPr>
          <p:spPr bwMode="auto">
            <a:xfrm rot="19847620">
              <a:off x="995842" y="21627"/>
              <a:ext cx="634755" cy="2004599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35202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2DEF6-E872-4AC0-B287-8FC76CB9BCE6}" type="datetime1">
              <a:rPr lang="zh-CN" altLang="en-US" smtClean="0"/>
              <a:pPr/>
              <a:t>2017/2/24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7E9A0-B675-4B6E-B7B6-69490D8C4252}" type="slidenum">
              <a:rPr lang="zh-CN" altLang="en-US" smtClean="0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99654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0225" y="1705385"/>
            <a:ext cx="10495062" cy="2845473"/>
          </a:xfrm>
        </p:spPr>
        <p:txBody>
          <a:bodyPr anchor="b"/>
          <a:lstStyle>
            <a:lvl1pPr>
              <a:defRPr sz="5985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0225" y="4577778"/>
            <a:ext cx="10495062" cy="1496367"/>
          </a:xfrm>
        </p:spPr>
        <p:txBody>
          <a:bodyPr/>
          <a:lstStyle>
            <a:lvl1pPr marL="0" indent="0">
              <a:buNone/>
              <a:defRPr sz="2394">
                <a:solidFill>
                  <a:schemeClr val="tx1">
                    <a:tint val="75000"/>
                  </a:schemeClr>
                </a:solidFill>
              </a:defRPr>
            </a:lvl1pPr>
            <a:lvl2pPr marL="456057" indent="0">
              <a:buNone/>
              <a:defRPr sz="1995">
                <a:solidFill>
                  <a:schemeClr val="tx1">
                    <a:tint val="75000"/>
                  </a:schemeClr>
                </a:solidFill>
              </a:defRPr>
            </a:lvl2pPr>
            <a:lvl3pPr marL="912114" indent="0">
              <a:buNone/>
              <a:defRPr sz="1795">
                <a:solidFill>
                  <a:schemeClr val="tx1">
                    <a:tint val="75000"/>
                  </a:schemeClr>
                </a:solidFill>
              </a:defRPr>
            </a:lvl3pPr>
            <a:lvl4pPr marL="1368171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4pPr>
            <a:lvl5pPr marL="1824228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5pPr>
            <a:lvl6pPr marL="2280285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6pPr>
            <a:lvl7pPr marL="2736342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7pPr>
            <a:lvl8pPr marL="3192399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8pPr>
            <a:lvl9pPr marL="3648456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2DEF6-E872-4AC0-B287-8FC76CB9BCE6}" type="datetime1">
              <a:rPr lang="zh-CN" altLang="en-US" smtClean="0"/>
              <a:pPr/>
              <a:t>2017/2/24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ECBC7-560A-48A3-9584-303D19C73D51}" type="slidenum">
              <a:rPr lang="zh-CN" altLang="en-US" smtClean="0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94119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6563" y="1820976"/>
            <a:ext cx="5171480" cy="434025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60145" y="1820976"/>
            <a:ext cx="5171480" cy="434025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2DEF6-E872-4AC0-B287-8FC76CB9BCE6}" type="datetime1">
              <a:rPr lang="zh-CN" altLang="en-US" smtClean="0"/>
              <a:pPr/>
              <a:t>2017/2/24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52FBF-6359-4979-B816-309B5E37EB2B}" type="slidenum">
              <a:rPr lang="zh-CN" altLang="en-US" smtClean="0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64061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48" y="364196"/>
            <a:ext cx="10495062" cy="132218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149" y="1676882"/>
            <a:ext cx="5147713" cy="821814"/>
          </a:xfrm>
        </p:spPr>
        <p:txBody>
          <a:bodyPr anchor="b"/>
          <a:lstStyle>
            <a:lvl1pPr marL="0" indent="0">
              <a:buNone/>
              <a:defRPr sz="2394" b="1"/>
            </a:lvl1pPr>
            <a:lvl2pPr marL="456057" indent="0">
              <a:buNone/>
              <a:defRPr sz="1995" b="1"/>
            </a:lvl2pPr>
            <a:lvl3pPr marL="912114" indent="0">
              <a:buNone/>
              <a:defRPr sz="1795" b="1"/>
            </a:lvl3pPr>
            <a:lvl4pPr marL="1368171" indent="0">
              <a:buNone/>
              <a:defRPr sz="1596" b="1"/>
            </a:lvl4pPr>
            <a:lvl5pPr marL="1824228" indent="0">
              <a:buNone/>
              <a:defRPr sz="1596" b="1"/>
            </a:lvl5pPr>
            <a:lvl6pPr marL="2280285" indent="0">
              <a:buNone/>
              <a:defRPr sz="1596" b="1"/>
            </a:lvl6pPr>
            <a:lvl7pPr marL="2736342" indent="0">
              <a:buNone/>
              <a:defRPr sz="1596" b="1"/>
            </a:lvl7pPr>
            <a:lvl8pPr marL="3192399" indent="0">
              <a:buNone/>
              <a:defRPr sz="1596" b="1"/>
            </a:lvl8pPr>
            <a:lvl9pPr marL="3648456" indent="0">
              <a:buNone/>
              <a:defRPr sz="1596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149" y="2498697"/>
            <a:ext cx="5147713" cy="3675206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0145" y="1676882"/>
            <a:ext cx="5173065" cy="821814"/>
          </a:xfrm>
        </p:spPr>
        <p:txBody>
          <a:bodyPr anchor="b"/>
          <a:lstStyle>
            <a:lvl1pPr marL="0" indent="0">
              <a:buNone/>
              <a:defRPr sz="2394" b="1"/>
            </a:lvl1pPr>
            <a:lvl2pPr marL="456057" indent="0">
              <a:buNone/>
              <a:defRPr sz="1995" b="1"/>
            </a:lvl2pPr>
            <a:lvl3pPr marL="912114" indent="0">
              <a:buNone/>
              <a:defRPr sz="1795" b="1"/>
            </a:lvl3pPr>
            <a:lvl4pPr marL="1368171" indent="0">
              <a:buNone/>
              <a:defRPr sz="1596" b="1"/>
            </a:lvl4pPr>
            <a:lvl5pPr marL="1824228" indent="0">
              <a:buNone/>
              <a:defRPr sz="1596" b="1"/>
            </a:lvl5pPr>
            <a:lvl6pPr marL="2280285" indent="0">
              <a:buNone/>
              <a:defRPr sz="1596" b="1"/>
            </a:lvl6pPr>
            <a:lvl7pPr marL="2736342" indent="0">
              <a:buNone/>
              <a:defRPr sz="1596" b="1"/>
            </a:lvl7pPr>
            <a:lvl8pPr marL="3192399" indent="0">
              <a:buNone/>
              <a:defRPr sz="1596" b="1"/>
            </a:lvl8pPr>
            <a:lvl9pPr marL="3648456" indent="0">
              <a:buNone/>
              <a:defRPr sz="1596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0145" y="2498697"/>
            <a:ext cx="5173065" cy="3675206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2DEF6-E872-4AC0-B287-8FC76CB9BCE6}" type="datetime1">
              <a:rPr lang="zh-CN" altLang="en-US" smtClean="0"/>
              <a:pPr/>
              <a:t>2017/2/24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969F0-05FA-4C81-A0CD-39E8CD6C72B0}" type="slidenum">
              <a:rPr lang="zh-CN" altLang="en-US" smtClean="0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8740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19"/>
          <p:cNvSpPr>
            <a:spLocks noChangeArrowheads="1"/>
          </p:cNvSpPr>
          <p:nvPr userDrawn="1"/>
        </p:nvSpPr>
        <p:spPr bwMode="auto">
          <a:xfrm>
            <a:off x="3929816" y="779683"/>
            <a:ext cx="416168" cy="415921"/>
          </a:xfrm>
          <a:prstGeom prst="ellipse">
            <a:avLst/>
          </a:prstGeom>
          <a:solidFill>
            <a:srgbClr val="80CAD7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" name="椭圆 20"/>
          <p:cNvSpPr>
            <a:spLocks noChangeArrowheads="1"/>
          </p:cNvSpPr>
          <p:nvPr userDrawn="1"/>
        </p:nvSpPr>
        <p:spPr bwMode="auto">
          <a:xfrm>
            <a:off x="3929816" y="1987702"/>
            <a:ext cx="416168" cy="418033"/>
          </a:xfrm>
          <a:prstGeom prst="ellipse">
            <a:avLst/>
          </a:prstGeom>
          <a:solidFill>
            <a:srgbClr val="BF638A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" name="椭圆 21"/>
          <p:cNvSpPr>
            <a:spLocks noChangeArrowheads="1"/>
          </p:cNvSpPr>
          <p:nvPr userDrawn="1"/>
        </p:nvSpPr>
        <p:spPr bwMode="auto">
          <a:xfrm>
            <a:off x="3929816" y="3197833"/>
            <a:ext cx="416168" cy="415922"/>
          </a:xfrm>
          <a:prstGeom prst="ellipse">
            <a:avLst/>
          </a:prstGeom>
          <a:solidFill>
            <a:srgbClr val="498DA4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" name="椭圆 23"/>
          <p:cNvSpPr>
            <a:spLocks noChangeArrowheads="1"/>
          </p:cNvSpPr>
          <p:nvPr userDrawn="1"/>
        </p:nvSpPr>
        <p:spPr bwMode="auto">
          <a:xfrm>
            <a:off x="3929816" y="4405853"/>
            <a:ext cx="416168" cy="418033"/>
          </a:xfrm>
          <a:prstGeom prst="ellipse">
            <a:avLst/>
          </a:prstGeom>
          <a:solidFill>
            <a:srgbClr val="DB9649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grpSp>
        <p:nvGrpSpPr>
          <p:cNvPr id="15" name="组合 1"/>
          <p:cNvGrpSpPr>
            <a:grpSpLocks/>
          </p:cNvGrpSpPr>
          <p:nvPr userDrawn="1"/>
        </p:nvGrpSpPr>
        <p:grpSpPr bwMode="auto">
          <a:xfrm rot="16200000">
            <a:off x="-2671370" y="-365408"/>
            <a:ext cx="5342739" cy="7272607"/>
            <a:chOff x="0" y="0"/>
            <a:chExt cx="1900597" cy="2502024"/>
          </a:xfrm>
        </p:grpSpPr>
        <p:sp>
          <p:nvSpPr>
            <p:cNvPr id="16" name="椭圆 5"/>
            <p:cNvSpPr>
              <a:spLocks noChangeArrowheads="1"/>
            </p:cNvSpPr>
            <p:nvPr/>
          </p:nvSpPr>
          <p:spPr bwMode="auto">
            <a:xfrm rot="735593">
              <a:off x="343051" y="452840"/>
              <a:ext cx="848430" cy="204918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6694AB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SimSun" panose="02010600030101010101" pitchFamily="2" charset="-122"/>
                <a:sym typeface="SimSun" panose="02010600030101010101" pitchFamily="2" charset="-122"/>
              </a:endParaRPr>
            </a:p>
          </p:txBody>
        </p:sp>
        <p:sp>
          <p:nvSpPr>
            <p:cNvPr id="17" name="椭圆 5"/>
            <p:cNvSpPr>
              <a:spLocks noChangeArrowheads="1"/>
            </p:cNvSpPr>
            <p:nvPr/>
          </p:nvSpPr>
          <p:spPr bwMode="auto">
            <a:xfrm rot="12652035">
              <a:off x="0" y="0"/>
              <a:ext cx="771893" cy="2096960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SimSun" panose="02010600030101010101" pitchFamily="2" charset="-122"/>
                <a:sym typeface="SimSun" panose="02010600030101010101" pitchFamily="2" charset="-122"/>
              </a:endParaRPr>
            </a:p>
          </p:txBody>
        </p:sp>
        <p:sp>
          <p:nvSpPr>
            <p:cNvPr id="18" name="椭圆 5"/>
            <p:cNvSpPr>
              <a:spLocks noChangeArrowheads="1"/>
            </p:cNvSpPr>
            <p:nvPr/>
          </p:nvSpPr>
          <p:spPr bwMode="auto">
            <a:xfrm rot="20991934">
              <a:off x="764731" y="482843"/>
              <a:ext cx="866885" cy="201870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SimSun" panose="02010600030101010101" pitchFamily="2" charset="-122"/>
                <a:sym typeface="SimSun" panose="02010600030101010101" pitchFamily="2" charset="-122"/>
              </a:endParaRPr>
            </a:p>
          </p:txBody>
        </p:sp>
        <p:sp>
          <p:nvSpPr>
            <p:cNvPr id="19" name="椭圆 5"/>
            <p:cNvSpPr>
              <a:spLocks noChangeArrowheads="1"/>
            </p:cNvSpPr>
            <p:nvPr/>
          </p:nvSpPr>
          <p:spPr bwMode="auto">
            <a:xfrm rot="19847620">
              <a:off x="1096598" y="11122"/>
              <a:ext cx="803999" cy="2004599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SimSun" panose="02010600030101010101" pitchFamily="2" charset="-122"/>
                <a:sym typeface="SimSun" panose="02010600030101010101" pitchFamily="2" charset="-122"/>
              </a:endParaRPr>
            </a:p>
          </p:txBody>
        </p:sp>
      </p:grpSp>
      <p:sp>
        <p:nvSpPr>
          <p:cNvPr id="11" name="椭圆 19"/>
          <p:cNvSpPr>
            <a:spLocks noChangeArrowheads="1"/>
          </p:cNvSpPr>
          <p:nvPr userDrawn="1"/>
        </p:nvSpPr>
        <p:spPr bwMode="auto">
          <a:xfrm>
            <a:off x="3929816" y="5615984"/>
            <a:ext cx="416168" cy="466890"/>
          </a:xfrm>
          <a:prstGeom prst="ellipse">
            <a:avLst/>
          </a:prstGeom>
          <a:solidFill>
            <a:srgbClr val="88ABBD"/>
          </a:solidFill>
          <a:ln>
            <a:noFill/>
          </a:ln>
          <a:extLst/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898106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 userDrawn="1"/>
        </p:nvSpPr>
        <p:spPr>
          <a:xfrm>
            <a:off x="0" y="-11257"/>
            <a:ext cx="12168188" cy="936000"/>
          </a:xfrm>
          <a:prstGeom prst="rect">
            <a:avLst/>
          </a:prstGeom>
          <a:solidFill>
            <a:srgbClr val="CC0066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grpSp>
        <p:nvGrpSpPr>
          <p:cNvPr id="24" name="组合 14"/>
          <p:cNvGrpSpPr>
            <a:grpSpLocks/>
          </p:cNvGrpSpPr>
          <p:nvPr userDrawn="1"/>
        </p:nvGrpSpPr>
        <p:grpSpPr bwMode="auto">
          <a:xfrm flipV="1">
            <a:off x="334865" y="-3375"/>
            <a:ext cx="1245666" cy="933792"/>
            <a:chOff x="0" y="0"/>
            <a:chExt cx="1630597" cy="2119745"/>
          </a:xfrm>
        </p:grpSpPr>
        <p:sp>
          <p:nvSpPr>
            <p:cNvPr id="25" name="椭圆 5"/>
            <p:cNvSpPr>
              <a:spLocks noChangeArrowheads="1"/>
            </p:cNvSpPr>
            <p:nvPr/>
          </p:nvSpPr>
          <p:spPr bwMode="auto">
            <a:xfrm rot="12652035">
              <a:off x="0" y="0"/>
              <a:ext cx="651879" cy="2096960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6" name="椭圆 5"/>
            <p:cNvSpPr>
              <a:spLocks noChangeArrowheads="1"/>
            </p:cNvSpPr>
            <p:nvPr/>
          </p:nvSpPr>
          <p:spPr bwMode="auto">
            <a:xfrm rot="735593">
              <a:off x="303593" y="102717"/>
              <a:ext cx="700839" cy="1966828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6694AB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7" name="椭圆 5"/>
            <p:cNvSpPr>
              <a:spLocks noChangeArrowheads="1"/>
            </p:cNvSpPr>
            <p:nvPr/>
          </p:nvSpPr>
          <p:spPr bwMode="auto">
            <a:xfrm rot="20991934">
              <a:off x="647630" y="101041"/>
              <a:ext cx="680843" cy="201870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8" name="椭圆 5"/>
            <p:cNvSpPr>
              <a:spLocks noChangeArrowheads="1"/>
            </p:cNvSpPr>
            <p:nvPr/>
          </p:nvSpPr>
          <p:spPr bwMode="auto">
            <a:xfrm rot="19847620">
              <a:off x="995842" y="21627"/>
              <a:ext cx="634755" cy="2004599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11706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48" y="456036"/>
            <a:ext cx="3924557" cy="1596126"/>
          </a:xfrm>
        </p:spPr>
        <p:txBody>
          <a:bodyPr anchor="b"/>
          <a:lstStyle>
            <a:lvl1pPr>
              <a:defRPr sz="3192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3065" y="984911"/>
            <a:ext cx="6160145" cy="4861216"/>
          </a:xfrm>
        </p:spPr>
        <p:txBody>
          <a:bodyPr/>
          <a:lstStyle>
            <a:lvl1pPr>
              <a:defRPr sz="3192"/>
            </a:lvl1pPr>
            <a:lvl2pPr>
              <a:defRPr sz="2793"/>
            </a:lvl2pPr>
            <a:lvl3pPr>
              <a:defRPr sz="2394"/>
            </a:lvl3pPr>
            <a:lvl4pPr>
              <a:defRPr sz="1995"/>
            </a:lvl4pPr>
            <a:lvl5pPr>
              <a:defRPr sz="1995"/>
            </a:lvl5pPr>
            <a:lvl6pPr>
              <a:defRPr sz="1995"/>
            </a:lvl6pPr>
            <a:lvl7pPr>
              <a:defRPr sz="1995"/>
            </a:lvl7pPr>
            <a:lvl8pPr>
              <a:defRPr sz="1995"/>
            </a:lvl8pPr>
            <a:lvl9pPr>
              <a:defRPr sz="1995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148" y="2052161"/>
            <a:ext cx="3924557" cy="3801883"/>
          </a:xfrm>
        </p:spPr>
        <p:txBody>
          <a:bodyPr/>
          <a:lstStyle>
            <a:lvl1pPr marL="0" indent="0">
              <a:buNone/>
              <a:defRPr sz="1596"/>
            </a:lvl1pPr>
            <a:lvl2pPr marL="456057" indent="0">
              <a:buNone/>
              <a:defRPr sz="1397"/>
            </a:lvl2pPr>
            <a:lvl3pPr marL="912114" indent="0">
              <a:buNone/>
              <a:defRPr sz="1197"/>
            </a:lvl3pPr>
            <a:lvl4pPr marL="1368171" indent="0">
              <a:buNone/>
              <a:defRPr sz="998"/>
            </a:lvl4pPr>
            <a:lvl5pPr marL="1824228" indent="0">
              <a:buNone/>
              <a:defRPr sz="998"/>
            </a:lvl5pPr>
            <a:lvl6pPr marL="2280285" indent="0">
              <a:buNone/>
              <a:defRPr sz="998"/>
            </a:lvl6pPr>
            <a:lvl7pPr marL="2736342" indent="0">
              <a:buNone/>
              <a:defRPr sz="998"/>
            </a:lvl7pPr>
            <a:lvl8pPr marL="3192399" indent="0">
              <a:buNone/>
              <a:defRPr sz="998"/>
            </a:lvl8pPr>
            <a:lvl9pPr marL="3648456" indent="0">
              <a:buNone/>
              <a:defRPr sz="998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2DEF6-E872-4AC0-B287-8FC76CB9BCE6}" type="datetime1">
              <a:rPr lang="zh-CN" altLang="en-US" smtClean="0"/>
              <a:pPr/>
              <a:t>2017/2/24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F06C7-50BB-41AA-9A9E-D9D35EB17BBC}" type="slidenum">
              <a:rPr lang="zh-CN" altLang="en-US" smtClean="0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72877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48" y="456036"/>
            <a:ext cx="3924557" cy="1596126"/>
          </a:xfrm>
        </p:spPr>
        <p:txBody>
          <a:bodyPr anchor="b"/>
          <a:lstStyle>
            <a:lvl1pPr>
              <a:defRPr sz="3192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73065" y="984911"/>
            <a:ext cx="6160145" cy="4861216"/>
          </a:xfrm>
        </p:spPr>
        <p:txBody>
          <a:bodyPr anchor="t"/>
          <a:lstStyle>
            <a:lvl1pPr marL="0" indent="0">
              <a:buNone/>
              <a:defRPr sz="3192"/>
            </a:lvl1pPr>
            <a:lvl2pPr marL="456057" indent="0">
              <a:buNone/>
              <a:defRPr sz="2793"/>
            </a:lvl2pPr>
            <a:lvl3pPr marL="912114" indent="0">
              <a:buNone/>
              <a:defRPr sz="2394"/>
            </a:lvl3pPr>
            <a:lvl4pPr marL="1368171" indent="0">
              <a:buNone/>
              <a:defRPr sz="1995"/>
            </a:lvl4pPr>
            <a:lvl5pPr marL="1824228" indent="0">
              <a:buNone/>
              <a:defRPr sz="1995"/>
            </a:lvl5pPr>
            <a:lvl6pPr marL="2280285" indent="0">
              <a:buNone/>
              <a:defRPr sz="1995"/>
            </a:lvl6pPr>
            <a:lvl7pPr marL="2736342" indent="0">
              <a:buNone/>
              <a:defRPr sz="1995"/>
            </a:lvl7pPr>
            <a:lvl8pPr marL="3192399" indent="0">
              <a:buNone/>
              <a:defRPr sz="1995"/>
            </a:lvl8pPr>
            <a:lvl9pPr marL="3648456" indent="0">
              <a:buNone/>
              <a:defRPr sz="1995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148" y="2052161"/>
            <a:ext cx="3924557" cy="3801883"/>
          </a:xfrm>
        </p:spPr>
        <p:txBody>
          <a:bodyPr/>
          <a:lstStyle>
            <a:lvl1pPr marL="0" indent="0">
              <a:buNone/>
              <a:defRPr sz="1596"/>
            </a:lvl1pPr>
            <a:lvl2pPr marL="456057" indent="0">
              <a:buNone/>
              <a:defRPr sz="1397"/>
            </a:lvl2pPr>
            <a:lvl3pPr marL="912114" indent="0">
              <a:buNone/>
              <a:defRPr sz="1197"/>
            </a:lvl3pPr>
            <a:lvl4pPr marL="1368171" indent="0">
              <a:buNone/>
              <a:defRPr sz="998"/>
            </a:lvl4pPr>
            <a:lvl5pPr marL="1824228" indent="0">
              <a:buNone/>
              <a:defRPr sz="998"/>
            </a:lvl5pPr>
            <a:lvl6pPr marL="2280285" indent="0">
              <a:buNone/>
              <a:defRPr sz="998"/>
            </a:lvl6pPr>
            <a:lvl7pPr marL="2736342" indent="0">
              <a:buNone/>
              <a:defRPr sz="998"/>
            </a:lvl7pPr>
            <a:lvl8pPr marL="3192399" indent="0">
              <a:buNone/>
              <a:defRPr sz="998"/>
            </a:lvl8pPr>
            <a:lvl9pPr marL="3648456" indent="0">
              <a:buNone/>
              <a:defRPr sz="998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2DEF6-E872-4AC0-B287-8FC76CB9BCE6}" type="datetime1">
              <a:rPr lang="zh-CN" altLang="en-US" smtClean="0"/>
              <a:pPr/>
              <a:t>2017/2/24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D5F2A-9768-4CEC-A689-171C41900629}" type="slidenum">
              <a:rPr lang="zh-CN" altLang="en-US" smtClean="0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9883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6563" y="364196"/>
            <a:ext cx="10495062" cy="1322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6563" y="1820976"/>
            <a:ext cx="10495062" cy="4340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6563" y="6340166"/>
            <a:ext cx="273784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2/24/2017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0713" y="6340166"/>
            <a:ext cx="4106763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3783" y="6340166"/>
            <a:ext cx="273784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033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8" r:id="rId6"/>
    <p:sldLayoutId id="2147483674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5" r:id="rId13"/>
    <p:sldLayoutId id="2147483676" r:id="rId14"/>
    <p:sldLayoutId id="2147483677" r:id="rId15"/>
    <p:sldLayoutId id="2147483678" r:id="rId16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l" defTabSz="912114" rtl="0" eaLnBrk="1" latinLnBrk="0" hangingPunct="1">
        <a:lnSpc>
          <a:spcPct val="90000"/>
        </a:lnSpc>
        <a:spcBef>
          <a:spcPct val="0"/>
        </a:spcBef>
        <a:buNone/>
        <a:defRPr sz="43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029" indent="-228029" algn="l" defTabSz="912114" rtl="0" eaLnBrk="1" latinLnBrk="0" hangingPunct="1">
        <a:lnSpc>
          <a:spcPct val="90000"/>
        </a:lnSpc>
        <a:spcBef>
          <a:spcPts val="998"/>
        </a:spcBef>
        <a:buFont typeface="Arial" panose="020B0604020202020204" pitchFamily="34" charset="0"/>
        <a:buChar char="•"/>
        <a:defRPr sz="2793" kern="1200">
          <a:solidFill>
            <a:schemeClr val="tx1"/>
          </a:solidFill>
          <a:latin typeface="+mn-lt"/>
          <a:ea typeface="+mn-ea"/>
          <a:cs typeface="+mn-cs"/>
        </a:defRPr>
      </a:lvl1pPr>
      <a:lvl2pPr marL="684086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2394" kern="1200">
          <a:solidFill>
            <a:schemeClr val="tx1"/>
          </a:solidFill>
          <a:latin typeface="+mn-lt"/>
          <a:ea typeface="+mn-ea"/>
          <a:cs typeface="+mn-cs"/>
        </a:defRPr>
      </a:lvl2pPr>
      <a:lvl3pPr marL="1140143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995" kern="1200">
          <a:solidFill>
            <a:schemeClr val="tx1"/>
          </a:solidFill>
          <a:latin typeface="+mn-lt"/>
          <a:ea typeface="+mn-ea"/>
          <a:cs typeface="+mn-cs"/>
        </a:defRPr>
      </a:lvl3pPr>
      <a:lvl4pPr marL="1596200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4pPr>
      <a:lvl5pPr marL="2052257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5pPr>
      <a:lvl6pPr marL="2508314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6pPr>
      <a:lvl7pPr marL="2964371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7pPr>
      <a:lvl8pPr marL="3420428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8pPr>
      <a:lvl9pPr marL="3876485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1pPr>
      <a:lvl2pPr marL="456057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2pPr>
      <a:lvl3pPr marL="912114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3pPr>
      <a:lvl4pPr marL="1368171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4pPr>
      <a:lvl5pPr marL="1824228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5pPr>
      <a:lvl6pPr marL="2280285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6pPr>
      <a:lvl7pPr marL="2736342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7pPr>
      <a:lvl8pPr marL="3192399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8pPr>
      <a:lvl9pPr marL="3648456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jqueryui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组合 25"/>
          <p:cNvGrpSpPr>
            <a:grpSpLocks/>
          </p:cNvGrpSpPr>
          <p:nvPr/>
        </p:nvGrpSpPr>
        <p:grpSpPr bwMode="auto">
          <a:xfrm>
            <a:off x="-900488" y="-1593562"/>
            <a:ext cx="13656258" cy="9491857"/>
            <a:chOff x="0" y="102405"/>
            <a:chExt cx="12669374" cy="9190775"/>
          </a:xfrm>
        </p:grpSpPr>
        <p:sp>
          <p:nvSpPr>
            <p:cNvPr id="3075" name="椭圆 5"/>
            <p:cNvSpPr>
              <a:spLocks noChangeArrowheads="1"/>
            </p:cNvSpPr>
            <p:nvPr/>
          </p:nvSpPr>
          <p:spPr bwMode="auto">
            <a:xfrm rot="17654843">
              <a:off x="2770714" y="611512"/>
              <a:ext cx="1821541" cy="6039932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6694AB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076" name="椭圆 5"/>
            <p:cNvSpPr>
              <a:spLocks noChangeArrowheads="1"/>
            </p:cNvSpPr>
            <p:nvPr/>
          </p:nvSpPr>
          <p:spPr bwMode="auto">
            <a:xfrm rot="17654843">
              <a:off x="8453454" y="2856887"/>
              <a:ext cx="1888507" cy="6543333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6694AB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077" name="椭圆 5"/>
            <p:cNvSpPr>
              <a:spLocks noChangeArrowheads="1"/>
            </p:cNvSpPr>
            <p:nvPr/>
          </p:nvSpPr>
          <p:spPr bwMode="auto">
            <a:xfrm rot="5568637">
              <a:off x="2405421" y="1481606"/>
              <a:ext cx="1680787" cy="6491629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078" name="椭圆 5"/>
            <p:cNvSpPr>
              <a:spLocks noChangeArrowheads="1"/>
            </p:cNvSpPr>
            <p:nvPr/>
          </p:nvSpPr>
          <p:spPr bwMode="auto">
            <a:xfrm rot="16200000">
              <a:off x="8595421" y="1714090"/>
              <a:ext cx="1830219" cy="6043491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079" name="椭圆 5"/>
            <p:cNvSpPr>
              <a:spLocks noChangeArrowheads="1"/>
            </p:cNvSpPr>
            <p:nvPr/>
          </p:nvSpPr>
          <p:spPr bwMode="auto">
            <a:xfrm rot="14857024">
              <a:off x="2376812" y="2863720"/>
              <a:ext cx="2172737" cy="6552728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080" name="椭圆 5"/>
            <p:cNvSpPr>
              <a:spLocks noChangeArrowheads="1"/>
            </p:cNvSpPr>
            <p:nvPr/>
          </p:nvSpPr>
          <p:spPr bwMode="auto">
            <a:xfrm rot="4179482">
              <a:off x="8312909" y="451717"/>
              <a:ext cx="1957790" cy="6128479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081" name="椭圆 5"/>
            <p:cNvSpPr>
              <a:spLocks noChangeArrowheads="1"/>
            </p:cNvSpPr>
            <p:nvPr/>
          </p:nvSpPr>
          <p:spPr bwMode="auto">
            <a:xfrm rot="13127628">
              <a:off x="3863132" y="4248990"/>
              <a:ext cx="1904318" cy="4836860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082" name="椭圆 5"/>
            <p:cNvSpPr>
              <a:spLocks noChangeArrowheads="1"/>
            </p:cNvSpPr>
            <p:nvPr/>
          </p:nvSpPr>
          <p:spPr bwMode="auto">
            <a:xfrm rot="13314377">
              <a:off x="7274706" y="322762"/>
              <a:ext cx="1628954" cy="499213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81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083" name="椭圆 5"/>
            <p:cNvSpPr>
              <a:spLocks noChangeArrowheads="1"/>
            </p:cNvSpPr>
            <p:nvPr/>
          </p:nvSpPr>
          <p:spPr bwMode="auto">
            <a:xfrm>
              <a:off x="5602583" y="102405"/>
              <a:ext cx="1772403" cy="4752556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084" name="椭圆 5"/>
            <p:cNvSpPr>
              <a:spLocks noChangeArrowheads="1"/>
            </p:cNvSpPr>
            <p:nvPr/>
          </p:nvSpPr>
          <p:spPr bwMode="auto">
            <a:xfrm>
              <a:off x="5388482" y="4773252"/>
              <a:ext cx="2060016" cy="4519928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81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085" name="椭圆 5"/>
            <p:cNvSpPr>
              <a:spLocks noChangeArrowheads="1"/>
            </p:cNvSpPr>
            <p:nvPr/>
          </p:nvSpPr>
          <p:spPr bwMode="auto">
            <a:xfrm rot="19232120">
              <a:off x="3815776" y="159115"/>
              <a:ext cx="1909511" cy="5281812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086" name="椭圆 5"/>
            <p:cNvSpPr>
              <a:spLocks noChangeArrowheads="1"/>
            </p:cNvSpPr>
            <p:nvPr/>
          </p:nvSpPr>
          <p:spPr bwMode="auto">
            <a:xfrm rot="8213685">
              <a:off x="7348069" y="4032106"/>
              <a:ext cx="1912542" cy="5247853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3087" name="椭圆 20"/>
          <p:cNvSpPr>
            <a:spLocks noChangeArrowheads="1"/>
          </p:cNvSpPr>
          <p:nvPr/>
        </p:nvSpPr>
        <p:spPr bwMode="auto">
          <a:xfrm>
            <a:off x="4312444" y="1480344"/>
            <a:ext cx="3697288" cy="3697288"/>
          </a:xfrm>
          <a:prstGeom prst="ellipse">
            <a:avLst/>
          </a:prstGeom>
          <a:solidFill>
            <a:srgbClr val="000000">
              <a:alpha val="57999"/>
            </a:srgbClr>
          </a:solidFill>
          <a:ln w="25400" cap="flat" cmpd="sng">
            <a:solidFill>
              <a:srgbClr val="498DA4"/>
            </a:solidFill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88" name="同心圆 22"/>
          <p:cNvSpPr>
            <a:spLocks noChangeArrowheads="1"/>
          </p:cNvSpPr>
          <p:nvPr/>
        </p:nvSpPr>
        <p:spPr bwMode="auto">
          <a:xfrm>
            <a:off x="4563270" y="1731170"/>
            <a:ext cx="3197225" cy="3197225"/>
          </a:xfrm>
          <a:custGeom>
            <a:avLst/>
            <a:gdLst>
              <a:gd name="G0" fmla="+- 637 0 0"/>
              <a:gd name="G1" fmla="+- 21600 0 637"/>
              <a:gd name="G2" fmla="+- 21600 0 637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637" y="10800"/>
                </a:moveTo>
                <a:cubicBezTo>
                  <a:pt x="637" y="16413"/>
                  <a:pt x="5187" y="20963"/>
                  <a:pt x="10800" y="20963"/>
                </a:cubicBezTo>
                <a:cubicBezTo>
                  <a:pt x="16413" y="20963"/>
                  <a:pt x="20963" y="16413"/>
                  <a:pt x="20963" y="10800"/>
                </a:cubicBezTo>
                <a:cubicBezTo>
                  <a:pt x="20963" y="5187"/>
                  <a:pt x="16413" y="637"/>
                  <a:pt x="10800" y="637"/>
                </a:cubicBezTo>
                <a:cubicBezTo>
                  <a:pt x="5187" y="637"/>
                  <a:pt x="637" y="5187"/>
                  <a:pt x="637" y="10800"/>
                </a:cubicBezTo>
                <a:close/>
              </a:path>
            </a:pathLst>
          </a:custGeom>
          <a:gradFill rotWithShape="1">
            <a:gsLst>
              <a:gs pos="0">
                <a:srgbClr val="BF638A"/>
              </a:gs>
              <a:gs pos="12000">
                <a:srgbClr val="BF638A"/>
              </a:gs>
              <a:gs pos="15999">
                <a:srgbClr val="D27E50"/>
              </a:gs>
              <a:gs pos="34999">
                <a:srgbClr val="DB9649"/>
              </a:gs>
              <a:gs pos="39000">
                <a:srgbClr val="80CAD7"/>
              </a:gs>
              <a:gs pos="56000">
                <a:srgbClr val="80CAD7"/>
              </a:gs>
              <a:gs pos="62999">
                <a:srgbClr val="498DA4"/>
              </a:gs>
              <a:gs pos="82999">
                <a:srgbClr val="498DA4"/>
              </a:gs>
              <a:gs pos="84999">
                <a:srgbClr val="DB9649"/>
              </a:gs>
              <a:gs pos="98999">
                <a:srgbClr val="DB9649"/>
              </a:gs>
              <a:gs pos="100000">
                <a:srgbClr val="DB964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89" name="TextBox 23"/>
          <p:cNvSpPr>
            <a:spLocks noChangeArrowheads="1"/>
          </p:cNvSpPr>
          <p:nvPr/>
        </p:nvSpPr>
        <p:spPr bwMode="auto">
          <a:xfrm>
            <a:off x="3181448" y="3348263"/>
            <a:ext cx="595927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第</a:t>
            </a:r>
            <a:r>
              <a:rPr lang="en-US" altLang="zh-CN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章 </a:t>
            </a:r>
            <a:r>
              <a:rPr lang="en-US" altLang="zh-CN" sz="36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jQueryUI</a:t>
            </a:r>
            <a:r>
              <a:rPr lang="en-US" altLang="zh-CN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基础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647110" y="2340179"/>
            <a:ext cx="48932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 UI</a:t>
            </a: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框架及</a:t>
            </a:r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 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5"/>
          <p:cNvSpPr>
            <a:spLocks noChangeArrowheads="1"/>
          </p:cNvSpPr>
          <p:nvPr/>
        </p:nvSpPr>
        <p:spPr bwMode="auto">
          <a:xfrm>
            <a:off x="3115045" y="900059"/>
            <a:ext cx="50260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jQuery UI</a:t>
            </a:r>
          </a:p>
        </p:txBody>
      </p:sp>
      <p:sp>
        <p:nvSpPr>
          <p:cNvPr id="5" name="TextBox 14"/>
          <p:cNvSpPr>
            <a:spLocks noChangeArrowheads="1"/>
          </p:cNvSpPr>
          <p:nvPr/>
        </p:nvSpPr>
        <p:spPr bwMode="auto">
          <a:xfrm>
            <a:off x="2051759" y="866629"/>
            <a:ext cx="788101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1</a:t>
            </a:r>
            <a:endParaRPr lang="zh-CN" altLang="en-US" sz="3600" b="1" dirty="0">
              <a:solidFill>
                <a:schemeClr val="bg1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" name="内容占位符 1"/>
          <p:cNvSpPr txBox="1">
            <a:spLocks/>
          </p:cNvSpPr>
          <p:nvPr/>
        </p:nvSpPr>
        <p:spPr bwMode="auto">
          <a:xfrm>
            <a:off x="755651" y="1188083"/>
            <a:ext cx="10296857" cy="4032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jQuery UI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的特点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继承 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jQuery 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简易使用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特性，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封装了大量的常用操作，提供更为丰富的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效果和组件，短期改善网站易用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性。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兼容各主流桌面浏览器。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组件间相对独立，可按需加载，避免浪费带宽拖慢网页打开速度。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官方提供的插件，有丰富的在线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文档，易于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学习。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开发包内置包含中文在内的 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40 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多种语言包。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763734" y="127132"/>
            <a:ext cx="49684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jQuery UI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8" name="TextBox 14"/>
          <p:cNvSpPr>
            <a:spLocks noChangeArrowheads="1"/>
          </p:cNvSpPr>
          <p:nvPr/>
        </p:nvSpPr>
        <p:spPr bwMode="auto">
          <a:xfrm>
            <a:off x="755651" y="127132"/>
            <a:ext cx="43203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2</a:t>
            </a:r>
            <a:endParaRPr lang="zh-CN" altLang="en-US" sz="3600" b="1" dirty="0">
              <a:solidFill>
                <a:schemeClr val="bg1"/>
              </a:solidFill>
              <a:latin typeface="Calibri" panose="020F0502020204030204" pitchFamily="34" charset="0"/>
              <a:sym typeface="SimSun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87686" y="5389036"/>
            <a:ext cx="972081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缺乏全面的测试用例，组件间 </a:t>
            </a:r>
            <a:r>
              <a:rPr lang="en-US" altLang="zh-CN" sz="26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API </a:t>
            </a:r>
            <a:r>
              <a:rPr lang="zh-CN" altLang="en-US" sz="26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缺乏协调。</a:t>
            </a:r>
          </a:p>
        </p:txBody>
      </p:sp>
    </p:spTree>
    <p:extLst>
      <p:ext uri="{BB962C8B-B14F-4D97-AF65-F5344CB8AC3E}">
        <p14:creationId xmlns:p14="http://schemas.microsoft.com/office/powerpoint/2010/main" val="141248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7"/>
          <p:cNvSpPr>
            <a:spLocks noChangeArrowheads="1"/>
          </p:cNvSpPr>
          <p:nvPr/>
        </p:nvSpPr>
        <p:spPr bwMode="auto">
          <a:xfrm>
            <a:off x="5004004" y="1921254"/>
            <a:ext cx="432036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jQuery UI</a:t>
            </a:r>
            <a:r>
              <a:rPr lang="zh-CN" altLang="en-US" sz="32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简介</a:t>
            </a:r>
          </a:p>
        </p:txBody>
      </p:sp>
      <p:sp>
        <p:nvSpPr>
          <p:cNvPr id="5" name="TextBox 27"/>
          <p:cNvSpPr>
            <a:spLocks noChangeArrowheads="1"/>
          </p:cNvSpPr>
          <p:nvPr/>
        </p:nvSpPr>
        <p:spPr bwMode="auto">
          <a:xfrm>
            <a:off x="5004004" y="3132245"/>
            <a:ext cx="432036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zh-CN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jQuery UI</a:t>
            </a:r>
            <a:r>
              <a:rPr lang="zh-CN" altLang="en-US" sz="32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下载及使用</a:t>
            </a:r>
            <a:endParaRPr lang="zh-CN" altLang="en-US" sz="32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TextBox 27"/>
          <p:cNvSpPr>
            <a:spLocks noChangeArrowheads="1"/>
          </p:cNvSpPr>
          <p:nvPr/>
        </p:nvSpPr>
        <p:spPr bwMode="auto">
          <a:xfrm>
            <a:off x="5004004" y="4322928"/>
            <a:ext cx="432036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选项卡控件</a:t>
            </a:r>
          </a:p>
        </p:txBody>
      </p:sp>
      <p:sp>
        <p:nvSpPr>
          <p:cNvPr id="7" name="TextBox 27"/>
          <p:cNvSpPr>
            <a:spLocks noChangeArrowheads="1"/>
          </p:cNvSpPr>
          <p:nvPr/>
        </p:nvSpPr>
        <p:spPr bwMode="auto">
          <a:xfrm>
            <a:off x="5004004" y="5513611"/>
            <a:ext cx="432036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sz="32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折叠菜单控件</a:t>
            </a:r>
            <a:endParaRPr lang="zh-CN" altLang="en-US" sz="32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TextBox 27"/>
          <p:cNvSpPr>
            <a:spLocks noChangeArrowheads="1"/>
          </p:cNvSpPr>
          <p:nvPr/>
        </p:nvSpPr>
        <p:spPr bwMode="auto">
          <a:xfrm>
            <a:off x="5004004" y="710263"/>
            <a:ext cx="432036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课程目标及学习方法</a:t>
            </a:r>
          </a:p>
        </p:txBody>
      </p:sp>
    </p:spTree>
    <p:extLst>
      <p:ext uri="{BB962C8B-B14F-4D97-AF65-F5344CB8AC3E}">
        <p14:creationId xmlns:p14="http://schemas.microsoft.com/office/powerpoint/2010/main" val="2924077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5"/>
          <p:cNvSpPr>
            <a:spLocks noChangeArrowheads="1"/>
          </p:cNvSpPr>
          <p:nvPr/>
        </p:nvSpPr>
        <p:spPr bwMode="auto">
          <a:xfrm>
            <a:off x="3115045" y="900059"/>
            <a:ext cx="50260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jQuery UI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的下载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" name="TextBox 14"/>
          <p:cNvSpPr>
            <a:spLocks noChangeArrowheads="1"/>
          </p:cNvSpPr>
          <p:nvPr/>
        </p:nvSpPr>
        <p:spPr bwMode="auto">
          <a:xfrm>
            <a:off x="2051759" y="866629"/>
            <a:ext cx="788101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2</a:t>
            </a:r>
            <a:endParaRPr lang="zh-CN" altLang="en-US" sz="3600" b="1" dirty="0">
              <a:solidFill>
                <a:schemeClr val="bg1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99662" y="1044071"/>
            <a:ext cx="10152846" cy="2689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jQuery UI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之前，要从其官网</a:t>
            </a:r>
            <a:r>
              <a:rPr lang="en-US" altLang="zh-CN" sz="2800" dirty="0">
                <a:solidFill>
                  <a:srgbClr val="B9B9B9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http://jqueryui.com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下载最新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jQuery UI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库（目前最新版本为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1.12.1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marL="4320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60000"/>
            </a:pPr>
            <a:r>
              <a:rPr lang="zh-CN" altLang="en-US" sz="2400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步骤 </a:t>
            </a:r>
            <a:r>
              <a:rPr lang="en-US" altLang="zh-CN" sz="2400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：选择 </a:t>
            </a:r>
            <a:r>
              <a:rPr lang="en-US" altLang="zh-CN" sz="2400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 UI </a:t>
            </a:r>
            <a:r>
              <a:rPr lang="zh-CN" altLang="en-US" sz="2400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的版本</a:t>
            </a:r>
            <a:endParaRPr lang="en-US" altLang="zh-CN" sz="2400" dirty="0" smtClean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3200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60000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在下载生成器（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Download Builder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）中，选择一个版本号。这个步骤很重要，因为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jQuery UI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的版本是配合特定的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jQuery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版本设计的。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8685" y="4210214"/>
            <a:ext cx="3349146" cy="2423114"/>
          </a:xfrm>
          <a:prstGeom prst="rect">
            <a:avLst/>
          </a:prstGeom>
        </p:spPr>
      </p:pic>
      <p:sp>
        <p:nvSpPr>
          <p:cNvPr id="6" name="TextBox 14"/>
          <p:cNvSpPr>
            <a:spLocks noChangeArrowheads="1"/>
          </p:cNvSpPr>
          <p:nvPr/>
        </p:nvSpPr>
        <p:spPr bwMode="auto">
          <a:xfrm>
            <a:off x="755651" y="127132"/>
            <a:ext cx="43203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3</a:t>
            </a:r>
            <a:endParaRPr lang="zh-CN" altLang="en-US" sz="3600" b="1" dirty="0">
              <a:solidFill>
                <a:schemeClr val="bg1"/>
              </a:solidFill>
              <a:latin typeface="Calibri" panose="020F0502020204030204" pitchFamily="34" charset="0"/>
              <a:sym typeface="SimSun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763734" y="127132"/>
            <a:ext cx="49684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jQuery </a:t>
            </a:r>
            <a:r>
              <a:rPr lang="en-US" altLang="zh-CN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UI</a:t>
            </a:r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的下载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99662" y="3708293"/>
            <a:ext cx="7560630" cy="3059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32000" lvl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prstClr val="black"/>
              </a:buClr>
              <a:buSzPct val="60000"/>
            </a:pPr>
            <a:r>
              <a:rPr lang="zh-CN" altLang="en-US" sz="24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步骤 </a:t>
            </a:r>
            <a:r>
              <a:rPr lang="en-US" altLang="zh-CN" sz="24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：选择需要的组件</a:t>
            </a:r>
            <a:endParaRPr lang="en-US" altLang="zh-CN" sz="2400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32000" lvl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prstClr val="black"/>
              </a:buClr>
              <a:buSzPct val="60000"/>
            </a:pP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</a:t>
            </a:r>
            <a:r>
              <a:rPr lang="zh-CN" altLang="en-US" sz="2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生成器页面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的第一栏列出了 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 UI 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所有的 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 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组件分类：核心（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 Core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）、交互部件（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Interactions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）、小部件（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Widgets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）和效果库（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Effects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24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32000"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prstClr val="black"/>
              </a:buClr>
              <a:buSzPct val="60000"/>
            </a:pPr>
            <a:r>
              <a:rPr lang="zh-CN" altLang="en-US" sz="24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步骤 </a:t>
            </a:r>
            <a:r>
              <a:rPr lang="en-US" altLang="zh-CN" sz="24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：选择一个主题或者自定义一个主题</a:t>
            </a:r>
            <a:endParaRPr lang="en-US" altLang="zh-CN" sz="2400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74208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5"/>
          <p:cNvSpPr>
            <a:spLocks noChangeArrowheads="1"/>
          </p:cNvSpPr>
          <p:nvPr/>
        </p:nvSpPr>
        <p:spPr bwMode="auto">
          <a:xfrm>
            <a:off x="3115045" y="900059"/>
            <a:ext cx="50260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jQuery UI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的下载和配置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" name="TextBox 14"/>
          <p:cNvSpPr>
            <a:spLocks noChangeArrowheads="1"/>
          </p:cNvSpPr>
          <p:nvPr/>
        </p:nvSpPr>
        <p:spPr bwMode="auto">
          <a:xfrm>
            <a:off x="2051759" y="866629"/>
            <a:ext cx="788101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2</a:t>
            </a:r>
            <a:endParaRPr lang="zh-CN" altLang="en-US" sz="3600" b="1" dirty="0">
              <a:solidFill>
                <a:schemeClr val="bg1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99662" y="1188084"/>
            <a:ext cx="10512876" cy="2992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解压缩下载的文件，把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文件夹下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800" dirty="0">
                <a:solidFill>
                  <a:srgbClr val="0070C0"/>
                </a:solidFill>
              </a:rPr>
              <a:t>jquery-ui.js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，保存到相同的文件夹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中；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把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文件夹下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800" dirty="0">
                <a:solidFill>
                  <a:srgbClr val="0070C0"/>
                </a:solidFill>
              </a:rPr>
              <a:t>jquery-ui.css</a:t>
            </a:r>
            <a:r>
              <a:rPr lang="zh-CN" altLang="en-US" sz="2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r>
              <a:rPr lang="zh-CN" altLang="en-US" sz="2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images</a:t>
            </a:r>
            <a:r>
              <a:rPr lang="zh-CN" altLang="en-US" sz="2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文件夹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，复制到自己程序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目录中。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注意：</a:t>
            </a:r>
            <a:r>
              <a:rPr lang="en-US" altLang="zh-CN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库（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jquery.js 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）一定要配置在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 UI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库（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jquery-ui.js 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）的前面。</a:t>
            </a:r>
          </a:p>
        </p:txBody>
      </p:sp>
      <p:sp>
        <p:nvSpPr>
          <p:cNvPr id="6" name="TextBox 14"/>
          <p:cNvSpPr>
            <a:spLocks noChangeArrowheads="1"/>
          </p:cNvSpPr>
          <p:nvPr/>
        </p:nvSpPr>
        <p:spPr bwMode="auto">
          <a:xfrm>
            <a:off x="755651" y="127132"/>
            <a:ext cx="43203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3</a:t>
            </a:r>
            <a:endParaRPr lang="zh-CN" altLang="en-US" sz="3600" b="1" dirty="0">
              <a:solidFill>
                <a:schemeClr val="bg1"/>
              </a:solidFill>
              <a:latin typeface="Calibri" panose="020F0502020204030204" pitchFamily="34" charset="0"/>
              <a:sym typeface="SimSun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763734" y="127132"/>
            <a:ext cx="49684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jQuery </a:t>
            </a:r>
            <a:r>
              <a:rPr lang="en-US" altLang="zh-CN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UI</a:t>
            </a:r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的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下载</a:t>
            </a:r>
          </a:p>
        </p:txBody>
      </p:sp>
    </p:spTree>
    <p:extLst>
      <p:ext uri="{BB962C8B-B14F-4D97-AF65-F5344CB8AC3E}">
        <p14:creationId xmlns:p14="http://schemas.microsoft.com/office/powerpoint/2010/main" val="939273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4"/>
          <p:cNvSpPr>
            <a:spLocks noChangeArrowheads="1"/>
          </p:cNvSpPr>
          <p:nvPr/>
        </p:nvSpPr>
        <p:spPr bwMode="auto">
          <a:xfrm>
            <a:off x="2051759" y="866629"/>
            <a:ext cx="788101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2</a:t>
            </a:r>
            <a:endParaRPr lang="zh-CN" altLang="en-US" sz="3600" b="1" dirty="0">
              <a:solidFill>
                <a:schemeClr val="bg1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99662" y="1188084"/>
            <a:ext cx="10512876" cy="396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在页面中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引用三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</a:pP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</a:pP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添加框架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images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文件夹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14"/>
          <p:cNvSpPr>
            <a:spLocks noChangeArrowheads="1"/>
          </p:cNvSpPr>
          <p:nvPr/>
        </p:nvSpPr>
        <p:spPr bwMode="auto">
          <a:xfrm>
            <a:off x="755651" y="127132"/>
            <a:ext cx="43203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3</a:t>
            </a:r>
            <a:endParaRPr lang="zh-CN" altLang="en-US" sz="3600" b="1" dirty="0">
              <a:solidFill>
                <a:schemeClr val="bg1"/>
              </a:solidFill>
              <a:latin typeface="Calibri" panose="020F0502020204030204" pitchFamily="34" charset="0"/>
              <a:sym typeface="SimSun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763734" y="127132"/>
            <a:ext cx="49684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jQuery </a:t>
            </a:r>
            <a:r>
              <a:rPr lang="en-US" altLang="zh-CN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UI</a:t>
            </a:r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的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使用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673726" y="2268173"/>
            <a:ext cx="8964747" cy="17514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800" dirty="0"/>
              <a:t>&lt;link </a:t>
            </a:r>
            <a:r>
              <a:rPr lang="en-US" altLang="zh-CN" sz="2800" dirty="0" err="1"/>
              <a:t>rel</a:t>
            </a:r>
            <a:r>
              <a:rPr lang="en-US" altLang="zh-CN" sz="2800" dirty="0"/>
              <a:t>="stylesheet" </a:t>
            </a:r>
            <a:r>
              <a:rPr lang="en-US" altLang="zh-CN" sz="2800" dirty="0" err="1"/>
              <a:t>href</a:t>
            </a:r>
            <a:r>
              <a:rPr lang="en-US" altLang="zh-CN" sz="2800" dirty="0"/>
              <a:t>="</a:t>
            </a:r>
            <a:r>
              <a:rPr lang="en-US" altLang="zh-CN" sz="2800" dirty="0" err="1" smtClean="0"/>
              <a:t>css</a:t>
            </a:r>
            <a:r>
              <a:rPr lang="en-US" altLang="zh-CN" sz="2800" dirty="0" smtClean="0"/>
              <a:t>/jquery-ui.css</a:t>
            </a:r>
            <a:r>
              <a:rPr lang="en-US" altLang="zh-CN" sz="2800" dirty="0"/>
              <a:t>" /&gt;</a:t>
            </a:r>
          </a:p>
          <a:p>
            <a:pPr>
              <a:lnSpc>
                <a:spcPts val="36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800" dirty="0"/>
              <a:t>&lt;script </a:t>
            </a:r>
            <a:r>
              <a:rPr lang="en-US" altLang="zh-CN" sz="2800" dirty="0" err="1"/>
              <a:t>src</a:t>
            </a:r>
            <a:r>
              <a:rPr lang="en-US" altLang="zh-CN" sz="2800" dirty="0"/>
              <a:t>="</a:t>
            </a:r>
            <a:r>
              <a:rPr lang="en-US" altLang="zh-CN" sz="2800" dirty="0" err="1" smtClean="0"/>
              <a:t>js</a:t>
            </a:r>
            <a:r>
              <a:rPr lang="en-US" altLang="zh-CN" sz="2800" dirty="0" smtClean="0"/>
              <a:t>/jquery.js</a:t>
            </a:r>
            <a:r>
              <a:rPr lang="en-US" altLang="zh-CN" sz="2800" dirty="0"/>
              <a:t>"&gt;&lt;/script&gt;</a:t>
            </a:r>
          </a:p>
          <a:p>
            <a:pPr>
              <a:lnSpc>
                <a:spcPts val="36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800" dirty="0"/>
              <a:t>&lt;script </a:t>
            </a:r>
            <a:r>
              <a:rPr lang="en-US" altLang="zh-CN" sz="2800" dirty="0" err="1"/>
              <a:t>src</a:t>
            </a:r>
            <a:r>
              <a:rPr lang="en-US" altLang="zh-CN" sz="2800" dirty="0"/>
              <a:t>="</a:t>
            </a:r>
            <a:r>
              <a:rPr lang="en-US" altLang="zh-CN" sz="2800" dirty="0" err="1" smtClean="0"/>
              <a:t>js</a:t>
            </a:r>
            <a:r>
              <a:rPr lang="en-US" altLang="zh-CN" sz="2800" dirty="0" smtClean="0"/>
              <a:t>/jquery-ui.js</a:t>
            </a:r>
            <a:r>
              <a:rPr lang="en-US" altLang="zh-CN" sz="2800" dirty="0"/>
              <a:t>"&gt;&lt;/script&gt;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37903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99662" y="1188084"/>
            <a:ext cx="7272606" cy="29915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三种主题化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jQuery UI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插件的一般方法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sz="26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①</a:t>
            </a:r>
            <a:r>
              <a:rPr lang="zh-CN" altLang="en-US" sz="2600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 </a:t>
            </a:r>
            <a:r>
              <a:rPr lang="en-US" altLang="zh-CN" sz="2600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ThemeRoller</a:t>
            </a:r>
            <a:r>
              <a:rPr lang="en-US" altLang="zh-CN" sz="26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600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主题</a:t>
            </a:r>
            <a:endParaRPr lang="en-US" altLang="zh-CN" sz="2600" dirty="0" smtClean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600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60000"/>
            </a:pPr>
            <a:r>
              <a:rPr lang="en-US" altLang="zh-CN" sz="2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ThemeRoller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 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jQuery UI 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设计和下载自定义主题提供了直观的界面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600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60000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步骤：设计、下载、在项目中添加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14"/>
          <p:cNvSpPr>
            <a:spLocks noChangeArrowheads="1"/>
          </p:cNvSpPr>
          <p:nvPr/>
        </p:nvSpPr>
        <p:spPr bwMode="auto">
          <a:xfrm>
            <a:off x="755651" y="127132"/>
            <a:ext cx="43203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3</a:t>
            </a:r>
            <a:endParaRPr lang="zh-CN" altLang="en-US" sz="3600" b="1" dirty="0">
              <a:solidFill>
                <a:schemeClr val="bg1"/>
              </a:solidFill>
              <a:latin typeface="Calibri" panose="020F0502020204030204" pitchFamily="34" charset="0"/>
              <a:sym typeface="SimSun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763734" y="127132"/>
            <a:ext cx="49684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jQuery </a:t>
            </a:r>
            <a:r>
              <a:rPr lang="en-US" altLang="zh-CN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UI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主题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0292" y="1188084"/>
            <a:ext cx="2578793" cy="52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301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99662" y="1188084"/>
            <a:ext cx="10512876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三种主题化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jQuery UI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插件的一般方法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sz="2600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②修改 </a:t>
            </a:r>
            <a:r>
              <a:rPr lang="en-US" altLang="zh-CN" sz="26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 </a:t>
            </a:r>
            <a:r>
              <a:rPr lang="zh-CN" altLang="en-US" sz="2600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endParaRPr lang="en-US" altLang="zh-CN" sz="2600" dirty="0" smtClean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320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60000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为了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对外观和感观做进一步的控制，您可以选择从默认主题（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Smoothness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）开始，或者从一个由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ThemeRoller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生成的主题开始，然后调整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ui.theme.css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文件，或者任意一个独立插件的样式表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sz="2600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③重新</a:t>
            </a:r>
            <a:r>
              <a:rPr lang="zh-CN" altLang="en-US" sz="26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编写自定义的 </a:t>
            </a:r>
            <a:r>
              <a:rPr lang="en-US" altLang="zh-CN" sz="2600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</a:p>
          <a:p>
            <a:pPr marL="4320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60000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为了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最大程度地控制外观和感观，可以重新开始编写每个插件的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，而不使用框架类或者特定的插件样式表。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14"/>
          <p:cNvSpPr>
            <a:spLocks noChangeArrowheads="1"/>
          </p:cNvSpPr>
          <p:nvPr/>
        </p:nvSpPr>
        <p:spPr bwMode="auto">
          <a:xfrm>
            <a:off x="755651" y="127132"/>
            <a:ext cx="43203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3</a:t>
            </a:r>
            <a:endParaRPr lang="zh-CN" altLang="en-US" sz="3600" b="1" dirty="0">
              <a:solidFill>
                <a:schemeClr val="bg1"/>
              </a:solidFill>
              <a:latin typeface="Calibri" panose="020F0502020204030204" pitchFamily="34" charset="0"/>
              <a:sym typeface="SimSun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763734" y="127132"/>
            <a:ext cx="49684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jQuery </a:t>
            </a:r>
            <a:r>
              <a:rPr lang="en-US" altLang="zh-CN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UI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主题</a:t>
            </a:r>
          </a:p>
        </p:txBody>
      </p:sp>
    </p:spTree>
    <p:extLst>
      <p:ext uri="{BB962C8B-B14F-4D97-AF65-F5344CB8AC3E}">
        <p14:creationId xmlns:p14="http://schemas.microsoft.com/office/powerpoint/2010/main" val="898588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7"/>
          <p:cNvSpPr>
            <a:spLocks noChangeArrowheads="1"/>
          </p:cNvSpPr>
          <p:nvPr/>
        </p:nvSpPr>
        <p:spPr bwMode="auto">
          <a:xfrm>
            <a:off x="5004004" y="1921254"/>
            <a:ext cx="432036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zh-CN" sz="32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jQuery UI</a:t>
            </a:r>
            <a:r>
              <a:rPr lang="zh-CN" altLang="en-US" sz="32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简介</a:t>
            </a:r>
          </a:p>
        </p:txBody>
      </p:sp>
      <p:sp>
        <p:nvSpPr>
          <p:cNvPr id="5" name="TextBox 27"/>
          <p:cNvSpPr>
            <a:spLocks noChangeArrowheads="1"/>
          </p:cNvSpPr>
          <p:nvPr/>
        </p:nvSpPr>
        <p:spPr bwMode="auto">
          <a:xfrm>
            <a:off x="5004004" y="3132245"/>
            <a:ext cx="432036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zh-CN" sz="32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jQuery UI</a:t>
            </a:r>
            <a:r>
              <a:rPr lang="zh-CN" altLang="en-US" sz="32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下载及使用</a:t>
            </a:r>
            <a:endParaRPr lang="zh-CN" altLang="en-US" sz="32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TextBox 27"/>
          <p:cNvSpPr>
            <a:spLocks noChangeArrowheads="1"/>
          </p:cNvSpPr>
          <p:nvPr/>
        </p:nvSpPr>
        <p:spPr bwMode="auto">
          <a:xfrm>
            <a:off x="5004004" y="4322928"/>
            <a:ext cx="432036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选项卡控件</a:t>
            </a:r>
          </a:p>
        </p:txBody>
      </p:sp>
      <p:sp>
        <p:nvSpPr>
          <p:cNvPr id="7" name="TextBox 27"/>
          <p:cNvSpPr>
            <a:spLocks noChangeArrowheads="1"/>
          </p:cNvSpPr>
          <p:nvPr/>
        </p:nvSpPr>
        <p:spPr bwMode="auto">
          <a:xfrm>
            <a:off x="5004004" y="5513611"/>
            <a:ext cx="432036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sz="32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折叠菜单控件</a:t>
            </a:r>
            <a:endParaRPr lang="zh-CN" altLang="en-US" sz="32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TextBox 27"/>
          <p:cNvSpPr>
            <a:spLocks noChangeArrowheads="1"/>
          </p:cNvSpPr>
          <p:nvPr/>
        </p:nvSpPr>
        <p:spPr bwMode="auto">
          <a:xfrm>
            <a:off x="5004004" y="710263"/>
            <a:ext cx="432036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课程目标及学习方法</a:t>
            </a:r>
          </a:p>
        </p:txBody>
      </p:sp>
    </p:spTree>
    <p:extLst>
      <p:ext uri="{BB962C8B-B14F-4D97-AF65-F5344CB8AC3E}">
        <p14:creationId xmlns:p14="http://schemas.microsoft.com/office/powerpoint/2010/main" val="1711209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4"/>
          <p:cNvSpPr>
            <a:spLocks noChangeArrowheads="1"/>
          </p:cNvSpPr>
          <p:nvPr/>
        </p:nvSpPr>
        <p:spPr bwMode="auto">
          <a:xfrm>
            <a:off x="2051759" y="866629"/>
            <a:ext cx="788101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2</a:t>
            </a:r>
            <a:endParaRPr lang="zh-CN" altLang="en-US" sz="3600" b="1" dirty="0">
              <a:solidFill>
                <a:schemeClr val="bg1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99662" y="1188084"/>
            <a:ext cx="10512876" cy="22036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60000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选项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卡控件（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tab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用于在一组不同元素之间切换视角</a:t>
            </a:r>
            <a:endParaRPr lang="en-US" altLang="zh-CN" sz="280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60000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可以通过单击每个元素的标题来访问该元素包含的内容，这些标题都作为独立的选项卡出现。每个</a:t>
            </a:r>
            <a:r>
              <a:rPr lang="zh-CN" altLang="en-US" sz="2600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内容面板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都具有一个与之关联的</a:t>
            </a:r>
            <a:r>
              <a:rPr lang="zh-CN" altLang="en-US" sz="2600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选项卡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，同一时刻只能打开其中一个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面板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14"/>
          <p:cNvSpPr>
            <a:spLocks noChangeArrowheads="1"/>
          </p:cNvSpPr>
          <p:nvPr/>
        </p:nvSpPr>
        <p:spPr bwMode="auto">
          <a:xfrm>
            <a:off x="755651" y="127132"/>
            <a:ext cx="43203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4</a:t>
            </a:r>
            <a:endParaRPr lang="zh-CN" altLang="en-US" sz="3600" b="1" dirty="0">
              <a:solidFill>
                <a:schemeClr val="bg1"/>
              </a:solidFill>
              <a:latin typeface="Calibri" panose="020F0502020204030204" pitchFamily="34" charset="0"/>
              <a:sym typeface="SimSun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763734" y="127132"/>
            <a:ext cx="49684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jQuery </a:t>
            </a:r>
            <a:r>
              <a:rPr lang="en-US" altLang="zh-CN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UI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选项</a:t>
            </a:r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卡控件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725" y="3713219"/>
            <a:ext cx="9000749" cy="2639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225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4"/>
          <p:cNvSpPr>
            <a:spLocks noChangeArrowheads="1"/>
          </p:cNvSpPr>
          <p:nvPr/>
        </p:nvSpPr>
        <p:spPr bwMode="auto">
          <a:xfrm>
            <a:off x="755651" y="127132"/>
            <a:ext cx="43203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4</a:t>
            </a:r>
            <a:endParaRPr lang="zh-CN" altLang="en-US" sz="3600" b="1" dirty="0">
              <a:solidFill>
                <a:schemeClr val="bg1"/>
              </a:solidFill>
              <a:latin typeface="Calibri" panose="020F0502020204030204" pitchFamily="34" charset="0"/>
              <a:sym typeface="SimSun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63734" y="127132"/>
            <a:ext cx="49684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jQuery </a:t>
            </a:r>
            <a:r>
              <a:rPr lang="en-US" altLang="zh-CN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UI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选项</a:t>
            </a:r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卡控件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7" name="上箭头 23"/>
          <p:cNvSpPr>
            <a:spLocks noChangeArrowheads="1"/>
          </p:cNvSpPr>
          <p:nvPr/>
        </p:nvSpPr>
        <p:spPr bwMode="auto">
          <a:xfrm rot="10800000">
            <a:off x="6814697" y="2922460"/>
            <a:ext cx="201612" cy="1393825"/>
          </a:xfrm>
          <a:prstGeom prst="upArrow">
            <a:avLst>
              <a:gd name="adj1" fmla="val 50000"/>
              <a:gd name="adj2" fmla="val 50090"/>
            </a:avLst>
          </a:prstGeom>
          <a:solidFill>
            <a:srgbClr val="CC0066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" name="上箭头 24"/>
          <p:cNvSpPr>
            <a:spLocks noChangeArrowheads="1"/>
          </p:cNvSpPr>
          <p:nvPr/>
        </p:nvSpPr>
        <p:spPr bwMode="auto">
          <a:xfrm rot="5400000">
            <a:off x="5817747" y="1987422"/>
            <a:ext cx="201613" cy="1627188"/>
          </a:xfrm>
          <a:prstGeom prst="upArrow">
            <a:avLst>
              <a:gd name="adj1" fmla="val 50000"/>
              <a:gd name="adj2" fmla="val 50032"/>
            </a:avLst>
          </a:prstGeom>
          <a:solidFill>
            <a:srgbClr val="CC0066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" name="上箭头 25"/>
          <p:cNvSpPr>
            <a:spLocks noChangeArrowheads="1"/>
          </p:cNvSpPr>
          <p:nvPr/>
        </p:nvSpPr>
        <p:spPr bwMode="auto">
          <a:xfrm>
            <a:off x="4801747" y="2890710"/>
            <a:ext cx="201612" cy="1393825"/>
          </a:xfrm>
          <a:prstGeom prst="upArrow">
            <a:avLst>
              <a:gd name="adj1" fmla="val 50000"/>
              <a:gd name="adj2" fmla="val 50090"/>
            </a:avLst>
          </a:prstGeom>
          <a:solidFill>
            <a:srgbClr val="CC0066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" name="上箭头 26"/>
          <p:cNvSpPr>
            <a:spLocks noChangeArrowheads="1"/>
          </p:cNvSpPr>
          <p:nvPr/>
        </p:nvSpPr>
        <p:spPr bwMode="auto">
          <a:xfrm rot="16200000">
            <a:off x="5827272" y="3522534"/>
            <a:ext cx="201612" cy="1627188"/>
          </a:xfrm>
          <a:prstGeom prst="upArrow">
            <a:avLst>
              <a:gd name="adj1" fmla="val 50000"/>
              <a:gd name="adj2" fmla="val 50032"/>
            </a:avLst>
          </a:prstGeom>
          <a:solidFill>
            <a:srgbClr val="CC0066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4" name="TextBox 16"/>
          <p:cNvSpPr>
            <a:spLocks noChangeArrowheads="1"/>
          </p:cNvSpPr>
          <p:nvPr/>
        </p:nvSpPr>
        <p:spPr bwMode="auto">
          <a:xfrm>
            <a:off x="886690" y="1690964"/>
            <a:ext cx="3813457" cy="1447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3600"/>
              </a:lnSpc>
            </a:pPr>
            <a:r>
              <a:rPr lang="zh-CN" altLang="en-US" sz="2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①必须使用</a:t>
            </a:r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列表元素创建</a:t>
            </a:r>
            <a:r>
              <a:rPr lang="zh-CN" altLang="en-US" sz="2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，列表可以是有序或者是无序</a:t>
            </a:r>
            <a:r>
              <a:rPr lang="zh-CN" altLang="en-US" sz="2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</a:t>
            </a:r>
            <a:endParaRPr lang="zh-CN" altLang="en-US" sz="28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" name="TextBox 17"/>
          <p:cNvSpPr>
            <a:spLocks noChangeArrowheads="1"/>
          </p:cNvSpPr>
          <p:nvPr/>
        </p:nvSpPr>
        <p:spPr bwMode="auto">
          <a:xfrm>
            <a:off x="7298920" y="1706352"/>
            <a:ext cx="4041611" cy="1447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3600"/>
              </a:lnSpc>
            </a:pPr>
            <a:r>
              <a:rPr lang="zh-CN" altLang="en-US" sz="2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②每个列表项对应包含一个</a:t>
            </a:r>
            <a:r>
              <a:rPr lang="en-US" altLang="zh-CN" sz="2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&lt;span&gt;</a:t>
            </a:r>
            <a:r>
              <a:rPr lang="zh-CN" altLang="en-US" sz="2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和一个</a:t>
            </a:r>
            <a:r>
              <a:rPr lang="en-US" altLang="zh-CN" sz="2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&lt;a&gt;</a:t>
            </a:r>
            <a:r>
              <a:rPr lang="zh-CN" altLang="en-US" sz="2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，用来设置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选项卡标题</a:t>
            </a:r>
          </a:p>
        </p:txBody>
      </p:sp>
      <p:sp>
        <p:nvSpPr>
          <p:cNvPr id="16" name="TextBox 18"/>
          <p:cNvSpPr>
            <a:spLocks noChangeArrowheads="1"/>
          </p:cNvSpPr>
          <p:nvPr/>
        </p:nvSpPr>
        <p:spPr bwMode="auto">
          <a:xfrm>
            <a:off x="875031" y="3876761"/>
            <a:ext cx="3825115" cy="2400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3600"/>
              </a:lnSpc>
            </a:pPr>
            <a:r>
              <a:rPr lang="zh-CN" altLang="en-US" sz="2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③</a:t>
            </a:r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选项卡关联的内容</a:t>
            </a:r>
            <a:r>
              <a:rPr lang="zh-CN" altLang="en-US" sz="2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可以</a:t>
            </a:r>
            <a:r>
              <a:rPr lang="zh-CN" altLang="en-US" sz="2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是任意有效的元素，但是它必须带有一个 </a:t>
            </a:r>
            <a:r>
              <a:rPr lang="en-US" altLang="zh-CN" sz="2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id</a:t>
            </a:r>
            <a:r>
              <a:rPr lang="zh-CN" altLang="en-US" sz="2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，该 </a:t>
            </a:r>
            <a:r>
              <a:rPr lang="en-US" altLang="zh-CN" sz="2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id </a:t>
            </a:r>
            <a:r>
              <a:rPr lang="zh-CN" altLang="en-US" sz="2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与</a:t>
            </a:r>
            <a:r>
              <a:rPr lang="zh-CN" altLang="en-US" sz="2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相关选项卡标题的</a:t>
            </a:r>
            <a:r>
              <a:rPr lang="en-US" altLang="zh-CN" sz="2800" dirty="0" err="1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href</a:t>
            </a:r>
            <a:r>
              <a:rPr lang="zh-CN" altLang="en-US" sz="2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锚点</a:t>
            </a:r>
            <a:r>
              <a:rPr lang="zh-CN" altLang="en-US" sz="2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相</a:t>
            </a:r>
            <a:r>
              <a:rPr lang="zh-CN" altLang="en-US" sz="2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对应。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5227255" y="3078781"/>
            <a:ext cx="1401646" cy="954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选项卡控件</a:t>
            </a:r>
          </a:p>
        </p:txBody>
      </p:sp>
      <p:sp>
        <p:nvSpPr>
          <p:cNvPr id="26" name="TextBox 17"/>
          <p:cNvSpPr>
            <a:spLocks noChangeArrowheads="1"/>
          </p:cNvSpPr>
          <p:nvPr/>
        </p:nvSpPr>
        <p:spPr bwMode="auto">
          <a:xfrm>
            <a:off x="7354884" y="3876761"/>
            <a:ext cx="4041611" cy="1447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3600"/>
              </a:lnSpc>
            </a:pPr>
            <a:r>
              <a:rPr lang="zh-CN" altLang="en-US" sz="2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④在代表选项卡容器的对象（列表外侧的</a:t>
            </a:r>
            <a:r>
              <a:rPr lang="en-US" altLang="zh-CN" sz="2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div</a:t>
            </a:r>
            <a:r>
              <a:rPr lang="zh-CN" altLang="en-US" sz="2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）上</a:t>
            </a:r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调用</a:t>
            </a:r>
            <a:r>
              <a:rPr lang="en-US" altLang="zh-CN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tabs()</a:t>
            </a:r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构造方法</a:t>
            </a:r>
            <a:endParaRPr lang="zh-CN" altLang="en-US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51818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2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7"/>
          <p:cNvSpPr>
            <a:spLocks noChangeArrowheads="1"/>
          </p:cNvSpPr>
          <p:nvPr/>
        </p:nvSpPr>
        <p:spPr bwMode="auto">
          <a:xfrm>
            <a:off x="5004004" y="1921254"/>
            <a:ext cx="432036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zh-CN" sz="32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jQuery UI</a:t>
            </a:r>
            <a:r>
              <a:rPr lang="zh-CN" altLang="en-US" sz="32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简介</a:t>
            </a:r>
          </a:p>
        </p:txBody>
      </p:sp>
      <p:sp>
        <p:nvSpPr>
          <p:cNvPr id="5" name="TextBox 27"/>
          <p:cNvSpPr>
            <a:spLocks noChangeArrowheads="1"/>
          </p:cNvSpPr>
          <p:nvPr/>
        </p:nvSpPr>
        <p:spPr bwMode="auto">
          <a:xfrm>
            <a:off x="5004004" y="3132245"/>
            <a:ext cx="432036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zh-CN" sz="32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jQuery UI</a:t>
            </a:r>
            <a:r>
              <a:rPr lang="zh-CN" altLang="en-US" sz="32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下载及使用</a:t>
            </a:r>
            <a:endParaRPr lang="zh-CN" altLang="en-US" sz="32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TextBox 27"/>
          <p:cNvSpPr>
            <a:spLocks noChangeArrowheads="1"/>
          </p:cNvSpPr>
          <p:nvPr/>
        </p:nvSpPr>
        <p:spPr bwMode="auto">
          <a:xfrm>
            <a:off x="5004004" y="4322928"/>
            <a:ext cx="432036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选项卡控件</a:t>
            </a:r>
          </a:p>
        </p:txBody>
      </p:sp>
      <p:sp>
        <p:nvSpPr>
          <p:cNvPr id="7" name="TextBox 27"/>
          <p:cNvSpPr>
            <a:spLocks noChangeArrowheads="1"/>
          </p:cNvSpPr>
          <p:nvPr/>
        </p:nvSpPr>
        <p:spPr bwMode="auto">
          <a:xfrm>
            <a:off x="5004004" y="5513611"/>
            <a:ext cx="432036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sz="32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折叠菜单控件</a:t>
            </a:r>
            <a:endParaRPr lang="zh-CN" altLang="en-US" sz="32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TextBox 27"/>
          <p:cNvSpPr>
            <a:spLocks noChangeArrowheads="1"/>
          </p:cNvSpPr>
          <p:nvPr/>
        </p:nvSpPr>
        <p:spPr bwMode="auto">
          <a:xfrm>
            <a:off x="5004004" y="710263"/>
            <a:ext cx="432036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sz="32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课程目标及学习方法</a:t>
            </a:r>
            <a:endParaRPr lang="zh-CN" altLang="en-US" sz="32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43300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4"/>
          <p:cNvSpPr>
            <a:spLocks noChangeArrowheads="1"/>
          </p:cNvSpPr>
          <p:nvPr/>
        </p:nvSpPr>
        <p:spPr bwMode="auto">
          <a:xfrm>
            <a:off x="2051759" y="866629"/>
            <a:ext cx="788101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2</a:t>
            </a:r>
            <a:endParaRPr lang="zh-CN" altLang="en-US" sz="3600" b="1" dirty="0">
              <a:solidFill>
                <a:schemeClr val="bg1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78238" y="938413"/>
            <a:ext cx="10512876" cy="462177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Bef>
                <a:spcPts val="200"/>
              </a:spcBef>
              <a:spcAft>
                <a:spcPts val="0"/>
              </a:spcAft>
              <a:buClr>
                <a:schemeClr val="tx1"/>
              </a:buClr>
              <a:buSzPct val="60000"/>
            </a:pPr>
            <a:r>
              <a:rPr lang="en-US" altLang="zh-CN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&lt;div id="</a:t>
            </a:r>
            <a:r>
              <a:rPr lang="en-US" altLang="zh-CN" sz="2300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myTabs</a:t>
            </a:r>
            <a:r>
              <a:rPr lang="en-US" altLang="zh-CN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"&gt;</a:t>
            </a:r>
          </a:p>
          <a:p>
            <a:pPr>
              <a:spcBef>
                <a:spcPts val="200"/>
              </a:spcBef>
              <a:spcAft>
                <a:spcPts val="0"/>
              </a:spcAft>
              <a:buClr>
                <a:schemeClr val="tx1"/>
              </a:buClr>
              <a:buSzPct val="60000"/>
            </a:pPr>
            <a:r>
              <a:rPr lang="en-US" altLang="zh-CN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&lt;</a:t>
            </a:r>
            <a:r>
              <a:rPr lang="en-US" altLang="zh-CN" sz="23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ul</a:t>
            </a:r>
            <a:r>
              <a:rPr lang="en-US" altLang="zh-CN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pPr>
              <a:spcBef>
                <a:spcPts val="200"/>
              </a:spcBef>
              <a:spcAft>
                <a:spcPts val="0"/>
              </a:spcAft>
              <a:buClr>
                <a:schemeClr val="tx1"/>
              </a:buClr>
              <a:buSzPct val="60000"/>
            </a:pPr>
            <a:r>
              <a:rPr lang="en-US" altLang="zh-CN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2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&lt;</a:t>
            </a:r>
            <a:r>
              <a:rPr lang="en-US" altLang="zh-CN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li&gt;&lt;a </a:t>
            </a:r>
            <a:r>
              <a:rPr lang="en-US" altLang="zh-CN" sz="23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href</a:t>
            </a:r>
            <a:r>
              <a:rPr lang="en-US" altLang="zh-CN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="</a:t>
            </a:r>
            <a:r>
              <a:rPr lang="en-US" altLang="zh-CN" sz="2300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#tab0</a:t>
            </a:r>
            <a:r>
              <a:rPr lang="en-US" altLang="zh-CN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"&gt;&lt;span&gt;Tab 1&lt;/span&gt;&lt;/a&gt;&lt;/li&gt;</a:t>
            </a:r>
          </a:p>
          <a:p>
            <a:pPr>
              <a:spcBef>
                <a:spcPts val="200"/>
              </a:spcBef>
              <a:spcAft>
                <a:spcPts val="0"/>
              </a:spcAft>
              <a:buClr>
                <a:schemeClr val="tx1"/>
              </a:buClr>
              <a:buSzPct val="60000"/>
            </a:pPr>
            <a:r>
              <a:rPr lang="en-US" altLang="zh-CN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2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&lt;</a:t>
            </a:r>
            <a:r>
              <a:rPr lang="en-US" altLang="zh-CN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li&gt;&lt;a </a:t>
            </a:r>
            <a:r>
              <a:rPr lang="en-US" altLang="zh-CN" sz="23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href</a:t>
            </a:r>
            <a:r>
              <a:rPr lang="en-US" altLang="zh-CN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="</a:t>
            </a:r>
            <a:r>
              <a:rPr lang="en-US" altLang="zh-CN" sz="2300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#tab1</a:t>
            </a:r>
            <a:r>
              <a:rPr lang="en-US" altLang="zh-CN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"&gt;&lt;span&gt;Tab 2&lt;/span&gt;&lt;/a&gt;&lt;/li&gt;</a:t>
            </a:r>
          </a:p>
          <a:p>
            <a:pPr>
              <a:spcBef>
                <a:spcPts val="200"/>
              </a:spcBef>
              <a:spcAft>
                <a:spcPts val="0"/>
              </a:spcAft>
              <a:buClr>
                <a:schemeClr val="tx1"/>
              </a:buClr>
              <a:buSzPct val="60000"/>
            </a:pPr>
            <a:r>
              <a:rPr lang="en-US" altLang="zh-CN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&lt;/</a:t>
            </a:r>
            <a:r>
              <a:rPr lang="en-US" altLang="zh-CN" sz="23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ul</a:t>
            </a:r>
            <a:r>
              <a:rPr lang="en-US" altLang="zh-CN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pPr>
              <a:spcBef>
                <a:spcPts val="200"/>
              </a:spcBef>
              <a:spcAft>
                <a:spcPts val="0"/>
              </a:spcAft>
              <a:buClr>
                <a:schemeClr val="tx1"/>
              </a:buClr>
              <a:buSzPct val="60000"/>
            </a:pPr>
            <a:r>
              <a:rPr lang="en-US" altLang="zh-CN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&lt;div id="</a:t>
            </a:r>
            <a:r>
              <a:rPr lang="en-US" altLang="zh-CN" sz="2300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tab0</a:t>
            </a:r>
            <a:r>
              <a:rPr lang="en-US" altLang="zh-CN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"&gt;</a:t>
            </a:r>
          </a:p>
          <a:p>
            <a:pPr>
              <a:spcBef>
                <a:spcPts val="200"/>
              </a:spcBef>
              <a:spcAft>
                <a:spcPts val="0"/>
              </a:spcAft>
              <a:buClr>
                <a:schemeClr val="tx1"/>
              </a:buClr>
              <a:buSzPct val="60000"/>
            </a:pPr>
            <a:r>
              <a:rPr lang="en-US" altLang="zh-CN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2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第一个</a:t>
            </a:r>
            <a:r>
              <a:rPr lang="en-US" altLang="zh-CN" sz="2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Tab</a:t>
            </a:r>
            <a:r>
              <a:rPr lang="zh-CN" altLang="en-US" sz="2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页的内容</a:t>
            </a:r>
            <a:r>
              <a:rPr lang="en-US" altLang="zh-CN" sz="2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</a:p>
          <a:p>
            <a:pPr>
              <a:spcBef>
                <a:spcPts val="200"/>
              </a:spcBef>
              <a:spcAft>
                <a:spcPts val="0"/>
              </a:spcAft>
              <a:buClr>
                <a:schemeClr val="tx1"/>
              </a:buClr>
              <a:buSzPct val="60000"/>
            </a:pPr>
            <a:r>
              <a:rPr lang="en-US" altLang="zh-CN" sz="2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&lt;/</a:t>
            </a:r>
            <a:r>
              <a:rPr lang="en-US" altLang="zh-CN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div&gt;</a:t>
            </a:r>
          </a:p>
          <a:p>
            <a:pPr>
              <a:spcBef>
                <a:spcPts val="200"/>
              </a:spcBef>
              <a:spcAft>
                <a:spcPts val="0"/>
              </a:spcAft>
              <a:buClr>
                <a:schemeClr val="tx1"/>
              </a:buClr>
              <a:buSzPct val="60000"/>
            </a:pPr>
            <a:r>
              <a:rPr lang="en-US" altLang="zh-CN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&lt;div id="</a:t>
            </a:r>
            <a:r>
              <a:rPr lang="en-US" altLang="zh-CN" sz="2300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tab1</a:t>
            </a:r>
            <a:r>
              <a:rPr lang="en-US" altLang="zh-CN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"&gt;</a:t>
            </a:r>
          </a:p>
          <a:p>
            <a:pPr>
              <a:spcBef>
                <a:spcPts val="200"/>
              </a:spcBef>
              <a:spcAft>
                <a:spcPts val="0"/>
              </a:spcAft>
              <a:buClr>
                <a:schemeClr val="tx1"/>
              </a:buClr>
              <a:buSzPct val="60000"/>
            </a:pPr>
            <a:r>
              <a:rPr lang="en-US" altLang="zh-CN" sz="2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     </a:t>
            </a:r>
            <a:r>
              <a:rPr lang="zh-CN" altLang="en-US" sz="2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第二个</a:t>
            </a:r>
            <a:r>
              <a:rPr lang="en-US" altLang="zh-CN" sz="2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Tab</a:t>
            </a:r>
            <a:r>
              <a:rPr lang="zh-CN" altLang="en-US" sz="2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页的内容，只有被选中时才会打开</a:t>
            </a:r>
            <a:endParaRPr lang="en-US" altLang="zh-CN" sz="23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200"/>
              </a:spcBef>
              <a:spcAft>
                <a:spcPts val="0"/>
              </a:spcAft>
              <a:buClr>
                <a:schemeClr val="tx1"/>
              </a:buClr>
              <a:buSzPct val="60000"/>
            </a:pPr>
            <a:r>
              <a:rPr lang="en-US" altLang="zh-CN" sz="2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&lt;/</a:t>
            </a:r>
            <a:r>
              <a:rPr lang="en-US" altLang="zh-CN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div&gt;</a:t>
            </a:r>
          </a:p>
          <a:p>
            <a:pPr>
              <a:spcBef>
                <a:spcPts val="200"/>
              </a:spcBef>
              <a:spcAft>
                <a:spcPts val="0"/>
              </a:spcAft>
              <a:buClr>
                <a:schemeClr val="tx1"/>
              </a:buClr>
              <a:buSzPct val="60000"/>
            </a:pPr>
            <a:r>
              <a:rPr lang="en-US" altLang="zh-CN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&lt;/</a:t>
            </a:r>
            <a:r>
              <a:rPr lang="en-US" altLang="zh-CN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div&gt;</a:t>
            </a:r>
            <a:endParaRPr lang="en-US" altLang="zh-CN" sz="23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14"/>
          <p:cNvSpPr>
            <a:spLocks noChangeArrowheads="1"/>
          </p:cNvSpPr>
          <p:nvPr/>
        </p:nvSpPr>
        <p:spPr bwMode="auto">
          <a:xfrm>
            <a:off x="755651" y="127132"/>
            <a:ext cx="43203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4</a:t>
            </a:r>
            <a:endParaRPr lang="zh-CN" altLang="en-US" sz="3600" b="1" dirty="0">
              <a:solidFill>
                <a:schemeClr val="bg1"/>
              </a:solidFill>
              <a:latin typeface="Calibri" panose="020F0502020204030204" pitchFamily="34" charset="0"/>
              <a:sym typeface="SimSun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763734" y="127132"/>
            <a:ext cx="49684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jQuery </a:t>
            </a:r>
            <a:r>
              <a:rPr lang="en-US" altLang="zh-CN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UI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选项</a:t>
            </a:r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卡控件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78238" y="5580449"/>
            <a:ext cx="10512876" cy="120545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  <a:spcAft>
                <a:spcPts val="0"/>
              </a:spcAft>
              <a:buClr>
                <a:schemeClr val="tx1"/>
              </a:buClr>
              <a:buSzPct val="60000"/>
            </a:pPr>
            <a:r>
              <a:rPr lang="en-US" altLang="zh-CN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$(function(){</a:t>
            </a:r>
          </a:p>
          <a:p>
            <a:pPr>
              <a:spcBef>
                <a:spcPts val="200"/>
              </a:spcBef>
              <a:spcAft>
                <a:spcPts val="0"/>
              </a:spcAft>
              <a:buClr>
                <a:schemeClr val="tx1"/>
              </a:buClr>
              <a:buSzPct val="60000"/>
            </a:pPr>
            <a:r>
              <a:rPr lang="en-US" altLang="zh-CN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  </a:t>
            </a:r>
            <a:r>
              <a:rPr lang="en-US" altLang="zh-CN" sz="2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$("</a:t>
            </a:r>
            <a:r>
              <a:rPr lang="en-US" altLang="zh-CN" sz="2300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en-US" altLang="zh-CN" sz="2300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myTabs</a:t>
            </a:r>
            <a:r>
              <a:rPr lang="en-US" altLang="zh-CN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").tabs();</a:t>
            </a:r>
          </a:p>
          <a:p>
            <a:pPr>
              <a:spcBef>
                <a:spcPts val="200"/>
              </a:spcBef>
              <a:spcAft>
                <a:spcPts val="0"/>
              </a:spcAft>
              <a:buClr>
                <a:schemeClr val="tx1"/>
              </a:buClr>
              <a:buSzPct val="60000"/>
            </a:pPr>
            <a:r>
              <a:rPr lang="en-US" altLang="zh-CN" sz="2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});</a:t>
            </a:r>
            <a:endParaRPr lang="zh-CN" altLang="en-US" sz="2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892328" y="6172919"/>
            <a:ext cx="1872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tabs1.html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2804" y="313999"/>
            <a:ext cx="5417758" cy="127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335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4"/>
          <p:cNvSpPr>
            <a:spLocks noChangeArrowheads="1"/>
          </p:cNvSpPr>
          <p:nvPr/>
        </p:nvSpPr>
        <p:spPr bwMode="auto">
          <a:xfrm>
            <a:off x="755651" y="127132"/>
            <a:ext cx="43203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4</a:t>
            </a:r>
            <a:endParaRPr lang="zh-CN" altLang="en-US" sz="3600" b="1" dirty="0">
              <a:solidFill>
                <a:schemeClr val="bg1"/>
              </a:solidFill>
              <a:latin typeface="Calibri" panose="020F0502020204030204" pitchFamily="34" charset="0"/>
              <a:sym typeface="SimSun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763734" y="127132"/>
            <a:ext cx="54724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思考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71668" y="1260089"/>
            <a:ext cx="9288774" cy="1066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00"/>
              </a:lnSpc>
              <a:spcBef>
                <a:spcPts val="300"/>
              </a:spcBef>
            </a:pPr>
            <a:r>
              <a:rPr lang="zh-CN" altLang="en-US" sz="3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为什么使用了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tabs</a:t>
            </a:r>
            <a:r>
              <a:rPr lang="en-US" altLang="zh-CN" sz="3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3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方法会彻底改变已渲染页面中的</a:t>
            </a:r>
            <a:r>
              <a:rPr lang="en-US" altLang="zh-CN" sz="3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3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元素的外观</a:t>
            </a:r>
            <a:endParaRPr lang="zh-CN" altLang="en-US" sz="3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05056">
            <a:off x="9086671" y="2691011"/>
            <a:ext cx="2772215" cy="277221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971668" y="3708293"/>
            <a:ext cx="7655851" cy="1066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00"/>
              </a:lnSpc>
              <a:spcBef>
                <a:spcPts val="300"/>
              </a:spcBef>
            </a:pPr>
            <a:r>
              <a:rPr lang="zh-CN" altLang="en-US" sz="2800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该方法遍历了</a:t>
            </a:r>
            <a:r>
              <a:rPr lang="en-US" altLang="zh-CN" sz="2800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2800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代码并给选项卡元素</a:t>
            </a:r>
            <a:r>
              <a:rPr lang="zh-CN" altLang="en-US" sz="2800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自动增加</a:t>
            </a:r>
            <a:r>
              <a:rPr lang="zh-CN" altLang="en-US" sz="2800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</a:t>
            </a:r>
            <a:r>
              <a:rPr lang="zh-CN" altLang="en-US" sz="2800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特定的</a:t>
            </a:r>
            <a:r>
              <a:rPr lang="en-US" altLang="zh-CN" sz="2800" dirty="0" smtClean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2800" dirty="0" smtClean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r>
              <a:rPr lang="zh-CN" altLang="en-US" sz="2800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，赋予了它们适当的样式。</a:t>
            </a:r>
            <a:endParaRPr lang="zh-CN" altLang="en-US" sz="2800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52920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4"/>
          <p:cNvSpPr>
            <a:spLocks noChangeArrowheads="1"/>
          </p:cNvSpPr>
          <p:nvPr/>
        </p:nvSpPr>
        <p:spPr bwMode="auto">
          <a:xfrm>
            <a:off x="2051759" y="866629"/>
            <a:ext cx="788101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2</a:t>
            </a:r>
            <a:endParaRPr lang="zh-CN" altLang="en-US" sz="3600" b="1" dirty="0">
              <a:solidFill>
                <a:schemeClr val="bg1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99662" y="1188084"/>
            <a:ext cx="10512876" cy="4555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60000"/>
            </a:pPr>
            <a:r>
              <a:rPr lang="zh-CN" altLang="en-US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自定义选项卡</a:t>
            </a: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的样式。如果需要使用标签页指定的样式，</a:t>
            </a:r>
            <a:r>
              <a:rPr lang="zh-CN" altLang="en-US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则使用</a:t>
            </a: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下面的 </a:t>
            </a:r>
            <a:r>
              <a:rPr lang="en-US" altLang="zh-CN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 class </a:t>
            </a: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名称：</a:t>
            </a:r>
            <a:endParaRPr lang="en-US" altLang="zh-CN" sz="280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60000"/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-tabs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：选项卡的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外层容器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60000"/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-tabs-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nav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：选项卡列表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60000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激活的选项卡会带有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-tabs-active class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。内容通过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Ajax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调用加载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的选项卡会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带有一个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-tabs-loading class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60000"/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-tabs-anchor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：用于切换面板的锚。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60000"/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-tabs-panel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：选项卡的内容面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板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14"/>
          <p:cNvSpPr>
            <a:spLocks noChangeArrowheads="1"/>
          </p:cNvSpPr>
          <p:nvPr/>
        </p:nvSpPr>
        <p:spPr bwMode="auto">
          <a:xfrm>
            <a:off x="755651" y="127132"/>
            <a:ext cx="43203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4</a:t>
            </a:r>
            <a:endParaRPr lang="zh-CN" altLang="en-US" sz="3600" b="1" dirty="0">
              <a:solidFill>
                <a:schemeClr val="bg1"/>
              </a:solidFill>
              <a:latin typeface="Calibri" panose="020F0502020204030204" pitchFamily="34" charset="0"/>
              <a:sym typeface="SimSun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763734" y="127132"/>
            <a:ext cx="49684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jQuery </a:t>
            </a:r>
            <a:r>
              <a:rPr lang="en-US" altLang="zh-CN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UI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选项</a:t>
            </a:r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卡的风格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1875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4"/>
          <p:cNvSpPr>
            <a:spLocks noChangeArrowheads="1"/>
          </p:cNvSpPr>
          <p:nvPr/>
        </p:nvSpPr>
        <p:spPr bwMode="auto">
          <a:xfrm>
            <a:off x="2051759" y="866629"/>
            <a:ext cx="788101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2</a:t>
            </a:r>
            <a:endParaRPr lang="zh-CN" altLang="en-US" sz="3600" b="1" dirty="0">
              <a:solidFill>
                <a:schemeClr val="bg1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78238" y="1166879"/>
            <a:ext cx="10512876" cy="36215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Bef>
                <a:spcPts val="200"/>
              </a:spcBef>
              <a:spcAft>
                <a:spcPts val="0"/>
              </a:spcAft>
              <a:buClr>
                <a:schemeClr val="tx1"/>
              </a:buClr>
              <a:buSzPct val="60000"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-tabs-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nav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a, .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-tabs-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nav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a span { </a:t>
            </a:r>
          </a:p>
          <a:p>
            <a:pPr>
              <a:spcBef>
                <a:spcPts val="200"/>
              </a:spcBef>
              <a:spcAft>
                <a:spcPts val="0"/>
              </a:spcAft>
              <a:buClr>
                <a:schemeClr val="tx1"/>
              </a:buClr>
              <a:buSzPct val="60000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background:url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(../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img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/tab-sprite.gif) no-repeat; </a:t>
            </a:r>
          </a:p>
          <a:p>
            <a:pPr>
              <a:spcBef>
                <a:spcPts val="200"/>
              </a:spcBef>
              <a:spcAft>
                <a:spcPts val="0"/>
              </a:spcAft>
              <a:buClr>
                <a:schemeClr val="tx1"/>
              </a:buClr>
              <a:buSzPct val="60000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pPr>
              <a:spcBef>
                <a:spcPts val="200"/>
              </a:spcBef>
              <a:spcAft>
                <a:spcPts val="0"/>
              </a:spcAft>
              <a:buClr>
                <a:schemeClr val="tx1"/>
              </a:buClr>
              <a:buSzPct val="60000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-tabs-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nav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a { </a:t>
            </a:r>
          </a:p>
          <a:p>
            <a:pPr>
              <a:spcBef>
                <a:spcPts val="200"/>
              </a:spcBef>
              <a:spcAft>
                <a:spcPts val="0"/>
              </a:spcAft>
              <a:buClr>
                <a:schemeClr val="tx1"/>
              </a:buClr>
              <a:buSzPct val="60000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background-position:100% 0%; </a:t>
            </a:r>
          </a:p>
          <a:p>
            <a:pPr>
              <a:spcBef>
                <a:spcPts val="200"/>
              </a:spcBef>
              <a:spcAft>
                <a:spcPts val="0"/>
              </a:spcAft>
              <a:buClr>
                <a:schemeClr val="tx1"/>
              </a:buClr>
              <a:buSzPct val="60000"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pPr>
              <a:spcBef>
                <a:spcPts val="200"/>
              </a:spcBef>
              <a:spcAft>
                <a:spcPts val="0"/>
              </a:spcAft>
              <a:buClr>
                <a:schemeClr val="tx1"/>
              </a:buClr>
              <a:buSzPct val="60000"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-tabs-panel { </a:t>
            </a:r>
          </a:p>
          <a:p>
            <a:pPr>
              <a:spcBef>
                <a:spcPts val="200"/>
              </a:spcBef>
              <a:spcAft>
                <a:spcPts val="0"/>
              </a:spcAft>
              <a:buClr>
                <a:schemeClr val="tx1"/>
              </a:buClr>
              <a:buSzPct val="60000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width:300px; border:1px solid #0000cc; </a:t>
            </a:r>
          </a:p>
          <a:p>
            <a:pPr>
              <a:spcBef>
                <a:spcPts val="200"/>
              </a:spcBef>
              <a:spcAft>
                <a:spcPts val="0"/>
              </a:spcAft>
              <a:buClr>
                <a:schemeClr val="tx1"/>
              </a:buClr>
              <a:buSzPct val="60000"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14"/>
          <p:cNvSpPr>
            <a:spLocks noChangeArrowheads="1"/>
          </p:cNvSpPr>
          <p:nvPr/>
        </p:nvSpPr>
        <p:spPr bwMode="auto">
          <a:xfrm>
            <a:off x="755651" y="127132"/>
            <a:ext cx="43203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4</a:t>
            </a:r>
            <a:endParaRPr lang="zh-CN" altLang="en-US" sz="3600" b="1" dirty="0">
              <a:solidFill>
                <a:schemeClr val="bg1"/>
              </a:solidFill>
              <a:latin typeface="Calibri" panose="020F0502020204030204" pitchFamily="34" charset="0"/>
              <a:sym typeface="SimSun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763734" y="127132"/>
            <a:ext cx="49684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jQuery </a:t>
            </a:r>
            <a:r>
              <a:rPr lang="en-US" altLang="zh-CN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UI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选项</a:t>
            </a:r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卡的风格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892328" y="6172919"/>
            <a:ext cx="1872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tabs2.html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51" y="5088633"/>
            <a:ext cx="7905174" cy="1626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647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4"/>
          <p:cNvSpPr>
            <a:spLocks noChangeArrowheads="1"/>
          </p:cNvSpPr>
          <p:nvPr/>
        </p:nvSpPr>
        <p:spPr bwMode="auto">
          <a:xfrm>
            <a:off x="2051759" y="866629"/>
            <a:ext cx="788101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2</a:t>
            </a:r>
            <a:endParaRPr lang="zh-CN" altLang="en-US" sz="3600" b="1" dirty="0">
              <a:solidFill>
                <a:schemeClr val="bg1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" name="TextBox 14"/>
          <p:cNvSpPr>
            <a:spLocks noChangeArrowheads="1"/>
          </p:cNvSpPr>
          <p:nvPr/>
        </p:nvSpPr>
        <p:spPr bwMode="auto">
          <a:xfrm>
            <a:off x="755651" y="127132"/>
            <a:ext cx="43203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4</a:t>
            </a:r>
            <a:endParaRPr lang="zh-CN" altLang="en-US" sz="3600" b="1" dirty="0">
              <a:solidFill>
                <a:schemeClr val="bg1"/>
              </a:solidFill>
              <a:latin typeface="Calibri" panose="020F0502020204030204" pitchFamily="34" charset="0"/>
              <a:sym typeface="SimSun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763734" y="127132"/>
            <a:ext cx="55444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微软雅黑" panose="020B0503020204020204" pitchFamily="34" charset="-122"/>
              </a:rPr>
              <a:t>tabs(options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微软雅黑" panose="020B0503020204020204" pitchFamily="34" charset="-122"/>
              </a:rPr>
              <a:t>)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微软雅黑" panose="020B0503020204020204" pitchFamily="34" charset="-122"/>
              </a:rPr>
              <a:t>方法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99662" y="1328005"/>
            <a:ext cx="9792816" cy="1126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tabs(options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方法声明把一个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元素当作选项卡来管理。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ptions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参数是一个</a:t>
            </a:r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，用来指定选项卡的外观及行为。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99662" y="3852305"/>
            <a:ext cx="9360780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$(selector, content). tabs(options)</a:t>
            </a:r>
          </a:p>
        </p:txBody>
      </p:sp>
      <p:sp>
        <p:nvSpPr>
          <p:cNvPr id="10" name="矩形 9"/>
          <p:cNvSpPr/>
          <p:nvPr/>
        </p:nvSpPr>
        <p:spPr>
          <a:xfrm>
            <a:off x="899662" y="2560663"/>
            <a:ext cx="10512876" cy="565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60000"/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可以将对象传递给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tabs()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构造方法以配置选项卡的不同属性。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72189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4"/>
          <p:cNvSpPr>
            <a:spLocks noChangeArrowheads="1"/>
          </p:cNvSpPr>
          <p:nvPr/>
        </p:nvSpPr>
        <p:spPr bwMode="auto">
          <a:xfrm>
            <a:off x="2051759" y="866629"/>
            <a:ext cx="788101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2</a:t>
            </a:r>
            <a:endParaRPr lang="zh-CN" altLang="en-US" sz="3600" b="1" dirty="0">
              <a:solidFill>
                <a:schemeClr val="bg1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99662" y="1116077"/>
            <a:ext cx="10512876" cy="565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60000"/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管理选项卡的外观及行为的选项。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14"/>
          <p:cNvSpPr>
            <a:spLocks noChangeArrowheads="1"/>
          </p:cNvSpPr>
          <p:nvPr/>
        </p:nvSpPr>
        <p:spPr bwMode="auto">
          <a:xfrm>
            <a:off x="755651" y="127132"/>
            <a:ext cx="43203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4</a:t>
            </a:r>
            <a:endParaRPr lang="zh-CN" altLang="en-US" sz="3600" b="1" dirty="0">
              <a:solidFill>
                <a:schemeClr val="bg1"/>
              </a:solidFill>
              <a:latin typeface="Calibri" panose="020F0502020204030204" pitchFamily="34" charset="0"/>
              <a:sym typeface="SimSun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763734" y="127132"/>
            <a:ext cx="55444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微软雅黑" panose="020B0503020204020204" pitchFamily="34" charset="-122"/>
              </a:rPr>
              <a:t>tabs(options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微软雅黑" panose="020B0503020204020204" pitchFamily="34" charset="-122"/>
              </a:rPr>
              <a:t>)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微软雅黑" panose="020B0503020204020204" pitchFamily="34" charset="-122"/>
              </a:rPr>
              <a:t>方法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212865"/>
              </p:ext>
            </p:extLst>
          </p:nvPr>
        </p:nvGraphicFramePr>
        <p:xfrm>
          <a:off x="899660" y="1917119"/>
          <a:ext cx="10368865" cy="417576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2088176">
                  <a:extLst>
                    <a:ext uri="{9D8B030D-6E8A-4147-A177-3AD203B41FA5}">
                      <a16:colId xmlns:a16="http://schemas.microsoft.com/office/drawing/2014/main" val="822784029"/>
                    </a:ext>
                  </a:extLst>
                </a:gridCol>
                <a:gridCol w="1584132">
                  <a:extLst>
                    <a:ext uri="{9D8B030D-6E8A-4147-A177-3AD203B41FA5}">
                      <a16:colId xmlns:a16="http://schemas.microsoft.com/office/drawing/2014/main" val="3594070708"/>
                    </a:ext>
                  </a:extLst>
                </a:gridCol>
                <a:gridCol w="6696557">
                  <a:extLst>
                    <a:ext uri="{9D8B030D-6E8A-4147-A177-3AD203B41FA5}">
                      <a16:colId xmlns:a16="http://schemas.microsoft.com/office/drawing/2014/main" val="21545688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默认值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用途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1673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collapsible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false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如果设置为</a:t>
                      </a:r>
                      <a:r>
                        <a:rPr lang="en-US" altLang="zh-CN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true</a:t>
                      </a:r>
                      <a:r>
                        <a:rPr lang="zh-CN" altLang="en-US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，即允许用户将已经选中的选项卡内容折叠起来。即：点击一次选项卡，选项卡内容显示出来，再次点击选项卡，选项卡的内容区收起。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5699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disabled</a:t>
                      </a:r>
                      <a:endParaRPr lang="zh-CN" altLang="en-US" sz="28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 ]</a:t>
                      </a:r>
                      <a:endParaRPr lang="zh-CN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设置哪些选项卡不可用，是一个数组例</a:t>
                      </a:r>
                      <a:r>
                        <a:rPr lang="en-US" altLang="zh-CN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[0,1,2]</a:t>
                      </a:r>
                      <a:r>
                        <a:rPr lang="zh-CN" altLang="en-US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，也就是第一个、第二个、第三个选项卡。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940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rgbClr val="FF0000"/>
                          </a:solidFill>
                        </a:rPr>
                        <a:t>selected</a:t>
                      </a:r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初始化时，哪个选项卡被选中，默认为</a:t>
                      </a:r>
                      <a:r>
                        <a:rPr lang="en-US" altLang="zh-CN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r>
                        <a:rPr lang="zh-CN" altLang="en-US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，即第一个选项卡被选中。</a:t>
                      </a:r>
                      <a:endParaRPr lang="zh-CN" altLang="en-US" sz="3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8585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err="1" smtClean="0"/>
                        <a:t>fx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null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指定选择选项卡时的切换效果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7011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6306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4"/>
          <p:cNvSpPr>
            <a:spLocks noChangeArrowheads="1"/>
          </p:cNvSpPr>
          <p:nvPr/>
        </p:nvSpPr>
        <p:spPr bwMode="auto">
          <a:xfrm>
            <a:off x="2051759" y="866629"/>
            <a:ext cx="788101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2</a:t>
            </a:r>
            <a:endParaRPr lang="zh-CN" altLang="en-US" sz="3600" b="1" dirty="0">
              <a:solidFill>
                <a:schemeClr val="bg1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99662" y="1116077"/>
            <a:ext cx="10512876" cy="565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60000"/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可以将对象传递给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tabs()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构造方法以配置选项卡的不同属性。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14"/>
          <p:cNvSpPr>
            <a:spLocks noChangeArrowheads="1"/>
          </p:cNvSpPr>
          <p:nvPr/>
        </p:nvSpPr>
        <p:spPr bwMode="auto">
          <a:xfrm>
            <a:off x="755651" y="127132"/>
            <a:ext cx="43203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4</a:t>
            </a:r>
            <a:endParaRPr lang="zh-CN" altLang="en-US" sz="3600" b="1" dirty="0">
              <a:solidFill>
                <a:schemeClr val="bg1"/>
              </a:solidFill>
              <a:latin typeface="Calibri" panose="020F0502020204030204" pitchFamily="34" charset="0"/>
              <a:sym typeface="SimSun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763734" y="127132"/>
            <a:ext cx="55444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jQuery </a:t>
            </a:r>
            <a:r>
              <a:rPr lang="en-US" altLang="zh-CN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UI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选项</a:t>
            </a:r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卡可配置属性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99662" y="2085851"/>
            <a:ext cx="10512876" cy="30469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Bef>
                <a:spcPts val="200"/>
              </a:spcBef>
              <a:spcAft>
                <a:spcPts val="0"/>
              </a:spcAft>
              <a:buClr>
                <a:schemeClr val="tx1"/>
              </a:buClr>
              <a:buSzPct val="60000"/>
            </a:pP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$(function(){</a:t>
            </a:r>
          </a:p>
          <a:p>
            <a:pPr>
              <a:spcBef>
                <a:spcPts val="200"/>
              </a:spcBef>
              <a:spcAft>
                <a:spcPts val="0"/>
              </a:spcAft>
              <a:buClr>
                <a:schemeClr val="tx1"/>
              </a:buClr>
              <a:buSzPct val="60000"/>
            </a:pP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var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6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tabOpts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{</a:t>
            </a:r>
          </a:p>
          <a:p>
            <a:pPr>
              <a:spcBef>
                <a:spcPts val="200"/>
              </a:spcBef>
              <a:spcAft>
                <a:spcPts val="0"/>
              </a:spcAft>
              <a:buClr>
                <a:schemeClr val="tx1"/>
              </a:buClr>
              <a:buSzPct val="60000"/>
            </a:pP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		 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selected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1,</a:t>
            </a:r>
          </a:p>
          <a:p>
            <a:pPr>
              <a:spcBef>
                <a:spcPts val="200"/>
              </a:spcBef>
              <a:spcAft>
                <a:spcPts val="0"/>
              </a:spcAft>
              <a:buClr>
                <a:schemeClr val="tx1"/>
              </a:buClr>
              <a:buSzPct val="60000"/>
            </a:pP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	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 disabled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:[0]</a:t>
            </a:r>
          </a:p>
          <a:p>
            <a:pPr>
              <a:spcBef>
                <a:spcPts val="200"/>
              </a:spcBef>
              <a:spcAft>
                <a:spcPts val="0"/>
              </a:spcAft>
              <a:buClr>
                <a:schemeClr val="tx1"/>
              </a:buClr>
              <a:buSzPct val="60000"/>
            </a:pP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	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};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200"/>
              </a:spcBef>
              <a:spcAft>
                <a:spcPts val="0"/>
              </a:spcAft>
              <a:buClr>
                <a:schemeClr val="tx1"/>
              </a:buClr>
              <a:buSzPct val="60000"/>
            </a:pP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	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$("#</a:t>
            </a:r>
            <a:r>
              <a:rPr lang="en-US" altLang="zh-CN" sz="2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myTabs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").tabs(</a:t>
            </a:r>
            <a:r>
              <a:rPr lang="en-US" altLang="zh-CN" sz="26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tabOpts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>
              <a:spcBef>
                <a:spcPts val="200"/>
              </a:spcBef>
              <a:spcAft>
                <a:spcPts val="0"/>
              </a:spcAft>
              <a:buClr>
                <a:schemeClr val="tx1"/>
              </a:buClr>
              <a:buSzPct val="60000"/>
            </a:pP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});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892328" y="5868473"/>
            <a:ext cx="1872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tabs3.html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7855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4"/>
          <p:cNvSpPr>
            <a:spLocks noChangeArrowheads="1"/>
          </p:cNvSpPr>
          <p:nvPr/>
        </p:nvSpPr>
        <p:spPr bwMode="auto">
          <a:xfrm>
            <a:off x="2051759" y="866629"/>
            <a:ext cx="788101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2</a:t>
            </a:r>
            <a:endParaRPr lang="zh-CN" altLang="en-US" sz="3600" b="1" dirty="0">
              <a:solidFill>
                <a:schemeClr val="bg1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99662" y="1188084"/>
            <a:ext cx="10512876" cy="24683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60000"/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通过使用</a:t>
            </a:r>
            <a:r>
              <a:rPr lang="en-US" altLang="zh-CN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fx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属性，可以为打开和关闭选项卡增加过渡效果。默认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为：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，无动画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效果。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60000"/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动画属性：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opacity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60000"/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动画发生的速度属性：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duration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slow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normal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fast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14"/>
          <p:cNvSpPr>
            <a:spLocks noChangeArrowheads="1"/>
          </p:cNvSpPr>
          <p:nvPr/>
        </p:nvSpPr>
        <p:spPr bwMode="auto">
          <a:xfrm>
            <a:off x="755651" y="127132"/>
            <a:ext cx="43203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4</a:t>
            </a:r>
            <a:endParaRPr lang="zh-CN" altLang="en-US" sz="3600" b="1" dirty="0">
              <a:solidFill>
                <a:schemeClr val="bg1"/>
              </a:solidFill>
              <a:latin typeface="Calibri" panose="020F0502020204030204" pitchFamily="34" charset="0"/>
              <a:sym typeface="SimSun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763734" y="127132"/>
            <a:ext cx="54724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jQuery </a:t>
            </a:r>
            <a:r>
              <a:rPr lang="en-US" altLang="zh-CN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UI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选项</a:t>
            </a:r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卡的过渡效果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892328" y="6084491"/>
            <a:ext cx="1872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tabs4.html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0531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4"/>
          <p:cNvSpPr>
            <a:spLocks noChangeArrowheads="1"/>
          </p:cNvSpPr>
          <p:nvPr/>
        </p:nvSpPr>
        <p:spPr bwMode="auto">
          <a:xfrm>
            <a:off x="2051759" y="866629"/>
            <a:ext cx="788101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2</a:t>
            </a:r>
            <a:endParaRPr lang="zh-CN" altLang="en-US" sz="3600" b="1" dirty="0">
              <a:solidFill>
                <a:schemeClr val="bg1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" name="TextBox 14"/>
          <p:cNvSpPr>
            <a:spLocks noChangeArrowheads="1"/>
          </p:cNvSpPr>
          <p:nvPr/>
        </p:nvSpPr>
        <p:spPr bwMode="auto">
          <a:xfrm>
            <a:off x="755651" y="127132"/>
            <a:ext cx="43203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4</a:t>
            </a:r>
            <a:endParaRPr lang="zh-CN" altLang="en-US" sz="3600" b="1" dirty="0">
              <a:solidFill>
                <a:schemeClr val="bg1"/>
              </a:solidFill>
              <a:latin typeface="Calibri" panose="020F0502020204030204" pitchFamily="34" charset="0"/>
              <a:sym typeface="SimSun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763734" y="127132"/>
            <a:ext cx="55444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选项卡控件的事件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7629222"/>
              </p:ext>
            </p:extLst>
          </p:nvPr>
        </p:nvGraphicFramePr>
        <p:xfrm>
          <a:off x="1475710" y="1398879"/>
          <a:ext cx="8712727" cy="445008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4032336">
                  <a:extLst>
                    <a:ext uri="{9D8B030D-6E8A-4147-A177-3AD203B41FA5}">
                      <a16:colId xmlns:a16="http://schemas.microsoft.com/office/drawing/2014/main" val="822784029"/>
                    </a:ext>
                  </a:extLst>
                </a:gridCol>
                <a:gridCol w="4680391">
                  <a:extLst>
                    <a:ext uri="{9D8B030D-6E8A-4147-A177-3AD203B41FA5}">
                      <a16:colId xmlns:a16="http://schemas.microsoft.com/office/drawing/2014/main" val="21545688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选项卡相关事件</a:t>
                      </a:r>
                      <a:endParaRPr lang="zh-CN" altLang="en-US" sz="2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触发条件</a:t>
                      </a:r>
                      <a:endParaRPr lang="zh-CN" altLang="en-US" sz="2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1673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2114" rtl="0" eaLnBrk="1" latinLnBrk="0" hangingPunct="1"/>
                      <a:r>
                        <a:rPr lang="en-US" altLang="zh-CN" sz="2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activate</a:t>
                      </a:r>
                      <a:endParaRPr lang="zh-CN" altLang="en-US" sz="2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选项卡</a:t>
                      </a:r>
                      <a:r>
                        <a:rPr lang="zh-CN" altLang="en-US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被激活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5699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/>
                        <a:t>load</a:t>
                      </a:r>
                      <a:endParaRPr lang="zh-CN" altLang="en-US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一个远程（</a:t>
                      </a:r>
                      <a:r>
                        <a:rPr lang="en-US" altLang="zh-CN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ajax</a:t>
                      </a:r>
                      <a:r>
                        <a:rPr lang="zh-CN" altLang="en-US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）选项卡的内容被加载完成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940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2114" rtl="0" eaLnBrk="1" latinLnBrk="0" hangingPunct="1"/>
                      <a:r>
                        <a:rPr lang="en-US" altLang="zh-CN" sz="2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show </a:t>
                      </a:r>
                      <a:endParaRPr lang="zh-CN" altLang="en-US" sz="2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选项卡内容被显示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8585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2114" rtl="0" eaLnBrk="1" latinLnBrk="0" hangingPunct="1"/>
                      <a:r>
                        <a:rPr lang="en-US" altLang="zh-CN" sz="2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 </a:t>
                      </a:r>
                      <a:endParaRPr lang="zh-CN" altLang="en-US" sz="2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界面上增加了一个选项卡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701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2114" rtl="0" eaLnBrk="1" latinLnBrk="0" hangingPunct="1"/>
                      <a:r>
                        <a:rPr lang="en-US" altLang="zh-CN" sz="2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remove</a:t>
                      </a:r>
                      <a:endParaRPr lang="zh-CN" altLang="en-US" sz="2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界面上删除了一个选项卡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2435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2114" rtl="0" eaLnBrk="1" latinLnBrk="0" hangingPunct="1"/>
                      <a:r>
                        <a:rPr lang="en-US" altLang="zh-CN" sz="2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enable</a:t>
                      </a:r>
                      <a:endParaRPr lang="zh-CN" altLang="en-US" sz="2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选项卡被激活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17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2114" rtl="0" eaLnBrk="1" latinLnBrk="0" hangingPunct="1"/>
                      <a:r>
                        <a:rPr lang="en-US" altLang="zh-CN" sz="2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disable</a:t>
                      </a:r>
                      <a:endParaRPr lang="zh-CN" altLang="en-US" sz="2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选项卡被禁用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19201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3547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4"/>
          <p:cNvSpPr>
            <a:spLocks noChangeArrowheads="1"/>
          </p:cNvSpPr>
          <p:nvPr/>
        </p:nvSpPr>
        <p:spPr bwMode="auto">
          <a:xfrm>
            <a:off x="2051759" y="866629"/>
            <a:ext cx="788101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2</a:t>
            </a:r>
            <a:endParaRPr lang="zh-CN" altLang="en-US" sz="3600" b="1" dirty="0">
              <a:solidFill>
                <a:schemeClr val="bg1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" name="TextBox 14"/>
          <p:cNvSpPr>
            <a:spLocks noChangeArrowheads="1"/>
          </p:cNvSpPr>
          <p:nvPr/>
        </p:nvSpPr>
        <p:spPr bwMode="auto">
          <a:xfrm>
            <a:off x="755651" y="127132"/>
            <a:ext cx="43203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4</a:t>
            </a:r>
            <a:endParaRPr lang="zh-CN" altLang="en-US" sz="3600" b="1" dirty="0">
              <a:solidFill>
                <a:schemeClr val="bg1"/>
              </a:solidFill>
              <a:latin typeface="Calibri" panose="020F0502020204030204" pitchFamily="34" charset="0"/>
              <a:sym typeface="SimSun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763734" y="127132"/>
            <a:ext cx="55444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jQuery </a:t>
            </a:r>
            <a:r>
              <a:rPr lang="en-US" altLang="zh-CN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UI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选项</a:t>
            </a:r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卡事件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1608" y="1512741"/>
            <a:ext cx="11736978" cy="38985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Bef>
                <a:spcPts val="200"/>
              </a:spcBef>
              <a:spcAft>
                <a:spcPts val="0"/>
              </a:spcAft>
              <a:buClr>
                <a:schemeClr val="tx1"/>
              </a:buClr>
              <a:buSzPct val="60000"/>
            </a:pP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$(function(){</a:t>
            </a:r>
          </a:p>
          <a:p>
            <a:pPr>
              <a:spcBef>
                <a:spcPts val="200"/>
              </a:spcBef>
              <a:spcAft>
                <a:spcPts val="0"/>
              </a:spcAft>
              <a:buClr>
                <a:schemeClr val="tx1"/>
              </a:buClr>
              <a:buSzPct val="60000"/>
            </a:pP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function </a:t>
            </a:r>
            <a:r>
              <a:rPr lang="en-US" altLang="zh-CN" sz="2600" dirty="0" err="1">
                <a:solidFill>
                  <a:srgbClr val="CC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handleSelect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(event, tab) {</a:t>
            </a:r>
          </a:p>
          <a:p>
            <a:pPr>
              <a:spcBef>
                <a:spcPts val="200"/>
              </a:spcBef>
              <a:spcAft>
                <a:spcPts val="0"/>
              </a:spcAft>
              <a:buClr>
                <a:schemeClr val="tx1"/>
              </a:buClr>
              <a:buSzPct val="60000"/>
            </a:pP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alert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("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激活了选项卡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");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200"/>
              </a:spcBef>
              <a:spcAft>
                <a:spcPts val="0"/>
              </a:spcAft>
              <a:buClr>
                <a:schemeClr val="tx1"/>
              </a:buClr>
              <a:buSzPct val="60000"/>
            </a:pP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</a:p>
          <a:p>
            <a:pPr>
              <a:spcBef>
                <a:spcPts val="200"/>
              </a:spcBef>
              <a:spcAft>
                <a:spcPts val="0"/>
              </a:spcAft>
              <a:buClr>
                <a:schemeClr val="tx1"/>
              </a:buClr>
              <a:buSzPct val="60000"/>
            </a:pP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var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tabOpts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{</a:t>
            </a:r>
          </a:p>
          <a:p>
            <a:pPr>
              <a:spcBef>
                <a:spcPts val="200"/>
              </a:spcBef>
              <a:spcAft>
                <a:spcPts val="0"/>
              </a:spcAft>
              <a:buClr>
                <a:schemeClr val="tx1"/>
              </a:buClr>
              <a:buSzPct val="60000"/>
            </a:pP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activate 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en-US" altLang="zh-CN" sz="2600" dirty="0" err="1" smtClean="0">
                <a:solidFill>
                  <a:srgbClr val="CC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handleSelect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// 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activate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值设置成回调函数名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200"/>
              </a:spcBef>
              <a:spcAft>
                <a:spcPts val="0"/>
              </a:spcAft>
              <a:buClr>
                <a:schemeClr val="tx1"/>
              </a:buClr>
              <a:buSzPct val="60000"/>
            </a:pP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};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200"/>
              </a:spcBef>
              <a:spcAft>
                <a:spcPts val="0"/>
              </a:spcAft>
              <a:buClr>
                <a:schemeClr val="tx1"/>
              </a:buClr>
              <a:buSzPct val="60000"/>
            </a:pP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$("#</a:t>
            </a:r>
            <a:r>
              <a:rPr lang="en-US" altLang="zh-CN" sz="2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myTabs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").tabs(</a:t>
            </a:r>
            <a:r>
              <a:rPr lang="en-US" altLang="zh-CN" sz="2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tabOpts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>
              <a:spcBef>
                <a:spcPts val="200"/>
              </a:spcBef>
              <a:spcAft>
                <a:spcPts val="0"/>
              </a:spcAft>
              <a:buClr>
                <a:schemeClr val="tx1"/>
              </a:buClr>
              <a:buSzPct val="60000"/>
            </a:pP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});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0794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4"/>
          <p:cNvSpPr>
            <a:spLocks noChangeArrowheads="1"/>
          </p:cNvSpPr>
          <p:nvPr/>
        </p:nvSpPr>
        <p:spPr bwMode="auto">
          <a:xfrm>
            <a:off x="2051759" y="866629"/>
            <a:ext cx="788101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2</a:t>
            </a:r>
            <a:endParaRPr lang="zh-CN" altLang="en-US" sz="3600" b="1" dirty="0">
              <a:solidFill>
                <a:schemeClr val="bg1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" name="TextBox 14"/>
          <p:cNvSpPr>
            <a:spLocks noChangeArrowheads="1"/>
          </p:cNvSpPr>
          <p:nvPr/>
        </p:nvSpPr>
        <p:spPr bwMode="auto">
          <a:xfrm>
            <a:off x="755651" y="127132"/>
            <a:ext cx="43203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1</a:t>
            </a:r>
            <a:endParaRPr lang="zh-CN" altLang="en-US" sz="3600" b="1" dirty="0">
              <a:solidFill>
                <a:schemeClr val="bg1"/>
              </a:solidFill>
              <a:latin typeface="Calibri" panose="020F0502020204030204" pitchFamily="34" charset="0"/>
              <a:sym typeface="SimSun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763734" y="127132"/>
            <a:ext cx="55444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微软雅黑" panose="020B0503020204020204" pitchFamily="34" charset="-122"/>
              </a:rPr>
              <a:t>课程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微软雅黑" panose="020B0503020204020204" pitchFamily="34" charset="-122"/>
              </a:rPr>
              <a:t>介绍</a:t>
            </a:r>
          </a:p>
        </p:txBody>
      </p:sp>
      <p:sp>
        <p:nvSpPr>
          <p:cNvPr id="8" name="矩形 7"/>
          <p:cNvSpPr/>
          <p:nvPr/>
        </p:nvSpPr>
        <p:spPr>
          <a:xfrm>
            <a:off x="777673" y="1404101"/>
            <a:ext cx="10512876" cy="14280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课程名称：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Web UI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框架及应用</a:t>
            </a:r>
            <a:endParaRPr lang="en-US" altLang="zh-CN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课时：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40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学时</a:t>
            </a:r>
            <a:endParaRPr lang="en-US" altLang="zh-CN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6396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99662" y="1188084"/>
            <a:ext cx="10512876" cy="565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60000"/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14"/>
          <p:cNvSpPr>
            <a:spLocks noChangeArrowheads="1"/>
          </p:cNvSpPr>
          <p:nvPr/>
        </p:nvSpPr>
        <p:spPr bwMode="auto">
          <a:xfrm>
            <a:off x="755651" y="127132"/>
            <a:ext cx="43203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4</a:t>
            </a:r>
            <a:endParaRPr lang="zh-CN" altLang="en-US" sz="3600" b="1" dirty="0">
              <a:solidFill>
                <a:schemeClr val="bg1"/>
              </a:solidFill>
              <a:latin typeface="Calibri" panose="020F0502020204030204" pitchFamily="34" charset="0"/>
              <a:sym typeface="SimSun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763734" y="127132"/>
            <a:ext cx="54724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jQuery </a:t>
            </a:r>
            <a:r>
              <a:rPr lang="en-US" altLang="zh-CN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UI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选项</a:t>
            </a:r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卡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事件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971668" y="2455000"/>
            <a:ext cx="9720810" cy="224676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$('#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example').bind('</a:t>
            </a:r>
            <a:r>
              <a:rPr lang="en-US" altLang="zh-CN" sz="2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tabsselect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', function(event,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{</a:t>
            </a:r>
          </a:p>
          <a:p>
            <a:pPr>
              <a:spcAft>
                <a:spcPts val="600"/>
              </a:spcAft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ui.tab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//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被选中（点击后）的选项卡元素</a:t>
            </a:r>
          </a:p>
          <a:p>
            <a:pPr>
              <a:spcAft>
                <a:spcPts val="600"/>
              </a:spcAf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ui.panel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//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这个元素包含被选中（点击后）的选项卡的内容</a:t>
            </a:r>
          </a:p>
          <a:p>
            <a:pPr>
              <a:spcAft>
                <a:spcPts val="600"/>
              </a:spcAf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ui.index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//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返回一个被选中（或点击后）选项卡的索引值（从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开始）</a:t>
            </a:r>
          </a:p>
          <a:p>
            <a:pPr>
              <a:spcAft>
                <a:spcPts val="600"/>
              </a:spcAft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});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99662" y="1126747"/>
            <a:ext cx="96488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库的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bind()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方法将事件处理器和选项卡发起的自定义事件绑定：</a:t>
            </a:r>
          </a:p>
        </p:txBody>
      </p:sp>
    </p:spTree>
    <p:extLst>
      <p:ext uri="{BB962C8B-B14F-4D97-AF65-F5344CB8AC3E}">
        <p14:creationId xmlns:p14="http://schemas.microsoft.com/office/powerpoint/2010/main" val="1305018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4"/>
          <p:cNvSpPr>
            <a:spLocks noChangeArrowheads="1"/>
          </p:cNvSpPr>
          <p:nvPr/>
        </p:nvSpPr>
        <p:spPr bwMode="auto">
          <a:xfrm>
            <a:off x="2051759" y="866629"/>
            <a:ext cx="788101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2</a:t>
            </a:r>
            <a:endParaRPr lang="zh-CN" altLang="en-US" sz="3600" b="1" dirty="0">
              <a:solidFill>
                <a:schemeClr val="bg1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" name="TextBox 14"/>
          <p:cNvSpPr>
            <a:spLocks noChangeArrowheads="1"/>
          </p:cNvSpPr>
          <p:nvPr/>
        </p:nvSpPr>
        <p:spPr bwMode="auto">
          <a:xfrm>
            <a:off x="755651" y="127132"/>
            <a:ext cx="43203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4</a:t>
            </a:r>
            <a:endParaRPr lang="zh-CN" altLang="en-US" sz="3600" b="1" dirty="0">
              <a:solidFill>
                <a:schemeClr val="bg1"/>
              </a:solidFill>
              <a:latin typeface="Calibri" panose="020F0502020204030204" pitchFamily="34" charset="0"/>
              <a:sym typeface="SimSun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763734" y="127132"/>
            <a:ext cx="55444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选项卡控件自定义绑定事件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4105635"/>
              </p:ext>
            </p:extLst>
          </p:nvPr>
        </p:nvGraphicFramePr>
        <p:xfrm>
          <a:off x="1475710" y="1398879"/>
          <a:ext cx="8712727" cy="445008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4536378">
                  <a:extLst>
                    <a:ext uri="{9D8B030D-6E8A-4147-A177-3AD203B41FA5}">
                      <a16:colId xmlns:a16="http://schemas.microsoft.com/office/drawing/2014/main" val="822784029"/>
                    </a:ext>
                  </a:extLst>
                </a:gridCol>
                <a:gridCol w="4176349">
                  <a:extLst>
                    <a:ext uri="{9D8B030D-6E8A-4147-A177-3AD203B41FA5}">
                      <a16:colId xmlns:a16="http://schemas.microsoft.com/office/drawing/2014/main" val="21545688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选项卡相关事件</a:t>
                      </a:r>
                      <a:endParaRPr lang="zh-CN" altLang="en-US" sz="2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触发条件</a:t>
                      </a:r>
                      <a:endParaRPr lang="zh-CN" altLang="en-US" sz="2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1673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2114" rtl="0" eaLnBrk="1" latinLnBrk="0" hangingPunct="1"/>
                      <a:r>
                        <a:rPr lang="en-US" altLang="zh-CN" sz="2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tabsselect</a:t>
                      </a:r>
                      <a:endParaRPr lang="zh-CN" altLang="en-US" sz="2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选项卡被选中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5699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err="1" smtClean="0"/>
                        <a:t>tabsload</a:t>
                      </a:r>
                      <a:endParaRPr lang="zh-CN" altLang="en-US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一个远程（</a:t>
                      </a:r>
                      <a:r>
                        <a:rPr lang="en-US" altLang="zh-CN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ajax</a:t>
                      </a:r>
                      <a:r>
                        <a:rPr lang="zh-CN" altLang="en-US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）选项卡的内容被加载完成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940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2114" rtl="0" eaLnBrk="1" latinLnBrk="0" hangingPunct="1"/>
                      <a:r>
                        <a:rPr lang="en-US" altLang="zh-CN" sz="2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tabsshow</a:t>
                      </a:r>
                      <a:r>
                        <a:rPr lang="en-US" altLang="zh-CN" sz="2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zh-CN" altLang="en-US" sz="2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选项卡被显示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8585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2114" rtl="0" eaLnBrk="1" latinLnBrk="0" hangingPunct="1"/>
                      <a:r>
                        <a:rPr lang="en-US" altLang="zh-CN" sz="2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tabsadd</a:t>
                      </a:r>
                      <a:r>
                        <a:rPr lang="en-US" altLang="zh-CN" sz="2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zh-CN" altLang="en-US" sz="2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界面上增加了一个选项卡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701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2114" rtl="0" eaLnBrk="1" latinLnBrk="0" hangingPunct="1"/>
                      <a:r>
                        <a:rPr lang="en-US" altLang="zh-CN" sz="2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tabsremove</a:t>
                      </a:r>
                      <a:endParaRPr lang="zh-CN" altLang="en-US" sz="2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界面上删除了一个选项卡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2435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2114" rtl="0" eaLnBrk="1" latinLnBrk="0" hangingPunct="1"/>
                      <a:r>
                        <a:rPr lang="en-US" altLang="zh-CN" sz="2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tabsenable</a:t>
                      </a:r>
                      <a:endParaRPr lang="zh-CN" altLang="en-US" sz="2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选项卡被激活时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17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2114" rtl="0" eaLnBrk="1" latinLnBrk="0" hangingPunct="1"/>
                      <a:r>
                        <a:rPr lang="en-US" altLang="zh-CN" sz="2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tabsdisable</a:t>
                      </a:r>
                      <a:endParaRPr lang="zh-CN" altLang="en-US" sz="2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选项卡被禁用时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19201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5199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043674" y="1764131"/>
            <a:ext cx="9792816" cy="48936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$(function(){</a:t>
            </a:r>
          </a:p>
          <a:p>
            <a:r>
              <a:rPr lang="en-US" altLang="zh-CN" sz="2400" dirty="0"/>
              <a:t>		</a:t>
            </a:r>
            <a:r>
              <a:rPr lang="en-US" altLang="zh-CN" sz="2400" dirty="0" err="1" smtClean="0"/>
              <a:t>var</a:t>
            </a:r>
            <a:r>
              <a:rPr lang="en-US" altLang="zh-CN" sz="2400" dirty="0" smtClean="0"/>
              <a:t> </a:t>
            </a:r>
            <a:r>
              <a:rPr lang="en-US" altLang="zh-CN" sz="2400" dirty="0" err="1"/>
              <a:t>tabOpts</a:t>
            </a:r>
            <a:r>
              <a:rPr lang="en-US" altLang="zh-CN" sz="2400" dirty="0"/>
              <a:t> = {</a:t>
            </a:r>
          </a:p>
          <a:p>
            <a:r>
              <a:rPr lang="en-US" altLang="zh-CN" sz="2400" dirty="0"/>
              <a:t>			</a:t>
            </a:r>
            <a:r>
              <a:rPr lang="en-US" altLang="zh-CN" sz="2400" dirty="0" smtClean="0"/>
              <a:t>selected:1</a:t>
            </a:r>
            <a:r>
              <a:rPr lang="en-US" altLang="zh-CN" sz="2400" dirty="0"/>
              <a:t>,</a:t>
            </a:r>
          </a:p>
          <a:p>
            <a:r>
              <a:rPr lang="en-US" altLang="zh-CN" sz="2400" dirty="0"/>
              <a:t>			</a:t>
            </a:r>
            <a:r>
              <a:rPr lang="en-US" altLang="zh-CN" sz="2400" dirty="0" smtClean="0"/>
              <a:t>disabled</a:t>
            </a:r>
            <a:r>
              <a:rPr lang="en-US" altLang="zh-CN" sz="2400" dirty="0"/>
              <a:t>:[0]</a:t>
            </a:r>
          </a:p>
          <a:p>
            <a:r>
              <a:rPr lang="en-US" altLang="zh-CN" sz="2400" dirty="0"/>
              <a:t>		</a:t>
            </a:r>
            <a:r>
              <a:rPr lang="en-US" altLang="zh-CN" sz="2400" dirty="0" smtClean="0"/>
              <a:t>};</a:t>
            </a:r>
            <a:r>
              <a:rPr lang="en-US" altLang="zh-CN" sz="2400" dirty="0"/>
              <a:t>	</a:t>
            </a:r>
          </a:p>
          <a:p>
            <a:r>
              <a:rPr lang="en-US" altLang="zh-CN" sz="2400" dirty="0"/>
              <a:t>		</a:t>
            </a:r>
            <a:r>
              <a:rPr lang="en-US" altLang="zh-CN" sz="2400" dirty="0" smtClean="0"/>
              <a:t>$("#</a:t>
            </a:r>
            <a:r>
              <a:rPr lang="en-US" altLang="zh-CN" sz="2400" dirty="0" err="1"/>
              <a:t>myTabs</a:t>
            </a:r>
            <a:r>
              <a:rPr lang="en-US" altLang="zh-CN" sz="2400" dirty="0"/>
              <a:t>").tabs(</a:t>
            </a:r>
            <a:r>
              <a:rPr lang="en-US" altLang="zh-CN" sz="2400" dirty="0" err="1"/>
              <a:t>tabOpts</a:t>
            </a:r>
            <a:r>
              <a:rPr lang="en-US" altLang="zh-CN" sz="2400" dirty="0"/>
              <a:t>);		</a:t>
            </a:r>
          </a:p>
          <a:p>
            <a:r>
              <a:rPr lang="en-US" altLang="zh-CN" sz="2400" dirty="0"/>
              <a:t>		</a:t>
            </a:r>
            <a:r>
              <a:rPr lang="en-US" altLang="zh-CN" sz="2400" dirty="0" smtClean="0"/>
              <a:t>$("#</a:t>
            </a:r>
            <a:r>
              <a:rPr lang="en-US" altLang="zh-CN" sz="2400" dirty="0"/>
              <a:t>enable").click(function() {</a:t>
            </a:r>
          </a:p>
          <a:p>
            <a:r>
              <a:rPr lang="en-US" altLang="zh-CN" sz="2400" dirty="0"/>
              <a:t>			</a:t>
            </a:r>
            <a:r>
              <a:rPr lang="en-US" altLang="zh-CN" sz="2400" dirty="0" smtClean="0"/>
              <a:t>$("#</a:t>
            </a:r>
            <a:r>
              <a:rPr lang="en-US" altLang="zh-CN" sz="2400" dirty="0" err="1"/>
              <a:t>myTabs</a:t>
            </a:r>
            <a:r>
              <a:rPr lang="en-US" altLang="zh-CN" sz="2400" dirty="0"/>
              <a:t>").tabs("enable", 0);</a:t>
            </a:r>
          </a:p>
          <a:p>
            <a:r>
              <a:rPr lang="en-US" altLang="zh-CN" sz="2400" dirty="0"/>
              <a:t>		</a:t>
            </a:r>
            <a:r>
              <a:rPr lang="en-US" altLang="zh-CN" sz="2400" dirty="0" smtClean="0"/>
              <a:t>});</a:t>
            </a:r>
            <a:r>
              <a:rPr lang="en-US" altLang="zh-CN" sz="2400" dirty="0"/>
              <a:t>	</a:t>
            </a:r>
          </a:p>
          <a:p>
            <a:r>
              <a:rPr lang="en-US" altLang="zh-CN" sz="2400" dirty="0"/>
              <a:t>		</a:t>
            </a:r>
            <a:r>
              <a:rPr lang="en-US" altLang="zh-CN" sz="2400" dirty="0" smtClean="0"/>
              <a:t>$("#</a:t>
            </a:r>
            <a:r>
              <a:rPr lang="en-US" altLang="zh-CN" sz="2400" dirty="0"/>
              <a:t>disable").click(function() {</a:t>
            </a:r>
          </a:p>
          <a:p>
            <a:r>
              <a:rPr lang="en-US" altLang="zh-CN" sz="2400" dirty="0"/>
              <a:t>			</a:t>
            </a:r>
            <a:r>
              <a:rPr lang="en-US" altLang="zh-CN" sz="2400" dirty="0" smtClean="0"/>
              <a:t>$("#</a:t>
            </a:r>
            <a:r>
              <a:rPr lang="en-US" altLang="zh-CN" sz="2400" dirty="0" err="1"/>
              <a:t>myTabs</a:t>
            </a:r>
            <a:r>
              <a:rPr lang="en-US" altLang="zh-CN" sz="2400" dirty="0"/>
              <a:t>").tabs("disable", 1);</a:t>
            </a:r>
          </a:p>
          <a:p>
            <a:r>
              <a:rPr lang="en-US" altLang="zh-CN" sz="2400" dirty="0"/>
              <a:t>		</a:t>
            </a:r>
            <a:r>
              <a:rPr lang="en-US" altLang="zh-CN" sz="2400" dirty="0" smtClean="0"/>
              <a:t>});</a:t>
            </a:r>
            <a:endParaRPr lang="en-US" altLang="zh-CN" sz="2400" dirty="0"/>
          </a:p>
          <a:p>
            <a:r>
              <a:rPr lang="en-US" altLang="zh-CN" sz="2400" dirty="0"/>
              <a:t>	 </a:t>
            </a:r>
            <a:r>
              <a:rPr lang="en-US" altLang="zh-CN" sz="2400" dirty="0" smtClean="0"/>
              <a:t>});</a:t>
            </a:r>
            <a:endParaRPr lang="zh-CN" altLang="en-US" sz="2400" dirty="0"/>
          </a:p>
        </p:txBody>
      </p:sp>
      <p:sp>
        <p:nvSpPr>
          <p:cNvPr id="2" name="矩形 1"/>
          <p:cNvSpPr/>
          <p:nvPr/>
        </p:nvSpPr>
        <p:spPr>
          <a:xfrm>
            <a:off x="899662" y="1188084"/>
            <a:ext cx="10512876" cy="565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60000"/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14"/>
          <p:cNvSpPr>
            <a:spLocks noChangeArrowheads="1"/>
          </p:cNvSpPr>
          <p:nvPr/>
        </p:nvSpPr>
        <p:spPr bwMode="auto">
          <a:xfrm>
            <a:off x="755651" y="127132"/>
            <a:ext cx="43203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4</a:t>
            </a:r>
            <a:endParaRPr lang="zh-CN" altLang="en-US" sz="3600" b="1" dirty="0">
              <a:solidFill>
                <a:schemeClr val="bg1"/>
              </a:solidFill>
              <a:latin typeface="Calibri" panose="020F0502020204030204" pitchFamily="34" charset="0"/>
              <a:sym typeface="SimSun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763734" y="127132"/>
            <a:ext cx="54724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jQuery </a:t>
            </a:r>
            <a:r>
              <a:rPr lang="en-US" altLang="zh-CN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UI</a:t>
            </a:r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激活和禁用选项卡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892328" y="6084491"/>
            <a:ext cx="1872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tabs6.html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99662" y="1126747"/>
            <a:ext cx="9648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可以通过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enable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disable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索引号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实现激活和禁用选项卡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72731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99662" y="1188084"/>
            <a:ext cx="10512876" cy="565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60000"/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14"/>
          <p:cNvSpPr>
            <a:spLocks noChangeArrowheads="1"/>
          </p:cNvSpPr>
          <p:nvPr/>
        </p:nvSpPr>
        <p:spPr bwMode="auto">
          <a:xfrm>
            <a:off x="755651" y="127132"/>
            <a:ext cx="43203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4</a:t>
            </a:r>
            <a:endParaRPr lang="zh-CN" altLang="en-US" sz="3600" b="1" dirty="0">
              <a:solidFill>
                <a:schemeClr val="bg1"/>
              </a:solidFill>
              <a:latin typeface="Calibri" panose="020F0502020204030204" pitchFamily="34" charset="0"/>
              <a:sym typeface="SimSun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763734" y="127132"/>
            <a:ext cx="54724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jQuery </a:t>
            </a:r>
            <a:r>
              <a:rPr lang="en-US" altLang="zh-CN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UI</a:t>
            </a:r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增加和删除选项卡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892328" y="6084491"/>
            <a:ext cx="1872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tabs8.html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99662" y="1126747"/>
            <a:ext cx="9648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实例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：动态实现增加和除去选项卡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3250" y="1993090"/>
            <a:ext cx="4961628" cy="4401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795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99662" y="1188084"/>
            <a:ext cx="10512876" cy="565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60000"/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14"/>
          <p:cNvSpPr>
            <a:spLocks noChangeArrowheads="1"/>
          </p:cNvSpPr>
          <p:nvPr/>
        </p:nvSpPr>
        <p:spPr bwMode="auto">
          <a:xfrm>
            <a:off x="755651" y="127132"/>
            <a:ext cx="43203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4</a:t>
            </a:r>
            <a:endParaRPr lang="zh-CN" altLang="en-US" sz="3600" b="1" dirty="0">
              <a:solidFill>
                <a:schemeClr val="bg1"/>
              </a:solidFill>
              <a:latin typeface="Calibri" panose="020F0502020204030204" pitchFamily="34" charset="0"/>
              <a:sym typeface="SimSun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763734" y="127132"/>
            <a:ext cx="54724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AJAX</a:t>
            </a:r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选项卡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892328" y="6084491"/>
            <a:ext cx="1872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tabs9.html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99662" y="1126747"/>
            <a:ext cx="9648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可以创建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AJAX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选项卡从远程文件或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中载入内容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87686" y="1908143"/>
            <a:ext cx="9792816" cy="34163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$(function(){</a:t>
            </a:r>
          </a:p>
          <a:p>
            <a:r>
              <a:rPr lang="en-US" altLang="zh-CN" sz="2400" dirty="0"/>
              <a:t>	</a:t>
            </a:r>
            <a:r>
              <a:rPr lang="en-US" altLang="zh-CN" sz="2400" dirty="0" smtClean="0"/>
              <a:t>$("#</a:t>
            </a:r>
            <a:r>
              <a:rPr lang="en-US" altLang="zh-CN" sz="2400" dirty="0" err="1"/>
              <a:t>myTabs</a:t>
            </a:r>
            <a:r>
              <a:rPr lang="en-US" altLang="zh-CN" sz="2400" dirty="0"/>
              <a:t>").tabs();</a:t>
            </a:r>
          </a:p>
          <a:p>
            <a:r>
              <a:rPr lang="en-US" altLang="zh-CN" sz="2400" dirty="0"/>
              <a:t>				</a:t>
            </a:r>
          </a:p>
          <a:p>
            <a:r>
              <a:rPr lang="en-US" altLang="zh-CN" sz="2400" dirty="0"/>
              <a:t>	</a:t>
            </a:r>
            <a:r>
              <a:rPr lang="en-US" altLang="zh-CN" sz="2400" dirty="0" smtClean="0"/>
              <a:t>//</a:t>
            </a:r>
            <a:r>
              <a:rPr lang="en-US" altLang="zh-CN" sz="2400" dirty="0"/>
              <a:t>add click handler for 'add' button</a:t>
            </a:r>
          </a:p>
          <a:p>
            <a:r>
              <a:rPr lang="en-US" altLang="zh-CN" sz="2400" dirty="0"/>
              <a:t>	</a:t>
            </a:r>
            <a:r>
              <a:rPr lang="en-US" altLang="zh-CN" sz="2400" dirty="0" smtClean="0"/>
              <a:t>$("#</a:t>
            </a:r>
            <a:r>
              <a:rPr lang="en-US" altLang="zh-CN" sz="2400" dirty="0"/>
              <a:t>add").click(function() {</a:t>
            </a:r>
          </a:p>
          <a:p>
            <a:r>
              <a:rPr lang="en-US" altLang="zh-CN" sz="2400" dirty="0"/>
              <a:t>		</a:t>
            </a:r>
            <a:r>
              <a:rPr lang="en-US" altLang="zh-CN" sz="2400" dirty="0" err="1" smtClean="0"/>
              <a:t>var</a:t>
            </a:r>
            <a:r>
              <a:rPr lang="en-US" altLang="zh-CN" sz="2400" dirty="0" smtClean="0"/>
              <a:t> </a:t>
            </a:r>
            <a:r>
              <a:rPr lang="en-US" altLang="zh-CN" sz="2400" dirty="0" err="1"/>
              <a:t>newLabel</a:t>
            </a:r>
            <a:r>
              <a:rPr lang="en-US" altLang="zh-CN" sz="2400" dirty="0"/>
              <a:t> = "A New Tab!"</a:t>
            </a:r>
          </a:p>
          <a:p>
            <a:r>
              <a:rPr lang="en-US" altLang="zh-CN" sz="2400" dirty="0"/>
              <a:t>		</a:t>
            </a:r>
            <a:r>
              <a:rPr lang="en-US" altLang="zh-CN" sz="2400" dirty="0" smtClean="0"/>
              <a:t>$("#</a:t>
            </a:r>
            <a:r>
              <a:rPr lang="en-US" altLang="zh-CN" sz="2400" dirty="0" err="1"/>
              <a:t>myTabs</a:t>
            </a:r>
            <a:r>
              <a:rPr lang="en-US" altLang="zh-CN" sz="2400" dirty="0"/>
              <a:t>").tabs("add", "</a:t>
            </a:r>
            <a:r>
              <a:rPr lang="en-US" altLang="zh-CN" sz="2400" dirty="0">
                <a:solidFill>
                  <a:srgbClr val="FF0000"/>
                </a:solidFill>
              </a:rPr>
              <a:t>tabContent.html</a:t>
            </a:r>
            <a:r>
              <a:rPr lang="en-US" altLang="zh-CN" sz="2400" dirty="0"/>
              <a:t>", </a:t>
            </a:r>
            <a:r>
              <a:rPr lang="en-US" altLang="zh-CN" sz="2400" dirty="0" err="1"/>
              <a:t>newLabel</a:t>
            </a:r>
            <a:r>
              <a:rPr lang="en-US" altLang="zh-CN" sz="2400" dirty="0"/>
              <a:t>);</a:t>
            </a:r>
          </a:p>
          <a:p>
            <a:r>
              <a:rPr lang="en-US" altLang="zh-CN" sz="2400" dirty="0"/>
              <a:t>	</a:t>
            </a:r>
            <a:r>
              <a:rPr lang="en-US" altLang="zh-CN" sz="2400" dirty="0" smtClean="0"/>
              <a:t>});</a:t>
            </a:r>
            <a:r>
              <a:rPr lang="en-US" altLang="zh-CN" sz="2400" dirty="0"/>
              <a:t>				</a:t>
            </a:r>
          </a:p>
          <a:p>
            <a:r>
              <a:rPr lang="en-US" altLang="zh-CN" sz="2400" dirty="0" smtClean="0"/>
              <a:t>});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22001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7"/>
          <p:cNvSpPr>
            <a:spLocks noChangeArrowheads="1"/>
          </p:cNvSpPr>
          <p:nvPr/>
        </p:nvSpPr>
        <p:spPr bwMode="auto">
          <a:xfrm>
            <a:off x="5004004" y="1921254"/>
            <a:ext cx="432036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jQuery UI</a:t>
            </a:r>
            <a:r>
              <a:rPr lang="zh-CN" altLang="en-US" sz="32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简介</a:t>
            </a:r>
          </a:p>
        </p:txBody>
      </p:sp>
      <p:sp>
        <p:nvSpPr>
          <p:cNvPr id="5" name="TextBox 27"/>
          <p:cNvSpPr>
            <a:spLocks noChangeArrowheads="1"/>
          </p:cNvSpPr>
          <p:nvPr/>
        </p:nvSpPr>
        <p:spPr bwMode="auto">
          <a:xfrm>
            <a:off x="5004004" y="3132245"/>
            <a:ext cx="432036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zh-CN" sz="32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jQuery UI</a:t>
            </a:r>
            <a:r>
              <a:rPr lang="zh-CN" altLang="en-US" sz="32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下载及使用</a:t>
            </a:r>
            <a:endParaRPr lang="zh-CN" altLang="en-US" sz="32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TextBox 27"/>
          <p:cNvSpPr>
            <a:spLocks noChangeArrowheads="1"/>
          </p:cNvSpPr>
          <p:nvPr/>
        </p:nvSpPr>
        <p:spPr bwMode="auto">
          <a:xfrm>
            <a:off x="5004004" y="4322928"/>
            <a:ext cx="432036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选项卡控件</a:t>
            </a:r>
          </a:p>
        </p:txBody>
      </p:sp>
      <p:sp>
        <p:nvSpPr>
          <p:cNvPr id="7" name="TextBox 27"/>
          <p:cNvSpPr>
            <a:spLocks noChangeArrowheads="1"/>
          </p:cNvSpPr>
          <p:nvPr/>
        </p:nvSpPr>
        <p:spPr bwMode="auto">
          <a:xfrm>
            <a:off x="5004004" y="5513611"/>
            <a:ext cx="432036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sz="32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折叠菜单控件</a:t>
            </a:r>
            <a:endParaRPr lang="zh-CN" altLang="en-US" sz="32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TextBox 27"/>
          <p:cNvSpPr>
            <a:spLocks noChangeArrowheads="1"/>
          </p:cNvSpPr>
          <p:nvPr/>
        </p:nvSpPr>
        <p:spPr bwMode="auto">
          <a:xfrm>
            <a:off x="5004004" y="710263"/>
            <a:ext cx="432036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课程目标及学习方法</a:t>
            </a:r>
          </a:p>
        </p:txBody>
      </p:sp>
    </p:spTree>
    <p:extLst>
      <p:ext uri="{BB962C8B-B14F-4D97-AF65-F5344CB8AC3E}">
        <p14:creationId xmlns:p14="http://schemas.microsoft.com/office/powerpoint/2010/main" val="1677866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4"/>
          <p:cNvSpPr>
            <a:spLocks noChangeArrowheads="1"/>
          </p:cNvSpPr>
          <p:nvPr/>
        </p:nvSpPr>
        <p:spPr bwMode="auto">
          <a:xfrm>
            <a:off x="2051759" y="866629"/>
            <a:ext cx="788101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2</a:t>
            </a:r>
            <a:endParaRPr lang="zh-CN" altLang="en-US" sz="3600" b="1" dirty="0">
              <a:solidFill>
                <a:schemeClr val="bg1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99662" y="1116077"/>
            <a:ext cx="10512876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60000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微软雅黑" panose="020B0503020204020204" pitchFamily="34" charset="-122"/>
              </a:rPr>
              <a:t>Accordion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控件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用于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zh-CN" altLang="en-US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折叠菜单。</a:t>
            </a:r>
            <a:endParaRPr lang="en-US" altLang="zh-CN" sz="280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60000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选项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卡（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tabs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一样，可以使用折叠菜单来组织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页面上的信息。通常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与嵌套的列表、定义列表或嵌套的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div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一起使用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头部可展开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折叠被分为各个逻辑部分的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内容。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14"/>
          <p:cNvSpPr>
            <a:spLocks noChangeArrowheads="1"/>
          </p:cNvSpPr>
          <p:nvPr/>
        </p:nvSpPr>
        <p:spPr bwMode="auto">
          <a:xfrm>
            <a:off x="755651" y="127132"/>
            <a:ext cx="43203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5</a:t>
            </a:r>
            <a:endParaRPr lang="zh-CN" altLang="en-US" sz="3600" b="1" dirty="0">
              <a:solidFill>
                <a:schemeClr val="bg1"/>
              </a:solidFill>
              <a:latin typeface="Calibri" panose="020F0502020204030204" pitchFamily="34" charset="0"/>
              <a:sym typeface="SimSun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763734" y="127132"/>
            <a:ext cx="54724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微软雅黑" panose="020B0503020204020204" pitchFamily="34" charset="-122"/>
              </a:rPr>
              <a:t>Accordion</a:t>
            </a:r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控件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441" y="3235981"/>
            <a:ext cx="7244647" cy="3442287"/>
          </a:xfrm>
          <a:prstGeom prst="rect">
            <a:avLst/>
          </a:prstGeom>
        </p:spPr>
      </p:pic>
      <p:cxnSp>
        <p:nvCxnSpPr>
          <p:cNvPr id="9" name="直接箭头连接符 8"/>
          <p:cNvCxnSpPr>
            <a:stCxn id="11" idx="1"/>
          </p:cNvCxnSpPr>
          <p:nvPr/>
        </p:nvCxnSpPr>
        <p:spPr>
          <a:xfrm flipH="1">
            <a:off x="8531200" y="3830287"/>
            <a:ext cx="67246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9203660" y="3599454"/>
            <a:ext cx="2304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箭头连接符 11"/>
          <p:cNvCxnSpPr>
            <a:stCxn id="13" idx="1"/>
          </p:cNvCxnSpPr>
          <p:nvPr/>
        </p:nvCxnSpPr>
        <p:spPr>
          <a:xfrm flipH="1" flipV="1">
            <a:off x="8503706" y="3930080"/>
            <a:ext cx="694178" cy="66898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9197884" y="4368236"/>
            <a:ext cx="29580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处于选中状态的标题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箭头连接符 13"/>
          <p:cNvCxnSpPr>
            <a:endCxn id="8" idx="3"/>
          </p:cNvCxnSpPr>
          <p:nvPr/>
        </p:nvCxnSpPr>
        <p:spPr>
          <a:xfrm flipH="1" flipV="1">
            <a:off x="8534088" y="4957125"/>
            <a:ext cx="666684" cy="3831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9203660" y="4957125"/>
            <a:ext cx="2592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打开的内容面板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90249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4"/>
          <p:cNvSpPr>
            <a:spLocks noChangeArrowheads="1"/>
          </p:cNvSpPr>
          <p:nvPr/>
        </p:nvSpPr>
        <p:spPr bwMode="auto">
          <a:xfrm>
            <a:off x="2051759" y="866629"/>
            <a:ext cx="788101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2</a:t>
            </a:r>
            <a:endParaRPr lang="zh-CN" altLang="en-US" sz="3600" b="1" dirty="0">
              <a:solidFill>
                <a:schemeClr val="bg1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" name="TextBox 14"/>
          <p:cNvSpPr>
            <a:spLocks noChangeArrowheads="1"/>
          </p:cNvSpPr>
          <p:nvPr/>
        </p:nvSpPr>
        <p:spPr bwMode="auto">
          <a:xfrm>
            <a:off x="755651" y="127132"/>
            <a:ext cx="43203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5</a:t>
            </a:r>
            <a:endParaRPr lang="zh-CN" altLang="en-US" sz="3600" b="1" dirty="0">
              <a:solidFill>
                <a:schemeClr val="bg1"/>
              </a:solidFill>
              <a:latin typeface="Calibri" panose="020F0502020204030204" pitchFamily="34" charset="0"/>
              <a:sym typeface="SimSun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763734" y="127132"/>
            <a:ext cx="54724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折叠菜单的基本结构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604304" y="6084491"/>
            <a:ext cx="2376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accordion1.html</a:t>
            </a:r>
            <a:endParaRPr lang="zh-CN" altLang="en-US" sz="2400" dirty="0"/>
          </a:p>
        </p:txBody>
      </p:sp>
      <p:sp>
        <p:nvSpPr>
          <p:cNvPr id="15" name="文本框 14"/>
          <p:cNvSpPr txBox="1"/>
          <p:nvPr/>
        </p:nvSpPr>
        <p:spPr>
          <a:xfrm>
            <a:off x="6156100" y="4624516"/>
            <a:ext cx="5688474" cy="12516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  <a:spcAft>
                <a:spcPts val="0"/>
              </a:spcAft>
              <a:buClr>
                <a:schemeClr val="tx1"/>
              </a:buClr>
              <a:buSzPct val="60000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$(function()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pPr>
              <a:spcBef>
                <a:spcPts val="200"/>
              </a:spcBef>
              <a:spcAft>
                <a:spcPts val="0"/>
              </a:spcAft>
              <a:buClr>
                <a:schemeClr val="tx1"/>
              </a:buClr>
              <a:buSzPct val="60000"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$("#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myAccordion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").</a:t>
            </a:r>
            <a:r>
              <a:rPr lang="en-US" altLang="zh-CN" sz="2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accordion()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>
              <a:spcBef>
                <a:spcPts val="200"/>
              </a:spcBef>
              <a:spcAft>
                <a:spcPts val="0"/>
              </a:spcAft>
              <a:buClr>
                <a:schemeClr val="tx1"/>
              </a:buClr>
              <a:buSzPct val="60000"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});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99662" y="1116077"/>
            <a:ext cx="10512876" cy="2129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一个包含整个折叠菜单的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&lt;div&gt;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元素；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个作为菜单标题的元素，可以是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&lt;h1&gt;~&lt;h6&gt;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，包含一个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&lt;a&gt;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链接，是菜单的名称（但该链接不需要</a:t>
            </a:r>
            <a:r>
              <a:rPr lang="en-US" altLang="zh-CN" sz="2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href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属性，因为没有用到）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个作为菜单内容的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&lt;div&gt;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元素。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68" y="3650125"/>
            <a:ext cx="5058225" cy="2226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981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4"/>
          <p:cNvSpPr>
            <a:spLocks noChangeArrowheads="1"/>
          </p:cNvSpPr>
          <p:nvPr/>
        </p:nvSpPr>
        <p:spPr bwMode="auto">
          <a:xfrm>
            <a:off x="755651" y="127132"/>
            <a:ext cx="43203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5</a:t>
            </a:r>
            <a:endParaRPr lang="zh-CN" altLang="en-US" sz="3600" b="1" dirty="0">
              <a:solidFill>
                <a:schemeClr val="bg1"/>
              </a:solidFill>
              <a:latin typeface="Calibri" panose="020F0502020204030204" pitchFamily="34" charset="0"/>
              <a:sym typeface="SimSun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763734" y="127132"/>
            <a:ext cx="54724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思考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71668" y="1260089"/>
            <a:ext cx="9288774" cy="1036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00"/>
              </a:lnSpc>
              <a:spcBef>
                <a:spcPts val="300"/>
              </a:spcBef>
            </a:pPr>
            <a:r>
              <a:rPr lang="zh-CN" altLang="en-US" sz="3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为什么使用了</a:t>
            </a:r>
            <a:r>
              <a:rPr lang="en-US" altLang="zh-CN" sz="3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accordion</a:t>
            </a:r>
            <a:r>
              <a:rPr lang="en-US" altLang="zh-CN" sz="3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3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方法会彻底改变已渲染页面中的</a:t>
            </a:r>
            <a:r>
              <a:rPr lang="en-US" altLang="zh-CN" sz="3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3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元素的外观</a:t>
            </a:r>
            <a:endParaRPr lang="zh-CN" altLang="en-US" sz="3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05056">
            <a:off x="9086671" y="2691011"/>
            <a:ext cx="2772215" cy="277221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971668" y="3708293"/>
            <a:ext cx="7655851" cy="1066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00"/>
              </a:lnSpc>
              <a:spcBef>
                <a:spcPts val="300"/>
              </a:spcBef>
            </a:pPr>
            <a:r>
              <a:rPr lang="zh-CN" altLang="en-US" sz="2800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该方法遍历了</a:t>
            </a:r>
            <a:r>
              <a:rPr lang="en-US" altLang="zh-CN" sz="2800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2800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代码并给折叠菜单元素</a:t>
            </a:r>
            <a:r>
              <a:rPr lang="zh-CN" altLang="en-US" sz="2800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自动增加</a:t>
            </a:r>
            <a:r>
              <a:rPr lang="zh-CN" altLang="en-US" sz="2800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</a:t>
            </a:r>
            <a:r>
              <a:rPr lang="zh-CN" altLang="en-US" sz="2800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特定</a:t>
            </a:r>
            <a:r>
              <a:rPr lang="zh-CN" altLang="en-US" sz="2800" dirty="0" smtClean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800" dirty="0" smtClean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2800" dirty="0" smtClean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r>
              <a:rPr lang="zh-CN" altLang="en-US" sz="2800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，赋予了它们适当的样式。</a:t>
            </a:r>
            <a:endParaRPr lang="zh-CN" altLang="en-US" sz="2800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62280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755651" y="1036381"/>
            <a:ext cx="7416617" cy="56387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  <a:spcBef>
                <a:spcPts val="300"/>
              </a:spcBef>
            </a:pPr>
            <a:r>
              <a:rPr lang="en-US" altLang="zh-CN" sz="2200" dirty="0"/>
              <a:t>#</a:t>
            </a:r>
            <a:r>
              <a:rPr lang="en-US" altLang="zh-CN" sz="2200" dirty="0" err="1"/>
              <a:t>myAccordion</a:t>
            </a:r>
            <a:r>
              <a:rPr lang="en-US" altLang="zh-CN" sz="2200" dirty="0"/>
              <a:t> { width:200px; border:2px solid #000000; </a:t>
            </a:r>
            <a:r>
              <a:rPr lang="en-US" altLang="zh-CN" sz="2200" dirty="0" err="1"/>
              <a:t>position:relative</a:t>
            </a:r>
            <a:r>
              <a:rPr lang="en-US" altLang="zh-CN" sz="2200" dirty="0"/>
              <a:t>; </a:t>
            </a:r>
            <a:r>
              <a:rPr lang="en-US" altLang="zh-CN" sz="2200" dirty="0" err="1"/>
              <a:t>list-style-type:none</a:t>
            </a:r>
            <a:r>
              <a:rPr lang="en-US" altLang="zh-CN" sz="2200" dirty="0"/>
              <a:t>; padding-left:0; }</a:t>
            </a:r>
          </a:p>
          <a:p>
            <a:pPr>
              <a:lnSpc>
                <a:spcPts val="3000"/>
              </a:lnSpc>
              <a:spcBef>
                <a:spcPts val="300"/>
              </a:spcBef>
            </a:pPr>
            <a:r>
              <a:rPr lang="en-US" altLang="zh-CN" sz="2200" dirty="0"/>
              <a:t>.</a:t>
            </a:r>
            <a:r>
              <a:rPr lang="en-US" altLang="zh-CN" sz="2200" dirty="0" err="1"/>
              <a:t>ui</a:t>
            </a:r>
            <a:r>
              <a:rPr lang="en-US" altLang="zh-CN" sz="2200" dirty="0"/>
              <a:t>-accordion-header { </a:t>
            </a:r>
            <a:r>
              <a:rPr lang="en-US" altLang="zh-CN" sz="2200" dirty="0" err="1"/>
              <a:t>text-decoration:none</a:t>
            </a:r>
            <a:r>
              <a:rPr lang="en-US" altLang="zh-CN" sz="2200" dirty="0"/>
              <a:t>; </a:t>
            </a:r>
            <a:r>
              <a:rPr lang="en-US" altLang="zh-CN" sz="2200" dirty="0" err="1"/>
              <a:t>font-weight:bold</a:t>
            </a:r>
            <a:r>
              <a:rPr lang="en-US" altLang="zh-CN" sz="2200" dirty="0"/>
              <a:t>; color:#000000; </a:t>
            </a:r>
            <a:r>
              <a:rPr lang="en-US" altLang="zh-CN" sz="2200" dirty="0" err="1"/>
              <a:t>display:block</a:t>
            </a:r>
            <a:r>
              <a:rPr lang="en-US" altLang="zh-CN" sz="2200" dirty="0"/>
              <a:t>; width:100%; </a:t>
            </a:r>
            <a:r>
              <a:rPr lang="en-US" altLang="zh-CN" sz="2200" dirty="0" err="1"/>
              <a:t>text-align:center</a:t>
            </a:r>
            <a:r>
              <a:rPr lang="en-US" altLang="zh-CN" sz="2200" dirty="0"/>
              <a:t>; }</a:t>
            </a:r>
          </a:p>
          <a:p>
            <a:pPr>
              <a:lnSpc>
                <a:spcPts val="3000"/>
              </a:lnSpc>
              <a:spcBef>
                <a:spcPts val="300"/>
              </a:spcBef>
            </a:pPr>
            <a:r>
              <a:rPr lang="en-US" altLang="zh-CN" sz="2200" dirty="0"/>
              <a:t>.</a:t>
            </a:r>
            <a:r>
              <a:rPr lang="en-US" altLang="zh-CN" sz="2200" dirty="0" err="1"/>
              <a:t>ui</a:t>
            </a:r>
            <a:r>
              <a:rPr lang="en-US" altLang="zh-CN" sz="2200" dirty="0"/>
              <a:t>-accordion div </a:t>
            </a:r>
            <a:r>
              <a:rPr lang="en-US" altLang="zh-CN" sz="2200" dirty="0" err="1"/>
              <a:t>div</a:t>
            </a:r>
            <a:r>
              <a:rPr lang="en-US" altLang="zh-CN" sz="2200" dirty="0"/>
              <a:t> { font-size:90%; }</a:t>
            </a:r>
          </a:p>
          <a:p>
            <a:pPr>
              <a:lnSpc>
                <a:spcPts val="3000"/>
              </a:lnSpc>
              <a:spcBef>
                <a:spcPts val="300"/>
              </a:spcBef>
            </a:pPr>
            <a:r>
              <a:rPr lang="en-US" altLang="zh-CN" sz="2200" dirty="0"/>
              <a:t>.</a:t>
            </a:r>
            <a:r>
              <a:rPr lang="en-US" altLang="zh-CN" sz="2200" dirty="0" err="1"/>
              <a:t>ui</a:t>
            </a:r>
            <a:r>
              <a:rPr lang="en-US" altLang="zh-CN" sz="2200" dirty="0"/>
              <a:t>-accordion a { </a:t>
            </a:r>
            <a:r>
              <a:rPr lang="en-US" altLang="zh-CN" sz="2200" dirty="0" err="1"/>
              <a:t>background:url</a:t>
            </a:r>
            <a:r>
              <a:rPr lang="en-US" altLang="zh-CN" sz="2200" dirty="0"/>
              <a:t>(../</a:t>
            </a:r>
            <a:r>
              <a:rPr lang="en-US" altLang="zh-CN" sz="2200" dirty="0" err="1"/>
              <a:t>img</a:t>
            </a:r>
            <a:r>
              <a:rPr lang="en-US" altLang="zh-CN" sz="2200" dirty="0"/>
              <a:t>/accordion/header-sprite.gif) repeat-x 0px </a:t>
            </a:r>
            <a:r>
              <a:rPr lang="en-US" altLang="zh-CN" sz="2200" dirty="0" err="1"/>
              <a:t>0px</a:t>
            </a:r>
            <a:r>
              <a:rPr lang="en-US" altLang="zh-CN" sz="2200" dirty="0"/>
              <a:t>; color:#</a:t>
            </a:r>
            <a:r>
              <a:rPr lang="en-US" altLang="zh-CN" sz="2200" dirty="0" err="1"/>
              <a:t>ffffff</a:t>
            </a:r>
            <a:r>
              <a:rPr lang="en-US" altLang="zh-CN" sz="2200" dirty="0"/>
              <a:t>; }</a:t>
            </a:r>
          </a:p>
          <a:p>
            <a:pPr>
              <a:lnSpc>
                <a:spcPts val="3000"/>
              </a:lnSpc>
              <a:spcBef>
                <a:spcPts val="300"/>
              </a:spcBef>
            </a:pPr>
            <a:r>
              <a:rPr lang="en-US" altLang="zh-CN" sz="2200" dirty="0"/>
              <a:t>.</a:t>
            </a:r>
            <a:r>
              <a:rPr lang="en-US" altLang="zh-CN" sz="2200" dirty="0" err="1"/>
              <a:t>ui</a:t>
            </a:r>
            <a:r>
              <a:rPr lang="en-US" altLang="zh-CN" sz="2200" dirty="0"/>
              <a:t>-accordion </a:t>
            </a:r>
            <a:r>
              <a:rPr lang="en-US" altLang="zh-CN" sz="2200" dirty="0" err="1"/>
              <a:t>a.selected</a:t>
            </a:r>
            <a:r>
              <a:rPr lang="en-US" altLang="zh-CN" sz="2200" dirty="0"/>
              <a:t> { </a:t>
            </a:r>
            <a:r>
              <a:rPr lang="en-US" altLang="zh-CN" sz="2200" dirty="0" err="1"/>
              <a:t>background:url</a:t>
            </a:r>
            <a:r>
              <a:rPr lang="en-US" altLang="zh-CN" sz="2200" dirty="0"/>
              <a:t>(../</a:t>
            </a:r>
            <a:r>
              <a:rPr lang="en-US" altLang="zh-CN" sz="2200" dirty="0" err="1"/>
              <a:t>img</a:t>
            </a:r>
            <a:r>
              <a:rPr lang="en-US" altLang="zh-CN" sz="2200" dirty="0"/>
              <a:t>/accordion/header-sprite.gif) repeat-x 0px -22px; }</a:t>
            </a:r>
          </a:p>
          <a:p>
            <a:pPr>
              <a:lnSpc>
                <a:spcPts val="3000"/>
              </a:lnSpc>
              <a:spcBef>
                <a:spcPts val="300"/>
              </a:spcBef>
            </a:pPr>
            <a:r>
              <a:rPr lang="en-US" altLang="zh-CN" sz="2200" dirty="0"/>
              <a:t>.</a:t>
            </a:r>
            <a:r>
              <a:rPr lang="en-US" altLang="zh-CN" sz="2200" dirty="0" err="1"/>
              <a:t>ui</a:t>
            </a:r>
            <a:r>
              <a:rPr lang="en-US" altLang="zh-CN" sz="2200" dirty="0"/>
              <a:t>-accordion a:hover { </a:t>
            </a:r>
            <a:r>
              <a:rPr lang="en-US" altLang="zh-CN" sz="2200" dirty="0" err="1"/>
              <a:t>background:url</a:t>
            </a:r>
            <a:r>
              <a:rPr lang="en-US" altLang="zh-CN" sz="2200" dirty="0"/>
              <a:t>(../</a:t>
            </a:r>
            <a:r>
              <a:rPr lang="en-US" altLang="zh-CN" sz="2200" dirty="0" err="1"/>
              <a:t>img</a:t>
            </a:r>
            <a:r>
              <a:rPr lang="en-US" altLang="zh-CN" sz="2200" dirty="0"/>
              <a:t>/accordion/header-sprite.gif) repeat-x 0px -44px; </a:t>
            </a:r>
            <a:r>
              <a:rPr lang="en-US" altLang="zh-CN" sz="2200" dirty="0" smtClean="0"/>
              <a:t>}</a:t>
            </a:r>
            <a:endParaRPr lang="en-US" altLang="zh-CN" sz="2200" dirty="0"/>
          </a:p>
        </p:txBody>
      </p:sp>
      <p:sp>
        <p:nvSpPr>
          <p:cNvPr id="6" name="TextBox 14"/>
          <p:cNvSpPr>
            <a:spLocks noChangeArrowheads="1"/>
          </p:cNvSpPr>
          <p:nvPr/>
        </p:nvSpPr>
        <p:spPr bwMode="auto">
          <a:xfrm>
            <a:off x="755651" y="127132"/>
            <a:ext cx="43203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5</a:t>
            </a:r>
            <a:endParaRPr lang="zh-CN" altLang="en-US" sz="3600" b="1" dirty="0">
              <a:solidFill>
                <a:schemeClr val="bg1"/>
              </a:solidFill>
              <a:latin typeface="Calibri" panose="020F0502020204030204" pitchFamily="34" charset="0"/>
              <a:sym typeface="SimSun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763734" y="127132"/>
            <a:ext cx="54724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微软雅黑" panose="020B0503020204020204" pitchFamily="34" charset="-122"/>
              </a:rPr>
              <a:t>Accordion</a:t>
            </a:r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控件的样式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036340" y="6213504"/>
            <a:ext cx="2376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accordion2.html</a:t>
            </a:r>
            <a:endParaRPr lang="zh-CN" altLang="en-US" sz="24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2298" y="1007866"/>
            <a:ext cx="3240270" cy="4876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909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4"/>
          <p:cNvSpPr>
            <a:spLocks noChangeArrowheads="1"/>
          </p:cNvSpPr>
          <p:nvPr/>
        </p:nvSpPr>
        <p:spPr bwMode="auto">
          <a:xfrm>
            <a:off x="2051759" y="866629"/>
            <a:ext cx="788101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2</a:t>
            </a:r>
            <a:endParaRPr lang="zh-CN" altLang="en-US" sz="3600" b="1" dirty="0">
              <a:solidFill>
                <a:schemeClr val="bg1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" name="TextBox 14"/>
          <p:cNvSpPr>
            <a:spLocks noChangeArrowheads="1"/>
          </p:cNvSpPr>
          <p:nvPr/>
        </p:nvSpPr>
        <p:spPr bwMode="auto">
          <a:xfrm>
            <a:off x="755651" y="127132"/>
            <a:ext cx="43203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1</a:t>
            </a:r>
            <a:endParaRPr lang="zh-CN" altLang="en-US" sz="3600" b="1" dirty="0">
              <a:solidFill>
                <a:schemeClr val="bg1"/>
              </a:solidFill>
              <a:latin typeface="Calibri" panose="020F0502020204030204" pitchFamily="34" charset="0"/>
              <a:sym typeface="SimSun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763734" y="127132"/>
            <a:ext cx="55444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微软雅黑" panose="020B0503020204020204" pitchFamily="34" charset="-122"/>
              </a:rPr>
              <a:t>课程</a:t>
            </a:r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微软雅黑" panose="020B0503020204020204" pitchFamily="34" charset="-122"/>
              </a:rPr>
              <a:t>目标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  <a:sym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99662" y="1188084"/>
            <a:ext cx="10512876" cy="43273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	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 UI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开发框架：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jQuery UI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。能够使用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jQuery UI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的小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部件、用户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界面交互、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特效及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主题创建高度交互的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应用程序。</a:t>
            </a:r>
          </a:p>
          <a:p>
            <a:pPr marL="457200" indent="-4572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	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了解网页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设计基础。</a:t>
            </a:r>
          </a:p>
          <a:p>
            <a:pPr marL="457200" indent="-4572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	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掌握网站基本图形元素设计。</a:t>
            </a:r>
          </a:p>
          <a:p>
            <a:pPr marL="457200" indent="-4572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	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掌握网站布局与版式设计。</a:t>
            </a:r>
          </a:p>
          <a:p>
            <a:pPr marL="457200" indent="-4572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	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能够使用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 UI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开发框架构建完整的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页面。</a:t>
            </a:r>
          </a:p>
        </p:txBody>
      </p:sp>
    </p:spTree>
    <p:extLst>
      <p:ext uri="{BB962C8B-B14F-4D97-AF65-F5344CB8AC3E}">
        <p14:creationId xmlns:p14="http://schemas.microsoft.com/office/powerpoint/2010/main" val="1366742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4"/>
          <p:cNvSpPr>
            <a:spLocks noChangeArrowheads="1"/>
          </p:cNvSpPr>
          <p:nvPr/>
        </p:nvSpPr>
        <p:spPr bwMode="auto">
          <a:xfrm>
            <a:off x="2051759" y="866629"/>
            <a:ext cx="788101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2</a:t>
            </a:r>
            <a:endParaRPr lang="zh-CN" altLang="en-US" sz="3600" b="1" dirty="0">
              <a:solidFill>
                <a:schemeClr val="bg1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" name="TextBox 14"/>
          <p:cNvSpPr>
            <a:spLocks noChangeArrowheads="1"/>
          </p:cNvSpPr>
          <p:nvPr/>
        </p:nvSpPr>
        <p:spPr bwMode="auto">
          <a:xfrm>
            <a:off x="755651" y="127132"/>
            <a:ext cx="43203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5</a:t>
            </a:r>
            <a:endParaRPr lang="zh-CN" altLang="en-US" sz="3600" b="1" dirty="0">
              <a:solidFill>
                <a:schemeClr val="bg1"/>
              </a:solidFill>
              <a:latin typeface="Calibri" panose="020F0502020204030204" pitchFamily="34" charset="0"/>
              <a:sym typeface="SimSun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763734" y="127132"/>
            <a:ext cx="55444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微软雅黑" panose="020B0503020204020204" pitchFamily="34" charset="-122"/>
              </a:rPr>
              <a:t>accordion(options)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微软雅黑" panose="020B0503020204020204" pitchFamily="34" charset="-122"/>
              </a:rPr>
              <a:t>方法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71668" y="1183993"/>
            <a:ext cx="9792816" cy="1797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accordion(options)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方法指定使用折叠菜单来管理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元素。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ptions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参数是一个对象，用来指定菜单的外观及行为。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这些选项与菜单的行为、菜单内容的高度或者菜单的事件相关。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71668" y="3708293"/>
            <a:ext cx="9360780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$(selector, content). accordion(options)</a:t>
            </a:r>
          </a:p>
        </p:txBody>
      </p:sp>
    </p:spTree>
    <p:extLst>
      <p:ext uri="{BB962C8B-B14F-4D97-AF65-F5344CB8AC3E}">
        <p14:creationId xmlns:p14="http://schemas.microsoft.com/office/powerpoint/2010/main" val="3626812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4"/>
          <p:cNvSpPr>
            <a:spLocks noChangeArrowheads="1"/>
          </p:cNvSpPr>
          <p:nvPr/>
        </p:nvSpPr>
        <p:spPr bwMode="auto">
          <a:xfrm>
            <a:off x="2051759" y="866629"/>
            <a:ext cx="788101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2</a:t>
            </a:r>
            <a:endParaRPr lang="zh-CN" altLang="en-US" sz="3600" b="1" dirty="0">
              <a:solidFill>
                <a:schemeClr val="bg1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" name="TextBox 14"/>
          <p:cNvSpPr>
            <a:spLocks noChangeArrowheads="1"/>
          </p:cNvSpPr>
          <p:nvPr/>
        </p:nvSpPr>
        <p:spPr bwMode="auto">
          <a:xfrm>
            <a:off x="755651" y="127132"/>
            <a:ext cx="43203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5</a:t>
            </a:r>
            <a:endParaRPr lang="zh-CN" altLang="en-US" sz="3600" b="1" dirty="0">
              <a:solidFill>
                <a:schemeClr val="bg1"/>
              </a:solidFill>
              <a:latin typeface="Calibri" panose="020F0502020204030204" pitchFamily="34" charset="0"/>
              <a:sym typeface="SimSun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763734" y="127132"/>
            <a:ext cx="55444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微软雅黑" panose="020B0503020204020204" pitchFamily="34" charset="-122"/>
              </a:rPr>
              <a:t>accordion(options)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微软雅黑" panose="020B0503020204020204" pitchFamily="34" charset="-122"/>
              </a:rPr>
              <a:t>方法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207715"/>
              </p:ext>
            </p:extLst>
          </p:nvPr>
        </p:nvGraphicFramePr>
        <p:xfrm>
          <a:off x="959950" y="2340179"/>
          <a:ext cx="9948545" cy="265176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811868">
                  <a:extLst>
                    <a:ext uri="{9D8B030D-6E8A-4147-A177-3AD203B41FA5}">
                      <a16:colId xmlns:a16="http://schemas.microsoft.com/office/drawing/2014/main" val="822784029"/>
                    </a:ext>
                  </a:extLst>
                </a:gridCol>
                <a:gridCol w="5904492">
                  <a:extLst>
                    <a:ext uri="{9D8B030D-6E8A-4147-A177-3AD203B41FA5}">
                      <a16:colId xmlns:a16="http://schemas.microsoft.com/office/drawing/2014/main" val="2154568816"/>
                    </a:ext>
                  </a:extLst>
                </a:gridCol>
                <a:gridCol w="2232185">
                  <a:extLst>
                    <a:ext uri="{9D8B030D-6E8A-4147-A177-3AD203B41FA5}">
                      <a16:colId xmlns:a16="http://schemas.microsoft.com/office/drawing/2014/main" val="32726357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用途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默认值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1673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2114" rtl="0" eaLnBrk="1" latinLnBrk="0" hangingPunct="1">
                        <a:lnSpc>
                          <a:spcPts val="3600"/>
                        </a:lnSpc>
                        <a:spcBef>
                          <a:spcPts val="300"/>
                        </a:spcBef>
                      </a:pPr>
                      <a:r>
                        <a:rPr lang="en-US" altLang="zh-CN" sz="28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active</a:t>
                      </a:r>
                      <a:endParaRPr lang="zh-CN" altLang="en-US" sz="2800" b="0" i="0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600"/>
                        </a:lnSpc>
                        <a:spcBef>
                          <a:spcPts val="300"/>
                        </a:spcBef>
                      </a:pPr>
                      <a:r>
                        <a:rPr lang="zh-CN" altLang="en-US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设置第一次访问页面时被打开菜单的索引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00"/>
                        </a:lnSpc>
                        <a:spcBef>
                          <a:spcPts val="300"/>
                        </a:spcBef>
                      </a:pPr>
                      <a:r>
                        <a:rPr lang="en-US" altLang="zh-CN" sz="2800" dirty="0" smtClean="0"/>
                        <a:t>0</a:t>
                      </a:r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5699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2114" rtl="0" eaLnBrk="1" latinLnBrk="0" hangingPunct="1">
                        <a:lnSpc>
                          <a:spcPts val="3600"/>
                        </a:lnSpc>
                        <a:spcBef>
                          <a:spcPts val="300"/>
                        </a:spcBef>
                      </a:pPr>
                      <a:r>
                        <a:rPr lang="en-US" altLang="zh-CN" sz="2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animated</a:t>
                      </a:r>
                      <a:endParaRPr lang="zh-CN" altLang="en-US" sz="2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600"/>
                        </a:lnSpc>
                        <a:spcBef>
                          <a:spcPts val="300"/>
                        </a:spcBef>
                      </a:pPr>
                      <a:r>
                        <a:rPr lang="zh-CN" altLang="en-US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设置选择菜单时伴随的动画效果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2114" rtl="0" eaLnBrk="1" latinLnBrk="0" hangingPunct="1">
                        <a:lnSpc>
                          <a:spcPts val="3600"/>
                        </a:lnSpc>
                        <a:spcBef>
                          <a:spcPts val="300"/>
                        </a:spcBef>
                      </a:pPr>
                      <a:r>
                        <a:rPr lang="en-US" altLang="zh-CN" sz="2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slide</a:t>
                      </a:r>
                      <a:endParaRPr lang="zh-CN" altLang="en-US" sz="2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940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2114" rtl="0" eaLnBrk="1" latinLnBrk="0" hangingPunct="1">
                        <a:lnSpc>
                          <a:spcPts val="3600"/>
                        </a:lnSpc>
                        <a:spcBef>
                          <a:spcPts val="300"/>
                        </a:spcBef>
                      </a:pPr>
                      <a:r>
                        <a:rPr lang="en-US" altLang="zh-CN" sz="28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collapsible</a:t>
                      </a:r>
                      <a:endParaRPr lang="zh-CN" altLang="en-US" sz="2800" b="0" i="0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600"/>
                        </a:lnSpc>
                        <a:spcBef>
                          <a:spcPts val="300"/>
                        </a:spcBef>
                      </a:pPr>
                      <a:r>
                        <a:rPr lang="zh-CN" altLang="en-US" sz="24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是否允许用户通过单击来关闭菜单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00"/>
                        </a:lnSpc>
                        <a:spcBef>
                          <a:spcPts val="300"/>
                        </a:spcBef>
                      </a:pPr>
                      <a:r>
                        <a:rPr lang="en-US" altLang="zh-CN" sz="2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zh-CN" altLang="en-US" sz="2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8585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2114" rtl="0" eaLnBrk="1" latinLnBrk="0" hangingPunct="1">
                        <a:lnSpc>
                          <a:spcPts val="3600"/>
                        </a:lnSpc>
                        <a:spcBef>
                          <a:spcPts val="300"/>
                        </a:spcBef>
                      </a:pPr>
                      <a:r>
                        <a:rPr lang="en-US" altLang="zh-CN" sz="28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event</a:t>
                      </a:r>
                      <a:endParaRPr lang="zh-CN" altLang="en-US" sz="2800" b="0" i="0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2114" rtl="0" eaLnBrk="1" latinLnBrk="0" hangingPunct="1">
                        <a:lnSpc>
                          <a:spcPts val="3600"/>
                        </a:lnSpc>
                        <a:spcBef>
                          <a:spcPts val="300"/>
                        </a:spcBef>
                      </a:pPr>
                      <a:r>
                        <a:rPr lang="zh-CN" altLang="en-US" sz="24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如何展开菜单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2114" rtl="0" eaLnBrk="1" latinLnBrk="0" hangingPunct="1">
                        <a:lnSpc>
                          <a:spcPts val="3600"/>
                        </a:lnSpc>
                        <a:spcBef>
                          <a:spcPts val="300"/>
                        </a:spcBef>
                      </a:pPr>
                      <a:r>
                        <a:rPr lang="en-US" altLang="zh-CN" sz="2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click</a:t>
                      </a:r>
                      <a:endParaRPr lang="zh-CN" altLang="en-US" sz="2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701170"/>
                  </a:ext>
                </a:extLst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9180352" y="6084491"/>
            <a:ext cx="2376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accordion3.html</a:t>
            </a:r>
            <a:endParaRPr lang="zh-CN" altLang="en-US" sz="2400" dirty="0"/>
          </a:p>
        </p:txBody>
      </p:sp>
      <p:sp>
        <p:nvSpPr>
          <p:cNvPr id="2" name="文本框 1"/>
          <p:cNvSpPr txBox="1"/>
          <p:nvPr/>
        </p:nvSpPr>
        <p:spPr>
          <a:xfrm>
            <a:off x="959950" y="1332095"/>
            <a:ext cx="5700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管理菜单行为的选项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0636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4"/>
          <p:cNvSpPr>
            <a:spLocks noChangeArrowheads="1"/>
          </p:cNvSpPr>
          <p:nvPr/>
        </p:nvSpPr>
        <p:spPr bwMode="auto">
          <a:xfrm>
            <a:off x="2051759" y="866629"/>
            <a:ext cx="788101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2</a:t>
            </a:r>
            <a:endParaRPr lang="zh-CN" altLang="en-US" sz="3600" b="1" dirty="0">
              <a:solidFill>
                <a:schemeClr val="bg1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" name="TextBox 14"/>
          <p:cNvSpPr>
            <a:spLocks noChangeArrowheads="1"/>
          </p:cNvSpPr>
          <p:nvPr/>
        </p:nvSpPr>
        <p:spPr bwMode="auto">
          <a:xfrm>
            <a:off x="755651" y="127132"/>
            <a:ext cx="43203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5</a:t>
            </a:r>
            <a:endParaRPr lang="zh-CN" altLang="en-US" sz="3600" b="1" dirty="0">
              <a:solidFill>
                <a:schemeClr val="bg1"/>
              </a:solidFill>
              <a:latin typeface="Calibri" panose="020F0502020204030204" pitchFamily="34" charset="0"/>
              <a:sym typeface="SimSun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763734" y="127132"/>
            <a:ext cx="55444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微软雅黑" panose="020B0503020204020204" pitchFamily="34" charset="-122"/>
              </a:rPr>
              <a:t>accordion(options)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微软雅黑" panose="020B0503020204020204" pitchFamily="34" charset="-122"/>
              </a:rPr>
              <a:t>方法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6008982"/>
              </p:ext>
            </p:extLst>
          </p:nvPr>
        </p:nvGraphicFramePr>
        <p:xfrm>
          <a:off x="959950" y="2340179"/>
          <a:ext cx="9948545" cy="292608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811868">
                  <a:extLst>
                    <a:ext uri="{9D8B030D-6E8A-4147-A177-3AD203B41FA5}">
                      <a16:colId xmlns:a16="http://schemas.microsoft.com/office/drawing/2014/main" val="822784029"/>
                    </a:ext>
                  </a:extLst>
                </a:gridCol>
                <a:gridCol w="5904492">
                  <a:extLst>
                    <a:ext uri="{9D8B030D-6E8A-4147-A177-3AD203B41FA5}">
                      <a16:colId xmlns:a16="http://schemas.microsoft.com/office/drawing/2014/main" val="2154568816"/>
                    </a:ext>
                  </a:extLst>
                </a:gridCol>
                <a:gridCol w="2232185">
                  <a:extLst>
                    <a:ext uri="{9D8B030D-6E8A-4147-A177-3AD203B41FA5}">
                      <a16:colId xmlns:a16="http://schemas.microsoft.com/office/drawing/2014/main" val="32726357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用途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默认值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1673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2114" rtl="0" eaLnBrk="1" latinLnBrk="0" hangingPunct="1">
                        <a:lnSpc>
                          <a:spcPts val="3600"/>
                        </a:lnSpc>
                        <a:spcBef>
                          <a:spcPts val="300"/>
                        </a:spcBef>
                      </a:pPr>
                      <a:r>
                        <a:rPr lang="en-US" altLang="zh-CN" sz="2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autoHeight</a:t>
                      </a:r>
                      <a:endParaRPr lang="zh-CN" altLang="en-US" sz="2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600"/>
                        </a:lnSpc>
                        <a:spcBef>
                          <a:spcPts val="300"/>
                        </a:spcBef>
                      </a:pPr>
                      <a:r>
                        <a:rPr lang="zh-CN" altLang="en-US" sz="24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所有内容部分的高被设定为其中最高内容的高度。当设置为</a:t>
                      </a:r>
                      <a:r>
                        <a:rPr lang="en-US" altLang="zh-CN" sz="24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false</a:t>
                      </a:r>
                      <a:r>
                        <a:rPr lang="zh-CN" altLang="en-US" sz="24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时，每个菜单的高度等于其内容的实际高度。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00"/>
                        </a:lnSpc>
                        <a:spcBef>
                          <a:spcPts val="300"/>
                        </a:spcBef>
                      </a:pPr>
                      <a:r>
                        <a:rPr lang="en-US" altLang="zh-CN" sz="2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endParaRPr lang="zh-CN" altLang="en-US" sz="2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8585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2114" rtl="0" eaLnBrk="1" latinLnBrk="0" hangingPunct="1">
                        <a:lnSpc>
                          <a:spcPts val="3600"/>
                        </a:lnSpc>
                        <a:spcBef>
                          <a:spcPts val="300"/>
                        </a:spcBef>
                      </a:pPr>
                      <a:r>
                        <a:rPr lang="en-US" altLang="zh-CN" sz="2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fillSpace</a:t>
                      </a:r>
                      <a:endParaRPr lang="zh-CN" altLang="en-US" sz="2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2114" rtl="0" eaLnBrk="1" latinLnBrk="0" hangingPunct="1">
                        <a:lnSpc>
                          <a:spcPts val="3600"/>
                        </a:lnSpc>
                        <a:spcBef>
                          <a:spcPts val="300"/>
                        </a:spcBef>
                      </a:pPr>
                      <a:r>
                        <a:rPr lang="zh-CN" altLang="en-US" sz="24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当设置为</a:t>
                      </a:r>
                      <a:r>
                        <a:rPr lang="en-US" altLang="zh-CN" sz="24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true</a:t>
                      </a:r>
                      <a:r>
                        <a:rPr lang="zh-CN" altLang="en-US" sz="24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时，所有菜单内容拥有和全局</a:t>
                      </a:r>
                      <a:r>
                        <a:rPr lang="en-US" altLang="zh-CN" sz="24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&lt;div&gt;</a:t>
                      </a:r>
                      <a:r>
                        <a:rPr lang="zh-CN" altLang="en-US" sz="24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元素的父元素一样的高度和宽度。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2114" rtl="0" eaLnBrk="1" latinLnBrk="0" hangingPunct="1">
                        <a:lnSpc>
                          <a:spcPts val="3600"/>
                        </a:lnSpc>
                        <a:spcBef>
                          <a:spcPts val="300"/>
                        </a:spcBef>
                      </a:pPr>
                      <a:r>
                        <a:rPr lang="en-US" altLang="zh-CN" sz="2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zh-CN" altLang="en-US" sz="2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701170"/>
                  </a:ext>
                </a:extLst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959950" y="1332095"/>
            <a:ext cx="5700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管理菜单内容的高度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4031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02" name="组合 25"/>
          <p:cNvGrpSpPr>
            <a:grpSpLocks/>
          </p:cNvGrpSpPr>
          <p:nvPr/>
        </p:nvGrpSpPr>
        <p:grpSpPr bwMode="auto">
          <a:xfrm>
            <a:off x="-365919" y="-1531144"/>
            <a:ext cx="12463463" cy="9278938"/>
            <a:chOff x="0" y="0"/>
            <a:chExt cx="12463730" cy="9279959"/>
          </a:xfrm>
        </p:grpSpPr>
        <p:sp>
          <p:nvSpPr>
            <p:cNvPr id="25603" name="椭圆 5"/>
            <p:cNvSpPr>
              <a:spLocks noChangeArrowheads="1"/>
            </p:cNvSpPr>
            <p:nvPr/>
          </p:nvSpPr>
          <p:spPr bwMode="auto">
            <a:xfrm rot="17654843">
              <a:off x="2770714" y="611512"/>
              <a:ext cx="1821541" cy="6039932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6694AB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5604" name="椭圆 5"/>
            <p:cNvSpPr>
              <a:spLocks noChangeArrowheads="1"/>
            </p:cNvSpPr>
            <p:nvPr/>
          </p:nvSpPr>
          <p:spPr bwMode="auto">
            <a:xfrm rot="17654843">
              <a:off x="8243321" y="2987775"/>
              <a:ext cx="1821541" cy="6039932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6694AB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5605" name="椭圆 5"/>
            <p:cNvSpPr>
              <a:spLocks noChangeArrowheads="1"/>
            </p:cNvSpPr>
            <p:nvPr/>
          </p:nvSpPr>
          <p:spPr bwMode="auto">
            <a:xfrm rot="5568637">
              <a:off x="2405421" y="1481606"/>
              <a:ext cx="1680787" cy="6491629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5606" name="椭圆 5"/>
            <p:cNvSpPr>
              <a:spLocks noChangeArrowheads="1"/>
            </p:cNvSpPr>
            <p:nvPr/>
          </p:nvSpPr>
          <p:spPr bwMode="auto">
            <a:xfrm rot="16441754">
              <a:off x="8526874" y="1956637"/>
              <a:ext cx="1830219" cy="6043491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5607" name="椭圆 5"/>
            <p:cNvSpPr>
              <a:spLocks noChangeArrowheads="1"/>
            </p:cNvSpPr>
            <p:nvPr/>
          </p:nvSpPr>
          <p:spPr bwMode="auto">
            <a:xfrm rot="14857024">
              <a:off x="2376812" y="2863720"/>
              <a:ext cx="2172737" cy="6552728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5608" name="椭圆 5"/>
            <p:cNvSpPr>
              <a:spLocks noChangeArrowheads="1"/>
            </p:cNvSpPr>
            <p:nvPr/>
          </p:nvSpPr>
          <p:spPr bwMode="auto">
            <a:xfrm rot="4071505">
              <a:off x="8283693" y="492662"/>
              <a:ext cx="2130503" cy="6184519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5609" name="椭圆 5"/>
            <p:cNvSpPr>
              <a:spLocks noChangeArrowheads="1"/>
            </p:cNvSpPr>
            <p:nvPr/>
          </p:nvSpPr>
          <p:spPr bwMode="auto">
            <a:xfrm rot="13127628">
              <a:off x="4191902" y="4237601"/>
              <a:ext cx="1636042" cy="4836860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5610" name="椭圆 5"/>
            <p:cNvSpPr>
              <a:spLocks noChangeArrowheads="1"/>
            </p:cNvSpPr>
            <p:nvPr/>
          </p:nvSpPr>
          <p:spPr bwMode="auto">
            <a:xfrm rot="13314377">
              <a:off x="7038878" y="920119"/>
              <a:ext cx="1645619" cy="430052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81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5611" name="椭圆 5"/>
            <p:cNvSpPr>
              <a:spLocks noChangeArrowheads="1"/>
            </p:cNvSpPr>
            <p:nvPr/>
          </p:nvSpPr>
          <p:spPr bwMode="auto">
            <a:xfrm rot="352707">
              <a:off x="5801383" y="0"/>
              <a:ext cx="1772403" cy="4752556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5612" name="椭圆 5"/>
            <p:cNvSpPr>
              <a:spLocks noChangeArrowheads="1"/>
            </p:cNvSpPr>
            <p:nvPr/>
          </p:nvSpPr>
          <p:spPr bwMode="auto">
            <a:xfrm>
              <a:off x="5543493" y="4721390"/>
              <a:ext cx="2060016" cy="4519928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81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5613" name="椭圆 5"/>
            <p:cNvSpPr>
              <a:spLocks noChangeArrowheads="1"/>
            </p:cNvSpPr>
            <p:nvPr/>
          </p:nvSpPr>
          <p:spPr bwMode="auto">
            <a:xfrm rot="19232120">
              <a:off x="3815776" y="159115"/>
              <a:ext cx="1909511" cy="5281812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5614" name="椭圆 5"/>
            <p:cNvSpPr>
              <a:spLocks noChangeArrowheads="1"/>
            </p:cNvSpPr>
            <p:nvPr/>
          </p:nvSpPr>
          <p:spPr bwMode="auto">
            <a:xfrm rot="8213685">
              <a:off x="7348069" y="4032106"/>
              <a:ext cx="1912542" cy="5247853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25615" name="椭圆 20"/>
          <p:cNvSpPr>
            <a:spLocks noChangeArrowheads="1"/>
          </p:cNvSpPr>
          <p:nvPr/>
        </p:nvSpPr>
        <p:spPr bwMode="auto">
          <a:xfrm>
            <a:off x="4312444" y="1480344"/>
            <a:ext cx="3697288" cy="3697288"/>
          </a:xfrm>
          <a:prstGeom prst="ellipse">
            <a:avLst/>
          </a:prstGeom>
          <a:solidFill>
            <a:srgbClr val="000000">
              <a:alpha val="57999"/>
            </a:srgbClr>
          </a:solidFill>
          <a:ln w="25400" cap="flat" cmpd="sng">
            <a:solidFill>
              <a:srgbClr val="498DA4"/>
            </a:solidFill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5616" name="同心圆 22"/>
          <p:cNvSpPr>
            <a:spLocks noChangeArrowheads="1"/>
          </p:cNvSpPr>
          <p:nvPr/>
        </p:nvSpPr>
        <p:spPr bwMode="auto">
          <a:xfrm>
            <a:off x="4563270" y="1731170"/>
            <a:ext cx="3197225" cy="3197225"/>
          </a:xfrm>
          <a:custGeom>
            <a:avLst/>
            <a:gdLst>
              <a:gd name="G0" fmla="+- 637 0 0"/>
              <a:gd name="G1" fmla="+- 21600 0 637"/>
              <a:gd name="G2" fmla="+- 21600 0 637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637" y="10800"/>
                </a:moveTo>
                <a:cubicBezTo>
                  <a:pt x="637" y="16413"/>
                  <a:pt x="5187" y="20963"/>
                  <a:pt x="10800" y="20963"/>
                </a:cubicBezTo>
                <a:cubicBezTo>
                  <a:pt x="16413" y="20963"/>
                  <a:pt x="20963" y="16413"/>
                  <a:pt x="20963" y="10800"/>
                </a:cubicBezTo>
                <a:cubicBezTo>
                  <a:pt x="20963" y="5187"/>
                  <a:pt x="16413" y="637"/>
                  <a:pt x="10800" y="637"/>
                </a:cubicBezTo>
                <a:cubicBezTo>
                  <a:pt x="5187" y="637"/>
                  <a:pt x="637" y="5187"/>
                  <a:pt x="637" y="10800"/>
                </a:cubicBezTo>
                <a:close/>
              </a:path>
            </a:pathLst>
          </a:custGeom>
          <a:gradFill rotWithShape="1">
            <a:gsLst>
              <a:gs pos="0">
                <a:srgbClr val="BF638A"/>
              </a:gs>
              <a:gs pos="12000">
                <a:srgbClr val="BF638A"/>
              </a:gs>
              <a:gs pos="15999">
                <a:srgbClr val="D27E50"/>
              </a:gs>
              <a:gs pos="34999">
                <a:srgbClr val="DB9649"/>
              </a:gs>
              <a:gs pos="39000">
                <a:srgbClr val="80CAD7"/>
              </a:gs>
              <a:gs pos="56000">
                <a:srgbClr val="80CAD7"/>
              </a:gs>
              <a:gs pos="62999">
                <a:srgbClr val="498DA4"/>
              </a:gs>
              <a:gs pos="82999">
                <a:srgbClr val="498DA4"/>
              </a:gs>
              <a:gs pos="84999">
                <a:srgbClr val="DB9649"/>
              </a:gs>
              <a:gs pos="98999">
                <a:srgbClr val="DB9649"/>
              </a:gs>
              <a:gs pos="100000">
                <a:srgbClr val="DB964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5617" name="TextBox 23"/>
          <p:cNvSpPr>
            <a:spLocks noChangeArrowheads="1"/>
          </p:cNvSpPr>
          <p:nvPr/>
        </p:nvSpPr>
        <p:spPr bwMode="auto">
          <a:xfrm>
            <a:off x="4789082" y="2893496"/>
            <a:ext cx="265747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谢谢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4"/>
          <p:cNvSpPr>
            <a:spLocks noChangeArrowheads="1"/>
          </p:cNvSpPr>
          <p:nvPr/>
        </p:nvSpPr>
        <p:spPr bwMode="auto">
          <a:xfrm>
            <a:off x="2051759" y="866629"/>
            <a:ext cx="788101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2</a:t>
            </a:r>
            <a:endParaRPr lang="zh-CN" altLang="en-US" sz="3600" b="1" dirty="0">
              <a:solidFill>
                <a:schemeClr val="bg1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" name="TextBox 14"/>
          <p:cNvSpPr>
            <a:spLocks noChangeArrowheads="1"/>
          </p:cNvSpPr>
          <p:nvPr/>
        </p:nvSpPr>
        <p:spPr bwMode="auto">
          <a:xfrm>
            <a:off x="755651" y="127132"/>
            <a:ext cx="43203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1</a:t>
            </a:r>
            <a:endParaRPr lang="zh-CN" altLang="en-US" sz="3600" b="1" dirty="0">
              <a:solidFill>
                <a:schemeClr val="bg1"/>
              </a:solidFill>
              <a:latin typeface="Calibri" panose="020F0502020204030204" pitchFamily="34" charset="0"/>
              <a:sym typeface="SimSun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763734" y="127132"/>
            <a:ext cx="55444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微软雅黑" panose="020B0503020204020204" pitchFamily="34" charset="-122"/>
              </a:rPr>
              <a:t>课程考核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  <a:sym typeface="微软雅黑" panose="020B0503020204020204" pitchFamily="34" charset="-122"/>
            </a:endParaRPr>
          </a:p>
        </p:txBody>
      </p:sp>
      <p:graphicFrame>
        <p:nvGraphicFramePr>
          <p:cNvPr id="9" name="内容占位符 6" title="期末考试50%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0695543"/>
              </p:ext>
            </p:extLst>
          </p:nvPr>
        </p:nvGraphicFramePr>
        <p:xfrm>
          <a:off x="1763734" y="1172423"/>
          <a:ext cx="8331200" cy="54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22967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4"/>
          <p:cNvSpPr>
            <a:spLocks noChangeArrowheads="1"/>
          </p:cNvSpPr>
          <p:nvPr/>
        </p:nvSpPr>
        <p:spPr bwMode="auto">
          <a:xfrm>
            <a:off x="2051759" y="866629"/>
            <a:ext cx="788101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2</a:t>
            </a:r>
            <a:endParaRPr lang="zh-CN" altLang="en-US" sz="3600" b="1" dirty="0">
              <a:solidFill>
                <a:schemeClr val="bg1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" name="TextBox 14"/>
          <p:cNvSpPr>
            <a:spLocks noChangeArrowheads="1"/>
          </p:cNvSpPr>
          <p:nvPr/>
        </p:nvSpPr>
        <p:spPr bwMode="auto">
          <a:xfrm>
            <a:off x="755651" y="127132"/>
            <a:ext cx="43203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1</a:t>
            </a:r>
            <a:endParaRPr lang="zh-CN" altLang="en-US" sz="3600" b="1" dirty="0">
              <a:solidFill>
                <a:schemeClr val="bg1"/>
              </a:solidFill>
              <a:latin typeface="Calibri" panose="020F0502020204030204" pitchFamily="34" charset="0"/>
              <a:sym typeface="SimSun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763734" y="127132"/>
            <a:ext cx="55444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微软雅黑" panose="020B0503020204020204" pitchFamily="34" charset="-122"/>
              </a:rPr>
              <a:t>推荐书籍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  <a:sym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650" y="1258637"/>
            <a:ext cx="3258317" cy="414984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8234" y="1258636"/>
            <a:ext cx="3152723" cy="414984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4304" y="1258635"/>
            <a:ext cx="2880240" cy="4149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605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7"/>
          <p:cNvSpPr>
            <a:spLocks noChangeArrowheads="1"/>
          </p:cNvSpPr>
          <p:nvPr/>
        </p:nvSpPr>
        <p:spPr bwMode="auto">
          <a:xfrm>
            <a:off x="5004004" y="1921254"/>
            <a:ext cx="432036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zh-CN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jQuery UI</a:t>
            </a:r>
            <a:r>
              <a:rPr lang="zh-CN" altLang="en-US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简介</a:t>
            </a:r>
          </a:p>
        </p:txBody>
      </p:sp>
      <p:sp>
        <p:nvSpPr>
          <p:cNvPr id="5" name="TextBox 27"/>
          <p:cNvSpPr>
            <a:spLocks noChangeArrowheads="1"/>
          </p:cNvSpPr>
          <p:nvPr/>
        </p:nvSpPr>
        <p:spPr bwMode="auto">
          <a:xfrm>
            <a:off x="5004004" y="3132245"/>
            <a:ext cx="432036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zh-CN" sz="32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jQuery UI</a:t>
            </a:r>
            <a:r>
              <a:rPr lang="zh-CN" altLang="en-US" sz="32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下载及使用</a:t>
            </a:r>
            <a:endParaRPr lang="zh-CN" altLang="en-US" sz="32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TextBox 27"/>
          <p:cNvSpPr>
            <a:spLocks noChangeArrowheads="1"/>
          </p:cNvSpPr>
          <p:nvPr/>
        </p:nvSpPr>
        <p:spPr bwMode="auto">
          <a:xfrm>
            <a:off x="5004004" y="4322928"/>
            <a:ext cx="432036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选项卡控件</a:t>
            </a:r>
          </a:p>
        </p:txBody>
      </p:sp>
      <p:sp>
        <p:nvSpPr>
          <p:cNvPr id="7" name="TextBox 27"/>
          <p:cNvSpPr>
            <a:spLocks noChangeArrowheads="1"/>
          </p:cNvSpPr>
          <p:nvPr/>
        </p:nvSpPr>
        <p:spPr bwMode="auto">
          <a:xfrm>
            <a:off x="5004004" y="5513611"/>
            <a:ext cx="432036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sz="32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折叠菜单控件</a:t>
            </a:r>
            <a:endParaRPr lang="zh-CN" altLang="en-US" sz="32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TextBox 27"/>
          <p:cNvSpPr>
            <a:spLocks noChangeArrowheads="1"/>
          </p:cNvSpPr>
          <p:nvPr/>
        </p:nvSpPr>
        <p:spPr bwMode="auto">
          <a:xfrm>
            <a:off x="5004004" y="710263"/>
            <a:ext cx="432036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课程目标及学习方法</a:t>
            </a:r>
          </a:p>
        </p:txBody>
      </p:sp>
    </p:spTree>
    <p:extLst>
      <p:ext uri="{BB962C8B-B14F-4D97-AF65-F5344CB8AC3E}">
        <p14:creationId xmlns:p14="http://schemas.microsoft.com/office/powerpoint/2010/main" val="227145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5"/>
          <p:cNvSpPr>
            <a:spLocks noChangeArrowheads="1"/>
          </p:cNvSpPr>
          <p:nvPr/>
        </p:nvSpPr>
        <p:spPr bwMode="auto">
          <a:xfrm>
            <a:off x="3115045" y="900059"/>
            <a:ext cx="50260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jQuery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插件</a:t>
            </a:r>
          </a:p>
        </p:txBody>
      </p:sp>
      <p:sp>
        <p:nvSpPr>
          <p:cNvPr id="3" name="TextBox 14"/>
          <p:cNvSpPr>
            <a:spLocks noChangeArrowheads="1"/>
          </p:cNvSpPr>
          <p:nvPr/>
        </p:nvSpPr>
        <p:spPr bwMode="auto">
          <a:xfrm>
            <a:off x="2051759" y="866629"/>
            <a:ext cx="788101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1</a:t>
            </a:r>
            <a:endParaRPr lang="zh-CN" altLang="en-US" sz="3600" b="1" dirty="0">
              <a:solidFill>
                <a:schemeClr val="bg1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124332" y="1692125"/>
            <a:ext cx="7776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6" name="内容占位符 1"/>
          <p:cNvSpPr txBox="1">
            <a:spLocks/>
          </p:cNvSpPr>
          <p:nvPr/>
        </p:nvSpPr>
        <p:spPr bwMode="auto">
          <a:xfrm>
            <a:off x="755651" y="1260089"/>
            <a:ext cx="10368863" cy="4176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800"/>
              </a:lnSpc>
              <a:spcAft>
                <a:spcPts val="600"/>
              </a:spcAft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插件：基于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规范的应用程序接口编写的扩展程序。为了提供更多的功能，和更方便的使用方式。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ts val="3800"/>
              </a:lnSpc>
              <a:spcAft>
                <a:spcPts val="600"/>
              </a:spcAft>
              <a:buNone/>
            </a:pP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 UI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(The User Interface Library for jQuery)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，是基于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jQuery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基础类库开发的开源的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JavaScript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网页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代码组件库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包含底层用户交互、动画、特效和可更换主题的可视控件，可以直接使用它来构建具有很好交互性的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应用程序。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ts val="3800"/>
              </a:lnSpc>
              <a:spcAft>
                <a:spcPts val="600"/>
              </a:spcAft>
              <a:buNone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兼容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IE 6.0+, Firefox 3+, Safari 3.1+, Opera 9.6+,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Google Chrome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marL="0" indent="0">
              <a:lnSpc>
                <a:spcPts val="3600"/>
              </a:lnSpc>
              <a:buNone/>
            </a:pP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14"/>
          <p:cNvSpPr>
            <a:spLocks noChangeArrowheads="1"/>
          </p:cNvSpPr>
          <p:nvPr/>
        </p:nvSpPr>
        <p:spPr bwMode="auto">
          <a:xfrm>
            <a:off x="755651" y="127132"/>
            <a:ext cx="43203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2</a:t>
            </a:r>
            <a:endParaRPr lang="zh-CN" altLang="en-US" sz="3600" b="1" dirty="0">
              <a:solidFill>
                <a:schemeClr val="bg1"/>
              </a:solidFill>
              <a:latin typeface="Calibri" panose="020F0502020204030204" pitchFamily="34" charset="0"/>
              <a:sym typeface="SimSun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763734" y="127132"/>
            <a:ext cx="49684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jQuery </a:t>
            </a:r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插件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5476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5"/>
          <p:cNvSpPr>
            <a:spLocks noChangeArrowheads="1"/>
          </p:cNvSpPr>
          <p:nvPr/>
        </p:nvSpPr>
        <p:spPr bwMode="auto">
          <a:xfrm>
            <a:off x="3115044" y="900059"/>
            <a:ext cx="541725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jQuery UI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主要包含的三个部分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" name="TextBox 14"/>
          <p:cNvSpPr>
            <a:spLocks noChangeArrowheads="1"/>
          </p:cNvSpPr>
          <p:nvPr/>
        </p:nvSpPr>
        <p:spPr bwMode="auto">
          <a:xfrm>
            <a:off x="2051759" y="866629"/>
            <a:ext cx="788101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1</a:t>
            </a:r>
            <a:endParaRPr lang="zh-CN" altLang="en-US" sz="3600" b="1" dirty="0">
              <a:solidFill>
                <a:schemeClr val="bg1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" name="内容占位符 1"/>
          <p:cNvSpPr txBox="1">
            <a:spLocks/>
          </p:cNvSpPr>
          <p:nvPr/>
        </p:nvSpPr>
        <p:spPr bwMode="auto">
          <a:xfrm>
            <a:off x="2123764" y="1764131"/>
            <a:ext cx="7920660" cy="4176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600"/>
              </a:lnSpc>
            </a:pP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55651" y="1161669"/>
            <a:ext cx="10620884" cy="38041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40000"/>
              </a:spcBef>
              <a:buClr>
                <a:schemeClr val="tx1"/>
              </a:buClr>
              <a:buSzPct val="60000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jQuery UI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主要包含三大部分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：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 indent="-342900">
              <a:lnSpc>
                <a:spcPct val="120000"/>
              </a:lnSpc>
              <a:spcBef>
                <a:spcPct val="4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sz="2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交互</a:t>
            </a:r>
            <a:r>
              <a:rPr lang="zh-CN" altLang="en-US" sz="2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组件：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鼠标交互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（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droppable - 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拖拽组件； 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resizable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– 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可调整大小组件；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selectable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– 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选择组件；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sortable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– 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排序组件。）</a:t>
            </a:r>
          </a:p>
          <a:p>
            <a:pPr>
              <a:lnSpc>
                <a:spcPct val="120000"/>
              </a:lnSpc>
              <a:spcBef>
                <a:spcPts val="6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sz="2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小部件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：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页面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工具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（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accordion – 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折叠显示；</a:t>
            </a:r>
            <a:r>
              <a:rPr lang="en-US" altLang="zh-CN" sz="2600" dirty="0" err="1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datepicker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– 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日历操作；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dialog – 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对话框；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slider – 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滑块；</a:t>
            </a:r>
            <a:r>
              <a:rPr lang="en-US" altLang="zh-CN" sz="2600" dirty="0" err="1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progressbar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– 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进度条；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Tabs – 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选项卡。）</a:t>
            </a:r>
          </a:p>
          <a:p>
            <a:pPr marL="0" lvl="1">
              <a:lnSpc>
                <a:spcPct val="120000"/>
              </a:lnSpc>
              <a:spcBef>
                <a:spcPts val="6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</a:t>
            </a:r>
            <a:r>
              <a:rPr lang="zh-CN" altLang="en-US" sz="2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效果库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：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核心库之上增强的动画效果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（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effect – 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效果操作）</a:t>
            </a:r>
          </a:p>
        </p:txBody>
      </p:sp>
      <p:sp>
        <p:nvSpPr>
          <p:cNvPr id="7" name="TextBox 14"/>
          <p:cNvSpPr>
            <a:spLocks noChangeArrowheads="1"/>
          </p:cNvSpPr>
          <p:nvPr/>
        </p:nvSpPr>
        <p:spPr bwMode="auto">
          <a:xfrm>
            <a:off x="755651" y="127132"/>
            <a:ext cx="43203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2</a:t>
            </a:r>
            <a:endParaRPr lang="zh-CN" altLang="en-US" sz="3600" b="1" dirty="0">
              <a:solidFill>
                <a:schemeClr val="bg1"/>
              </a:solidFill>
              <a:latin typeface="Calibri" panose="020F0502020204030204" pitchFamily="34" charset="0"/>
              <a:sym typeface="SimSun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763734" y="127132"/>
            <a:ext cx="49684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jQuery </a:t>
            </a:r>
            <a:r>
              <a:rPr lang="en-US" altLang="zh-CN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UI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854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紫罗兰色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2022</TotalTime>
  <Pages>0</Pages>
  <Words>2329</Words>
  <Characters>0</Characters>
  <Application>Microsoft Office PowerPoint</Application>
  <DocSecurity>0</DocSecurity>
  <PresentationFormat>自定义</PresentationFormat>
  <Lines>0</Lines>
  <Paragraphs>401</Paragraphs>
  <Slides>43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53" baseType="lpstr">
      <vt:lpstr>等线</vt:lpstr>
      <vt:lpstr>等线 Light</vt:lpstr>
      <vt:lpstr>宋体</vt:lpstr>
      <vt:lpstr>宋体</vt:lpstr>
      <vt:lpstr>微软雅黑</vt:lpstr>
      <vt:lpstr>Arial</vt:lpstr>
      <vt:lpstr>Calibri</vt:lpstr>
      <vt:lpstr>Calibri Light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MengYi</dc:creator>
  <cp:keywords/>
  <dc:description/>
  <cp:lastModifiedBy>MengYi</cp:lastModifiedBy>
  <cp:revision>200</cp:revision>
  <dcterms:created xsi:type="dcterms:W3CDTF">2014-07-20T15:00:00Z</dcterms:created>
  <dcterms:modified xsi:type="dcterms:W3CDTF">2017-02-24T01:48:48Z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2052-9.1.0.4843</vt:lpwstr>
  </property>
</Properties>
</file>