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257" r:id="rId2"/>
    <p:sldId id="281" r:id="rId3"/>
    <p:sldId id="284" r:id="rId4"/>
    <p:sldId id="282" r:id="rId5"/>
    <p:sldId id="287" r:id="rId6"/>
    <p:sldId id="319" r:id="rId7"/>
    <p:sldId id="320" r:id="rId8"/>
    <p:sldId id="321" r:id="rId9"/>
    <p:sldId id="311" r:id="rId10"/>
    <p:sldId id="313" r:id="rId11"/>
    <p:sldId id="314" r:id="rId12"/>
    <p:sldId id="329" r:id="rId13"/>
    <p:sldId id="312" r:id="rId14"/>
    <p:sldId id="315" r:id="rId15"/>
    <p:sldId id="322" r:id="rId16"/>
    <p:sldId id="323" r:id="rId17"/>
    <p:sldId id="324" r:id="rId18"/>
    <p:sldId id="325" r:id="rId19"/>
    <p:sldId id="326" r:id="rId20"/>
    <p:sldId id="327" r:id="rId21"/>
    <p:sldId id="328" r:id="rId22"/>
    <p:sldId id="330" r:id="rId23"/>
    <p:sldId id="331" r:id="rId24"/>
    <p:sldId id="318" r:id="rId25"/>
    <p:sldId id="279" r:id="rId26"/>
  </p:sldIdLst>
  <p:sldSz cx="12168188" cy="6840538"/>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608259"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1216518"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824777"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2433036"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3041294"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649553"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4257812"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866071"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5" userDrawn="1">
          <p15:clr>
            <a:srgbClr val="A4A3A4"/>
          </p15:clr>
        </p15:guide>
        <p15:guide id="2" pos="38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99"/>
    <a:srgbClr val="CC0066"/>
    <a:srgbClr val="006600"/>
    <a:srgbClr val="FFFFFF"/>
    <a:srgbClr val="B9B9B9"/>
    <a:srgbClr val="CD58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62" y="222"/>
      </p:cViewPr>
      <p:guideLst>
        <p:guide orient="horz" pos="2155"/>
        <p:guide pos="3833"/>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82C4C25B-62BC-4AD3-8301-133DAB1D665D}" type="datetime1">
              <a:rPr lang="zh-CN" altLang="en-US"/>
              <a:pPr/>
              <a:t>2017/2/23</a:t>
            </a:fld>
            <a:endParaRPr lang="zh-CN" altLang="en-US" sz="1200"/>
          </a:p>
        </p:txBody>
      </p:sp>
      <p:sp>
        <p:nvSpPr>
          <p:cNvPr id="2052" name="幻灯片图像占位符 3"/>
          <p:cNvSpPr>
            <a:spLocks noGrp="1" noRot="1" noChangeAspect="1" noChangeArrowheads="1"/>
          </p:cNvSpPr>
          <p:nvPr>
            <p:ph type="sldImg" idx="2"/>
          </p:nvPr>
        </p:nvSpPr>
        <p:spPr bwMode="auto">
          <a:xfrm>
            <a:off x="379413" y="685800"/>
            <a:ext cx="60991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zh-CN"/>
              <a:t>单击此处编辑母版文本样式</a:t>
            </a:r>
          </a:p>
          <a:p>
            <a:pPr>
              <a:buFontTx/>
              <a:buNone/>
            </a:pPr>
            <a:r>
              <a:rPr lang="zh-CN" altLang="zh-CN"/>
              <a:t>第二级</a:t>
            </a:r>
          </a:p>
          <a:p>
            <a:pPr>
              <a:buFontTx/>
              <a:buNone/>
            </a:pPr>
            <a:r>
              <a:rPr lang="zh-CN" altLang="zh-CN"/>
              <a:t>第三级</a:t>
            </a:r>
          </a:p>
          <a:p>
            <a:pPr>
              <a:buFontTx/>
              <a:buNone/>
            </a:pPr>
            <a:r>
              <a:rPr lang="zh-CN" altLang="zh-CN"/>
              <a:t>第四级</a:t>
            </a:r>
          </a:p>
          <a:p>
            <a:pPr>
              <a:buFontTx/>
              <a:buNone/>
            </a:pPr>
            <a:r>
              <a:rPr lang="zh-CN" altLang="zh-CN"/>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C14EF7D8-8C42-43F6-87AD-A41B81F6A71E}" type="slidenum">
              <a:rPr lang="zh-CN" altLang="en-US"/>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5pPr>
    <a:lvl6pPr marL="3041294" algn="l" defTabSz="1216518" rtl="0" eaLnBrk="1" latinLnBrk="0" hangingPunct="1">
      <a:defRPr sz="1596" kern="1200">
        <a:solidFill>
          <a:schemeClr val="tx1"/>
        </a:solidFill>
        <a:latin typeface="+mn-lt"/>
        <a:ea typeface="+mn-ea"/>
        <a:cs typeface="+mn-cs"/>
      </a:defRPr>
    </a:lvl6pPr>
    <a:lvl7pPr marL="3649553" algn="l" defTabSz="1216518" rtl="0" eaLnBrk="1" latinLnBrk="0" hangingPunct="1">
      <a:defRPr sz="1596" kern="1200">
        <a:solidFill>
          <a:schemeClr val="tx1"/>
        </a:solidFill>
        <a:latin typeface="+mn-lt"/>
        <a:ea typeface="+mn-ea"/>
        <a:cs typeface="+mn-cs"/>
      </a:defRPr>
    </a:lvl7pPr>
    <a:lvl8pPr marL="4257812" algn="l" defTabSz="1216518" rtl="0" eaLnBrk="1" latinLnBrk="0" hangingPunct="1">
      <a:defRPr sz="1596" kern="1200">
        <a:solidFill>
          <a:schemeClr val="tx1"/>
        </a:solidFill>
        <a:latin typeface="+mn-lt"/>
        <a:ea typeface="+mn-ea"/>
        <a:cs typeface="+mn-cs"/>
      </a:defRPr>
    </a:lvl8pPr>
    <a:lvl9pPr marL="4866071" algn="l" defTabSz="1216518" rtl="0" eaLnBrk="1" latinLnBrk="0" hangingPunct="1">
      <a:defRPr sz="159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82C4C25B-62BC-4AD3-8301-133DAB1D665D}" type="datetime1">
              <a:rPr lang="zh-CN" altLang="en-US" smtClean="0"/>
              <a:pPr/>
              <a:t>2017/2/23</a:t>
            </a:fld>
            <a:endParaRPr lang="zh-CN" altLang="en-US" sz="1200"/>
          </a:p>
        </p:txBody>
      </p:sp>
      <p:sp>
        <p:nvSpPr>
          <p:cNvPr id="5" name="灯片编号占位符 4"/>
          <p:cNvSpPr>
            <a:spLocks noGrp="1"/>
          </p:cNvSpPr>
          <p:nvPr>
            <p:ph type="sldNum" sz="quarter" idx="11"/>
          </p:nvPr>
        </p:nvSpPr>
        <p:spPr/>
        <p:txBody>
          <a:bodyPr/>
          <a:lstStyle/>
          <a:p>
            <a:fld id="{C14EF7D8-8C42-43F6-87AD-A41B81F6A71E}" type="slidenum">
              <a:rPr lang="zh-CN" altLang="en-US" smtClean="0"/>
              <a:pPr/>
              <a:t>1</a:t>
            </a:fld>
            <a:endParaRPr lang="zh-CN" altLang="en-US" sz="1200"/>
          </a:p>
        </p:txBody>
      </p:sp>
    </p:spTree>
    <p:extLst>
      <p:ext uri="{BB962C8B-B14F-4D97-AF65-F5344CB8AC3E}">
        <p14:creationId xmlns:p14="http://schemas.microsoft.com/office/powerpoint/2010/main" val="349410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1024" y="1119505"/>
            <a:ext cx="9126141" cy="2381521"/>
          </a:xfrm>
        </p:spPr>
        <p:txBody>
          <a:bodyPr anchor="b"/>
          <a:lstStyle>
            <a:lvl1pPr algn="ctr">
              <a:defRPr sz="5985"/>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1024" y="3592866"/>
            <a:ext cx="9126141" cy="1651546"/>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612DEF6-E872-4AC0-B287-8FC76CB9BCE6}" type="datetime1">
              <a:rPr lang="zh-CN" altLang="en-US" smtClean="0"/>
              <a:pPr/>
              <a:t>2017/2/23</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7D2D093D-2DED-4E4A-8BB4-79054E20727D}"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34133113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12DEF6-E872-4AC0-B287-8FC76CB9BCE6}" type="datetime1">
              <a:rPr lang="zh-CN" altLang="en-US" smtClean="0"/>
              <a:pPr/>
              <a:t>2017/2/23</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6E307169-02D0-47D3-BC29-E48066327242}"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5725947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7859" y="364195"/>
            <a:ext cx="2623766" cy="579704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6563" y="364195"/>
            <a:ext cx="7719194" cy="579704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12DEF6-E872-4AC0-B287-8FC76CB9BCE6}" type="datetime1">
              <a:rPr lang="zh-CN" altLang="en-US" smtClean="0"/>
              <a:pPr/>
              <a:t>2017/2/23</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33022E10-0FD1-4F28-BAE6-EC639EE3FC25}"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141870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410" y="274466"/>
            <a:ext cx="10951369" cy="114009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8409" y="6340167"/>
            <a:ext cx="2839244" cy="365250"/>
          </a:xfrm>
          <a:prstGeom prst="rect">
            <a:avLst/>
          </a:prstGeom>
        </p:spPr>
        <p:txBody>
          <a:bodyPr/>
          <a:lstStyle>
            <a:lvl1pPr>
              <a:defRPr/>
            </a:lvl1pPr>
          </a:lstStyle>
          <a:p>
            <a:fld id="{8612DEF6-E872-4AC0-B287-8FC76CB9BCE6}" type="datetime1">
              <a:rPr lang="zh-CN" altLang="en-US"/>
              <a:pPr/>
              <a:t>2017/2/23</a:t>
            </a:fld>
            <a:endParaRPr lang="zh-CN" altLang="en-US" sz="1800">
              <a:solidFill>
                <a:schemeClr val="tx1"/>
              </a:solidFill>
            </a:endParaRPr>
          </a:p>
        </p:txBody>
      </p:sp>
      <p:sp>
        <p:nvSpPr>
          <p:cNvPr id="4" name="页脚占位符 3"/>
          <p:cNvSpPr>
            <a:spLocks noGrp="1"/>
          </p:cNvSpPr>
          <p:nvPr>
            <p:ph type="ftr" sz="quarter" idx="11"/>
          </p:nvPr>
        </p:nvSpPr>
        <p:spPr>
          <a:xfrm>
            <a:off x="4157464" y="6340167"/>
            <a:ext cx="3853260" cy="365250"/>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8720535" y="6340167"/>
            <a:ext cx="2839244" cy="365250"/>
          </a:xfrm>
          <a:prstGeom prst="rect">
            <a:avLst/>
          </a:prstGeom>
        </p:spPr>
        <p:txBody>
          <a:bodyPr/>
          <a:lstStyle>
            <a:lvl1pPr>
              <a:defRPr/>
            </a:lvl1pPr>
          </a:lstStyle>
          <a:p>
            <a:fld id="{E2566EA9-5A52-498D-91BE-84C9768D0E7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612807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1" name="文本框 20"/>
          <p:cNvSpPr txBox="1"/>
          <p:nvPr userDrawn="1"/>
        </p:nvSpPr>
        <p:spPr>
          <a:xfrm>
            <a:off x="0" y="-11257"/>
            <a:ext cx="12168188" cy="936000"/>
          </a:xfrm>
          <a:prstGeom prst="rect">
            <a:avLst/>
          </a:prstGeom>
          <a:solidFill>
            <a:srgbClr val="CC0066"/>
          </a:solidFill>
        </p:spPr>
        <p:txBody>
          <a:bodyPr wrap="square" rtlCol="0">
            <a:spAutoFit/>
          </a:bodyPr>
          <a:lstStyle/>
          <a:p>
            <a:endParaRPr lang="zh-CN" altLang="en-US" dirty="0"/>
          </a:p>
        </p:txBody>
      </p:sp>
      <p:grpSp>
        <p:nvGrpSpPr>
          <p:cNvPr id="24" name="组合 14"/>
          <p:cNvGrpSpPr>
            <a:grpSpLocks/>
          </p:cNvGrpSpPr>
          <p:nvPr userDrawn="1"/>
        </p:nvGrpSpPr>
        <p:grpSpPr bwMode="auto">
          <a:xfrm flipV="1">
            <a:off x="334865" y="-3375"/>
            <a:ext cx="1245666" cy="933792"/>
            <a:chOff x="0" y="0"/>
            <a:chExt cx="1630597" cy="2119745"/>
          </a:xfrm>
        </p:grpSpPr>
        <p:sp>
          <p:nvSpPr>
            <p:cNvPr id="25"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24777807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21" name="文本框 20"/>
          <p:cNvSpPr txBox="1"/>
          <p:nvPr userDrawn="1"/>
        </p:nvSpPr>
        <p:spPr>
          <a:xfrm>
            <a:off x="0" y="-11257"/>
            <a:ext cx="12168188" cy="936000"/>
          </a:xfrm>
          <a:prstGeom prst="rect">
            <a:avLst/>
          </a:prstGeom>
          <a:solidFill>
            <a:srgbClr val="CC0066"/>
          </a:solidFill>
        </p:spPr>
        <p:txBody>
          <a:bodyPr wrap="square" rtlCol="0">
            <a:spAutoFit/>
          </a:bodyPr>
          <a:lstStyle/>
          <a:p>
            <a:endParaRPr lang="zh-CN" altLang="en-US" dirty="0"/>
          </a:p>
        </p:txBody>
      </p:sp>
      <p:grpSp>
        <p:nvGrpSpPr>
          <p:cNvPr id="24" name="组合 14"/>
          <p:cNvGrpSpPr>
            <a:grpSpLocks/>
          </p:cNvGrpSpPr>
          <p:nvPr userDrawn="1"/>
        </p:nvGrpSpPr>
        <p:grpSpPr bwMode="auto">
          <a:xfrm flipV="1">
            <a:off x="334865" y="-3375"/>
            <a:ext cx="1245666" cy="933792"/>
            <a:chOff x="0" y="0"/>
            <a:chExt cx="1630597" cy="2119745"/>
          </a:xfrm>
        </p:grpSpPr>
        <p:sp>
          <p:nvSpPr>
            <p:cNvPr id="25"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24157260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21" name="文本框 20"/>
          <p:cNvSpPr txBox="1"/>
          <p:nvPr userDrawn="1"/>
        </p:nvSpPr>
        <p:spPr>
          <a:xfrm>
            <a:off x="0" y="-11257"/>
            <a:ext cx="12168188" cy="936000"/>
          </a:xfrm>
          <a:prstGeom prst="rect">
            <a:avLst/>
          </a:prstGeom>
          <a:solidFill>
            <a:srgbClr val="CC0066"/>
          </a:solidFill>
        </p:spPr>
        <p:txBody>
          <a:bodyPr wrap="square" rtlCol="0">
            <a:spAutoFit/>
          </a:bodyPr>
          <a:lstStyle/>
          <a:p>
            <a:endParaRPr lang="zh-CN" altLang="en-US" dirty="0"/>
          </a:p>
        </p:txBody>
      </p:sp>
      <p:grpSp>
        <p:nvGrpSpPr>
          <p:cNvPr id="24" name="组合 14"/>
          <p:cNvGrpSpPr>
            <a:grpSpLocks/>
          </p:cNvGrpSpPr>
          <p:nvPr userDrawn="1"/>
        </p:nvGrpSpPr>
        <p:grpSpPr bwMode="auto">
          <a:xfrm flipV="1">
            <a:off x="334865" y="-3375"/>
            <a:ext cx="1245666" cy="933792"/>
            <a:chOff x="0" y="0"/>
            <a:chExt cx="1630597" cy="2119745"/>
          </a:xfrm>
        </p:grpSpPr>
        <p:sp>
          <p:nvSpPr>
            <p:cNvPr id="25"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13335202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12DEF6-E872-4AC0-B287-8FC76CB9BCE6}" type="datetime1">
              <a:rPr lang="zh-CN" altLang="en-US" smtClean="0"/>
              <a:pPr/>
              <a:t>2017/2/23</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ED67E9A0-B675-4B6E-B7B6-69490D8C4252}"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31399654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0225" y="1705385"/>
            <a:ext cx="10495062" cy="2845473"/>
          </a:xfrm>
        </p:spPr>
        <p:txBody>
          <a:bodyPr anchor="b"/>
          <a:lstStyle>
            <a:lvl1pPr>
              <a:defRPr sz="5985"/>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0225" y="4577778"/>
            <a:ext cx="10495062" cy="149636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612DEF6-E872-4AC0-B287-8FC76CB9BCE6}" type="datetime1">
              <a:rPr lang="zh-CN" altLang="en-US" smtClean="0"/>
              <a:pPr/>
              <a:t>2017/2/23</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BBEECBC7-560A-48A3-9584-303D19C73D51}"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29994119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6563" y="1820976"/>
            <a:ext cx="5171480" cy="43402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60145" y="1820976"/>
            <a:ext cx="5171480" cy="43402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612DEF6-E872-4AC0-B287-8FC76CB9BCE6}" type="datetime1">
              <a:rPr lang="zh-CN" altLang="en-US" smtClean="0"/>
              <a:pPr/>
              <a:t>2017/2/23</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9E652FBF-6359-4979-B816-309B5E37EB2B}"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13464061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8148" y="364196"/>
            <a:ext cx="10495062" cy="132218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149" y="1676882"/>
            <a:ext cx="5147713"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zh-CN" altLang="en-US" smtClean="0"/>
              <a:t>编辑母版文本样式</a:t>
            </a:r>
          </a:p>
        </p:txBody>
      </p:sp>
      <p:sp>
        <p:nvSpPr>
          <p:cNvPr id="4" name="Content Placeholder 3"/>
          <p:cNvSpPr>
            <a:spLocks noGrp="1"/>
          </p:cNvSpPr>
          <p:nvPr>
            <p:ph sz="half" idx="2"/>
          </p:nvPr>
        </p:nvSpPr>
        <p:spPr>
          <a:xfrm>
            <a:off x="838149" y="2498697"/>
            <a:ext cx="5147713" cy="367520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60145" y="1676882"/>
            <a:ext cx="5173065"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zh-CN" altLang="en-US" smtClean="0"/>
              <a:t>编辑母版文本样式</a:t>
            </a:r>
          </a:p>
        </p:txBody>
      </p:sp>
      <p:sp>
        <p:nvSpPr>
          <p:cNvPr id="6" name="Content Placeholder 5"/>
          <p:cNvSpPr>
            <a:spLocks noGrp="1"/>
          </p:cNvSpPr>
          <p:nvPr>
            <p:ph sz="quarter" idx="4"/>
          </p:nvPr>
        </p:nvSpPr>
        <p:spPr>
          <a:xfrm>
            <a:off x="6160145" y="2498697"/>
            <a:ext cx="5173065" cy="367520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612DEF6-E872-4AC0-B287-8FC76CB9BCE6}" type="datetime1">
              <a:rPr lang="zh-CN" altLang="en-US" smtClean="0"/>
              <a:pPr/>
              <a:t>2017/2/23</a:t>
            </a:fld>
            <a:endParaRPr lang="zh-CN" altLang="en-US" sz="1800">
              <a:solidFill>
                <a:schemeClr val="tx1"/>
              </a:solidFill>
            </a:endParaRPr>
          </a:p>
        </p:txBody>
      </p:sp>
      <p:sp>
        <p:nvSpPr>
          <p:cNvPr id="8" name="Footer Placeholder 7"/>
          <p:cNvSpPr>
            <a:spLocks noGrp="1"/>
          </p:cNvSpPr>
          <p:nvPr>
            <p:ph type="ftr" sz="quarter" idx="11"/>
          </p:nvPr>
        </p:nvSpPr>
        <p:spPr/>
        <p:txBody>
          <a:bodyPr/>
          <a:lstStyle/>
          <a:p>
            <a:endParaRPr lang="zh-CN" altLang="zh-CN"/>
          </a:p>
        </p:txBody>
      </p:sp>
      <p:sp>
        <p:nvSpPr>
          <p:cNvPr id="9" name="Slide Number Placeholder 8"/>
          <p:cNvSpPr>
            <a:spLocks noGrp="1"/>
          </p:cNvSpPr>
          <p:nvPr>
            <p:ph type="sldNum" sz="quarter" idx="12"/>
          </p:nvPr>
        </p:nvSpPr>
        <p:spPr/>
        <p:txBody>
          <a:bodyPr/>
          <a:lstStyle/>
          <a:p>
            <a:fld id="{82C969F0-05FA-4C81-A0CD-39E8CD6C72B0}"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55874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椭圆 19"/>
          <p:cNvSpPr>
            <a:spLocks noChangeArrowheads="1"/>
          </p:cNvSpPr>
          <p:nvPr userDrawn="1"/>
        </p:nvSpPr>
        <p:spPr bwMode="auto">
          <a:xfrm>
            <a:off x="3821609" y="1779741"/>
            <a:ext cx="416168" cy="415921"/>
          </a:xfrm>
          <a:prstGeom prst="ellipse">
            <a:avLst/>
          </a:prstGeom>
          <a:solidFill>
            <a:srgbClr val="80CAD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20"/>
          <p:cNvSpPr>
            <a:spLocks noChangeArrowheads="1"/>
          </p:cNvSpPr>
          <p:nvPr userDrawn="1"/>
        </p:nvSpPr>
        <p:spPr bwMode="auto">
          <a:xfrm>
            <a:off x="3821609" y="4226871"/>
            <a:ext cx="416168" cy="418033"/>
          </a:xfrm>
          <a:prstGeom prst="ellipse">
            <a:avLst/>
          </a:prstGeom>
          <a:solidFill>
            <a:srgbClr val="BF638A"/>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1"/>
          <p:cNvGrpSpPr>
            <a:grpSpLocks/>
          </p:cNvGrpSpPr>
          <p:nvPr userDrawn="1"/>
        </p:nvGrpSpPr>
        <p:grpSpPr bwMode="auto">
          <a:xfrm rot="16200000">
            <a:off x="-2671370" y="-365408"/>
            <a:ext cx="5342739" cy="7272607"/>
            <a:chOff x="0" y="0"/>
            <a:chExt cx="1900597" cy="2502024"/>
          </a:xfrm>
        </p:grpSpPr>
        <p:sp>
          <p:nvSpPr>
            <p:cNvPr id="16" name="椭圆 5"/>
            <p:cNvSpPr>
              <a:spLocks noChangeArrowheads="1"/>
            </p:cNvSpPr>
            <p:nvPr/>
          </p:nvSpPr>
          <p:spPr bwMode="auto">
            <a:xfrm rot="735593">
              <a:off x="343051" y="452840"/>
              <a:ext cx="848430" cy="204918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SimSun" panose="02010600030101010101" pitchFamily="2" charset="-122"/>
                <a:sym typeface="SimSun" panose="02010600030101010101" pitchFamily="2" charset="-122"/>
              </a:endParaRPr>
            </a:p>
          </p:txBody>
        </p:sp>
        <p:sp>
          <p:nvSpPr>
            <p:cNvPr id="17" name="椭圆 5"/>
            <p:cNvSpPr>
              <a:spLocks noChangeArrowheads="1"/>
            </p:cNvSpPr>
            <p:nvPr/>
          </p:nvSpPr>
          <p:spPr bwMode="auto">
            <a:xfrm rot="12652035">
              <a:off x="0" y="0"/>
              <a:ext cx="771893"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SimSun" panose="02010600030101010101" pitchFamily="2" charset="-122"/>
                <a:sym typeface="SimSun" panose="02010600030101010101" pitchFamily="2" charset="-122"/>
              </a:endParaRPr>
            </a:p>
          </p:txBody>
        </p:sp>
        <p:sp>
          <p:nvSpPr>
            <p:cNvPr id="18" name="椭圆 5"/>
            <p:cNvSpPr>
              <a:spLocks noChangeArrowheads="1"/>
            </p:cNvSpPr>
            <p:nvPr/>
          </p:nvSpPr>
          <p:spPr bwMode="auto">
            <a:xfrm rot="20991934">
              <a:off x="764731" y="482843"/>
              <a:ext cx="866885"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SimSun" panose="02010600030101010101" pitchFamily="2" charset="-122"/>
                <a:sym typeface="SimSun" panose="02010600030101010101" pitchFamily="2" charset="-122"/>
              </a:endParaRPr>
            </a:p>
          </p:txBody>
        </p:sp>
        <p:sp>
          <p:nvSpPr>
            <p:cNvPr id="19" name="椭圆 5"/>
            <p:cNvSpPr>
              <a:spLocks noChangeArrowheads="1"/>
            </p:cNvSpPr>
            <p:nvPr/>
          </p:nvSpPr>
          <p:spPr bwMode="auto">
            <a:xfrm rot="19847620">
              <a:off x="1096598" y="11122"/>
              <a:ext cx="803999"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SimSun" panose="02010600030101010101" pitchFamily="2" charset="-122"/>
                <a:sym typeface="SimSun" panose="02010600030101010101" pitchFamily="2" charset="-122"/>
              </a:endParaRPr>
            </a:p>
          </p:txBody>
        </p:sp>
      </p:grpSp>
    </p:spTree>
    <p:extLst>
      <p:ext uri="{BB962C8B-B14F-4D97-AF65-F5344CB8AC3E}">
        <p14:creationId xmlns:p14="http://schemas.microsoft.com/office/powerpoint/2010/main" val="23898106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1" name="文本框 20"/>
          <p:cNvSpPr txBox="1"/>
          <p:nvPr userDrawn="1"/>
        </p:nvSpPr>
        <p:spPr>
          <a:xfrm>
            <a:off x="0" y="-11257"/>
            <a:ext cx="12168188" cy="936000"/>
          </a:xfrm>
          <a:prstGeom prst="rect">
            <a:avLst/>
          </a:prstGeom>
          <a:solidFill>
            <a:srgbClr val="CC0066"/>
          </a:solidFill>
        </p:spPr>
        <p:txBody>
          <a:bodyPr wrap="square" rtlCol="0">
            <a:spAutoFit/>
          </a:bodyPr>
          <a:lstStyle/>
          <a:p>
            <a:endParaRPr lang="zh-CN" altLang="en-US" dirty="0"/>
          </a:p>
        </p:txBody>
      </p:sp>
      <p:grpSp>
        <p:nvGrpSpPr>
          <p:cNvPr id="24" name="组合 14"/>
          <p:cNvGrpSpPr>
            <a:grpSpLocks/>
          </p:cNvGrpSpPr>
          <p:nvPr userDrawn="1"/>
        </p:nvGrpSpPr>
        <p:grpSpPr bwMode="auto">
          <a:xfrm flipV="1">
            <a:off x="334865" y="-3375"/>
            <a:ext cx="1245666" cy="933792"/>
            <a:chOff x="0" y="0"/>
            <a:chExt cx="1630597" cy="2119745"/>
          </a:xfrm>
        </p:grpSpPr>
        <p:sp>
          <p:nvSpPr>
            <p:cNvPr id="25"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1911170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8148" y="456036"/>
            <a:ext cx="3924557" cy="1596126"/>
          </a:xfrm>
        </p:spPr>
        <p:txBody>
          <a:bodyPr anchor="b"/>
          <a:lstStyle>
            <a:lvl1pPr>
              <a:defRPr sz="3192"/>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73065" y="984911"/>
            <a:ext cx="6160145" cy="4861216"/>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8148" y="2052161"/>
            <a:ext cx="3924557"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612DEF6-E872-4AC0-B287-8FC76CB9BCE6}" type="datetime1">
              <a:rPr lang="zh-CN" altLang="en-US" smtClean="0"/>
              <a:pPr/>
              <a:t>2017/2/23</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1BCF06C7-50BB-41AA-9A9E-D9D35EB17BBC}"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7172877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8148" y="456036"/>
            <a:ext cx="3924557" cy="1596126"/>
          </a:xfrm>
        </p:spPr>
        <p:txBody>
          <a:bodyPr anchor="b"/>
          <a:lstStyle>
            <a:lvl1pPr>
              <a:defRPr sz="3192"/>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73065" y="984911"/>
            <a:ext cx="6160145" cy="4861216"/>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8148" y="2052161"/>
            <a:ext cx="3924557"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612DEF6-E872-4AC0-B287-8FC76CB9BCE6}" type="datetime1">
              <a:rPr lang="zh-CN" altLang="en-US" smtClean="0"/>
              <a:pPr/>
              <a:t>2017/2/23</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53BD5F2A-9768-4CEC-A689-171C41900629}"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39398833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563" y="364196"/>
            <a:ext cx="10495062" cy="132218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6563" y="1820976"/>
            <a:ext cx="10495062" cy="4340259"/>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6563" y="6340166"/>
            <a:ext cx="2737842" cy="364195"/>
          </a:xfrm>
          <a:prstGeom prst="rect">
            <a:avLst/>
          </a:prstGeom>
        </p:spPr>
        <p:txBody>
          <a:bodyPr vert="horz" lIns="91440" tIns="45720" rIns="91440" bIns="45720" rtlCol="0" anchor="ctr"/>
          <a:lstStyle>
            <a:lvl1pPr algn="l">
              <a:defRPr sz="1197">
                <a:solidFill>
                  <a:schemeClr val="tx1">
                    <a:tint val="75000"/>
                  </a:schemeClr>
                </a:solidFill>
              </a:defRPr>
            </a:lvl1pPr>
          </a:lstStyle>
          <a:p>
            <a:fld id="{C764DE79-268F-4C1A-8933-263129D2AF90}" type="datetimeFigureOut">
              <a:rPr lang="en-US" dirty="0"/>
              <a:t>2/23/2017</a:t>
            </a:fld>
            <a:endParaRPr lang="en-US" dirty="0"/>
          </a:p>
        </p:txBody>
      </p:sp>
      <p:sp>
        <p:nvSpPr>
          <p:cNvPr id="5" name="Footer Placeholder 4"/>
          <p:cNvSpPr>
            <a:spLocks noGrp="1"/>
          </p:cNvSpPr>
          <p:nvPr>
            <p:ph type="ftr" sz="quarter" idx="3"/>
          </p:nvPr>
        </p:nvSpPr>
        <p:spPr>
          <a:xfrm>
            <a:off x="4030713" y="6340166"/>
            <a:ext cx="4106763" cy="36419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3783" y="6340166"/>
            <a:ext cx="2737842" cy="364195"/>
          </a:xfrm>
          <a:prstGeom prst="rect">
            <a:avLst/>
          </a:prstGeom>
        </p:spPr>
        <p:txBody>
          <a:bodyPr vert="horz" lIns="91440" tIns="45720" rIns="91440" bIns="45720" rtlCol="0" anchor="ctr"/>
          <a:lstStyle>
            <a:lvl1pPr algn="r">
              <a:defRPr sz="1197">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430334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8" r:id="rId6"/>
    <p:sldLayoutId id="2147483674" r:id="rId7"/>
    <p:sldLayoutId id="2147483669" r:id="rId8"/>
    <p:sldLayoutId id="2147483670" r:id="rId9"/>
    <p:sldLayoutId id="2147483671" r:id="rId10"/>
    <p:sldLayoutId id="2147483672" r:id="rId11"/>
    <p:sldLayoutId id="2147483673" r:id="rId12"/>
    <p:sldLayoutId id="2147483675" r:id="rId13"/>
    <p:sldLayoutId id="2147483676" r:id="rId14"/>
    <p:sldLayoutId id="2147483678" r:id="rId15"/>
  </p:sldLayoutIdLst>
  <p:timing>
    <p:tnLst>
      <p:par>
        <p:cTn id="1" dur="indefinite" restart="never" nodeType="tmRoot"/>
      </p:par>
    </p:tnLst>
  </p:timing>
  <p:hf sldNum="0" hdr="0" ftr="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25"/>
          <p:cNvGrpSpPr>
            <a:grpSpLocks/>
          </p:cNvGrpSpPr>
          <p:nvPr/>
        </p:nvGrpSpPr>
        <p:grpSpPr bwMode="auto">
          <a:xfrm>
            <a:off x="-900488" y="-1593562"/>
            <a:ext cx="13656258" cy="9478203"/>
            <a:chOff x="0" y="102405"/>
            <a:chExt cx="12669374" cy="9177554"/>
          </a:xfrm>
        </p:grpSpPr>
        <p:sp>
          <p:nvSpPr>
            <p:cNvPr id="3075"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椭圆 5"/>
            <p:cNvSpPr>
              <a:spLocks noChangeArrowheads="1"/>
            </p:cNvSpPr>
            <p:nvPr/>
          </p:nvSpPr>
          <p:spPr bwMode="auto">
            <a:xfrm rot="17654843">
              <a:off x="8453454" y="2856887"/>
              <a:ext cx="1888507" cy="654333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7"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8" name="椭圆 5"/>
            <p:cNvSpPr>
              <a:spLocks noChangeArrowheads="1"/>
            </p:cNvSpPr>
            <p:nvPr/>
          </p:nvSpPr>
          <p:spPr bwMode="auto">
            <a:xfrm rot="16200000">
              <a:off x="8526874" y="1874454"/>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9"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0" name="椭圆 5"/>
            <p:cNvSpPr>
              <a:spLocks noChangeArrowheads="1"/>
            </p:cNvSpPr>
            <p:nvPr/>
          </p:nvSpPr>
          <p:spPr bwMode="auto">
            <a:xfrm rot="4179482">
              <a:off x="8312909" y="451717"/>
              <a:ext cx="1957790" cy="612847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1" name="椭圆 5"/>
            <p:cNvSpPr>
              <a:spLocks noChangeArrowheads="1"/>
            </p:cNvSpPr>
            <p:nvPr/>
          </p:nvSpPr>
          <p:spPr bwMode="auto">
            <a:xfrm rot="13127628">
              <a:off x="3863132" y="4248990"/>
              <a:ext cx="1904318"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2" name="椭圆 5"/>
            <p:cNvSpPr>
              <a:spLocks noChangeArrowheads="1"/>
            </p:cNvSpPr>
            <p:nvPr/>
          </p:nvSpPr>
          <p:spPr bwMode="auto">
            <a:xfrm rot="13314377">
              <a:off x="7274706" y="322762"/>
              <a:ext cx="1628954" cy="499213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3" name="椭圆 5"/>
            <p:cNvSpPr>
              <a:spLocks noChangeArrowheads="1"/>
            </p:cNvSpPr>
            <p:nvPr/>
          </p:nvSpPr>
          <p:spPr bwMode="auto">
            <a:xfrm>
              <a:off x="5602583" y="102405"/>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4" name="椭圆 5"/>
            <p:cNvSpPr>
              <a:spLocks noChangeArrowheads="1"/>
            </p:cNvSpPr>
            <p:nvPr/>
          </p:nvSpPr>
          <p:spPr bwMode="auto">
            <a:xfrm>
              <a:off x="5451748" y="4746148"/>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5"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6"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3087" name="椭圆 20"/>
          <p:cNvSpPr>
            <a:spLocks noChangeArrowheads="1"/>
          </p:cNvSpPr>
          <p:nvPr/>
        </p:nvSpPr>
        <p:spPr bwMode="auto">
          <a:xfrm>
            <a:off x="4312444" y="1480344"/>
            <a:ext cx="3697288" cy="3697288"/>
          </a:xfrm>
          <a:prstGeom prst="ellipse">
            <a:avLst/>
          </a:prstGeom>
          <a:solidFill>
            <a:srgbClr val="000000">
              <a:alpha val="57999"/>
            </a:srgbClr>
          </a:solidFill>
          <a:ln w="25400" cap="flat" cmpd="sng">
            <a:solidFill>
              <a:srgbClr val="498DA4"/>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8" name="同心圆 22"/>
          <p:cNvSpPr>
            <a:spLocks noChangeArrowheads="1"/>
          </p:cNvSpPr>
          <p:nvPr/>
        </p:nvSpPr>
        <p:spPr bwMode="auto">
          <a:xfrm>
            <a:off x="4563270" y="1731170"/>
            <a:ext cx="3197225" cy="3197225"/>
          </a:xfrm>
          <a:custGeom>
            <a:avLst/>
            <a:gdLst>
              <a:gd name="G0" fmla="+- 637 0 0"/>
              <a:gd name="G1" fmla="+- 21600 0 637"/>
              <a:gd name="G2" fmla="+- 21600 0 63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37" y="10800"/>
                </a:moveTo>
                <a:cubicBezTo>
                  <a:pt x="637" y="16413"/>
                  <a:pt x="5187" y="20963"/>
                  <a:pt x="10800" y="20963"/>
                </a:cubicBezTo>
                <a:cubicBezTo>
                  <a:pt x="16413" y="20963"/>
                  <a:pt x="20963" y="16413"/>
                  <a:pt x="20963" y="10800"/>
                </a:cubicBezTo>
                <a:cubicBezTo>
                  <a:pt x="20963" y="5187"/>
                  <a:pt x="16413" y="637"/>
                  <a:pt x="10800" y="637"/>
                </a:cubicBezTo>
                <a:cubicBezTo>
                  <a:pt x="5187" y="637"/>
                  <a:pt x="637" y="5187"/>
                  <a:pt x="637" y="10800"/>
                </a:cubicBezTo>
                <a:close/>
              </a:path>
            </a:pathLst>
          </a:custGeom>
          <a:gradFill rotWithShape="1">
            <a:gsLst>
              <a:gs pos="0">
                <a:srgbClr val="BF638A"/>
              </a:gs>
              <a:gs pos="12000">
                <a:srgbClr val="BF638A"/>
              </a:gs>
              <a:gs pos="15999">
                <a:srgbClr val="D27E50"/>
              </a:gs>
              <a:gs pos="34999">
                <a:srgbClr val="DB9649"/>
              </a:gs>
              <a:gs pos="39000">
                <a:srgbClr val="80CAD7"/>
              </a:gs>
              <a:gs pos="56000">
                <a:srgbClr val="80CAD7"/>
              </a:gs>
              <a:gs pos="62999">
                <a:srgbClr val="498DA4"/>
              </a:gs>
              <a:gs pos="82999">
                <a:srgbClr val="498DA4"/>
              </a:gs>
              <a:gs pos="84999">
                <a:srgbClr val="DB9649"/>
              </a:gs>
              <a:gs pos="98999">
                <a:srgbClr val="DB9649"/>
              </a:gs>
              <a:gs pos="100000">
                <a:srgbClr val="DB9649"/>
              </a:gs>
            </a:gsLst>
            <a:lin ang="5400000" scaled="1"/>
          </a:gra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89" name="TextBox 23"/>
          <p:cNvSpPr>
            <a:spLocks noChangeArrowheads="1"/>
          </p:cNvSpPr>
          <p:nvPr/>
        </p:nvSpPr>
        <p:spPr bwMode="auto">
          <a:xfrm>
            <a:off x="3261466" y="3347595"/>
            <a:ext cx="59044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章 </a:t>
            </a:r>
            <a:r>
              <a:rPr lang="en-US" altLang="zh-CN" sz="36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jQueryUI</a:t>
            </a:r>
            <a:r>
              <a:rPr lang="en-US" altLang="zh-CN"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部件</a:t>
            </a:r>
            <a:endPar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nvSpPr>
        <p:spPr>
          <a:xfrm>
            <a:off x="3773657" y="2278543"/>
            <a:ext cx="4637517"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Web UI</a:t>
            </a:r>
            <a:r>
              <a:rPr lang="zh-CN" altLang="en-US" sz="4000" dirty="0">
                <a:solidFill>
                  <a:schemeClr val="bg1"/>
                </a:solidFill>
                <a:latin typeface="微软雅黑" panose="020B0503020204020204" pitchFamily="34" charset="-122"/>
                <a:ea typeface="微软雅黑" panose="020B0503020204020204" pitchFamily="34" charset="-122"/>
              </a:rPr>
              <a:t>框架及应用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对话框属性</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a:t>
            </a:r>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模态</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3" name="文本框 2"/>
          <p:cNvSpPr txBox="1"/>
          <p:nvPr/>
        </p:nvSpPr>
        <p:spPr>
          <a:xfrm>
            <a:off x="971668" y="1219453"/>
            <a:ext cx="9144762" cy="4093428"/>
          </a:xfrm>
          <a:prstGeom prst="rect">
            <a:avLst/>
          </a:prstGeom>
          <a:solidFill>
            <a:schemeClr val="accent4">
              <a:lumMod val="20000"/>
              <a:lumOff val="80000"/>
            </a:schemeClr>
          </a:solidFill>
        </p:spPr>
        <p:txBody>
          <a:bodyPr wrap="square" rtlCol="0">
            <a:spAutoFit/>
          </a:bodyPr>
          <a:lstStyle/>
          <a:p>
            <a:r>
              <a:rPr lang="en-US" altLang="zh-CN" sz="2600" dirty="0"/>
              <a:t>$(function(){</a:t>
            </a:r>
          </a:p>
          <a:p>
            <a:r>
              <a:rPr lang="en-US" altLang="zh-CN" sz="2600" dirty="0" smtClean="0"/>
              <a:t>	</a:t>
            </a:r>
            <a:r>
              <a:rPr lang="en-US" altLang="zh-CN" sz="2600" dirty="0" err="1" smtClean="0"/>
              <a:t>var</a:t>
            </a:r>
            <a:r>
              <a:rPr lang="en-US" altLang="zh-CN" sz="2600" dirty="0" smtClean="0"/>
              <a:t> </a:t>
            </a:r>
            <a:r>
              <a:rPr lang="en-US" altLang="zh-CN" sz="2600" dirty="0" err="1"/>
              <a:t>dialogOpts</a:t>
            </a:r>
            <a:r>
              <a:rPr lang="en-US" altLang="zh-CN" sz="2600" dirty="0"/>
              <a:t> = {</a:t>
            </a:r>
          </a:p>
          <a:p>
            <a:r>
              <a:rPr lang="en-US" altLang="zh-CN" sz="2600" dirty="0"/>
              <a:t>		</a:t>
            </a:r>
            <a:r>
              <a:rPr lang="en-US" altLang="zh-CN" sz="2600" dirty="0" smtClean="0">
                <a:solidFill>
                  <a:srgbClr val="000099"/>
                </a:solidFill>
              </a:rPr>
              <a:t>modal</a:t>
            </a:r>
            <a:r>
              <a:rPr lang="en-US" altLang="zh-CN" sz="2600" dirty="0"/>
              <a:t>: true,</a:t>
            </a:r>
          </a:p>
          <a:p>
            <a:r>
              <a:rPr lang="en-US" altLang="zh-CN" sz="2600" dirty="0"/>
              <a:t>		</a:t>
            </a:r>
            <a:r>
              <a:rPr lang="en-US" altLang="zh-CN" sz="2600" dirty="0" smtClean="0">
                <a:solidFill>
                  <a:srgbClr val="000099"/>
                </a:solidFill>
              </a:rPr>
              <a:t>overlay</a:t>
            </a:r>
            <a:r>
              <a:rPr lang="en-US" altLang="zh-CN" sz="2600" dirty="0"/>
              <a:t>: {</a:t>
            </a:r>
          </a:p>
          <a:p>
            <a:r>
              <a:rPr lang="en-US" altLang="zh-CN" sz="2600" dirty="0"/>
              <a:t>			</a:t>
            </a:r>
            <a:r>
              <a:rPr lang="en-US" altLang="zh-CN" sz="2600" dirty="0" smtClean="0"/>
              <a:t>background</a:t>
            </a:r>
            <a:r>
              <a:rPr lang="en-US" altLang="zh-CN" sz="2600" dirty="0"/>
              <a:t>: "</a:t>
            </a:r>
            <a:r>
              <a:rPr lang="en-US" altLang="zh-CN" sz="2600" dirty="0" err="1"/>
              <a:t>url</a:t>
            </a:r>
            <a:r>
              <a:rPr lang="en-US" altLang="zh-CN" sz="2600" dirty="0"/>
              <a:t>(</a:t>
            </a:r>
            <a:r>
              <a:rPr lang="en-US" altLang="zh-CN" sz="2600" dirty="0" err="1"/>
              <a:t>img</a:t>
            </a:r>
            <a:r>
              <a:rPr lang="en-US" altLang="zh-CN" sz="2600" dirty="0"/>
              <a:t>/modal.png) repeat" </a:t>
            </a:r>
          </a:p>
          <a:p>
            <a:r>
              <a:rPr lang="en-US" altLang="zh-CN" sz="2600" dirty="0"/>
              <a:t>		</a:t>
            </a:r>
            <a:r>
              <a:rPr lang="en-US" altLang="zh-CN" sz="2600" dirty="0" smtClean="0"/>
              <a:t>}</a:t>
            </a:r>
            <a:endParaRPr lang="en-US" altLang="zh-CN" sz="2600" dirty="0"/>
          </a:p>
          <a:p>
            <a:r>
              <a:rPr lang="en-US" altLang="zh-CN" sz="2600" dirty="0"/>
              <a:t>	</a:t>
            </a:r>
            <a:r>
              <a:rPr lang="en-US" altLang="zh-CN" sz="2600" dirty="0" smtClean="0"/>
              <a:t>};</a:t>
            </a:r>
            <a:endParaRPr lang="en-US" altLang="zh-CN" sz="2600" dirty="0"/>
          </a:p>
          <a:p>
            <a:r>
              <a:rPr lang="en-US" altLang="zh-CN" sz="2600" dirty="0"/>
              <a:t>			</a:t>
            </a:r>
          </a:p>
          <a:p>
            <a:r>
              <a:rPr lang="en-US" altLang="zh-CN" sz="2600" dirty="0"/>
              <a:t>	</a:t>
            </a:r>
            <a:r>
              <a:rPr lang="en-US" altLang="zh-CN" sz="2600" dirty="0" smtClean="0"/>
              <a:t>$("#</a:t>
            </a:r>
            <a:r>
              <a:rPr lang="en-US" altLang="zh-CN" sz="2600" dirty="0" err="1"/>
              <a:t>myDialog</a:t>
            </a:r>
            <a:r>
              <a:rPr lang="en-US" altLang="zh-CN" sz="2600" dirty="0"/>
              <a:t>").dialog(</a:t>
            </a:r>
            <a:r>
              <a:rPr lang="en-US" altLang="zh-CN" sz="2600" dirty="0" err="1"/>
              <a:t>dialogOpts</a:t>
            </a:r>
            <a:r>
              <a:rPr lang="en-US" altLang="zh-CN" sz="2600" dirty="0"/>
              <a:t>);</a:t>
            </a:r>
          </a:p>
          <a:p>
            <a:r>
              <a:rPr lang="en-US" altLang="zh-CN" sz="2600" dirty="0" smtClean="0"/>
              <a:t>});</a:t>
            </a:r>
            <a:endParaRPr lang="zh-CN" altLang="en-US" sz="2600" dirty="0"/>
          </a:p>
        </p:txBody>
      </p:sp>
      <p:pic>
        <p:nvPicPr>
          <p:cNvPr id="6" name="图片 5"/>
          <p:cNvPicPr>
            <a:picLocks noChangeAspect="1"/>
          </p:cNvPicPr>
          <p:nvPr/>
        </p:nvPicPr>
        <p:blipFill>
          <a:blip r:embed="rId2"/>
          <a:stretch>
            <a:fillRect/>
          </a:stretch>
        </p:blipFill>
        <p:spPr>
          <a:xfrm>
            <a:off x="7668225" y="3564280"/>
            <a:ext cx="4303467" cy="3276257"/>
          </a:xfrm>
          <a:prstGeom prst="rect">
            <a:avLst/>
          </a:prstGeom>
        </p:spPr>
      </p:pic>
      <p:sp>
        <p:nvSpPr>
          <p:cNvPr id="9" name="文本框 8"/>
          <p:cNvSpPr txBox="1"/>
          <p:nvPr/>
        </p:nvSpPr>
        <p:spPr>
          <a:xfrm>
            <a:off x="971668" y="5870652"/>
            <a:ext cx="1872156" cy="461665"/>
          </a:xfrm>
          <a:prstGeom prst="rect">
            <a:avLst/>
          </a:prstGeom>
          <a:noFill/>
        </p:spPr>
        <p:txBody>
          <a:bodyPr wrap="square" rtlCol="0">
            <a:spAutoFit/>
          </a:bodyPr>
          <a:lstStyle/>
          <a:p>
            <a:r>
              <a:rPr lang="en-US" altLang="zh-CN" sz="2400" dirty="0" smtClean="0"/>
              <a:t>dialog3.html</a:t>
            </a:r>
            <a:endParaRPr lang="zh-CN" altLang="en-US" dirty="0"/>
          </a:p>
        </p:txBody>
      </p:sp>
    </p:spTree>
    <p:extLst>
      <p:ext uri="{BB962C8B-B14F-4D97-AF65-F5344CB8AC3E}">
        <p14:creationId xmlns:p14="http://schemas.microsoft.com/office/powerpoint/2010/main" val="426322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以编程方式控制对话框</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435264260"/>
              </p:ext>
            </p:extLst>
          </p:nvPr>
        </p:nvGraphicFramePr>
        <p:xfrm>
          <a:off x="2445809" y="2268173"/>
          <a:ext cx="7776648" cy="3287775"/>
        </p:xfrm>
        <a:graphic>
          <a:graphicData uri="http://schemas.openxmlformats.org/drawingml/2006/table">
            <a:tbl>
              <a:tblPr firstRow="1" bandRow="1">
                <a:tableStyleId>{8799B23B-EC83-4686-B30A-512413B5E67A}</a:tableStyleId>
              </a:tblPr>
              <a:tblGrid>
                <a:gridCol w="2160180">
                  <a:extLst>
                    <a:ext uri="{9D8B030D-6E8A-4147-A177-3AD203B41FA5}">
                      <a16:colId xmlns:a16="http://schemas.microsoft.com/office/drawing/2014/main" val="1598498661"/>
                    </a:ext>
                  </a:extLst>
                </a:gridCol>
                <a:gridCol w="5616468">
                  <a:extLst>
                    <a:ext uri="{9D8B030D-6E8A-4147-A177-3AD203B41FA5}">
                      <a16:colId xmlns:a16="http://schemas.microsoft.com/office/drawing/2014/main" val="73821957"/>
                    </a:ext>
                  </a:extLst>
                </a:gridCol>
              </a:tblGrid>
              <a:tr h="608075">
                <a:tc>
                  <a:txBody>
                    <a:bodyPr/>
                    <a:lstStyle/>
                    <a:p>
                      <a:pPr algn="ctr">
                        <a:lnSpc>
                          <a:spcPts val="3500"/>
                        </a:lnSpc>
                        <a:spcBef>
                          <a:spcPts val="600"/>
                        </a:spcBef>
                      </a:pPr>
                      <a:r>
                        <a:rPr lang="zh-CN" altLang="en-US" sz="2800" dirty="0" smtClean="0">
                          <a:solidFill>
                            <a:schemeClr val="tx1"/>
                          </a:solidFill>
                          <a:latin typeface="微软雅黑" panose="020B0503020204020204" pitchFamily="34" charset="-122"/>
                          <a:ea typeface="微软雅黑" panose="020B0503020204020204" pitchFamily="34" charset="-122"/>
                        </a:rPr>
                        <a:t>方法</a:t>
                      </a:r>
                      <a:endParaRPr lang="zh-CN" altLang="en-US" sz="2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lnSpc>
                          <a:spcPts val="3500"/>
                        </a:lnSpc>
                        <a:spcBef>
                          <a:spcPts val="600"/>
                        </a:spcBef>
                      </a:pPr>
                      <a:r>
                        <a:rPr lang="zh-CN" altLang="en-US" sz="2800" dirty="0" smtClean="0"/>
                        <a:t>用途</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pPr>
                        <a:lnSpc>
                          <a:spcPts val="3500"/>
                        </a:lnSpc>
                        <a:spcBef>
                          <a:spcPts val="600"/>
                        </a:spcBef>
                      </a:pPr>
                      <a:r>
                        <a:rPr lang="en-US" altLang="zh-CN" sz="2400" dirty="0" smtClean="0"/>
                        <a:t>close</a:t>
                      </a:r>
                      <a:endParaRPr lang="zh-CN" altLang="en-US" sz="2400" dirty="0"/>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关闭或隐藏对话框</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40390833"/>
                  </a:ext>
                </a:extLst>
              </a:tr>
              <a:tr h="435191">
                <a:tc>
                  <a:txBody>
                    <a:bodyPr/>
                    <a:lstStyle/>
                    <a:p>
                      <a:pPr>
                        <a:lnSpc>
                          <a:spcPts val="3500"/>
                        </a:lnSpc>
                        <a:spcBef>
                          <a:spcPts val="600"/>
                        </a:spcBef>
                      </a:pPr>
                      <a:r>
                        <a:rPr lang="en-US" altLang="zh-CN" sz="2400" kern="1200" dirty="0" smtClean="0">
                          <a:effectLst/>
                        </a:rPr>
                        <a:t>open</a:t>
                      </a:r>
                      <a:endParaRPr lang="zh-CN" altLang="en-US" sz="2400" dirty="0"/>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打开对话框</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26443346"/>
                  </a:ext>
                </a:extLst>
              </a:tr>
              <a:tr h="435191">
                <a:tc>
                  <a:txBody>
                    <a:bodyPr/>
                    <a:lstStyle/>
                    <a:p>
                      <a:pPr>
                        <a:lnSpc>
                          <a:spcPts val="3500"/>
                        </a:lnSpc>
                        <a:spcBef>
                          <a:spcPts val="600"/>
                        </a:spcBef>
                      </a:pPr>
                      <a:r>
                        <a:rPr lang="en-US" altLang="zh-CN" sz="2400" dirty="0" smtClean="0"/>
                        <a:t>destroy</a:t>
                      </a:r>
                      <a:endParaRPr lang="zh-CN" altLang="en-US" sz="2400" dirty="0"/>
                    </a:p>
                  </a:txBody>
                  <a:tcPr/>
                </a:tc>
                <a:tc>
                  <a:txBody>
                    <a:bodyPr/>
                    <a:lstStyle/>
                    <a:p>
                      <a:pPr>
                        <a:lnSpc>
                          <a:spcPts val="3500"/>
                        </a:lnSpc>
                        <a:spcBef>
                          <a:spcPts val="600"/>
                        </a:spcBef>
                      </a:pPr>
                      <a:r>
                        <a:rPr lang="zh-CN" altLang="en-US" sz="2400" dirty="0" smtClean="0">
                          <a:latin typeface="微软雅黑" panose="020B0503020204020204" pitchFamily="34" charset="-122"/>
                          <a:ea typeface="微软雅黑" panose="020B0503020204020204" pitchFamily="34" charset="-122"/>
                        </a:rPr>
                        <a:t>永久性地禁用此对话框</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442535015"/>
                  </a:ext>
                </a:extLst>
              </a:tr>
              <a:tr h="435191">
                <a:tc>
                  <a:txBody>
                    <a:bodyPr/>
                    <a:lstStyle/>
                    <a:p>
                      <a:pPr>
                        <a:lnSpc>
                          <a:spcPts val="3500"/>
                        </a:lnSpc>
                        <a:spcBef>
                          <a:spcPts val="600"/>
                        </a:spcBef>
                      </a:pPr>
                      <a:r>
                        <a:rPr lang="en-US" altLang="zh-CN" sz="2400" dirty="0" err="1" smtClean="0"/>
                        <a:t>isOpen</a:t>
                      </a:r>
                      <a:endParaRPr lang="zh-CN" altLang="en-US" sz="2400" dirty="0"/>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确定对话框是否被打开</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37357763"/>
                  </a:ext>
                </a:extLst>
              </a:tr>
              <a:tr h="435191">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b="0" i="0" kern="1200" dirty="0" err="1" smtClean="0">
                          <a:solidFill>
                            <a:schemeClr val="tx1"/>
                          </a:solidFill>
                          <a:effectLst/>
                          <a:latin typeface="+mn-lt"/>
                          <a:ea typeface="+mn-ea"/>
                          <a:cs typeface="+mn-cs"/>
                        </a:rPr>
                        <a:t>moveToTop</a:t>
                      </a:r>
                      <a:endParaRPr lang="zh-CN" altLang="en-US" sz="2400" b="0" i="0" kern="1200" dirty="0">
                        <a:solidFill>
                          <a:schemeClr val="tx1"/>
                        </a:solidFill>
                        <a:effectLst/>
                        <a:latin typeface="+mn-lt"/>
                        <a:ea typeface="+mn-ea"/>
                        <a:cs typeface="+mn-cs"/>
                      </a:endParaRPr>
                    </a:p>
                  </a:txBody>
                  <a:tcPr/>
                </a:tc>
                <a:tc>
                  <a:txBody>
                    <a:bodyPr/>
                    <a:lstStyle/>
                    <a:p>
                      <a:pPr>
                        <a:lnSpc>
                          <a:spcPts val="3500"/>
                        </a:lnSpc>
                        <a:spcBef>
                          <a:spcPts val="600"/>
                        </a:spcBef>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将指定对话框置于最顶端</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064118835"/>
                  </a:ext>
                </a:extLst>
              </a:tr>
            </a:tbl>
          </a:graphicData>
        </a:graphic>
      </p:graphicFrame>
      <p:sp>
        <p:nvSpPr>
          <p:cNvPr id="13" name="文本框 12"/>
          <p:cNvSpPr txBox="1"/>
          <p:nvPr/>
        </p:nvSpPr>
        <p:spPr>
          <a:xfrm>
            <a:off x="971668" y="1183993"/>
            <a:ext cx="9792816" cy="609398"/>
          </a:xfrm>
          <a:prstGeom prst="rect">
            <a:avLst/>
          </a:prstGeom>
          <a:noFill/>
        </p:spPr>
        <p:txBody>
          <a:bodyPr wrap="square" rtlCol="0">
            <a:spAutoFit/>
          </a:bodyPr>
          <a:lstStyle/>
          <a:p>
            <a:pPr>
              <a:lnSpc>
                <a:spcPct val="120000"/>
              </a:lnSpc>
              <a:spcBef>
                <a:spcPts val="600"/>
              </a:spcBef>
              <a:spcAft>
                <a:spcPts val="600"/>
              </a:spcAft>
            </a:pPr>
            <a:r>
              <a:rPr lang="zh-CN" altLang="en-US" sz="2800" dirty="0" smtClean="0">
                <a:latin typeface="微软雅黑" panose="020B0503020204020204" pitchFamily="34" charset="-122"/>
                <a:ea typeface="微软雅黑" panose="020B0503020204020204" pitchFamily="34" charset="-122"/>
              </a:rPr>
              <a:t>作为页面开发者，可以打开、关闭或销毁任意对话框。</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3147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以编程方式控制对话框</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11" name="文本框 10"/>
          <p:cNvSpPr txBox="1"/>
          <p:nvPr/>
        </p:nvSpPr>
        <p:spPr>
          <a:xfrm>
            <a:off x="971668" y="5870652"/>
            <a:ext cx="1872156" cy="461665"/>
          </a:xfrm>
          <a:prstGeom prst="rect">
            <a:avLst/>
          </a:prstGeom>
          <a:noFill/>
        </p:spPr>
        <p:txBody>
          <a:bodyPr wrap="square" rtlCol="0">
            <a:spAutoFit/>
          </a:bodyPr>
          <a:lstStyle/>
          <a:p>
            <a:r>
              <a:rPr lang="en-US" altLang="zh-CN" sz="2400" dirty="0" smtClean="0"/>
              <a:t>dialog4.html</a:t>
            </a:r>
            <a:endParaRPr lang="zh-CN" altLang="en-US" dirty="0"/>
          </a:p>
        </p:txBody>
      </p:sp>
      <p:sp>
        <p:nvSpPr>
          <p:cNvPr id="9" name="文本框 8"/>
          <p:cNvSpPr txBox="1"/>
          <p:nvPr/>
        </p:nvSpPr>
        <p:spPr>
          <a:xfrm>
            <a:off x="971668" y="1219453"/>
            <a:ext cx="9144762" cy="3970318"/>
          </a:xfrm>
          <a:prstGeom prst="rect">
            <a:avLst/>
          </a:prstGeom>
          <a:solidFill>
            <a:schemeClr val="accent4">
              <a:lumMod val="20000"/>
              <a:lumOff val="80000"/>
            </a:schemeClr>
          </a:solidFill>
        </p:spPr>
        <p:txBody>
          <a:bodyPr wrap="square" rtlCol="0">
            <a:spAutoFit/>
          </a:bodyPr>
          <a:lstStyle/>
          <a:p>
            <a:pPr marL="720000"/>
            <a:r>
              <a:rPr lang="en-US" altLang="zh-CN" sz="2800" dirty="0"/>
              <a:t>$("#</a:t>
            </a:r>
            <a:r>
              <a:rPr lang="en-US" altLang="zh-CN" sz="2800" dirty="0" err="1"/>
              <a:t>myDialog</a:t>
            </a:r>
            <a:r>
              <a:rPr lang="en-US" altLang="zh-CN" sz="2800" dirty="0"/>
              <a:t>").dialog(</a:t>
            </a:r>
            <a:r>
              <a:rPr lang="en-US" altLang="zh-CN" sz="2800" dirty="0" err="1"/>
              <a:t>dialogOpts</a:t>
            </a:r>
            <a:r>
              <a:rPr lang="en-US" altLang="zh-CN" sz="2800" dirty="0"/>
              <a:t>);</a:t>
            </a:r>
          </a:p>
          <a:p>
            <a:pPr marL="720000"/>
            <a:endParaRPr lang="zh-CN" altLang="en-US" sz="2800" dirty="0"/>
          </a:p>
          <a:p>
            <a:pPr marL="720000"/>
            <a:r>
              <a:rPr lang="en-US" altLang="zh-CN" sz="2800" dirty="0"/>
              <a:t>$("#</a:t>
            </a:r>
            <a:r>
              <a:rPr lang="en-US" altLang="zh-CN" sz="2800" dirty="0" err="1"/>
              <a:t>openDialog</a:t>
            </a:r>
            <a:r>
              <a:rPr lang="en-US" altLang="zh-CN" sz="2800" dirty="0"/>
              <a:t>").click(function() {</a:t>
            </a:r>
          </a:p>
          <a:p>
            <a:pPr marL="720000"/>
            <a:r>
              <a:rPr lang="en-US" altLang="zh-CN" sz="2800" dirty="0" smtClean="0"/>
              <a:t>	$("#</a:t>
            </a:r>
            <a:r>
              <a:rPr lang="en-US" altLang="zh-CN" sz="2800" dirty="0" err="1"/>
              <a:t>myDialog</a:t>
            </a:r>
            <a:r>
              <a:rPr lang="en-US" altLang="zh-CN" sz="2800" dirty="0"/>
              <a:t>").dialog("open");</a:t>
            </a:r>
          </a:p>
          <a:p>
            <a:pPr marL="720000"/>
            <a:r>
              <a:rPr lang="en-US" altLang="zh-CN" sz="2800" dirty="0"/>
              <a:t>});</a:t>
            </a:r>
          </a:p>
          <a:p>
            <a:pPr marL="720000"/>
            <a:endParaRPr lang="zh-CN" altLang="en-US" sz="2800" dirty="0"/>
          </a:p>
          <a:p>
            <a:pPr marL="720000"/>
            <a:r>
              <a:rPr lang="en-US" altLang="zh-CN" sz="2800" dirty="0"/>
              <a:t>$("#destroy").click(function() {</a:t>
            </a:r>
          </a:p>
          <a:p>
            <a:pPr marL="720000"/>
            <a:r>
              <a:rPr lang="en-US" altLang="zh-CN" sz="2800" dirty="0" smtClean="0"/>
              <a:t>	$("#</a:t>
            </a:r>
            <a:r>
              <a:rPr lang="en-US" altLang="zh-CN" sz="2800" dirty="0" err="1"/>
              <a:t>myDialog</a:t>
            </a:r>
            <a:r>
              <a:rPr lang="en-US" altLang="zh-CN" sz="2800" dirty="0"/>
              <a:t>").dialog("destroy");</a:t>
            </a:r>
          </a:p>
          <a:p>
            <a:pPr marL="720000"/>
            <a:r>
              <a:rPr lang="en-US" altLang="zh-CN" sz="2800" dirty="0"/>
              <a:t>});</a:t>
            </a:r>
            <a:endParaRPr lang="zh-CN" altLang="en-US" sz="2600" dirty="0"/>
          </a:p>
        </p:txBody>
      </p:sp>
    </p:spTree>
    <p:extLst>
      <p:ext uri="{BB962C8B-B14F-4D97-AF65-F5344CB8AC3E}">
        <p14:creationId xmlns:p14="http://schemas.microsoft.com/office/powerpoint/2010/main" val="17894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对话框属性</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9" name="文本框 8"/>
          <p:cNvSpPr txBox="1"/>
          <p:nvPr/>
        </p:nvSpPr>
        <p:spPr>
          <a:xfrm>
            <a:off x="7092177" y="1423279"/>
            <a:ext cx="1872156" cy="461665"/>
          </a:xfrm>
          <a:prstGeom prst="rect">
            <a:avLst/>
          </a:prstGeom>
          <a:noFill/>
        </p:spPr>
        <p:txBody>
          <a:bodyPr wrap="square" rtlCol="0">
            <a:spAutoFit/>
          </a:bodyPr>
          <a:lstStyle/>
          <a:p>
            <a:r>
              <a:rPr lang="en-US" altLang="zh-CN" sz="2400" dirty="0" smtClean="0"/>
              <a:t>test1.html</a:t>
            </a:r>
            <a:endParaRPr lang="zh-CN" altLang="en-US" dirty="0"/>
          </a:p>
        </p:txBody>
      </p:sp>
      <p:pic>
        <p:nvPicPr>
          <p:cNvPr id="2" name="图片 1"/>
          <p:cNvPicPr>
            <a:picLocks noChangeAspect="1"/>
          </p:cNvPicPr>
          <p:nvPr/>
        </p:nvPicPr>
        <p:blipFill>
          <a:blip r:embed="rId2"/>
          <a:stretch>
            <a:fillRect/>
          </a:stretch>
        </p:blipFill>
        <p:spPr>
          <a:xfrm>
            <a:off x="755651" y="4208649"/>
            <a:ext cx="5334840" cy="2173454"/>
          </a:xfrm>
          <a:prstGeom prst="rect">
            <a:avLst/>
          </a:prstGeom>
        </p:spPr>
      </p:pic>
      <p:sp>
        <p:nvSpPr>
          <p:cNvPr id="10" name="文本框 9"/>
          <p:cNvSpPr txBox="1"/>
          <p:nvPr/>
        </p:nvSpPr>
        <p:spPr>
          <a:xfrm>
            <a:off x="679933" y="1212961"/>
            <a:ext cx="6196228" cy="2682786"/>
          </a:xfrm>
          <a:prstGeom prst="rect">
            <a:avLst/>
          </a:prstGeom>
          <a:noFill/>
        </p:spPr>
        <p:txBody>
          <a:bodyPr wrap="square" rtlCol="0">
            <a:spAutoFit/>
          </a:bodyPr>
          <a:lstStyle/>
          <a:p>
            <a:pPr>
              <a:lnSpc>
                <a:spcPts val="3800"/>
              </a:lnSpc>
              <a:spcBef>
                <a:spcPts val="600"/>
              </a:spcBef>
              <a:spcAft>
                <a:spcPts val="600"/>
              </a:spcAft>
            </a:pPr>
            <a:r>
              <a:rPr lang="zh-CN" altLang="en-US" sz="2800" dirty="0" smtClean="0">
                <a:latin typeface="微软雅黑" panose="020B0503020204020204" pitchFamily="34" charset="-122"/>
                <a:ea typeface="微软雅黑" panose="020B0503020204020204" pitchFamily="34" charset="-122"/>
              </a:rPr>
              <a:t>实例</a:t>
            </a: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模态表</a:t>
            </a:r>
            <a:r>
              <a:rPr lang="zh-CN" altLang="en-US" sz="2800" dirty="0" smtClean="0">
                <a:latin typeface="微软雅黑" panose="020B0503020204020204" pitchFamily="34" charset="-122"/>
                <a:ea typeface="微软雅黑" panose="020B0503020204020204" pitchFamily="34" charset="-122"/>
              </a:rPr>
              <a:t>单</a:t>
            </a:r>
            <a:endParaRPr lang="en-US" altLang="zh-CN" sz="2800" dirty="0" smtClean="0">
              <a:latin typeface="微软雅黑" panose="020B0503020204020204" pitchFamily="34" charset="-122"/>
              <a:ea typeface="微软雅黑" panose="020B0503020204020204" pitchFamily="34" charset="-122"/>
            </a:endParaRPr>
          </a:p>
          <a:p>
            <a:pPr>
              <a:lnSpc>
                <a:spcPts val="3800"/>
              </a:lnSpc>
              <a:spcBef>
                <a:spcPts val="600"/>
              </a:spcBef>
              <a:spcAft>
                <a:spcPts val="600"/>
              </a:spcAft>
            </a:pPr>
            <a:r>
              <a:rPr lang="zh-CN" altLang="en-US" sz="2400" dirty="0">
                <a:latin typeface="微软雅黑" panose="020B0503020204020204" pitchFamily="34" charset="-122"/>
                <a:ea typeface="微软雅黑" panose="020B0503020204020204" pitchFamily="34" charset="-122"/>
              </a:rPr>
              <a:t>使用模态对话框来请求用户在一个多步骤过程中输入数据。在内容区域嵌入 </a:t>
            </a:r>
            <a:r>
              <a:rPr lang="en-US" altLang="zh-CN" sz="2400" dirty="0">
                <a:latin typeface="微软雅黑" panose="020B0503020204020204" pitchFamily="34" charset="-122"/>
                <a:ea typeface="微软雅黑" panose="020B0503020204020204" pitchFamily="34" charset="-122"/>
              </a:rPr>
              <a:t>form </a:t>
            </a:r>
            <a:r>
              <a:rPr lang="zh-CN" altLang="en-US" sz="2400" dirty="0">
                <a:latin typeface="微软雅黑" panose="020B0503020204020204" pitchFamily="34" charset="-122"/>
                <a:ea typeface="微软雅黑" panose="020B0503020204020204" pitchFamily="34" charset="-122"/>
              </a:rPr>
              <a:t>标记，设置 </a:t>
            </a:r>
            <a:r>
              <a:rPr lang="en-US" altLang="zh-CN" sz="2400" dirty="0">
                <a:latin typeface="微软雅黑" panose="020B0503020204020204" pitchFamily="34" charset="-122"/>
                <a:ea typeface="微软雅黑" panose="020B0503020204020204" pitchFamily="34" charset="-122"/>
              </a:rPr>
              <a:t>modal </a:t>
            </a:r>
            <a:r>
              <a:rPr lang="zh-CN" altLang="en-US" sz="2400" dirty="0">
                <a:latin typeface="微软雅黑" panose="020B0503020204020204" pitchFamily="34" charset="-122"/>
                <a:ea typeface="微软雅黑" panose="020B0503020204020204" pitchFamily="34" charset="-122"/>
              </a:rPr>
              <a:t>选项为 </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，并通过 </a:t>
            </a:r>
            <a:r>
              <a:rPr lang="en-US" altLang="zh-CN" sz="2400" dirty="0">
                <a:latin typeface="微软雅黑" panose="020B0503020204020204" pitchFamily="34" charset="-122"/>
                <a:ea typeface="微软雅黑" panose="020B0503020204020204" pitchFamily="34" charset="-122"/>
              </a:rPr>
              <a:t>buttons </a:t>
            </a:r>
            <a:r>
              <a:rPr lang="zh-CN" altLang="en-US" sz="2400" dirty="0">
                <a:latin typeface="微软雅黑" panose="020B0503020204020204" pitchFamily="34" charset="-122"/>
                <a:ea typeface="微软雅黑" panose="020B0503020204020204" pitchFamily="34" charset="-122"/>
              </a:rPr>
              <a:t>选项来指定主要的和次要的用户动作。</a:t>
            </a:r>
          </a:p>
        </p:txBody>
      </p:sp>
      <p:pic>
        <p:nvPicPr>
          <p:cNvPr id="12" name="图片 11"/>
          <p:cNvPicPr>
            <a:picLocks noChangeAspect="1"/>
          </p:cNvPicPr>
          <p:nvPr/>
        </p:nvPicPr>
        <p:blipFill>
          <a:blip r:embed="rId3"/>
          <a:stretch>
            <a:fillRect/>
          </a:stretch>
        </p:blipFill>
        <p:spPr>
          <a:xfrm>
            <a:off x="7092176" y="2382255"/>
            <a:ext cx="4752398" cy="4209760"/>
          </a:xfrm>
          <a:prstGeom prst="rect">
            <a:avLst/>
          </a:prstGeom>
        </p:spPr>
      </p:pic>
    </p:spTree>
    <p:extLst>
      <p:ext uri="{BB962C8B-B14F-4D97-AF65-F5344CB8AC3E}">
        <p14:creationId xmlns:p14="http://schemas.microsoft.com/office/powerpoint/2010/main" val="41470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a:spLocks noChangeArrowheads="1"/>
          </p:cNvSpPr>
          <p:nvPr/>
        </p:nvSpPr>
        <p:spPr bwMode="auto">
          <a:xfrm>
            <a:off x="4861378" y="1620119"/>
            <a:ext cx="43203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对话框</a:t>
            </a:r>
          </a:p>
        </p:txBody>
      </p:sp>
      <p:sp>
        <p:nvSpPr>
          <p:cNvPr id="5" name="TextBox 27"/>
          <p:cNvSpPr>
            <a:spLocks noChangeArrowheads="1"/>
          </p:cNvSpPr>
          <p:nvPr/>
        </p:nvSpPr>
        <p:spPr bwMode="auto">
          <a:xfrm>
            <a:off x="4861378" y="4068323"/>
            <a:ext cx="43203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36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滑块</a:t>
            </a:r>
            <a:endParaRPr lang="zh-CN" altLang="en-US" sz="3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04852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4481227"/>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滑块</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Slider</a:t>
            </a:r>
            <a:r>
              <a:rPr lang="zh-CN" altLang="en-US" sz="2800" dirty="0" smtClean="0">
                <a:latin typeface="微软雅黑" panose="020B0503020204020204" pitchFamily="34" charset="-122"/>
                <a:ea typeface="微软雅黑" panose="020B0503020204020204" pitchFamily="34" charset="-122"/>
              </a:rPr>
              <a:t>）允许</a:t>
            </a:r>
            <a:r>
              <a:rPr lang="zh-CN" altLang="en-US" sz="2800" dirty="0">
                <a:latin typeface="微软雅黑" panose="020B0503020204020204" pitchFamily="34" charset="-122"/>
                <a:ea typeface="微软雅黑" panose="020B0503020204020204" pitchFamily="34" charset="-122"/>
              </a:rPr>
              <a:t>用户</a:t>
            </a:r>
            <a:r>
              <a:rPr lang="zh-CN" altLang="en-US" sz="2800" dirty="0" smtClean="0">
                <a:latin typeface="微软雅黑" panose="020B0503020204020204" pitchFamily="34" charset="-122"/>
                <a:ea typeface="微软雅黑" panose="020B0503020204020204" pitchFamily="34" charset="-122"/>
              </a:rPr>
              <a:t>通过移动游标来改变数据数值大小。</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组成：滑动条手柄（指针）、滑动条背景（轨道）</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滑块的操作：</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①使用鼠标左键或鼠标右键单击轨道上的任意一点，指针会立刻移动到指定位置。</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②指针被选中后，鼠标拖动或通过键盘上的左右箭头控制键来移动。</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endParaRPr lang="en-US" altLang="zh-CN" sz="2800" dirty="0" smtClean="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滑块</a:t>
            </a:r>
          </a:p>
        </p:txBody>
      </p:sp>
    </p:spTree>
    <p:extLst>
      <p:ext uri="{BB962C8B-B14F-4D97-AF65-F5344CB8AC3E}">
        <p14:creationId xmlns:p14="http://schemas.microsoft.com/office/powerpoint/2010/main" val="46124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a:t>
            </a:r>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插件</a:t>
            </a:r>
          </a:p>
        </p:txBody>
      </p:sp>
      <p:sp>
        <p:nvSpPr>
          <p:cNvPr id="3"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4" name="文本框 3"/>
          <p:cNvSpPr txBox="1"/>
          <p:nvPr/>
        </p:nvSpPr>
        <p:spPr>
          <a:xfrm>
            <a:off x="2124332" y="1692125"/>
            <a:ext cx="7776648" cy="369332"/>
          </a:xfrm>
          <a:prstGeom prst="rect">
            <a:avLst/>
          </a:prstGeom>
          <a:noFill/>
        </p:spPr>
        <p:txBody>
          <a:bodyPr wrap="square" rtlCol="0">
            <a:spAutoFit/>
          </a:bodyPr>
          <a:lstStyle/>
          <a:p>
            <a:endParaRPr lang="zh-CN" altLang="en-US" dirty="0"/>
          </a:p>
        </p:txBody>
      </p:sp>
      <p:sp>
        <p:nvSpPr>
          <p:cNvPr id="7"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5" name="文本框 4"/>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滑块的基本结构</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p:cNvSpPr/>
          <p:nvPr/>
        </p:nvSpPr>
        <p:spPr>
          <a:xfrm>
            <a:off x="899662" y="1116077"/>
            <a:ext cx="10512876" cy="532453"/>
          </a:xfrm>
          <a:prstGeom prst="rect">
            <a:avLst/>
          </a:prstGeom>
        </p:spPr>
        <p:txBody>
          <a:bodyPr wrap="square">
            <a:spAutoFit/>
          </a:bodyPr>
          <a:lstStyle/>
          <a:p>
            <a:pPr marL="342900" indent="-342900">
              <a:lnSpc>
                <a:spcPct val="110000"/>
              </a:lnSpc>
              <a:spcBef>
                <a:spcPts val="600"/>
              </a:spcBef>
              <a:spcAft>
                <a:spcPts val="600"/>
              </a:spcAft>
              <a:buClr>
                <a:schemeClr val="tx1"/>
              </a:buClr>
              <a:buSzPct val="60000"/>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滑块（刻度轴和游标）用</a:t>
            </a:r>
            <a:r>
              <a:rPr lang="en-US" altLang="zh-CN" sz="2800" dirty="0" smtClean="0">
                <a:latin typeface="微软雅黑" panose="020B0503020204020204" pitchFamily="34" charset="-122"/>
                <a:ea typeface="微软雅黑" panose="020B0503020204020204" pitchFamily="34" charset="-122"/>
              </a:rPr>
              <a:t>ID</a:t>
            </a:r>
            <a:r>
              <a:rPr lang="zh-CN" altLang="en-US" sz="2800" dirty="0" smtClean="0">
                <a:latin typeface="微软雅黑" panose="020B0503020204020204" pitchFamily="34" charset="-122"/>
                <a:ea typeface="微软雅黑" panose="020B0503020204020204" pitchFamily="34" charset="-122"/>
              </a:rPr>
              <a:t>为</a:t>
            </a:r>
            <a:r>
              <a:rPr lang="en-US" altLang="zh-CN" sz="2800" dirty="0" smtClean="0">
                <a:latin typeface="微软雅黑" panose="020B0503020204020204" pitchFamily="34" charset="-122"/>
                <a:ea typeface="微软雅黑" panose="020B0503020204020204" pitchFamily="34" charset="-122"/>
              </a:rPr>
              <a:t>slider</a:t>
            </a:r>
            <a:r>
              <a:rPr lang="zh-CN" altLang="en-US" sz="2800" dirty="0" smtClean="0">
                <a:latin typeface="微软雅黑" panose="020B0503020204020204" pitchFamily="34" charset="-122"/>
                <a:ea typeface="微软雅黑" panose="020B0503020204020204" pitchFamily="34" charset="-122"/>
              </a:rPr>
              <a:t>的</a:t>
            </a:r>
            <a:r>
              <a:rPr lang="en-US" altLang="zh-CN" sz="2800" dirty="0" smtClean="0">
                <a:latin typeface="微软雅黑" panose="020B0503020204020204" pitchFamily="34" charset="-122"/>
                <a:ea typeface="微软雅黑" panose="020B0503020204020204" pitchFamily="34" charset="-122"/>
              </a:rPr>
              <a:t>&lt;div&gt;</a:t>
            </a:r>
            <a:r>
              <a:rPr lang="zh-CN" altLang="en-US" sz="2800" dirty="0" smtClean="0">
                <a:latin typeface="微软雅黑" panose="020B0503020204020204" pitchFamily="34" charset="-122"/>
                <a:ea typeface="微软雅黑" panose="020B0503020204020204" pitchFamily="34" charset="-122"/>
              </a:rPr>
              <a:t>元素来表示；</a:t>
            </a:r>
            <a:endParaRPr lang="en-US" altLang="zh-CN" sz="2800" dirty="0" smtClean="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971668" y="4483078"/>
            <a:ext cx="10486741" cy="765305"/>
          </a:xfrm>
          <a:prstGeom prst="rect">
            <a:avLst/>
          </a:prstGeom>
        </p:spPr>
      </p:pic>
      <p:sp>
        <p:nvSpPr>
          <p:cNvPr id="15" name="文本框 14"/>
          <p:cNvSpPr txBox="1"/>
          <p:nvPr/>
        </p:nvSpPr>
        <p:spPr>
          <a:xfrm>
            <a:off x="8532298" y="5756659"/>
            <a:ext cx="2304192" cy="461665"/>
          </a:xfrm>
          <a:prstGeom prst="rect">
            <a:avLst/>
          </a:prstGeom>
          <a:noFill/>
        </p:spPr>
        <p:txBody>
          <a:bodyPr wrap="square" rtlCol="0">
            <a:spAutoFit/>
          </a:bodyPr>
          <a:lstStyle/>
          <a:p>
            <a:r>
              <a:rPr lang="en-US" altLang="zh-CN" sz="2400" dirty="0"/>
              <a:t>slider1.html</a:t>
            </a:r>
            <a:endParaRPr lang="zh-CN" altLang="en-US" dirty="0"/>
          </a:p>
        </p:txBody>
      </p:sp>
      <p:sp>
        <p:nvSpPr>
          <p:cNvPr id="16" name="内容占位符 1"/>
          <p:cNvSpPr txBox="1">
            <a:spLocks/>
          </p:cNvSpPr>
          <p:nvPr/>
        </p:nvSpPr>
        <p:spPr bwMode="auto">
          <a:xfrm>
            <a:off x="899662" y="2052701"/>
            <a:ext cx="5184432" cy="1460436"/>
          </a:xfrm>
          <a:prstGeom prst="rect">
            <a:avLst/>
          </a:prstGeom>
          <a:solidFill>
            <a:schemeClr val="accent6">
              <a:lumMod val="20000"/>
              <a:lumOff val="80000"/>
            </a:schemeClr>
          </a:solidFill>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Bef>
                <a:spcPts val="200"/>
              </a:spcBef>
              <a:spcAft>
                <a:spcPts val="0"/>
              </a:spcAft>
              <a:buClr>
                <a:schemeClr val="tx1"/>
              </a:buClr>
              <a:buSzPct val="60000"/>
              <a:buNone/>
            </a:pPr>
            <a:r>
              <a:rPr lang="en-US" altLang="zh-CN" sz="2600" dirty="0">
                <a:latin typeface="微软雅黑" panose="020B0503020204020204" pitchFamily="34" charset="-122"/>
                <a:ea typeface="微软雅黑" panose="020B0503020204020204" pitchFamily="34" charset="-122"/>
              </a:rPr>
              <a:t>&lt;div id</a:t>
            </a:r>
            <a:r>
              <a:rPr lang="en-US" altLang="zh-CN" sz="2600" dirty="0" smtClean="0">
                <a:latin typeface="微软雅黑" panose="020B0503020204020204" pitchFamily="34" charset="-122"/>
                <a:ea typeface="微软雅黑" panose="020B0503020204020204" pitchFamily="34" charset="-122"/>
              </a:rPr>
              <a:t>="slider</a:t>
            </a:r>
            <a:r>
              <a:rPr lang="en-US" altLang="zh-CN" sz="2600" dirty="0">
                <a:latin typeface="微软雅黑" panose="020B0503020204020204" pitchFamily="34" charset="-122"/>
                <a:ea typeface="微软雅黑" panose="020B0503020204020204" pitchFamily="34" charset="-122"/>
              </a:rPr>
              <a:t>"&gt;&lt;/div&gt;</a:t>
            </a:r>
          </a:p>
        </p:txBody>
      </p:sp>
      <p:sp>
        <p:nvSpPr>
          <p:cNvPr id="17" name="文本框 16"/>
          <p:cNvSpPr txBox="1"/>
          <p:nvPr/>
        </p:nvSpPr>
        <p:spPr>
          <a:xfrm>
            <a:off x="6498946" y="2061457"/>
            <a:ext cx="4896408" cy="1451679"/>
          </a:xfrm>
          <a:prstGeom prst="rect">
            <a:avLst/>
          </a:prstGeom>
          <a:solidFill>
            <a:schemeClr val="accent2">
              <a:lumMod val="20000"/>
              <a:lumOff val="80000"/>
            </a:schemeClr>
          </a:solidFill>
        </p:spPr>
        <p:txBody>
          <a:bodyPr wrap="square" rtlCol="0">
            <a:spAutoFit/>
          </a:bodyPr>
          <a:lstStyle/>
          <a:p>
            <a:pPr>
              <a:lnSpc>
                <a:spcPts val="3400"/>
              </a:lnSpc>
              <a:spcBef>
                <a:spcPts val="200"/>
              </a:spcBef>
              <a:spcAft>
                <a:spcPts val="0"/>
              </a:spcAft>
              <a:buClr>
                <a:schemeClr val="tx1"/>
              </a:buClr>
              <a:buSzPct val="60000"/>
            </a:pP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$(function(){</a:t>
            </a:r>
          </a:p>
          <a:p>
            <a:pPr>
              <a:lnSpc>
                <a:spcPts val="3400"/>
              </a:lnSpc>
              <a:spcBef>
                <a:spcPts val="200"/>
              </a:spcBef>
              <a:spcAft>
                <a:spcPts val="0"/>
              </a:spcAft>
              <a:buClr>
                <a:schemeClr val="tx1"/>
              </a:buClr>
              <a:buSzPct val="60000"/>
            </a:pP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            </a:t>
            </a:r>
            <a:r>
              <a:rPr lang="en-US" altLang="zh-CN" sz="2600" dirty="0" smtClean="0">
                <a:latin typeface="微软雅黑" panose="020B0503020204020204" pitchFamily="34" charset="-122"/>
                <a:ea typeface="微软雅黑" panose="020B0503020204020204" pitchFamily="34" charset="-122"/>
                <a:sym typeface="Calibri" panose="020F0502020204030204" pitchFamily="34" charset="0"/>
              </a:rPr>
              <a:t>$("#slider</a:t>
            </a: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").slider();</a:t>
            </a:r>
          </a:p>
          <a:p>
            <a:pPr>
              <a:lnSpc>
                <a:spcPts val="3400"/>
              </a:lnSpc>
              <a:spcBef>
                <a:spcPts val="200"/>
              </a:spcBef>
              <a:spcAft>
                <a:spcPts val="0"/>
              </a:spcAft>
              <a:buClr>
                <a:schemeClr val="tx1"/>
              </a:buClr>
              <a:buSzPct val="60000"/>
            </a:pP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 </a:t>
            </a:r>
            <a:r>
              <a:rPr lang="en-US" altLang="zh-CN" sz="2600" dirty="0" smtClean="0">
                <a:latin typeface="微软雅黑" panose="020B0503020204020204" pitchFamily="34" charset="-122"/>
                <a:ea typeface="微软雅黑" panose="020B0503020204020204" pitchFamily="34" charset="-122"/>
                <a:sym typeface="Calibri" panose="020F0502020204030204" pitchFamily="34" charset="0"/>
              </a:rPr>
              <a:t>});</a:t>
            </a:r>
          </a:p>
        </p:txBody>
      </p:sp>
    </p:spTree>
    <p:extLst>
      <p:ext uri="{BB962C8B-B14F-4D97-AF65-F5344CB8AC3E}">
        <p14:creationId xmlns:p14="http://schemas.microsoft.com/office/powerpoint/2010/main" val="32690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8" name="文本框 7"/>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思考</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1" name="文本框 10"/>
          <p:cNvSpPr txBox="1"/>
          <p:nvPr/>
        </p:nvSpPr>
        <p:spPr>
          <a:xfrm>
            <a:off x="971668" y="1260089"/>
            <a:ext cx="9288774" cy="1066959"/>
          </a:xfrm>
          <a:prstGeom prst="rect">
            <a:avLst/>
          </a:prstGeom>
          <a:noFill/>
        </p:spPr>
        <p:txBody>
          <a:bodyPr wrap="square" rtlCol="0">
            <a:spAutoFit/>
          </a:bodyPr>
          <a:lstStyle/>
          <a:p>
            <a:pPr>
              <a:lnSpc>
                <a:spcPts val="3800"/>
              </a:lnSpc>
              <a:spcBef>
                <a:spcPts val="300"/>
              </a:spcBef>
            </a:pPr>
            <a:r>
              <a:rPr lang="zh-CN" altLang="en-US" sz="3000" dirty="0" smtClean="0">
                <a:latin typeface="微软雅黑" panose="020B0503020204020204" pitchFamily="34" charset="-122"/>
                <a:ea typeface="微软雅黑" panose="020B0503020204020204" pitchFamily="34" charset="-122"/>
              </a:rPr>
              <a:t>为什么使用了</a:t>
            </a:r>
            <a:r>
              <a:rPr lang="en-US" altLang="zh-CN" sz="3200" dirty="0">
                <a:latin typeface="微软雅黑" panose="020B0503020204020204" pitchFamily="34" charset="-122"/>
                <a:ea typeface="微软雅黑" panose="020B0503020204020204" pitchFamily="34" charset="-122"/>
                <a:sym typeface="Calibri" panose="020F0502020204030204" pitchFamily="34" charset="0"/>
              </a:rPr>
              <a:t>slider()</a:t>
            </a:r>
            <a:r>
              <a:rPr lang="zh-CN" altLang="en-US" sz="3000" dirty="0" smtClean="0">
                <a:latin typeface="微软雅黑" panose="020B0503020204020204" pitchFamily="34" charset="-122"/>
                <a:ea typeface="微软雅黑" panose="020B0503020204020204" pitchFamily="34" charset="-122"/>
              </a:rPr>
              <a:t>方法会彻底改变已渲染页面中的</a:t>
            </a:r>
            <a:r>
              <a:rPr lang="en-US" altLang="zh-CN" sz="3000" dirty="0" smtClean="0">
                <a:latin typeface="微软雅黑" panose="020B0503020204020204" pitchFamily="34" charset="-122"/>
                <a:ea typeface="微软雅黑" panose="020B0503020204020204" pitchFamily="34" charset="-122"/>
              </a:rPr>
              <a:t>HTML</a:t>
            </a:r>
            <a:r>
              <a:rPr lang="zh-CN" altLang="en-US" sz="3000" dirty="0" smtClean="0">
                <a:latin typeface="微软雅黑" panose="020B0503020204020204" pitchFamily="34" charset="-122"/>
                <a:ea typeface="微软雅黑" panose="020B0503020204020204" pitchFamily="34" charset="-122"/>
              </a:rPr>
              <a:t>元素的外观</a:t>
            </a:r>
            <a:endParaRPr lang="zh-CN" altLang="en-US" sz="30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05056">
            <a:off x="9086671" y="2691011"/>
            <a:ext cx="2772215" cy="2772215"/>
          </a:xfrm>
          <a:prstGeom prst="rect">
            <a:avLst/>
          </a:prstGeom>
        </p:spPr>
      </p:pic>
      <p:sp>
        <p:nvSpPr>
          <p:cNvPr id="13" name="文本框 12"/>
          <p:cNvSpPr txBox="1"/>
          <p:nvPr/>
        </p:nvSpPr>
        <p:spPr>
          <a:xfrm>
            <a:off x="971668" y="3708293"/>
            <a:ext cx="7655851" cy="1066959"/>
          </a:xfrm>
          <a:prstGeom prst="rect">
            <a:avLst/>
          </a:prstGeom>
          <a:noFill/>
        </p:spPr>
        <p:txBody>
          <a:bodyPr wrap="square" rtlCol="0">
            <a:spAutoFit/>
          </a:bodyPr>
          <a:lstStyle/>
          <a:p>
            <a:pPr>
              <a:lnSpc>
                <a:spcPts val="3800"/>
              </a:lnSpc>
              <a:spcBef>
                <a:spcPts val="300"/>
              </a:spcBef>
            </a:pPr>
            <a:r>
              <a:rPr lang="zh-CN" altLang="en-US" sz="2800" dirty="0" smtClean="0">
                <a:solidFill>
                  <a:srgbClr val="006600"/>
                </a:solidFill>
                <a:latin typeface="微软雅黑" panose="020B0503020204020204" pitchFamily="34" charset="-122"/>
                <a:ea typeface="微软雅黑" panose="020B0503020204020204" pitchFamily="34" charset="-122"/>
              </a:rPr>
              <a:t>该方法遍历了</a:t>
            </a:r>
            <a:r>
              <a:rPr lang="en-US" altLang="zh-CN" sz="2800" dirty="0" smtClean="0">
                <a:solidFill>
                  <a:srgbClr val="006600"/>
                </a:solidFill>
                <a:latin typeface="微软雅黑" panose="020B0503020204020204" pitchFamily="34" charset="-122"/>
                <a:ea typeface="微软雅黑" panose="020B0503020204020204" pitchFamily="34" charset="-122"/>
              </a:rPr>
              <a:t>HTML</a:t>
            </a:r>
            <a:r>
              <a:rPr lang="zh-CN" altLang="en-US" sz="2800" dirty="0" smtClean="0">
                <a:solidFill>
                  <a:srgbClr val="006600"/>
                </a:solidFill>
                <a:latin typeface="微软雅黑" panose="020B0503020204020204" pitchFamily="34" charset="-122"/>
                <a:ea typeface="微软雅黑" panose="020B0503020204020204" pitchFamily="34" charset="-122"/>
              </a:rPr>
              <a:t>代码并给滑块元素</a:t>
            </a:r>
            <a:r>
              <a:rPr lang="zh-CN" altLang="en-US" sz="2800" dirty="0">
                <a:solidFill>
                  <a:srgbClr val="FF3300"/>
                </a:solidFill>
                <a:latin typeface="微软雅黑" panose="020B0503020204020204" pitchFamily="34" charset="-122"/>
                <a:ea typeface="微软雅黑" panose="020B0503020204020204" pitchFamily="34" charset="-122"/>
              </a:rPr>
              <a:t>自动增加</a:t>
            </a:r>
            <a:r>
              <a:rPr lang="zh-CN" altLang="en-US" sz="2800" dirty="0" smtClean="0">
                <a:solidFill>
                  <a:srgbClr val="006600"/>
                </a:solidFill>
                <a:latin typeface="微软雅黑" panose="020B0503020204020204" pitchFamily="34" charset="-122"/>
                <a:ea typeface="微软雅黑" panose="020B0503020204020204" pitchFamily="34" charset="-122"/>
              </a:rPr>
              <a:t>了</a:t>
            </a:r>
            <a:r>
              <a:rPr lang="zh-CN" altLang="en-US" sz="2800" dirty="0">
                <a:solidFill>
                  <a:srgbClr val="FF3300"/>
                </a:solidFill>
                <a:latin typeface="微软雅黑" panose="020B0503020204020204" pitchFamily="34" charset="-122"/>
                <a:ea typeface="微软雅黑" panose="020B0503020204020204" pitchFamily="34" charset="-122"/>
              </a:rPr>
              <a:t>特定</a:t>
            </a:r>
            <a:r>
              <a:rPr lang="zh-CN" altLang="en-US" sz="2800" dirty="0" smtClean="0">
                <a:solidFill>
                  <a:srgbClr val="FF3300"/>
                </a:solidFill>
                <a:latin typeface="微软雅黑" panose="020B0503020204020204" pitchFamily="34" charset="-122"/>
                <a:ea typeface="微软雅黑" panose="020B0503020204020204" pitchFamily="34" charset="-122"/>
              </a:rPr>
              <a:t>的</a:t>
            </a:r>
            <a:r>
              <a:rPr lang="en-US" altLang="zh-CN" sz="2800" dirty="0" smtClean="0">
                <a:solidFill>
                  <a:srgbClr val="FF3300"/>
                </a:solidFill>
                <a:latin typeface="微软雅黑" panose="020B0503020204020204" pitchFamily="34" charset="-122"/>
                <a:ea typeface="微软雅黑" panose="020B0503020204020204" pitchFamily="34" charset="-122"/>
              </a:rPr>
              <a:t>CSS</a:t>
            </a:r>
            <a:r>
              <a:rPr lang="zh-CN" altLang="en-US" sz="2800" dirty="0" smtClean="0">
                <a:solidFill>
                  <a:srgbClr val="FF3300"/>
                </a:solidFill>
                <a:latin typeface="微软雅黑" panose="020B0503020204020204" pitchFamily="34" charset="-122"/>
                <a:ea typeface="微软雅黑" panose="020B0503020204020204" pitchFamily="34" charset="-122"/>
              </a:rPr>
              <a:t>类</a:t>
            </a:r>
            <a:r>
              <a:rPr lang="zh-CN" altLang="en-US" sz="2800" dirty="0" smtClean="0">
                <a:solidFill>
                  <a:srgbClr val="006600"/>
                </a:solidFill>
                <a:latin typeface="微软雅黑" panose="020B0503020204020204" pitchFamily="34" charset="-122"/>
                <a:ea typeface="微软雅黑" panose="020B0503020204020204" pitchFamily="34" charset="-122"/>
              </a:rPr>
              <a:t>，赋予了它们适当的样式。</a:t>
            </a:r>
            <a:endParaRPr lang="zh-CN" altLang="en-US" sz="2800"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39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3865674"/>
          </a:xfrm>
          <a:prstGeom prst="rect">
            <a:avLst/>
          </a:prstGeom>
        </p:spPr>
        <p:txBody>
          <a:bodyPr wrap="square">
            <a:spAutoFit/>
          </a:bodyPr>
          <a:lstStyle/>
          <a:p>
            <a:pPr marL="0" indent="0">
              <a:spcAft>
                <a:spcPts val="600"/>
              </a:spcAft>
              <a:buNone/>
            </a:pPr>
            <a:r>
              <a:rPr lang="zh-CN" altLang="en-US" sz="2800" dirty="0" smtClean="0">
                <a:latin typeface="微软雅黑" panose="020B0503020204020204" pitchFamily="34" charset="-122"/>
                <a:ea typeface="微软雅黑" panose="020B0503020204020204" pitchFamily="34" charset="-122"/>
              </a:rPr>
              <a:t>自定义</a:t>
            </a:r>
            <a:r>
              <a:rPr lang="zh-CN" altLang="en-US" sz="2800" dirty="0">
                <a:latin typeface="微软雅黑" panose="020B0503020204020204" pitchFamily="34" charset="-122"/>
                <a:ea typeface="微软雅黑" panose="020B0503020204020204" pitchFamily="34" charset="-122"/>
              </a:rPr>
              <a:t>滑块</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需要</a:t>
            </a:r>
            <a:r>
              <a:rPr lang="zh-CN" altLang="en-US" sz="2800" dirty="0" smtClean="0">
                <a:latin typeface="微软雅黑" panose="020B0503020204020204" pitchFamily="34" charset="-122"/>
                <a:ea typeface="微软雅黑" panose="020B0503020204020204" pitchFamily="34" charset="-122"/>
              </a:rPr>
              <a:t>使用滑块指定</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CSS class </a:t>
            </a:r>
            <a:r>
              <a:rPr lang="zh-CN" altLang="en-US" sz="2800" dirty="0">
                <a:latin typeface="微软雅黑" panose="020B0503020204020204" pitchFamily="34" charset="-122"/>
                <a:ea typeface="微软雅黑" panose="020B0503020204020204" pitchFamily="34" charset="-122"/>
              </a:rPr>
              <a:t>名称</a:t>
            </a:r>
            <a:endParaRPr lang="en-US" altLang="zh-CN" sz="2800" dirty="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-slider</a:t>
            </a:r>
            <a:r>
              <a:rPr lang="zh-CN" altLang="en-US" sz="2600" dirty="0">
                <a:latin typeface="微软雅黑" panose="020B0503020204020204" pitchFamily="34" charset="-122"/>
                <a:ea typeface="微软雅黑" panose="020B0503020204020204" pitchFamily="34" charset="-122"/>
              </a:rPr>
              <a:t>：滑块控件的轨道。该元素会根据滑块</a:t>
            </a:r>
            <a:r>
              <a:rPr lang="zh-CN" altLang="en-US" sz="2600" dirty="0" smtClean="0">
                <a:latin typeface="微软雅黑" panose="020B0503020204020204" pitchFamily="34" charset="-122"/>
                <a:ea typeface="微软雅黑" panose="020B0503020204020204" pitchFamily="34" charset="-122"/>
              </a:rPr>
              <a:t>的</a:t>
            </a:r>
            <a:r>
              <a:rPr lang="zh-CN" altLang="en-US" sz="2600" dirty="0">
                <a:latin typeface="微软雅黑" panose="020B0503020204020204" pitchFamily="34" charset="-122"/>
                <a:ea typeface="微软雅黑" panose="020B0503020204020204" pitchFamily="34" charset="-122"/>
              </a:rPr>
              <a:t>方向</a:t>
            </a:r>
            <a:r>
              <a:rPr lang="zh-CN" altLang="en-US" sz="2600" dirty="0" smtClean="0">
                <a:latin typeface="微软雅黑" panose="020B0503020204020204" pitchFamily="34" charset="-122"/>
                <a:ea typeface="微软雅黑" panose="020B0503020204020204" pitchFamily="34" charset="-122"/>
              </a:rPr>
              <a:t>另外</a:t>
            </a:r>
            <a:r>
              <a:rPr lang="zh-CN" altLang="en-US" sz="2600" dirty="0">
                <a:latin typeface="微软雅黑" panose="020B0503020204020204" pitchFamily="34" charset="-122"/>
                <a:ea typeface="微软雅黑" panose="020B0503020204020204" pitchFamily="34" charset="-122"/>
              </a:rPr>
              <a:t>带有一个 </a:t>
            </a: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-slider-horizontal </a:t>
            </a:r>
            <a:r>
              <a:rPr lang="zh-CN" altLang="en-US" sz="2600" dirty="0">
                <a:latin typeface="微软雅黑" panose="020B0503020204020204" pitchFamily="34" charset="-122"/>
                <a:ea typeface="微软雅黑" panose="020B0503020204020204" pitchFamily="34" charset="-122"/>
              </a:rPr>
              <a:t>或 </a:t>
            </a: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-slider-vertical class</a:t>
            </a:r>
            <a:r>
              <a:rPr lang="zh-CN" altLang="en-US" sz="2600" dirty="0">
                <a:latin typeface="微软雅黑" panose="020B0503020204020204" pitchFamily="34" charset="-122"/>
                <a:ea typeface="微软雅黑" panose="020B0503020204020204" pitchFamily="34" charset="-122"/>
              </a:rPr>
              <a:t>。</a:t>
            </a:r>
          </a:p>
          <a:p>
            <a:pPr>
              <a:lnSpc>
                <a:spcPct val="120000"/>
              </a:lnSpc>
              <a:spcBef>
                <a:spcPts val="600"/>
              </a:spcBef>
              <a:spcAft>
                <a:spcPts val="600"/>
              </a:spcAft>
              <a:buClr>
                <a:schemeClr val="tx1"/>
              </a:buClr>
              <a:buSzPct val="60000"/>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-slider-handle</a:t>
            </a:r>
            <a:r>
              <a:rPr lang="zh-CN" altLang="en-US" sz="2600" dirty="0">
                <a:latin typeface="微软雅黑" panose="020B0503020204020204" pitchFamily="34" charset="-122"/>
                <a:ea typeface="微软雅黑" panose="020B0503020204020204" pitchFamily="34" charset="-122"/>
              </a:rPr>
              <a:t>：滑块手柄。</a:t>
            </a:r>
          </a:p>
          <a:p>
            <a:pPr>
              <a:lnSpc>
                <a:spcPct val="120000"/>
              </a:lnSpc>
              <a:spcBef>
                <a:spcPts val="600"/>
              </a:spcBef>
              <a:spcAft>
                <a:spcPts val="600"/>
              </a:spcAft>
              <a:buClr>
                <a:schemeClr val="tx1"/>
              </a:buClr>
              <a:buSzPct val="60000"/>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-slider-range</a:t>
            </a:r>
            <a:r>
              <a:rPr lang="zh-CN" altLang="en-US" sz="2600" dirty="0">
                <a:latin typeface="微软雅黑" panose="020B0503020204020204" pitchFamily="34" charset="-122"/>
                <a:ea typeface="微软雅黑" panose="020B0503020204020204" pitchFamily="34" charset="-122"/>
              </a:rPr>
              <a:t>：当设置 </a:t>
            </a:r>
            <a:r>
              <a:rPr lang="en-US" altLang="zh-CN" sz="2600" dirty="0">
                <a:latin typeface="微软雅黑" panose="020B0503020204020204" pitchFamily="34" charset="-122"/>
                <a:ea typeface="微软雅黑" panose="020B0503020204020204" pitchFamily="34" charset="-122"/>
              </a:rPr>
              <a:t>range </a:t>
            </a:r>
            <a:r>
              <a:rPr lang="zh-CN" altLang="en-US" sz="2600" dirty="0">
                <a:latin typeface="微软雅黑" panose="020B0503020204020204" pitchFamily="34" charset="-122"/>
                <a:ea typeface="微软雅黑" panose="020B0503020204020204" pitchFamily="34" charset="-122"/>
              </a:rPr>
              <a:t>选项时使用的已选范围。如果 </a:t>
            </a:r>
            <a:r>
              <a:rPr lang="en-US" altLang="zh-CN" sz="2600" dirty="0">
                <a:latin typeface="微软雅黑" panose="020B0503020204020204" pitchFamily="34" charset="-122"/>
                <a:ea typeface="微软雅黑" panose="020B0503020204020204" pitchFamily="34" charset="-122"/>
              </a:rPr>
              <a:t>range </a:t>
            </a:r>
            <a:r>
              <a:rPr lang="zh-CN" altLang="en-US" sz="2600" dirty="0">
                <a:latin typeface="微软雅黑" panose="020B0503020204020204" pitchFamily="34" charset="-122"/>
                <a:ea typeface="微软雅黑" panose="020B0503020204020204" pitchFamily="34" charset="-122"/>
              </a:rPr>
              <a:t>选项设置为 </a:t>
            </a:r>
            <a:r>
              <a:rPr lang="en-US" altLang="zh-CN" sz="2600" dirty="0">
                <a:latin typeface="微软雅黑" panose="020B0503020204020204" pitchFamily="34" charset="-122"/>
                <a:ea typeface="微软雅黑" panose="020B0503020204020204" pitchFamily="34" charset="-122"/>
              </a:rPr>
              <a:t>"min" </a:t>
            </a:r>
            <a:r>
              <a:rPr lang="zh-CN" altLang="en-US" sz="2600" dirty="0">
                <a:latin typeface="微软雅黑" panose="020B0503020204020204" pitchFamily="34" charset="-122"/>
                <a:ea typeface="微软雅黑" panose="020B0503020204020204" pitchFamily="34" charset="-122"/>
              </a:rPr>
              <a:t>或 </a:t>
            </a:r>
            <a:r>
              <a:rPr lang="en-US" altLang="zh-CN" sz="2600" dirty="0">
                <a:latin typeface="微软雅黑" panose="020B0503020204020204" pitchFamily="34" charset="-122"/>
                <a:ea typeface="微软雅黑" panose="020B0503020204020204" pitchFamily="34" charset="-122"/>
              </a:rPr>
              <a:t>"max"</a:t>
            </a:r>
            <a:r>
              <a:rPr lang="zh-CN" altLang="en-US" sz="2600" dirty="0">
                <a:latin typeface="微软雅黑" panose="020B0503020204020204" pitchFamily="34" charset="-122"/>
                <a:ea typeface="微软雅黑" panose="020B0503020204020204" pitchFamily="34" charset="-122"/>
              </a:rPr>
              <a:t>，则该元素会分别另外带有一个 </a:t>
            </a: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-slider-range-min </a:t>
            </a:r>
            <a:r>
              <a:rPr lang="zh-CN" altLang="en-US" sz="2600" dirty="0">
                <a:latin typeface="微软雅黑" panose="020B0503020204020204" pitchFamily="34" charset="-122"/>
                <a:ea typeface="微软雅黑" panose="020B0503020204020204" pitchFamily="34" charset="-122"/>
              </a:rPr>
              <a:t>或 </a:t>
            </a: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-slider-range-max class</a:t>
            </a:r>
            <a:r>
              <a:rPr lang="zh-CN" altLang="en-US" sz="2600" dirty="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主题化</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文本框 7"/>
          <p:cNvSpPr txBox="1"/>
          <p:nvPr/>
        </p:nvSpPr>
        <p:spPr>
          <a:xfrm>
            <a:off x="7481207" y="5851270"/>
            <a:ext cx="2304192" cy="461665"/>
          </a:xfrm>
          <a:prstGeom prst="rect">
            <a:avLst/>
          </a:prstGeom>
          <a:noFill/>
        </p:spPr>
        <p:txBody>
          <a:bodyPr wrap="square" rtlCol="0">
            <a:spAutoFit/>
          </a:bodyPr>
          <a:lstStyle/>
          <a:p>
            <a:r>
              <a:rPr lang="en-US" altLang="zh-CN" sz="2400" dirty="0" smtClean="0"/>
              <a:t>slider2.html</a:t>
            </a:r>
            <a:endParaRPr lang="zh-CN" altLang="en-US" dirty="0"/>
          </a:p>
        </p:txBody>
      </p:sp>
      <p:pic>
        <p:nvPicPr>
          <p:cNvPr id="4" name="图片 3"/>
          <p:cNvPicPr>
            <a:picLocks noChangeAspect="1"/>
          </p:cNvPicPr>
          <p:nvPr/>
        </p:nvPicPr>
        <p:blipFill>
          <a:blip r:embed="rId2"/>
          <a:stretch>
            <a:fillRect/>
          </a:stretch>
        </p:blipFill>
        <p:spPr>
          <a:xfrm>
            <a:off x="2445809" y="5424959"/>
            <a:ext cx="3514286" cy="1314286"/>
          </a:xfrm>
          <a:prstGeom prst="rect">
            <a:avLst/>
          </a:prstGeom>
        </p:spPr>
      </p:pic>
    </p:spTree>
    <p:extLst>
      <p:ext uri="{BB962C8B-B14F-4D97-AF65-F5344CB8AC3E}">
        <p14:creationId xmlns:p14="http://schemas.microsoft.com/office/powerpoint/2010/main" val="18831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slider</a:t>
            </a:r>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options</a:t>
            </a:r>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方法</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9" name="文本框 8"/>
          <p:cNvSpPr txBox="1"/>
          <p:nvPr/>
        </p:nvSpPr>
        <p:spPr>
          <a:xfrm>
            <a:off x="971668" y="1183993"/>
            <a:ext cx="9792816" cy="2314480"/>
          </a:xfrm>
          <a:prstGeom prst="rect">
            <a:avLst/>
          </a:prstGeom>
          <a:noFill/>
        </p:spPr>
        <p:txBody>
          <a:bodyPr wrap="square" rtlCol="0">
            <a:spAutoFit/>
          </a:bodyPr>
          <a:lstStyle/>
          <a:p>
            <a:pPr>
              <a:lnSpc>
                <a:spcPct val="120000"/>
              </a:lnSpc>
              <a:spcBef>
                <a:spcPts val="600"/>
              </a:spcBef>
              <a:spcAft>
                <a:spcPts val="600"/>
              </a:spcAft>
            </a:pPr>
            <a:r>
              <a:rPr lang="en-US" altLang="zh-CN" sz="2800" dirty="0" smtClean="0">
                <a:latin typeface="微软雅黑" panose="020B0503020204020204" pitchFamily="34" charset="-122"/>
                <a:ea typeface="微软雅黑" panose="020B0503020204020204" pitchFamily="34" charset="-122"/>
                <a:sym typeface="Calibri" panose="020F0502020204030204" pitchFamily="34" charset="0"/>
              </a:rPr>
              <a:t>slider</a:t>
            </a:r>
            <a:r>
              <a:rPr lang="en-US" altLang="zh-CN" sz="2800" dirty="0" smtClean="0">
                <a:latin typeface="微软雅黑" panose="020B0503020204020204" pitchFamily="34" charset="-122"/>
                <a:ea typeface="微软雅黑" panose="020B0503020204020204" pitchFamily="34" charset="-122"/>
              </a:rPr>
              <a:t>(options</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方法声明使用滑块机制来管理</a:t>
            </a:r>
            <a:r>
              <a:rPr lang="en-US" altLang="zh-CN" sz="2800" dirty="0" smtClean="0">
                <a:latin typeface="微软雅黑" panose="020B0503020204020204" pitchFamily="34" charset="-122"/>
                <a:ea typeface="微软雅黑" panose="020B0503020204020204" pitchFamily="34" charset="-122"/>
              </a:rPr>
              <a:t>HTML</a:t>
            </a:r>
            <a:r>
              <a:rPr lang="zh-CN" altLang="en-US" sz="2800" dirty="0" smtClean="0">
                <a:latin typeface="微软雅黑" panose="020B0503020204020204" pitchFamily="34" charset="-122"/>
                <a:ea typeface="微软雅黑" panose="020B0503020204020204" pitchFamily="34" charset="-122"/>
              </a:rPr>
              <a:t>元素。</a:t>
            </a:r>
            <a:r>
              <a:rPr lang="en-US" altLang="zh-CN" sz="2800" dirty="0">
                <a:latin typeface="微软雅黑" panose="020B0503020204020204" pitchFamily="34" charset="-122"/>
                <a:ea typeface="微软雅黑" panose="020B0503020204020204" pitchFamily="34" charset="-122"/>
              </a:rPr>
              <a:t>o</a:t>
            </a:r>
            <a:r>
              <a:rPr lang="en-US" altLang="zh-CN" sz="2800" dirty="0" smtClean="0">
                <a:latin typeface="微软雅黑" panose="020B0503020204020204" pitchFamily="34" charset="-122"/>
                <a:ea typeface="微软雅黑" panose="020B0503020204020204" pitchFamily="34" charset="-122"/>
              </a:rPr>
              <a:t>ptions</a:t>
            </a:r>
            <a:r>
              <a:rPr lang="zh-CN" altLang="en-US" sz="2800" dirty="0" smtClean="0">
                <a:latin typeface="微软雅黑" panose="020B0503020204020204" pitchFamily="34" charset="-122"/>
                <a:ea typeface="微软雅黑" panose="020B0503020204020204" pitchFamily="34" charset="-122"/>
              </a:rPr>
              <a:t>参数是一个对象，用来指定滑块的外观及行为。</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pPr>
            <a:r>
              <a:rPr lang="zh-CN" altLang="en-US" sz="2800" dirty="0" smtClean="0">
                <a:latin typeface="微软雅黑" panose="020B0503020204020204" pitchFamily="34" charset="-122"/>
                <a:ea typeface="微软雅黑" panose="020B0503020204020204" pitchFamily="34" charset="-122"/>
              </a:rPr>
              <a:t>有些选项允许在滑块轴上显示多个游标并且指定游标在滑块轴上面是否能够互相通过。</a:t>
            </a:r>
            <a:endParaRPr lang="en-US" altLang="zh-CN"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971668" y="3824966"/>
            <a:ext cx="9360780" cy="523220"/>
          </a:xfrm>
          <a:prstGeom prst="rect">
            <a:avLst/>
          </a:prstGeom>
          <a:solidFill>
            <a:schemeClr val="accent1">
              <a:lumMod val="20000"/>
              <a:lumOff val="80000"/>
            </a:schemeClr>
          </a:solid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$(selector, content). </a:t>
            </a:r>
            <a:r>
              <a:rPr lang="en-US" altLang="zh-CN" sz="2800" dirty="0" smtClean="0">
                <a:latin typeface="微软雅黑" panose="020B0503020204020204" pitchFamily="34" charset="-122"/>
                <a:ea typeface="微软雅黑" panose="020B0503020204020204" pitchFamily="34" charset="-122"/>
                <a:sym typeface="Calibri" panose="020F0502020204030204" pitchFamily="34" charset="0"/>
              </a:rPr>
              <a:t>slider</a:t>
            </a:r>
            <a:r>
              <a:rPr lang="en-US" altLang="zh-CN" sz="2800" dirty="0" smtClean="0">
                <a:latin typeface="微软雅黑" panose="020B0503020204020204" pitchFamily="34" charset="-122"/>
                <a:ea typeface="微软雅黑" panose="020B0503020204020204" pitchFamily="34" charset="-122"/>
              </a:rPr>
              <a:t>(options</a:t>
            </a:r>
            <a:r>
              <a:rPr lang="en-US" altLang="zh-CN"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300981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a:spLocks noChangeArrowheads="1"/>
          </p:cNvSpPr>
          <p:nvPr/>
        </p:nvSpPr>
        <p:spPr bwMode="auto">
          <a:xfrm>
            <a:off x="4861378" y="1620119"/>
            <a:ext cx="43203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3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对话框</a:t>
            </a:r>
          </a:p>
        </p:txBody>
      </p:sp>
      <p:sp>
        <p:nvSpPr>
          <p:cNvPr id="5" name="TextBox 27"/>
          <p:cNvSpPr>
            <a:spLocks noChangeArrowheads="1"/>
          </p:cNvSpPr>
          <p:nvPr/>
        </p:nvSpPr>
        <p:spPr bwMode="auto">
          <a:xfrm>
            <a:off x="4861378" y="4068323"/>
            <a:ext cx="43203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3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滑块</a:t>
            </a:r>
          </a:p>
        </p:txBody>
      </p:sp>
    </p:spTree>
    <p:extLst>
      <p:ext uri="{BB962C8B-B14F-4D97-AF65-F5344CB8AC3E}">
        <p14:creationId xmlns:p14="http://schemas.microsoft.com/office/powerpoint/2010/main" val="1443300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滑块</a:t>
            </a:r>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属性</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nvPr>
        </p:nvGraphicFramePr>
        <p:xfrm>
          <a:off x="970131" y="2045580"/>
          <a:ext cx="9720811" cy="4534915"/>
        </p:xfrm>
        <a:graphic>
          <a:graphicData uri="http://schemas.openxmlformats.org/drawingml/2006/table">
            <a:tbl>
              <a:tblPr firstRow="1" bandRow="1">
                <a:tableStyleId>{8799B23B-EC83-4686-B30A-512413B5E67A}</a:tableStyleId>
              </a:tblPr>
              <a:tblGrid>
                <a:gridCol w="1733982">
                  <a:extLst>
                    <a:ext uri="{9D8B030D-6E8A-4147-A177-3AD203B41FA5}">
                      <a16:colId xmlns:a16="http://schemas.microsoft.com/office/drawing/2014/main" val="1598498661"/>
                    </a:ext>
                  </a:extLst>
                </a:gridCol>
                <a:gridCol w="6330690">
                  <a:extLst>
                    <a:ext uri="{9D8B030D-6E8A-4147-A177-3AD203B41FA5}">
                      <a16:colId xmlns:a16="http://schemas.microsoft.com/office/drawing/2014/main" val="73821957"/>
                    </a:ext>
                  </a:extLst>
                </a:gridCol>
                <a:gridCol w="1656139">
                  <a:extLst>
                    <a:ext uri="{9D8B030D-6E8A-4147-A177-3AD203B41FA5}">
                      <a16:colId xmlns:a16="http://schemas.microsoft.com/office/drawing/2014/main" val="4253967810"/>
                    </a:ext>
                  </a:extLst>
                </a:gridCol>
              </a:tblGrid>
              <a:tr h="608075">
                <a:tc>
                  <a:txBody>
                    <a:bodyPr/>
                    <a:lstStyle/>
                    <a:p>
                      <a:pPr algn="ctr"/>
                      <a:r>
                        <a:rPr lang="zh-CN" altLang="en-US" sz="2800" dirty="0" smtClean="0"/>
                        <a:t>属性</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用途</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默认值</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animate</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kern="1200" dirty="0" smtClean="0">
                          <a:effectLst/>
                          <a:latin typeface="微软雅黑" panose="020B0503020204020204" pitchFamily="34" charset="-122"/>
                          <a:ea typeface="微软雅黑" panose="020B0503020204020204" pitchFamily="34" charset="-122"/>
                        </a:rPr>
                        <a:t>设置是否在拖动滑块时执行动画效果</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false</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631198501"/>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solidFill>
                            <a:schemeClr val="tx1"/>
                          </a:solidFill>
                          <a:effectLst/>
                          <a:latin typeface="+mn-lt"/>
                          <a:ea typeface="+mn-ea"/>
                          <a:cs typeface="+mn-cs"/>
                        </a:rPr>
                        <a:t>orientation</a:t>
                      </a:r>
                      <a:endParaRPr lang="zh-CN" altLang="en-US" sz="2400" kern="1200" dirty="0">
                        <a:solidFill>
                          <a:schemeClr val="tx1"/>
                        </a:solidFill>
                        <a:effectLst/>
                        <a:latin typeface="+mn-lt"/>
                        <a:ea typeface="+mn-ea"/>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指定滑块是水平方向的还是垂直方向的</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solidFill>
                            <a:schemeClr val="tx1"/>
                          </a:solidFill>
                          <a:effectLst/>
                          <a:latin typeface="+mn-lt"/>
                          <a:ea typeface="+mn-ea"/>
                          <a:cs typeface="+mn-cs"/>
                        </a:rPr>
                        <a:t>horizontal</a:t>
                      </a:r>
                      <a:endParaRPr lang="zh-CN" altLang="en-US" sz="2400" kern="1200" dirty="0">
                        <a:solidFill>
                          <a:schemeClr val="tx1"/>
                        </a:solidFill>
                        <a:effectLst/>
                        <a:latin typeface="+mn-lt"/>
                        <a:ea typeface="+mn-ea"/>
                        <a:cs typeface="+mn-cs"/>
                      </a:endParaRPr>
                    </a:p>
                  </a:txBody>
                  <a:tcPr/>
                </a:tc>
                <a:extLst>
                  <a:ext uri="{0D108BD9-81ED-4DB2-BD59-A6C34878D82A}">
                    <a16:rowId xmlns:a16="http://schemas.microsoft.com/office/drawing/2014/main" val="3898214205"/>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max</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kern="1200" dirty="0" smtClean="0">
                          <a:effectLst/>
                          <a:latin typeface="微软雅黑" panose="020B0503020204020204" pitchFamily="34" charset="-122"/>
                          <a:ea typeface="微软雅黑" panose="020B0503020204020204" pitchFamily="34" charset="-122"/>
                        </a:rPr>
                        <a:t>滑动条的最大值</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100</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299303723"/>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min</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kern="1200" dirty="0" smtClean="0">
                          <a:effectLst/>
                          <a:latin typeface="微软雅黑" panose="020B0503020204020204" pitchFamily="34" charset="-122"/>
                          <a:ea typeface="微软雅黑" panose="020B0503020204020204" pitchFamily="34" charset="-122"/>
                        </a:rPr>
                        <a:t>滑动条的最小值</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0</a:t>
                      </a:r>
                      <a:endPar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024641032"/>
                  </a:ext>
                </a:extLst>
              </a:tr>
              <a:tr h="435191">
                <a:tc>
                  <a:txBody>
                    <a:bodyPr/>
                    <a:lstStyle/>
                    <a:p>
                      <a:pPr marL="0" algn="l" defTabSz="912114" rtl="0" eaLnBrk="1" latinLnBrk="0" hangingPunct="1">
                        <a:lnSpc>
                          <a:spcPts val="3800"/>
                        </a:lnSpc>
                        <a:spcBef>
                          <a:spcPts val="600"/>
                        </a:spcBef>
                        <a:spcAft>
                          <a:spcPts val="600"/>
                        </a:spcAft>
                      </a:pPr>
                      <a:r>
                        <a:rPr lang="en-US" altLang="zh-CN" sz="2400" kern="1200" dirty="0" smtClean="0">
                          <a:effectLst/>
                        </a:rPr>
                        <a:t>step</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algn="l" defTabSz="912114" rtl="0" eaLnBrk="1" latinLnBrk="0" hangingPunct="1">
                        <a:lnSpc>
                          <a:spcPts val="3800"/>
                        </a:lnSpc>
                        <a:spcBef>
                          <a:spcPts val="600"/>
                        </a:spcBef>
                        <a:spcAft>
                          <a:spcPts val="600"/>
                        </a:spcAft>
                      </a:pPr>
                      <a:r>
                        <a:rPr lang="zh-CN" altLang="en-US" sz="2400" kern="1200" dirty="0" smtClean="0">
                          <a:effectLst/>
                          <a:latin typeface="微软雅黑" panose="020B0503020204020204" pitchFamily="34" charset="-122"/>
                          <a:ea typeface="微软雅黑" panose="020B0503020204020204" pitchFamily="34" charset="-122"/>
                        </a:rPr>
                        <a:t>在最大值和最小值中间设置每次移动游标的增量位移，此值必须能被</a:t>
                      </a:r>
                      <a:r>
                        <a:rPr lang="en-US" altLang="zh-CN" sz="2400" kern="1200" dirty="0" smtClean="0">
                          <a:effectLst/>
                          <a:latin typeface="微软雅黑" panose="020B0503020204020204" pitchFamily="34" charset="-122"/>
                          <a:ea typeface="微软雅黑" panose="020B0503020204020204" pitchFamily="34" charset="-122"/>
                        </a:rPr>
                        <a:t>(max-min)</a:t>
                      </a:r>
                      <a:r>
                        <a:rPr lang="zh-CN" altLang="en-US" sz="2400" kern="1200" dirty="0" smtClean="0">
                          <a:effectLst/>
                          <a:latin typeface="微软雅黑" panose="020B0503020204020204" pitchFamily="34" charset="-122"/>
                          <a:ea typeface="微软雅黑" panose="020B0503020204020204" pitchFamily="34" charset="-122"/>
                        </a:rPr>
                        <a:t>平分</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1</a:t>
                      </a:r>
                      <a:endPar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40390833"/>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err="1" smtClean="0">
                          <a:effectLst/>
                        </a:rPr>
                        <a:t>startValue</a:t>
                      </a:r>
                      <a:r>
                        <a:rPr lang="en-US" altLang="zh-CN" sz="2400" kern="1200" dirty="0" smtClean="0">
                          <a:effectLst/>
                        </a:rPr>
                        <a:t> </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a:lnSpc>
                          <a:spcPts val="3800"/>
                        </a:lnSpc>
                        <a:spcBef>
                          <a:spcPts val="600"/>
                        </a:spcBef>
                        <a:spcAft>
                          <a:spcPts val="600"/>
                        </a:spcAft>
                      </a:pPr>
                      <a:r>
                        <a:rPr lang="zh-CN" altLang="en-US" sz="2400" kern="1200" dirty="0" smtClean="0">
                          <a:effectLst/>
                          <a:latin typeface="微软雅黑" panose="020B0503020204020204" pitchFamily="34" charset="-122"/>
                          <a:ea typeface="微软雅黑" panose="020B0503020204020204" pitchFamily="34" charset="-122"/>
                        </a:rPr>
                        <a:t>滑动条指针的开始值</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0</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26443346"/>
                  </a:ext>
                </a:extLst>
              </a:tr>
            </a:tbl>
          </a:graphicData>
        </a:graphic>
      </p:graphicFrame>
      <p:sp>
        <p:nvSpPr>
          <p:cNvPr id="9" name="矩形 8"/>
          <p:cNvSpPr/>
          <p:nvPr/>
        </p:nvSpPr>
        <p:spPr>
          <a:xfrm>
            <a:off x="970131" y="1159556"/>
            <a:ext cx="10512876" cy="609398"/>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管理滑块外观、行为及游标值的选项。</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73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滑块</a:t>
            </a:r>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属性</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nvPr>
        </p:nvGraphicFramePr>
        <p:xfrm>
          <a:off x="970130" y="2045580"/>
          <a:ext cx="9002287" cy="2904235"/>
        </p:xfrm>
        <a:graphic>
          <a:graphicData uri="http://schemas.openxmlformats.org/drawingml/2006/table">
            <a:tbl>
              <a:tblPr firstRow="1" bandRow="1">
                <a:tableStyleId>{8799B23B-EC83-4686-B30A-512413B5E67A}</a:tableStyleId>
              </a:tblPr>
              <a:tblGrid>
                <a:gridCol w="1935578">
                  <a:extLst>
                    <a:ext uri="{9D8B030D-6E8A-4147-A177-3AD203B41FA5}">
                      <a16:colId xmlns:a16="http://schemas.microsoft.com/office/drawing/2014/main" val="1598498661"/>
                    </a:ext>
                  </a:extLst>
                </a:gridCol>
                <a:gridCol w="7066709">
                  <a:extLst>
                    <a:ext uri="{9D8B030D-6E8A-4147-A177-3AD203B41FA5}">
                      <a16:colId xmlns:a16="http://schemas.microsoft.com/office/drawing/2014/main" val="73821957"/>
                    </a:ext>
                  </a:extLst>
                </a:gridCol>
              </a:tblGrid>
              <a:tr h="608075">
                <a:tc>
                  <a:txBody>
                    <a:bodyPr/>
                    <a:lstStyle/>
                    <a:p>
                      <a:pPr algn="ctr"/>
                      <a:r>
                        <a:rPr lang="zh-CN" altLang="en-US" sz="2800" dirty="0" smtClean="0">
                          <a:solidFill>
                            <a:schemeClr val="tx1"/>
                          </a:solidFill>
                          <a:latin typeface="+mn-lt"/>
                          <a:ea typeface="+mn-ea"/>
                        </a:rPr>
                        <a:t>事件</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用途</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start</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在开始移动游标时会被调用</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299303723"/>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stop</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在结束移动游标时被调用</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024641032"/>
                  </a:ext>
                </a:extLst>
              </a:tr>
              <a:tr h="435191">
                <a:tc>
                  <a:txBody>
                    <a:bodyPr/>
                    <a:lstStyle/>
                    <a:p>
                      <a:pPr marL="0" algn="l" defTabSz="912114" rtl="0" eaLnBrk="1" latinLnBrk="0" hangingPunct="1">
                        <a:lnSpc>
                          <a:spcPts val="3800"/>
                        </a:lnSpc>
                        <a:spcBef>
                          <a:spcPts val="600"/>
                        </a:spcBef>
                        <a:spcAft>
                          <a:spcPts val="600"/>
                        </a:spcAft>
                      </a:pPr>
                      <a:r>
                        <a:rPr lang="en-US" altLang="zh-CN" sz="2400" kern="1200" dirty="0" smtClean="0">
                          <a:effectLst/>
                        </a:rPr>
                        <a:t>change</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algn="l" defTabSz="912114" rtl="0" eaLnBrk="1" latinLnBrk="0" hangingPunct="1">
                        <a:lnSpc>
                          <a:spcPts val="3800"/>
                        </a:lnSpc>
                        <a:spcBef>
                          <a:spcPts val="600"/>
                        </a:spcBef>
                        <a:spcAft>
                          <a:spcPts val="600"/>
                        </a:spcAft>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和</a:t>
                      </a: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stop</a:t>
                      </a: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相同，在结束移动游标时被调用</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40390833"/>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slide </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a:lnSpc>
                          <a:spcPts val="3800"/>
                        </a:lnSpc>
                        <a:spcBef>
                          <a:spcPts val="600"/>
                        </a:spcBef>
                        <a:spcAft>
                          <a:spcPts val="600"/>
                        </a:spcAft>
                      </a:pPr>
                      <a:r>
                        <a:rPr lang="zh-CN" altLang="en-US" sz="2400" dirty="0" smtClean="0">
                          <a:latin typeface="微软雅黑" panose="020B0503020204020204" pitchFamily="34" charset="-122"/>
                          <a:ea typeface="微软雅黑" panose="020B0503020204020204" pitchFamily="34" charset="-122"/>
                        </a:rPr>
                        <a:t>在拖动游标时被调用</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26443346"/>
                  </a:ext>
                </a:extLst>
              </a:tr>
            </a:tbl>
          </a:graphicData>
        </a:graphic>
      </p:graphicFrame>
      <p:sp>
        <p:nvSpPr>
          <p:cNvPr id="9" name="矩形 8"/>
          <p:cNvSpPr/>
          <p:nvPr/>
        </p:nvSpPr>
        <p:spPr>
          <a:xfrm>
            <a:off x="970131" y="1159556"/>
            <a:ext cx="10512876" cy="565604"/>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管理滑块上的事件。</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748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滑块</a:t>
            </a:r>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方法</a:t>
            </a: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78364226"/>
              </p:ext>
            </p:extLst>
          </p:nvPr>
        </p:nvGraphicFramePr>
        <p:xfrm>
          <a:off x="2265470" y="2245994"/>
          <a:ext cx="7922198" cy="2904235"/>
        </p:xfrm>
        <a:graphic>
          <a:graphicData uri="http://schemas.openxmlformats.org/drawingml/2006/table">
            <a:tbl>
              <a:tblPr firstRow="1" bandRow="1">
                <a:tableStyleId>{8799B23B-EC83-4686-B30A-512413B5E67A}</a:tableStyleId>
              </a:tblPr>
              <a:tblGrid>
                <a:gridCol w="2017705">
                  <a:extLst>
                    <a:ext uri="{9D8B030D-6E8A-4147-A177-3AD203B41FA5}">
                      <a16:colId xmlns:a16="http://schemas.microsoft.com/office/drawing/2014/main" val="1598498661"/>
                    </a:ext>
                  </a:extLst>
                </a:gridCol>
                <a:gridCol w="5904493">
                  <a:extLst>
                    <a:ext uri="{9D8B030D-6E8A-4147-A177-3AD203B41FA5}">
                      <a16:colId xmlns:a16="http://schemas.microsoft.com/office/drawing/2014/main" val="73821957"/>
                    </a:ext>
                  </a:extLst>
                </a:gridCol>
              </a:tblGrid>
              <a:tr h="608075">
                <a:tc>
                  <a:txBody>
                    <a:bodyPr/>
                    <a:lstStyle/>
                    <a:p>
                      <a:pPr algn="ctr"/>
                      <a:r>
                        <a:rPr lang="zh-CN" altLang="en-US" sz="2800" dirty="0" smtClean="0">
                          <a:solidFill>
                            <a:schemeClr val="tx1"/>
                          </a:solidFill>
                          <a:latin typeface="+mn-lt"/>
                          <a:ea typeface="+mn-ea"/>
                        </a:rPr>
                        <a:t>方法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用途</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err="1" smtClean="0">
                          <a:solidFill>
                            <a:srgbClr val="FF3300"/>
                          </a:solidFill>
                          <a:effectLst/>
                          <a:latin typeface="微软雅黑" panose="020B0503020204020204" pitchFamily="34" charset="-122"/>
                          <a:ea typeface="微软雅黑" panose="020B0503020204020204" pitchFamily="34" charset="-122"/>
                          <a:cs typeface="+mn-cs"/>
                        </a:rPr>
                        <a:t>moveTo</a:t>
                      </a:r>
                      <a:endParaRPr lang="zh-CN" altLang="en-US" sz="2400" b="0" i="0" kern="1200" dirty="0">
                        <a:solidFill>
                          <a:srgbClr val="FF3300"/>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将指针移动到轨道上的指定值</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299303723"/>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smtClean="0">
                          <a:solidFill>
                            <a:srgbClr val="FF3300"/>
                          </a:solidFill>
                          <a:effectLst/>
                          <a:latin typeface="微软雅黑" panose="020B0503020204020204" pitchFamily="34" charset="-122"/>
                          <a:ea typeface="微软雅黑" panose="020B0503020204020204" pitchFamily="34" charset="-122"/>
                          <a:cs typeface="+mn-cs"/>
                        </a:rPr>
                        <a:t>value</a:t>
                      </a:r>
                      <a:endParaRPr lang="zh-CN" altLang="en-US" sz="2400" b="0" i="0" kern="1200" dirty="0">
                        <a:solidFill>
                          <a:srgbClr val="FF3300"/>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获取指针当前值</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024641032"/>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disable</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algn="l" defTabSz="912114" rtl="0" eaLnBrk="1" latinLnBrk="0" hangingPunct="1">
                        <a:lnSpc>
                          <a:spcPts val="3800"/>
                        </a:lnSpc>
                        <a:spcBef>
                          <a:spcPts val="600"/>
                        </a:spcBef>
                        <a:spcAft>
                          <a:spcPts val="600"/>
                        </a:spcAft>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禁用滑动条功能</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40390833"/>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enable</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a:lnSpc>
                          <a:spcPts val="3800"/>
                        </a:lnSpc>
                        <a:spcBef>
                          <a:spcPts val="600"/>
                        </a:spcBef>
                        <a:spcAft>
                          <a:spcPts val="600"/>
                        </a:spcAft>
                      </a:pPr>
                      <a:r>
                        <a:rPr lang="zh-CN" altLang="en-US" sz="2400" dirty="0" smtClean="0">
                          <a:latin typeface="微软雅黑" panose="020B0503020204020204" pitchFamily="34" charset="-122"/>
                          <a:ea typeface="微软雅黑" panose="020B0503020204020204" pitchFamily="34" charset="-122"/>
                        </a:rPr>
                        <a:t>激活滑动条功能</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26443346"/>
                  </a:ext>
                </a:extLst>
              </a:tr>
            </a:tbl>
          </a:graphicData>
        </a:graphic>
      </p:graphicFrame>
      <p:sp>
        <p:nvSpPr>
          <p:cNvPr id="9" name="矩形 8"/>
          <p:cNvSpPr/>
          <p:nvPr/>
        </p:nvSpPr>
        <p:spPr>
          <a:xfrm>
            <a:off x="970131" y="1159556"/>
            <a:ext cx="10512876" cy="609398"/>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管理滑块上的方法。</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6114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滑块</a:t>
            </a:r>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方法</a:t>
            </a: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10" name="文本框 9"/>
          <p:cNvSpPr txBox="1"/>
          <p:nvPr/>
        </p:nvSpPr>
        <p:spPr>
          <a:xfrm>
            <a:off x="730831" y="927966"/>
            <a:ext cx="10368863" cy="5693866"/>
          </a:xfrm>
          <a:prstGeom prst="rect">
            <a:avLst/>
          </a:prstGeom>
          <a:solidFill>
            <a:schemeClr val="accent2">
              <a:lumMod val="20000"/>
              <a:lumOff val="80000"/>
            </a:schemeClr>
          </a:solidFill>
        </p:spPr>
        <p:txBody>
          <a:bodyPr wrap="square" rtlCol="0">
            <a:spAutoFit/>
          </a:bodyPr>
          <a:lstStyle/>
          <a:p>
            <a:r>
              <a:rPr lang="en-US" altLang="zh-CN" sz="2600" dirty="0" err="1"/>
              <a:t>var</a:t>
            </a:r>
            <a:r>
              <a:rPr lang="en-US" altLang="zh-CN" sz="2600" dirty="0"/>
              <a:t> </a:t>
            </a:r>
            <a:r>
              <a:rPr lang="en-US" altLang="zh-CN" sz="2600" dirty="0" err="1"/>
              <a:t>sliderOpts</a:t>
            </a:r>
            <a:r>
              <a:rPr lang="en-US" altLang="zh-CN" sz="2600" dirty="0"/>
              <a:t> </a:t>
            </a:r>
            <a:r>
              <a:rPr lang="en-US" altLang="zh-CN" sz="2600" b="1" dirty="0"/>
              <a:t>= {</a:t>
            </a:r>
          </a:p>
          <a:p>
            <a:r>
              <a:rPr lang="en-US" altLang="zh-CN" sz="2600" dirty="0"/>
              <a:t>  change: function() {</a:t>
            </a:r>
          </a:p>
          <a:p>
            <a:r>
              <a:rPr lang="en-US" altLang="zh-CN" sz="2600" dirty="0" smtClean="0"/>
              <a:t>	</a:t>
            </a:r>
            <a:r>
              <a:rPr lang="en-US" altLang="zh-CN" sz="2600" dirty="0" err="1" smtClean="0"/>
              <a:t>var</a:t>
            </a:r>
            <a:r>
              <a:rPr lang="en-US" altLang="zh-CN" sz="2600" dirty="0" smtClean="0"/>
              <a:t> </a:t>
            </a:r>
            <a:r>
              <a:rPr lang="en-US" altLang="zh-CN" sz="2600" dirty="0" err="1"/>
              <a:t>val</a:t>
            </a:r>
            <a:r>
              <a:rPr lang="en-US" altLang="zh-CN" sz="2600" dirty="0"/>
              <a:t> </a:t>
            </a:r>
            <a:r>
              <a:rPr lang="en-US" altLang="zh-CN" sz="2600" b="1" dirty="0"/>
              <a:t>= $(this).slider("value");</a:t>
            </a:r>
          </a:p>
          <a:p>
            <a:r>
              <a:rPr lang="en-US" altLang="zh-CN" sz="2600" dirty="0"/>
              <a:t>    </a:t>
            </a:r>
            <a:r>
              <a:rPr lang="en-US" altLang="zh-CN" sz="2600" dirty="0" smtClean="0"/>
              <a:t>	 </a:t>
            </a:r>
            <a:r>
              <a:rPr lang="en-US" altLang="zh-CN" sz="2600" dirty="0" err="1" smtClean="0"/>
              <a:t>var</a:t>
            </a:r>
            <a:r>
              <a:rPr lang="en-US" altLang="zh-CN" sz="2600" dirty="0" smtClean="0"/>
              <a:t> </a:t>
            </a:r>
            <a:r>
              <a:rPr lang="en-US" altLang="zh-CN" sz="2600" dirty="0"/>
              <a:t>message </a:t>
            </a:r>
            <a:r>
              <a:rPr lang="en-US" altLang="zh-CN" sz="2600" b="1" dirty="0"/>
              <a:t>= "</a:t>
            </a:r>
            <a:r>
              <a:rPr lang="zh-CN" altLang="en-US" sz="2600" b="1" dirty="0"/>
              <a:t>滑动条的值已经改变， 当前值是 </a:t>
            </a:r>
            <a:r>
              <a:rPr lang="en-US" altLang="zh-CN" sz="2600" b="1" dirty="0"/>
              <a:t>" + </a:t>
            </a:r>
            <a:r>
              <a:rPr lang="en-US" altLang="zh-CN" sz="2600" b="1" dirty="0" err="1"/>
              <a:t>val</a:t>
            </a:r>
            <a:r>
              <a:rPr lang="en-US" altLang="zh-CN" sz="2600" b="1" dirty="0"/>
              <a:t>;</a:t>
            </a:r>
          </a:p>
          <a:p>
            <a:r>
              <a:rPr lang="en-US" altLang="zh-CN" sz="2600" dirty="0" smtClean="0"/>
              <a:t>	$("#</a:t>
            </a:r>
            <a:r>
              <a:rPr lang="en-US" altLang="zh-CN" sz="2600" dirty="0" err="1"/>
              <a:t>messageBox</a:t>
            </a:r>
            <a:r>
              <a:rPr lang="en-US" altLang="zh-CN" sz="2600" dirty="0"/>
              <a:t>").text(message);</a:t>
            </a:r>
          </a:p>
          <a:p>
            <a:r>
              <a:rPr lang="zh-CN" altLang="en-US" sz="2600" dirty="0"/>
              <a:t>  </a:t>
            </a:r>
            <a:r>
              <a:rPr lang="en-US" altLang="zh-CN" sz="2600" dirty="0"/>
              <a:t>},</a:t>
            </a:r>
          </a:p>
          <a:p>
            <a:r>
              <a:rPr lang="en-US" altLang="zh-CN" sz="2600" dirty="0"/>
              <a:t>  slide: function() {</a:t>
            </a:r>
          </a:p>
          <a:p>
            <a:r>
              <a:rPr lang="en-US" altLang="zh-CN" sz="2600" dirty="0"/>
              <a:t>    </a:t>
            </a:r>
            <a:r>
              <a:rPr lang="en-US" altLang="zh-CN" sz="2600" dirty="0" err="1"/>
              <a:t>var</a:t>
            </a:r>
            <a:r>
              <a:rPr lang="en-US" altLang="zh-CN" sz="2600" dirty="0"/>
              <a:t> message </a:t>
            </a:r>
            <a:r>
              <a:rPr lang="en-US" altLang="zh-CN" sz="2600" b="1" dirty="0"/>
              <a:t>= "</a:t>
            </a:r>
            <a:r>
              <a:rPr lang="zh-CN" altLang="en-US" sz="2600" b="1" dirty="0"/>
              <a:t>滑动条正在滑动</a:t>
            </a:r>
            <a:r>
              <a:rPr lang="en-US" altLang="zh-CN" sz="2600" b="1" dirty="0"/>
              <a:t>";</a:t>
            </a:r>
          </a:p>
          <a:p>
            <a:r>
              <a:rPr lang="en-US" altLang="zh-CN" sz="2600" dirty="0"/>
              <a:t>$("#</a:t>
            </a:r>
            <a:r>
              <a:rPr lang="en-US" altLang="zh-CN" sz="2600" dirty="0" err="1"/>
              <a:t>messageBox</a:t>
            </a:r>
            <a:r>
              <a:rPr lang="en-US" altLang="zh-CN" sz="2600" dirty="0"/>
              <a:t>").text(message);</a:t>
            </a:r>
          </a:p>
          <a:p>
            <a:r>
              <a:rPr lang="zh-CN" altLang="en-US" sz="2600" dirty="0"/>
              <a:t>  </a:t>
            </a:r>
            <a:r>
              <a:rPr lang="en-US" altLang="zh-CN" sz="2600" dirty="0"/>
              <a:t>},</a:t>
            </a:r>
          </a:p>
          <a:p>
            <a:r>
              <a:rPr lang="en-US" altLang="zh-CN" sz="2600" dirty="0" smtClean="0"/>
              <a:t>steps</a:t>
            </a:r>
            <a:r>
              <a:rPr lang="en-US" altLang="zh-CN" sz="2600" dirty="0"/>
              <a:t>: 100</a:t>
            </a:r>
          </a:p>
          <a:p>
            <a:r>
              <a:rPr lang="en-US" altLang="zh-CN" sz="2600" dirty="0" smtClean="0"/>
              <a:t>};</a:t>
            </a:r>
            <a:endParaRPr lang="zh-CN" altLang="en-US" sz="2600" dirty="0"/>
          </a:p>
          <a:p>
            <a:r>
              <a:rPr lang="en-US" altLang="zh-CN" sz="2600" dirty="0"/>
              <a:t>$("#</a:t>
            </a:r>
            <a:r>
              <a:rPr lang="en-US" altLang="zh-CN" sz="2600" dirty="0" err="1"/>
              <a:t>mySlider</a:t>
            </a:r>
            <a:r>
              <a:rPr lang="en-US" altLang="zh-CN" sz="2600" dirty="0"/>
              <a:t>").slider(</a:t>
            </a:r>
            <a:r>
              <a:rPr lang="en-US" altLang="zh-CN" sz="2600" dirty="0" err="1"/>
              <a:t>sliderOpts</a:t>
            </a:r>
            <a:r>
              <a:rPr lang="en-US" altLang="zh-CN" sz="2600" dirty="0"/>
              <a:t>);</a:t>
            </a:r>
          </a:p>
          <a:p>
            <a:r>
              <a:rPr lang="zh-CN" altLang="en-US" sz="2600" dirty="0"/>
              <a:t>  </a:t>
            </a:r>
            <a:r>
              <a:rPr lang="en-US" altLang="zh-CN" sz="2600" dirty="0"/>
              <a:t>});</a:t>
            </a:r>
            <a:endParaRPr lang="en-US" altLang="zh-CN" sz="26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 name="文本框 10"/>
          <p:cNvSpPr txBox="1"/>
          <p:nvPr/>
        </p:nvSpPr>
        <p:spPr>
          <a:xfrm>
            <a:off x="7481207" y="5851270"/>
            <a:ext cx="2304192" cy="461665"/>
          </a:xfrm>
          <a:prstGeom prst="rect">
            <a:avLst/>
          </a:prstGeom>
          <a:noFill/>
        </p:spPr>
        <p:txBody>
          <a:bodyPr wrap="square" rtlCol="0">
            <a:spAutoFit/>
          </a:bodyPr>
          <a:lstStyle/>
          <a:p>
            <a:r>
              <a:rPr lang="en-US" altLang="zh-CN" sz="2400" dirty="0" smtClean="0"/>
              <a:t>slider3.html</a:t>
            </a:r>
            <a:endParaRPr lang="zh-CN" altLang="en-US" dirty="0"/>
          </a:p>
        </p:txBody>
      </p:sp>
    </p:spTree>
    <p:extLst>
      <p:ext uri="{BB962C8B-B14F-4D97-AF65-F5344CB8AC3E}">
        <p14:creationId xmlns:p14="http://schemas.microsoft.com/office/powerpoint/2010/main" val="109360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滑块</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9" name="文本框 8"/>
          <p:cNvSpPr txBox="1"/>
          <p:nvPr/>
        </p:nvSpPr>
        <p:spPr>
          <a:xfrm>
            <a:off x="679932" y="1212961"/>
            <a:ext cx="9220479" cy="1220847"/>
          </a:xfrm>
          <a:prstGeom prst="rect">
            <a:avLst/>
          </a:prstGeom>
          <a:noFill/>
        </p:spPr>
        <p:txBody>
          <a:bodyPr wrap="square" rtlCol="0">
            <a:spAutoFit/>
          </a:bodyPr>
          <a:lstStyle/>
          <a:p>
            <a:pPr>
              <a:lnSpc>
                <a:spcPts val="3800"/>
              </a:lnSpc>
              <a:spcBef>
                <a:spcPts val="600"/>
              </a:spcBef>
              <a:spcAft>
                <a:spcPts val="600"/>
              </a:spcAft>
            </a:pPr>
            <a:r>
              <a:rPr lang="zh-CN" altLang="en-US" sz="2800" dirty="0" smtClean="0">
                <a:latin typeface="微软雅黑" panose="020B0503020204020204" pitchFamily="34" charset="-122"/>
                <a:ea typeface="微软雅黑" panose="020B0503020204020204" pitchFamily="34" charset="-122"/>
              </a:rPr>
              <a:t>实例</a:t>
            </a: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颜色选择器</a:t>
            </a:r>
            <a:endParaRPr lang="en-US" altLang="zh-CN" sz="2800" dirty="0">
              <a:latin typeface="微软雅黑" panose="020B0503020204020204" pitchFamily="34" charset="-122"/>
              <a:ea typeface="微软雅黑" panose="020B0503020204020204" pitchFamily="34" charset="-122"/>
            </a:endParaRPr>
          </a:p>
          <a:p>
            <a:pPr>
              <a:lnSpc>
                <a:spcPts val="3800"/>
              </a:lnSpc>
              <a:spcBef>
                <a:spcPts val="600"/>
              </a:spcBef>
              <a:spcAft>
                <a:spcPts val="600"/>
              </a:spcAft>
            </a:pPr>
            <a:r>
              <a:rPr lang="zh-CN" altLang="en-US" sz="2400" dirty="0" smtClean="0">
                <a:latin typeface="微软雅黑" panose="020B0503020204020204" pitchFamily="34" charset="-122"/>
                <a:ea typeface="微软雅黑" panose="020B0503020204020204" pitchFamily="34" charset="-122"/>
              </a:rPr>
              <a:t>组合三</a:t>
            </a:r>
            <a:r>
              <a:rPr lang="zh-CN" altLang="en-US" sz="2400" dirty="0">
                <a:latin typeface="微软雅黑" panose="020B0503020204020204" pitchFamily="34" charset="-122"/>
                <a:ea typeface="微软雅黑" panose="020B0503020204020204" pitchFamily="34" charset="-122"/>
              </a:rPr>
              <a:t>个滑块，来创建一个简单的 </a:t>
            </a:r>
            <a:r>
              <a:rPr lang="en-US" altLang="zh-CN" sz="2400" dirty="0">
                <a:latin typeface="微软雅黑" panose="020B0503020204020204" pitchFamily="34" charset="-122"/>
                <a:ea typeface="微软雅黑" panose="020B0503020204020204" pitchFamily="34" charset="-122"/>
              </a:rPr>
              <a:t>RGB </a:t>
            </a:r>
            <a:r>
              <a:rPr lang="zh-CN" altLang="en-US" sz="2400" dirty="0">
                <a:latin typeface="微软雅黑" panose="020B0503020204020204" pitchFamily="34" charset="-122"/>
                <a:ea typeface="微软雅黑" panose="020B0503020204020204" pitchFamily="34" charset="-122"/>
              </a:rPr>
              <a:t>颜色选择器。</a:t>
            </a:r>
          </a:p>
        </p:txBody>
      </p:sp>
      <p:pic>
        <p:nvPicPr>
          <p:cNvPr id="3" name="图片 2"/>
          <p:cNvPicPr>
            <a:picLocks noChangeAspect="1"/>
          </p:cNvPicPr>
          <p:nvPr/>
        </p:nvPicPr>
        <p:blipFill>
          <a:blip r:embed="rId2"/>
          <a:stretch>
            <a:fillRect/>
          </a:stretch>
        </p:blipFill>
        <p:spPr>
          <a:xfrm>
            <a:off x="2699812" y="2628203"/>
            <a:ext cx="6825893" cy="2671001"/>
          </a:xfrm>
          <a:prstGeom prst="rect">
            <a:avLst/>
          </a:prstGeom>
        </p:spPr>
      </p:pic>
      <p:sp>
        <p:nvSpPr>
          <p:cNvPr id="10" name="文本框 9"/>
          <p:cNvSpPr txBox="1"/>
          <p:nvPr/>
        </p:nvSpPr>
        <p:spPr>
          <a:xfrm>
            <a:off x="9525705" y="5652455"/>
            <a:ext cx="1872156" cy="461665"/>
          </a:xfrm>
          <a:prstGeom prst="rect">
            <a:avLst/>
          </a:prstGeom>
          <a:noFill/>
        </p:spPr>
        <p:txBody>
          <a:bodyPr wrap="square" rtlCol="0">
            <a:spAutoFit/>
          </a:bodyPr>
          <a:lstStyle/>
          <a:p>
            <a:r>
              <a:rPr lang="en-US" altLang="zh-CN" sz="2400" dirty="0" smtClean="0"/>
              <a:t>test3.html</a:t>
            </a:r>
            <a:endParaRPr lang="zh-CN" altLang="en-US" dirty="0"/>
          </a:p>
        </p:txBody>
      </p:sp>
    </p:spTree>
    <p:extLst>
      <p:ext uri="{BB962C8B-B14F-4D97-AF65-F5344CB8AC3E}">
        <p14:creationId xmlns:p14="http://schemas.microsoft.com/office/powerpoint/2010/main" val="369692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25"/>
          <p:cNvGrpSpPr>
            <a:grpSpLocks/>
          </p:cNvGrpSpPr>
          <p:nvPr/>
        </p:nvGrpSpPr>
        <p:grpSpPr bwMode="auto">
          <a:xfrm>
            <a:off x="-365919" y="-1531144"/>
            <a:ext cx="12463463" cy="9278938"/>
            <a:chOff x="0" y="0"/>
            <a:chExt cx="12463730" cy="9279959"/>
          </a:xfrm>
        </p:grpSpPr>
        <p:sp>
          <p:nvSpPr>
            <p:cNvPr id="25603"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4"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5"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6"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7"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8" name="椭圆 5"/>
            <p:cNvSpPr>
              <a:spLocks noChangeArrowheads="1"/>
            </p:cNvSpPr>
            <p:nvPr/>
          </p:nvSpPr>
          <p:spPr bwMode="auto">
            <a:xfrm rot="4071505">
              <a:off x="8283693" y="492662"/>
              <a:ext cx="2130503"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9"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0"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1"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2"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3"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4"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5615" name="椭圆 20"/>
          <p:cNvSpPr>
            <a:spLocks noChangeArrowheads="1"/>
          </p:cNvSpPr>
          <p:nvPr/>
        </p:nvSpPr>
        <p:spPr bwMode="auto">
          <a:xfrm>
            <a:off x="4312444" y="1480344"/>
            <a:ext cx="3697288" cy="3697288"/>
          </a:xfrm>
          <a:prstGeom prst="ellipse">
            <a:avLst/>
          </a:prstGeom>
          <a:solidFill>
            <a:srgbClr val="000000">
              <a:alpha val="57999"/>
            </a:srgbClr>
          </a:solidFill>
          <a:ln w="25400" cap="flat" cmpd="sng">
            <a:solidFill>
              <a:srgbClr val="498DA4"/>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6" name="同心圆 22"/>
          <p:cNvSpPr>
            <a:spLocks noChangeArrowheads="1"/>
          </p:cNvSpPr>
          <p:nvPr/>
        </p:nvSpPr>
        <p:spPr bwMode="auto">
          <a:xfrm>
            <a:off x="4563270" y="1731170"/>
            <a:ext cx="3197225" cy="3197225"/>
          </a:xfrm>
          <a:custGeom>
            <a:avLst/>
            <a:gdLst>
              <a:gd name="G0" fmla="+- 637 0 0"/>
              <a:gd name="G1" fmla="+- 21600 0 637"/>
              <a:gd name="G2" fmla="+- 21600 0 63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37" y="10800"/>
                </a:moveTo>
                <a:cubicBezTo>
                  <a:pt x="637" y="16413"/>
                  <a:pt x="5187" y="20963"/>
                  <a:pt x="10800" y="20963"/>
                </a:cubicBezTo>
                <a:cubicBezTo>
                  <a:pt x="16413" y="20963"/>
                  <a:pt x="20963" y="16413"/>
                  <a:pt x="20963" y="10800"/>
                </a:cubicBezTo>
                <a:cubicBezTo>
                  <a:pt x="20963" y="5187"/>
                  <a:pt x="16413" y="637"/>
                  <a:pt x="10800" y="637"/>
                </a:cubicBezTo>
                <a:cubicBezTo>
                  <a:pt x="5187" y="637"/>
                  <a:pt x="637" y="5187"/>
                  <a:pt x="637" y="10800"/>
                </a:cubicBezTo>
                <a:close/>
              </a:path>
            </a:pathLst>
          </a:custGeom>
          <a:gradFill rotWithShape="1">
            <a:gsLst>
              <a:gs pos="0">
                <a:srgbClr val="BF638A"/>
              </a:gs>
              <a:gs pos="12000">
                <a:srgbClr val="BF638A"/>
              </a:gs>
              <a:gs pos="15999">
                <a:srgbClr val="D27E50"/>
              </a:gs>
              <a:gs pos="34999">
                <a:srgbClr val="DB9649"/>
              </a:gs>
              <a:gs pos="39000">
                <a:srgbClr val="80CAD7"/>
              </a:gs>
              <a:gs pos="56000">
                <a:srgbClr val="80CAD7"/>
              </a:gs>
              <a:gs pos="62999">
                <a:srgbClr val="498DA4"/>
              </a:gs>
              <a:gs pos="82999">
                <a:srgbClr val="498DA4"/>
              </a:gs>
              <a:gs pos="84999">
                <a:srgbClr val="DB9649"/>
              </a:gs>
              <a:gs pos="98999">
                <a:srgbClr val="DB9649"/>
              </a:gs>
              <a:gs pos="100000">
                <a:srgbClr val="DB9649"/>
              </a:gs>
            </a:gsLst>
            <a:lin ang="5400000" scaled="1"/>
          </a:gra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25617" name="TextBox 23"/>
          <p:cNvSpPr>
            <a:spLocks noChangeArrowheads="1"/>
          </p:cNvSpPr>
          <p:nvPr/>
        </p:nvSpPr>
        <p:spPr bwMode="auto">
          <a:xfrm>
            <a:off x="4789082" y="2893496"/>
            <a:ext cx="2657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a:t>
            </a:r>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插件</a:t>
            </a:r>
          </a:p>
        </p:txBody>
      </p:sp>
      <p:sp>
        <p:nvSpPr>
          <p:cNvPr id="3"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4" name="文本框 3"/>
          <p:cNvSpPr txBox="1"/>
          <p:nvPr/>
        </p:nvSpPr>
        <p:spPr>
          <a:xfrm>
            <a:off x="2124332" y="1692125"/>
            <a:ext cx="7776648" cy="369332"/>
          </a:xfrm>
          <a:prstGeom prst="rect">
            <a:avLst/>
          </a:prstGeom>
          <a:noFill/>
        </p:spPr>
        <p:txBody>
          <a:bodyPr wrap="square" rtlCol="0">
            <a:spAutoFit/>
          </a:bodyPr>
          <a:lstStyle/>
          <a:p>
            <a:endParaRPr lang="zh-CN" altLang="en-US" dirty="0"/>
          </a:p>
        </p:txBody>
      </p:sp>
      <p:sp>
        <p:nvSpPr>
          <p:cNvPr id="6" name="内容占位符 1"/>
          <p:cNvSpPr txBox="1">
            <a:spLocks/>
          </p:cNvSpPr>
          <p:nvPr/>
        </p:nvSpPr>
        <p:spPr bwMode="auto">
          <a:xfrm>
            <a:off x="755651" y="1260089"/>
            <a:ext cx="10368863" cy="17281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buNone/>
            </a:pPr>
            <a:r>
              <a:rPr lang="zh-CN" altLang="en-US" sz="2800" dirty="0" smtClean="0">
                <a:latin typeface="微软雅黑" panose="020B0503020204020204" pitchFamily="34" charset="-122"/>
                <a:ea typeface="微软雅黑" panose="020B0503020204020204" pitchFamily="34" charset="-122"/>
              </a:rPr>
              <a:t>对话框可以显示简短信息或是向访问者发问。</a:t>
            </a:r>
            <a:endParaRPr lang="en-US" altLang="zh-CN" sz="2800" dirty="0" smtClean="0">
              <a:latin typeface="微软雅黑" panose="020B0503020204020204" pitchFamily="34" charset="-122"/>
              <a:ea typeface="微软雅黑" panose="020B0503020204020204" pitchFamily="34" charset="-122"/>
            </a:endParaRPr>
          </a:p>
          <a:p>
            <a:pPr marL="0" indent="0">
              <a:lnSpc>
                <a:spcPts val="3600"/>
              </a:lnSpc>
              <a:buNone/>
            </a:pPr>
            <a:r>
              <a:rPr lang="zh-CN" altLang="en-US" sz="2600" dirty="0" smtClean="0">
                <a:latin typeface="微软雅黑" panose="020B0503020204020204" pitchFamily="34" charset="-122"/>
                <a:ea typeface="微软雅黑" panose="020B0503020204020204" pitchFamily="34" charset="-122"/>
              </a:rPr>
              <a:t>实现方式：</a:t>
            </a:r>
            <a:r>
              <a:rPr lang="en-US" altLang="zh-CN" sz="2600" dirty="0" smtClean="0">
                <a:latin typeface="微软雅黑" panose="020B0503020204020204" pitchFamily="34" charset="-122"/>
                <a:ea typeface="微软雅黑" panose="020B0503020204020204" pitchFamily="34" charset="-122"/>
              </a:rPr>
              <a:t>1. JavaScript</a:t>
            </a:r>
            <a:r>
              <a:rPr lang="zh-CN" altLang="en-US" sz="2600" dirty="0" smtClean="0">
                <a:latin typeface="微软雅黑" panose="020B0503020204020204" pitchFamily="34" charset="-122"/>
                <a:ea typeface="微软雅黑" panose="020B0503020204020204" pitchFamily="34" charset="-122"/>
              </a:rPr>
              <a:t>的原生对话框，</a:t>
            </a:r>
            <a:r>
              <a:rPr lang="en-US" altLang="zh-CN" sz="2600" dirty="0" smtClean="0">
                <a:latin typeface="微软雅黑" panose="020B0503020204020204" pitchFamily="34" charset="-122"/>
                <a:ea typeface="微软雅黑" panose="020B0503020204020204" pitchFamily="34" charset="-122"/>
              </a:rPr>
              <a:t>alert</a:t>
            </a:r>
            <a:r>
              <a:rPr lang="zh-CN" altLang="en-US" sz="2600" dirty="0" smtClean="0">
                <a:latin typeface="微软雅黑" panose="020B0503020204020204" pitchFamily="34" charset="-122"/>
                <a:ea typeface="微软雅黑" panose="020B0503020204020204" pitchFamily="34" charset="-122"/>
              </a:rPr>
              <a:t>或</a:t>
            </a:r>
            <a:r>
              <a:rPr lang="en-US" altLang="zh-CN" sz="2600" dirty="0" smtClean="0">
                <a:latin typeface="微软雅黑" panose="020B0503020204020204" pitchFamily="34" charset="-122"/>
                <a:ea typeface="微软雅黑" panose="020B0503020204020204" pitchFamily="34" charset="-122"/>
              </a:rPr>
              <a:t>confirm</a:t>
            </a:r>
            <a:r>
              <a:rPr lang="zh-CN" altLang="en-US" sz="2600" dirty="0" smtClean="0">
                <a:latin typeface="微软雅黑" panose="020B0503020204020204" pitchFamily="34" charset="-122"/>
                <a:ea typeface="微软雅黑" panose="020B0503020204020204" pitchFamily="34" charset="-122"/>
              </a:rPr>
              <a:t>等。</a:t>
            </a:r>
            <a:endParaRPr lang="en-US" altLang="zh-CN" sz="2600" dirty="0" smtClean="0">
              <a:latin typeface="微软雅黑" panose="020B0503020204020204" pitchFamily="34" charset="-122"/>
              <a:ea typeface="微软雅黑" panose="020B0503020204020204" pitchFamily="34" charset="-122"/>
            </a:endParaRPr>
          </a:p>
          <a:p>
            <a:pPr marL="0" indent="0">
              <a:lnSpc>
                <a:spcPts val="3600"/>
              </a:lnSpc>
              <a:buNone/>
            </a:pPr>
            <a:r>
              <a:rPr lang="en-US" altLang="zh-CN" sz="2600" dirty="0">
                <a:latin typeface="微软雅黑" panose="020B0503020204020204" pitchFamily="34" charset="-122"/>
                <a:ea typeface="微软雅黑" panose="020B0503020204020204" pitchFamily="34" charset="-122"/>
              </a:rPr>
              <a:t>	        2. jQuery </a:t>
            </a:r>
            <a:r>
              <a:rPr lang="en-US" altLang="zh-CN" sz="2600" dirty="0" smtClean="0">
                <a:latin typeface="微软雅黑" panose="020B0503020204020204" pitchFamily="34" charset="-122"/>
                <a:ea typeface="微软雅黑" panose="020B0503020204020204" pitchFamily="34" charset="-122"/>
              </a:rPr>
              <a:t>UI</a:t>
            </a:r>
            <a:r>
              <a:rPr lang="zh-CN" altLang="en-US" sz="2600" dirty="0" smtClean="0">
                <a:latin typeface="微软雅黑" panose="020B0503020204020204" pitchFamily="34" charset="-122"/>
                <a:ea typeface="微软雅黑" panose="020B0503020204020204" pitchFamily="34" charset="-122"/>
              </a:rPr>
              <a:t>对话框部件</a:t>
            </a:r>
            <a:endParaRPr lang="en-US" altLang="zh-CN" sz="2600" dirty="0">
              <a:latin typeface="微软雅黑" panose="020B0503020204020204" pitchFamily="34" charset="-122"/>
              <a:ea typeface="微软雅黑" panose="020B0503020204020204" pitchFamily="34" charset="-122"/>
            </a:endParaRPr>
          </a:p>
        </p:txBody>
      </p:sp>
      <p:sp>
        <p:nvSpPr>
          <p:cNvPr id="7"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5" name="文本框 4"/>
          <p:cNvSpPr txBox="1"/>
          <p:nvPr/>
        </p:nvSpPr>
        <p:spPr>
          <a:xfrm>
            <a:off x="1763734" y="127132"/>
            <a:ext cx="4968414"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对话框</a:t>
            </a:r>
          </a:p>
        </p:txBody>
      </p:sp>
      <p:sp>
        <p:nvSpPr>
          <p:cNvPr id="8" name="文本框 7"/>
          <p:cNvSpPr txBox="1"/>
          <p:nvPr/>
        </p:nvSpPr>
        <p:spPr>
          <a:xfrm>
            <a:off x="755651" y="3276257"/>
            <a:ext cx="10440869" cy="1631216"/>
          </a:xfrm>
          <a:prstGeom prst="rect">
            <a:avLst/>
          </a:prstGeom>
          <a:noFill/>
        </p:spPr>
        <p:txBody>
          <a:bodyPr wrap="square" rtlCol="0">
            <a:spAutoFit/>
          </a:bodyPr>
          <a:lstStyle/>
          <a:p>
            <a:pPr>
              <a:lnSpc>
                <a:spcPts val="3600"/>
              </a:lnSpc>
              <a:spcBef>
                <a:spcPts val="600"/>
              </a:spcBef>
              <a:spcAft>
                <a:spcPts val="600"/>
              </a:spcAft>
            </a:pP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对话框是一个</a:t>
            </a:r>
            <a:r>
              <a:rPr lang="zh-CN" altLang="en-US" sz="28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悬浮窗口</a:t>
            </a: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，包括一个标题栏和一个内容区域</a:t>
            </a:r>
            <a:r>
              <a:rPr lang="zh-CN" altLang="en-US" sz="2800" dirty="0" smtClean="0">
                <a:latin typeface="微软雅黑" panose="020B0503020204020204" pitchFamily="34" charset="-122"/>
                <a:ea typeface="微软雅黑" panose="020B0503020204020204" pitchFamily="34" charset="-122"/>
                <a:sym typeface="Calibri" panose="020F0502020204030204" pitchFamily="34" charset="0"/>
              </a:rPr>
              <a:t>。</a:t>
            </a:r>
            <a:endParaRPr lang="en-US" altLang="zh-CN" sz="2800" dirty="0" smtClean="0">
              <a:latin typeface="微软雅黑" panose="020B0503020204020204" pitchFamily="34" charset="-122"/>
              <a:ea typeface="微软雅黑" panose="020B0503020204020204" pitchFamily="34" charset="-122"/>
              <a:sym typeface="Calibri" panose="020F0502020204030204" pitchFamily="34" charset="0"/>
            </a:endParaRPr>
          </a:p>
          <a:p>
            <a:pPr>
              <a:lnSpc>
                <a:spcPts val="3600"/>
              </a:lnSpc>
              <a:spcBef>
                <a:spcPts val="600"/>
              </a:spcBef>
              <a:spcAft>
                <a:spcPts val="600"/>
              </a:spcAft>
            </a:pPr>
            <a:r>
              <a:rPr lang="zh-CN" altLang="en-US" sz="2800" dirty="0" smtClean="0">
                <a:latin typeface="微软雅黑" panose="020B0503020204020204" pitchFamily="34" charset="-122"/>
                <a:ea typeface="微软雅黑" panose="020B0503020204020204" pitchFamily="34" charset="-122"/>
                <a:sym typeface="Calibri" panose="020F0502020204030204" pitchFamily="34" charset="0"/>
              </a:rPr>
              <a:t>对话框</a:t>
            </a: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窗口可以移动，重新调整大小，默认情况下通过 </a:t>
            </a:r>
            <a:r>
              <a:rPr lang="en-US" altLang="zh-CN" sz="2800" dirty="0">
                <a:latin typeface="微软雅黑" panose="020B0503020204020204" pitchFamily="34" charset="-122"/>
                <a:ea typeface="微软雅黑" panose="020B0503020204020204" pitchFamily="34" charset="-122"/>
                <a:sym typeface="Calibri" panose="020F0502020204030204" pitchFamily="34" charset="0"/>
              </a:rPr>
              <a:t>'x' </a:t>
            </a: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图标关闭</a:t>
            </a:r>
            <a:r>
              <a:rPr lang="zh-CN" altLang="en-US" sz="2800" dirty="0" smtClean="0">
                <a:latin typeface="微软雅黑" panose="020B0503020204020204" pitchFamily="34" charset="-122"/>
                <a:ea typeface="微软雅黑" panose="020B0503020204020204" pitchFamily="34" charset="-122"/>
                <a:sym typeface="Calibri" panose="020F0502020204030204" pitchFamily="34" charset="0"/>
              </a:rPr>
              <a:t>。如果</a:t>
            </a: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内容长度超过最大高度</a:t>
            </a:r>
            <a:r>
              <a:rPr lang="zh-CN" altLang="en-US" sz="2800" dirty="0" smtClean="0">
                <a:latin typeface="微软雅黑" panose="020B0503020204020204" pitchFamily="34" charset="-122"/>
                <a:ea typeface="微软雅黑" panose="020B0503020204020204" pitchFamily="34" charset="-122"/>
                <a:sym typeface="Calibri" panose="020F0502020204030204" pitchFamily="34" charset="0"/>
              </a:rPr>
              <a:t>，会</a:t>
            </a: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自动出现一个滚动条。</a:t>
            </a:r>
          </a:p>
        </p:txBody>
      </p:sp>
    </p:spTree>
    <p:extLst>
      <p:ext uri="{BB962C8B-B14F-4D97-AF65-F5344CB8AC3E}">
        <p14:creationId xmlns:p14="http://schemas.microsoft.com/office/powerpoint/2010/main" val="83547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6" name="内容占位符 1"/>
          <p:cNvSpPr txBox="1">
            <a:spLocks/>
          </p:cNvSpPr>
          <p:nvPr/>
        </p:nvSpPr>
        <p:spPr bwMode="auto">
          <a:xfrm>
            <a:off x="755651" y="2340179"/>
            <a:ext cx="8136677" cy="2880240"/>
          </a:xfrm>
          <a:prstGeom prst="rect">
            <a:avLst/>
          </a:prstGeom>
          <a:solidFill>
            <a:schemeClr val="accent1">
              <a:lumMod val="20000"/>
              <a:lumOff val="80000"/>
            </a:schemeClr>
          </a:solidFill>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Bef>
                <a:spcPts val="200"/>
              </a:spcBef>
              <a:spcAft>
                <a:spcPts val="0"/>
              </a:spcAft>
              <a:buClr>
                <a:schemeClr val="tx1"/>
              </a:buClr>
              <a:buSzPct val="60000"/>
              <a:buFont typeface="Arial" panose="020B0604020202020204" pitchFamily="34" charset="0"/>
              <a:buNone/>
            </a:pPr>
            <a:r>
              <a:rPr lang="en-US" altLang="zh-CN" sz="2300" dirty="0">
                <a:latin typeface="微软雅黑" panose="020B0503020204020204" pitchFamily="34" charset="-122"/>
                <a:ea typeface="微软雅黑" panose="020B0503020204020204" pitchFamily="34" charset="-122"/>
              </a:rPr>
              <a:t>&lt;div id="</a:t>
            </a:r>
            <a:r>
              <a:rPr lang="en-US" altLang="zh-CN" sz="2300" dirty="0" err="1">
                <a:latin typeface="微软雅黑" panose="020B0503020204020204" pitchFamily="34" charset="-122"/>
                <a:ea typeface="微软雅黑" panose="020B0503020204020204" pitchFamily="34" charset="-122"/>
              </a:rPr>
              <a:t>myDialog</a:t>
            </a:r>
            <a:r>
              <a:rPr lang="en-US" altLang="zh-CN" sz="2300" dirty="0">
                <a:latin typeface="微软雅黑" panose="020B0503020204020204" pitchFamily="34" charset="-122"/>
                <a:ea typeface="微软雅黑" panose="020B0503020204020204" pitchFamily="34" charset="-122"/>
              </a:rPr>
              <a:t>" class="flora" &gt;</a:t>
            </a:r>
          </a:p>
          <a:p>
            <a:pPr marL="360000" indent="0">
              <a:lnSpc>
                <a:spcPts val="3600"/>
              </a:lnSpc>
              <a:spcBef>
                <a:spcPts val="200"/>
              </a:spcBef>
              <a:spcAft>
                <a:spcPts val="0"/>
              </a:spcAft>
              <a:buClr>
                <a:schemeClr val="tx1"/>
              </a:buClr>
              <a:buSzPct val="60000"/>
              <a:buFont typeface="Arial" panose="020B0604020202020204" pitchFamily="34" charset="0"/>
              <a:buNone/>
            </a:pPr>
            <a:r>
              <a:rPr lang="zh-CN" altLang="en-US" sz="2300" dirty="0" smtClean="0">
                <a:latin typeface="微软雅黑" panose="020B0503020204020204" pitchFamily="34" charset="-122"/>
                <a:ea typeface="微软雅黑" panose="020B0503020204020204" pitchFamily="34" charset="-122"/>
              </a:rPr>
              <a:t>对话框</a:t>
            </a:r>
            <a:r>
              <a:rPr lang="zh-CN" altLang="en-US" sz="2300" dirty="0">
                <a:latin typeface="微软雅黑" panose="020B0503020204020204" pitchFamily="34" charset="-122"/>
                <a:ea typeface="微软雅黑" panose="020B0503020204020204" pitchFamily="34" charset="-122"/>
              </a:rPr>
              <a:t>是一个悬浮窗口，包括一个标题栏和一个内容区域。对话框窗口可以移动，重新调整大小，默认情况下通过 </a:t>
            </a:r>
            <a:r>
              <a:rPr lang="en-US" altLang="zh-CN" sz="2300" dirty="0" smtClean="0">
                <a:latin typeface="微软雅黑" panose="020B0503020204020204" pitchFamily="34" charset="-122"/>
                <a:ea typeface="微软雅黑" panose="020B0503020204020204" pitchFamily="34" charset="-122"/>
              </a:rPr>
              <a:t>‘x’ </a:t>
            </a:r>
            <a:r>
              <a:rPr lang="zh-CN" altLang="en-US" sz="2300" dirty="0">
                <a:latin typeface="微软雅黑" panose="020B0503020204020204" pitchFamily="34" charset="-122"/>
                <a:ea typeface="微软雅黑" panose="020B0503020204020204" pitchFamily="34" charset="-122"/>
              </a:rPr>
              <a:t>图标关闭。如果内容长度超过最大高度，一个滚动条会自动出现。一个底部按钮栏和一个半透明的模式</a:t>
            </a:r>
            <a:r>
              <a:rPr lang="zh-CN" altLang="en-US" sz="2300" dirty="0" smtClean="0">
                <a:latin typeface="微软雅黑" panose="020B0503020204020204" pitchFamily="34" charset="-122"/>
                <a:ea typeface="微软雅黑" panose="020B0503020204020204" pitchFamily="34" charset="-122"/>
              </a:rPr>
              <a:t>覆盖层</a:t>
            </a:r>
            <a:r>
              <a:rPr lang="en-US" altLang="zh-CN" sz="2300" dirty="0" smtClean="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marL="0" indent="0">
              <a:lnSpc>
                <a:spcPts val="3600"/>
              </a:lnSpc>
              <a:spcBef>
                <a:spcPts val="200"/>
              </a:spcBef>
              <a:spcAft>
                <a:spcPts val="0"/>
              </a:spcAft>
              <a:buClr>
                <a:schemeClr val="tx1"/>
              </a:buClr>
              <a:buSzPct val="60000"/>
              <a:buFont typeface="Arial" panose="020B0604020202020204" pitchFamily="34" charset="0"/>
              <a:buNone/>
            </a:pPr>
            <a:r>
              <a:rPr lang="en-US" altLang="zh-CN" sz="2300" dirty="0">
                <a:latin typeface="微软雅黑" panose="020B0503020204020204" pitchFamily="34" charset="-122"/>
                <a:ea typeface="微软雅黑" panose="020B0503020204020204" pitchFamily="34" charset="-122"/>
              </a:rPr>
              <a:t>&lt;/div&gt;</a:t>
            </a:r>
          </a:p>
        </p:txBody>
      </p:sp>
      <p:sp>
        <p:nvSpPr>
          <p:cNvPr id="2" name="矩形 1"/>
          <p:cNvSpPr/>
          <p:nvPr/>
        </p:nvSpPr>
        <p:spPr>
          <a:xfrm>
            <a:off x="755651" y="1161669"/>
            <a:ext cx="10620884" cy="1156535"/>
          </a:xfrm>
          <a:prstGeom prst="rect">
            <a:avLst/>
          </a:prstGeom>
        </p:spPr>
        <p:txBody>
          <a:bodyPr wrap="square">
            <a:spAutoFit/>
          </a:bodyPr>
          <a:lstStyle/>
          <a:p>
            <a:pPr>
              <a:lnSpc>
                <a:spcPct val="120000"/>
              </a:lnSpc>
              <a:spcBef>
                <a:spcPct val="40000"/>
              </a:spcBef>
              <a:buClr>
                <a:schemeClr val="tx1"/>
              </a:buClr>
              <a:buSzPct val="60000"/>
            </a:pPr>
            <a:r>
              <a:rPr lang="zh-CN" altLang="en-US" sz="2800" dirty="0" smtClean="0">
                <a:latin typeface="微软雅黑" panose="020B0503020204020204" pitchFamily="34" charset="-122"/>
                <a:ea typeface="微软雅黑" panose="020B0503020204020204" pitchFamily="34" charset="-122"/>
                <a:sym typeface="Calibri" panose="020F0502020204030204" pitchFamily="34" charset="0"/>
              </a:rPr>
              <a:t>对话框是在</a:t>
            </a:r>
            <a:r>
              <a:rPr lang="zh-CN" altLang="en-US" sz="2800" dirty="0">
                <a:latin typeface="微软雅黑" panose="020B0503020204020204" pitchFamily="34" charset="-122"/>
                <a:ea typeface="微软雅黑" panose="020B0503020204020204" pitchFamily="34" charset="-122"/>
              </a:rPr>
              <a:t>一个</a:t>
            </a:r>
            <a:r>
              <a:rPr lang="zh-CN" altLang="en-US" sz="2800" dirty="0">
                <a:solidFill>
                  <a:srgbClr val="FF0000"/>
                </a:solidFill>
                <a:latin typeface="微软雅黑" panose="020B0503020204020204" pitchFamily="34" charset="-122"/>
                <a:ea typeface="微软雅黑" panose="020B0503020204020204" pitchFamily="34" charset="-122"/>
              </a:rPr>
              <a:t>交互覆盖层</a:t>
            </a:r>
            <a:r>
              <a:rPr lang="zh-CN" altLang="en-US" sz="2800" dirty="0">
                <a:latin typeface="微软雅黑" panose="020B0503020204020204" pitchFamily="34" charset="-122"/>
                <a:ea typeface="微软雅黑" panose="020B0503020204020204" pitchFamily="34" charset="-122"/>
              </a:rPr>
              <a:t>中打开内容。可以确保在对话框被关闭之前父页面不能进行交互。</a:t>
            </a:r>
            <a:endParaRPr lang="zh-CN" altLang="en-US" sz="28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7"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8" name="文本框 7"/>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对话框</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 name="文本框 2"/>
          <p:cNvSpPr txBox="1"/>
          <p:nvPr/>
        </p:nvSpPr>
        <p:spPr>
          <a:xfrm>
            <a:off x="755651" y="5275927"/>
            <a:ext cx="8136677" cy="1528624"/>
          </a:xfrm>
          <a:prstGeom prst="rect">
            <a:avLst/>
          </a:prstGeom>
          <a:solidFill>
            <a:schemeClr val="accent2">
              <a:lumMod val="20000"/>
              <a:lumOff val="80000"/>
            </a:schemeClr>
          </a:solidFill>
        </p:spPr>
        <p:txBody>
          <a:bodyPr wrap="square" rtlCol="0">
            <a:spAutoFit/>
          </a:bodyPr>
          <a:lstStyle/>
          <a:p>
            <a:pPr>
              <a:lnSpc>
                <a:spcPts val="3600"/>
              </a:lnSpc>
              <a:spcBef>
                <a:spcPts val="200"/>
              </a:spcBef>
              <a:spcAft>
                <a:spcPts val="0"/>
              </a:spcAft>
              <a:buClr>
                <a:schemeClr val="tx1"/>
              </a:buClr>
              <a:buSzPct val="60000"/>
            </a:pPr>
            <a:r>
              <a:rPr lang="en-US" altLang="zh-CN" sz="2300" dirty="0" smtClean="0">
                <a:latin typeface="微软雅黑" panose="020B0503020204020204" pitchFamily="34" charset="-122"/>
                <a:ea typeface="微软雅黑" panose="020B0503020204020204" pitchFamily="34" charset="-122"/>
                <a:sym typeface="Calibri" panose="020F0502020204030204" pitchFamily="34" charset="0"/>
              </a:rPr>
              <a:t>$(</a:t>
            </a:r>
            <a:r>
              <a:rPr lang="en-US" altLang="zh-CN" sz="2300" dirty="0">
                <a:latin typeface="微软雅黑" panose="020B0503020204020204" pitchFamily="34" charset="-122"/>
                <a:ea typeface="微软雅黑" panose="020B0503020204020204" pitchFamily="34" charset="-122"/>
                <a:sym typeface="Calibri" panose="020F0502020204030204" pitchFamily="34" charset="0"/>
              </a:rPr>
              <a:t>function(){</a:t>
            </a:r>
          </a:p>
          <a:p>
            <a:pPr>
              <a:lnSpc>
                <a:spcPts val="3600"/>
              </a:lnSpc>
              <a:spcBef>
                <a:spcPts val="200"/>
              </a:spcBef>
              <a:spcAft>
                <a:spcPts val="0"/>
              </a:spcAft>
              <a:buClr>
                <a:schemeClr val="tx1"/>
              </a:buClr>
              <a:buSzPct val="60000"/>
            </a:pPr>
            <a:r>
              <a:rPr lang="en-US" altLang="zh-CN" sz="2300" dirty="0">
                <a:latin typeface="微软雅黑" panose="020B0503020204020204" pitchFamily="34" charset="-122"/>
                <a:ea typeface="微软雅黑" panose="020B0503020204020204" pitchFamily="34" charset="-122"/>
                <a:sym typeface="Calibri" panose="020F0502020204030204" pitchFamily="34" charset="0"/>
              </a:rPr>
              <a:t>	</a:t>
            </a:r>
            <a:r>
              <a:rPr lang="en-US" altLang="zh-CN" sz="2300" dirty="0" smtClean="0">
                <a:latin typeface="微软雅黑" panose="020B0503020204020204" pitchFamily="34" charset="-122"/>
                <a:ea typeface="微软雅黑" panose="020B0503020204020204" pitchFamily="34" charset="-122"/>
                <a:sym typeface="Calibri" panose="020F0502020204030204" pitchFamily="34" charset="0"/>
              </a:rPr>
              <a:t>$("#</a:t>
            </a:r>
            <a:r>
              <a:rPr lang="en-US" altLang="zh-CN" sz="2300" dirty="0" err="1">
                <a:latin typeface="微软雅黑" panose="020B0503020204020204" pitchFamily="34" charset="-122"/>
                <a:ea typeface="微软雅黑" panose="020B0503020204020204" pitchFamily="34" charset="-122"/>
                <a:sym typeface="Calibri" panose="020F0502020204030204" pitchFamily="34" charset="0"/>
              </a:rPr>
              <a:t>myDialog</a:t>
            </a:r>
            <a:r>
              <a:rPr lang="en-US" altLang="zh-CN" sz="2300" dirty="0">
                <a:latin typeface="微软雅黑" panose="020B0503020204020204" pitchFamily="34" charset="-122"/>
                <a:ea typeface="微软雅黑" panose="020B0503020204020204" pitchFamily="34" charset="-122"/>
                <a:sym typeface="Calibri" panose="020F0502020204030204" pitchFamily="34" charset="0"/>
              </a:rPr>
              <a:t>").</a:t>
            </a:r>
            <a:r>
              <a:rPr lang="en-US" altLang="zh-CN" sz="2300" dirty="0">
                <a:solidFill>
                  <a:srgbClr val="C00000"/>
                </a:solidFill>
                <a:latin typeface="微软雅黑" panose="020B0503020204020204" pitchFamily="34" charset="-122"/>
                <a:ea typeface="微软雅黑" panose="020B0503020204020204" pitchFamily="34" charset="-122"/>
                <a:sym typeface="Calibri" panose="020F0502020204030204" pitchFamily="34" charset="0"/>
              </a:rPr>
              <a:t>dialog()</a:t>
            </a:r>
            <a:r>
              <a:rPr lang="en-US" altLang="zh-CN" sz="2300" dirty="0">
                <a:latin typeface="微软雅黑" panose="020B0503020204020204" pitchFamily="34" charset="-122"/>
                <a:ea typeface="微软雅黑" panose="020B0503020204020204" pitchFamily="34" charset="-122"/>
                <a:sym typeface="Calibri" panose="020F0502020204030204" pitchFamily="34" charset="0"/>
              </a:rPr>
              <a:t>;</a:t>
            </a:r>
          </a:p>
          <a:p>
            <a:pPr>
              <a:lnSpc>
                <a:spcPts val="3600"/>
              </a:lnSpc>
              <a:spcBef>
                <a:spcPts val="200"/>
              </a:spcBef>
              <a:spcAft>
                <a:spcPts val="0"/>
              </a:spcAft>
              <a:buClr>
                <a:schemeClr val="tx1"/>
              </a:buClr>
              <a:buSzPct val="60000"/>
            </a:pPr>
            <a:r>
              <a:rPr lang="en-US" altLang="zh-CN" sz="2300" dirty="0" smtClean="0">
                <a:latin typeface="微软雅黑" panose="020B0503020204020204" pitchFamily="34" charset="-122"/>
                <a:ea typeface="微软雅黑" panose="020B0503020204020204" pitchFamily="34" charset="-122"/>
                <a:sym typeface="Calibri" panose="020F0502020204030204" pitchFamily="34" charset="0"/>
              </a:rPr>
              <a:t>});</a:t>
            </a:r>
          </a:p>
        </p:txBody>
      </p:sp>
      <p:pic>
        <p:nvPicPr>
          <p:cNvPr id="9" name="图片 8"/>
          <p:cNvPicPr>
            <a:picLocks noChangeAspect="1"/>
          </p:cNvPicPr>
          <p:nvPr/>
        </p:nvPicPr>
        <p:blipFill>
          <a:blip r:embed="rId2"/>
          <a:stretch>
            <a:fillRect/>
          </a:stretch>
        </p:blipFill>
        <p:spPr>
          <a:xfrm>
            <a:off x="8971340" y="2340179"/>
            <a:ext cx="3168265" cy="2935748"/>
          </a:xfrm>
          <a:prstGeom prst="rect">
            <a:avLst/>
          </a:prstGeom>
        </p:spPr>
      </p:pic>
      <p:sp>
        <p:nvSpPr>
          <p:cNvPr id="10" name="文本框 9"/>
          <p:cNvSpPr txBox="1"/>
          <p:nvPr/>
        </p:nvSpPr>
        <p:spPr>
          <a:xfrm>
            <a:off x="9470894" y="5614095"/>
            <a:ext cx="1872156" cy="461665"/>
          </a:xfrm>
          <a:prstGeom prst="rect">
            <a:avLst/>
          </a:prstGeom>
          <a:noFill/>
        </p:spPr>
        <p:txBody>
          <a:bodyPr wrap="square" rtlCol="0">
            <a:spAutoFit/>
          </a:bodyPr>
          <a:lstStyle/>
          <a:p>
            <a:r>
              <a:rPr lang="en-US" altLang="zh-CN" sz="2400" dirty="0" smtClean="0"/>
              <a:t>dialog1.html</a:t>
            </a:r>
            <a:endParaRPr lang="zh-CN" altLang="en-US" dirty="0"/>
          </a:p>
        </p:txBody>
      </p:sp>
    </p:spTree>
    <p:extLst>
      <p:ext uri="{BB962C8B-B14F-4D97-AF65-F5344CB8AC3E}">
        <p14:creationId xmlns:p14="http://schemas.microsoft.com/office/powerpoint/2010/main" val="31185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6" name="内容占位符 1"/>
          <p:cNvSpPr txBox="1">
            <a:spLocks/>
          </p:cNvSpPr>
          <p:nvPr/>
        </p:nvSpPr>
        <p:spPr bwMode="auto">
          <a:xfrm>
            <a:off x="755651" y="1188082"/>
            <a:ext cx="10944911" cy="50404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zh-CN" altLang="en-US" sz="2800" dirty="0" smtClean="0">
                <a:latin typeface="微软雅黑" panose="020B0503020204020204" pitchFamily="34" charset="-122"/>
                <a:ea typeface="微软雅黑" panose="020B0503020204020204" pitchFamily="34" charset="-122"/>
              </a:rPr>
              <a:t>自定义对话框</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需要</a:t>
            </a:r>
            <a:r>
              <a:rPr lang="zh-CN" altLang="en-US" sz="2800" dirty="0">
                <a:latin typeface="微软雅黑" panose="020B0503020204020204" pitchFamily="34" charset="-122"/>
                <a:ea typeface="微软雅黑" panose="020B0503020204020204" pitchFamily="34" charset="-122"/>
              </a:rPr>
              <a:t>使用对话框指定</a:t>
            </a:r>
            <a:r>
              <a:rPr lang="zh-CN" altLang="en-US" sz="2800" dirty="0" smtClean="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CSS class </a:t>
            </a:r>
            <a:r>
              <a:rPr lang="zh-CN" altLang="en-US" sz="2800" dirty="0">
                <a:latin typeface="微软雅黑" panose="020B0503020204020204" pitchFamily="34" charset="-122"/>
                <a:ea typeface="微软雅黑" panose="020B0503020204020204" pitchFamily="34" charset="-122"/>
              </a:rPr>
              <a:t>名称</a:t>
            </a:r>
            <a:endParaRPr lang="en-US" altLang="zh-CN" sz="2800" dirty="0" smtClean="0">
              <a:latin typeface="微软雅黑" panose="020B0503020204020204" pitchFamily="34" charset="-122"/>
              <a:ea typeface="微软雅黑" panose="020B0503020204020204" pitchFamily="34" charset="-122"/>
            </a:endParaRPr>
          </a:p>
          <a:p>
            <a:pPr marL="0" indent="0">
              <a:spcAft>
                <a:spcPts val="600"/>
              </a:spcAft>
              <a:buNone/>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-dialog</a:t>
            </a:r>
            <a:r>
              <a:rPr lang="zh-CN" altLang="en-US" sz="2600" dirty="0">
                <a:latin typeface="微软雅黑" panose="020B0503020204020204" pitchFamily="34" charset="-122"/>
                <a:ea typeface="微软雅黑" panose="020B0503020204020204" pitchFamily="34" charset="-122"/>
              </a:rPr>
              <a:t>：对话框的外层容器。</a:t>
            </a:r>
          </a:p>
          <a:p>
            <a:pPr marL="0" indent="0">
              <a:spcAft>
                <a:spcPts val="600"/>
              </a:spcAft>
              <a:buNone/>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-dialog-</a:t>
            </a:r>
            <a:r>
              <a:rPr lang="en-US" altLang="zh-CN" sz="2600" dirty="0" err="1">
                <a:latin typeface="微软雅黑" panose="020B0503020204020204" pitchFamily="34" charset="-122"/>
                <a:ea typeface="微软雅黑" panose="020B0503020204020204" pitchFamily="34" charset="-122"/>
              </a:rPr>
              <a:t>titlebar</a:t>
            </a:r>
            <a:r>
              <a:rPr lang="zh-CN" altLang="en-US" sz="2600" dirty="0">
                <a:latin typeface="微软雅黑" panose="020B0503020204020204" pitchFamily="34" charset="-122"/>
                <a:ea typeface="微软雅黑" panose="020B0503020204020204" pitchFamily="34" charset="-122"/>
              </a:rPr>
              <a:t>：包含对话框标题和关闭按钮的标题栏。</a:t>
            </a:r>
          </a:p>
          <a:p>
            <a:pPr marL="0" indent="0">
              <a:spcAft>
                <a:spcPts val="600"/>
              </a:spcAft>
              <a:buNone/>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-dialog-title</a:t>
            </a:r>
            <a:r>
              <a:rPr lang="zh-CN" altLang="en-US" sz="2600" dirty="0">
                <a:latin typeface="微软雅黑" panose="020B0503020204020204" pitchFamily="34" charset="-122"/>
                <a:ea typeface="微软雅黑" panose="020B0503020204020204" pitchFamily="34" charset="-122"/>
              </a:rPr>
              <a:t>：对话框文本标题周围的容器。</a:t>
            </a:r>
          </a:p>
          <a:p>
            <a:pPr marL="0" indent="0">
              <a:spcAft>
                <a:spcPts val="600"/>
              </a:spcAft>
              <a:buNone/>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-dialog-</a:t>
            </a:r>
            <a:r>
              <a:rPr lang="en-US" altLang="zh-CN" sz="2600" dirty="0" err="1">
                <a:latin typeface="微软雅黑" panose="020B0503020204020204" pitchFamily="34" charset="-122"/>
                <a:ea typeface="微软雅黑" panose="020B0503020204020204" pitchFamily="34" charset="-122"/>
              </a:rPr>
              <a:t>titlebar</a:t>
            </a:r>
            <a:r>
              <a:rPr lang="en-US" altLang="zh-CN" sz="2600" dirty="0">
                <a:latin typeface="微软雅黑" panose="020B0503020204020204" pitchFamily="34" charset="-122"/>
                <a:ea typeface="微软雅黑" panose="020B0503020204020204" pitchFamily="34" charset="-122"/>
              </a:rPr>
              <a:t>-close</a:t>
            </a:r>
            <a:r>
              <a:rPr lang="zh-CN" altLang="en-US" sz="2600" dirty="0">
                <a:latin typeface="微软雅黑" panose="020B0503020204020204" pitchFamily="34" charset="-122"/>
                <a:ea typeface="微软雅黑" panose="020B0503020204020204" pitchFamily="34" charset="-122"/>
              </a:rPr>
              <a:t>：对话框的关闭按钮。</a:t>
            </a:r>
          </a:p>
          <a:p>
            <a:pPr marL="0" indent="0">
              <a:spcAft>
                <a:spcPts val="600"/>
              </a:spcAft>
              <a:buNone/>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-dialog-content</a:t>
            </a:r>
            <a:r>
              <a:rPr lang="zh-CN" altLang="en-US" sz="2600" dirty="0">
                <a:latin typeface="微软雅黑" panose="020B0503020204020204" pitchFamily="34" charset="-122"/>
                <a:ea typeface="微软雅黑" panose="020B0503020204020204" pitchFamily="34" charset="-122"/>
              </a:rPr>
              <a:t>：对话框内容周围的容器。这也是部件被实例化的元素。</a:t>
            </a:r>
          </a:p>
          <a:p>
            <a:pPr marL="0" indent="0">
              <a:spcAft>
                <a:spcPts val="600"/>
              </a:spcAft>
              <a:buNone/>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-dialog-</a:t>
            </a:r>
            <a:r>
              <a:rPr lang="en-US" altLang="zh-CN" sz="2600" dirty="0" err="1">
                <a:latin typeface="微软雅黑" panose="020B0503020204020204" pitchFamily="34" charset="-122"/>
                <a:ea typeface="微软雅黑" panose="020B0503020204020204" pitchFamily="34" charset="-122"/>
              </a:rPr>
              <a:t>buttonpane</a:t>
            </a:r>
            <a:r>
              <a:rPr lang="zh-CN" altLang="en-US" sz="2600" dirty="0">
                <a:latin typeface="微软雅黑" panose="020B0503020204020204" pitchFamily="34" charset="-122"/>
                <a:ea typeface="微软雅黑" panose="020B0503020204020204" pitchFamily="34" charset="-122"/>
              </a:rPr>
              <a:t>：包含对话按钮的面板。只有当设置了 </a:t>
            </a:r>
            <a:r>
              <a:rPr lang="en-US" altLang="zh-CN" sz="2600" dirty="0">
                <a:latin typeface="微软雅黑" panose="020B0503020204020204" pitchFamily="34" charset="-122"/>
                <a:ea typeface="微软雅黑" panose="020B0503020204020204" pitchFamily="34" charset="-122"/>
              </a:rPr>
              <a:t>buttons </a:t>
            </a:r>
            <a:r>
              <a:rPr lang="zh-CN" altLang="en-US" sz="2600" dirty="0">
                <a:latin typeface="微软雅黑" panose="020B0503020204020204" pitchFamily="34" charset="-122"/>
                <a:ea typeface="微软雅黑" panose="020B0503020204020204" pitchFamily="34" charset="-122"/>
              </a:rPr>
              <a:t>选项时才呈现。</a:t>
            </a:r>
          </a:p>
          <a:p>
            <a:pPr marL="0" indent="0">
              <a:spcAft>
                <a:spcPts val="600"/>
              </a:spcAft>
              <a:buNone/>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-dialog-</a:t>
            </a:r>
            <a:r>
              <a:rPr lang="en-US" altLang="zh-CN" sz="2600" dirty="0" err="1">
                <a:latin typeface="微软雅黑" panose="020B0503020204020204" pitchFamily="34" charset="-122"/>
                <a:ea typeface="微软雅黑" panose="020B0503020204020204" pitchFamily="34" charset="-122"/>
              </a:rPr>
              <a:t>buttonset</a:t>
            </a:r>
            <a:r>
              <a:rPr lang="zh-CN" altLang="en-US" sz="2600" dirty="0">
                <a:latin typeface="微软雅黑" panose="020B0503020204020204" pitchFamily="34" charset="-122"/>
                <a:ea typeface="微软雅黑" panose="020B0503020204020204" pitchFamily="34" charset="-122"/>
              </a:rPr>
              <a:t>：按钮周围的容器</a:t>
            </a:r>
            <a:r>
              <a:rPr lang="zh-CN" altLang="en-US"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自定义对话框皮肤</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Tree>
    <p:extLst>
      <p:ext uri="{BB962C8B-B14F-4D97-AF65-F5344CB8AC3E}">
        <p14:creationId xmlns:p14="http://schemas.microsoft.com/office/powerpoint/2010/main" val="141248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dialog(options</a:t>
            </a:r>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方法</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9" name="文本框 8"/>
          <p:cNvSpPr txBox="1"/>
          <p:nvPr/>
        </p:nvSpPr>
        <p:spPr>
          <a:xfrm>
            <a:off x="971668" y="1183993"/>
            <a:ext cx="9792816" cy="2314480"/>
          </a:xfrm>
          <a:prstGeom prst="rect">
            <a:avLst/>
          </a:prstGeom>
          <a:noFill/>
        </p:spPr>
        <p:txBody>
          <a:bodyPr wrap="square" rtlCol="0">
            <a:spAutoFit/>
          </a:bodyPr>
          <a:lstStyle/>
          <a:p>
            <a:pPr>
              <a:lnSpc>
                <a:spcPct val="120000"/>
              </a:lnSpc>
              <a:spcBef>
                <a:spcPts val="600"/>
              </a:spcBef>
              <a:spcAft>
                <a:spcPts val="600"/>
              </a:spcAft>
            </a:pPr>
            <a:r>
              <a:rPr lang="en-US" altLang="zh-CN" sz="2800" dirty="0" smtClean="0">
                <a:latin typeface="微软雅黑" panose="020B0503020204020204" pitchFamily="34" charset="-122"/>
                <a:ea typeface="微软雅黑" panose="020B0503020204020204" pitchFamily="34" charset="-122"/>
              </a:rPr>
              <a:t>dialog(options</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方法声明使用对话框机制来管理</a:t>
            </a:r>
            <a:r>
              <a:rPr lang="en-US" altLang="zh-CN" sz="2800" dirty="0" smtClean="0">
                <a:latin typeface="微软雅黑" panose="020B0503020204020204" pitchFamily="34" charset="-122"/>
                <a:ea typeface="微软雅黑" panose="020B0503020204020204" pitchFamily="34" charset="-122"/>
              </a:rPr>
              <a:t>HTML</a:t>
            </a:r>
            <a:r>
              <a:rPr lang="zh-CN" altLang="en-US" sz="2800" dirty="0" smtClean="0">
                <a:latin typeface="微软雅黑" panose="020B0503020204020204" pitchFamily="34" charset="-122"/>
                <a:ea typeface="微软雅黑" panose="020B0503020204020204" pitchFamily="34" charset="-122"/>
              </a:rPr>
              <a:t>元素。</a:t>
            </a:r>
            <a:r>
              <a:rPr lang="en-US" altLang="zh-CN" sz="2800" dirty="0">
                <a:latin typeface="微软雅黑" panose="020B0503020204020204" pitchFamily="34" charset="-122"/>
                <a:ea typeface="微软雅黑" panose="020B0503020204020204" pitchFamily="34" charset="-122"/>
              </a:rPr>
              <a:t>o</a:t>
            </a:r>
            <a:r>
              <a:rPr lang="en-US" altLang="zh-CN" sz="2800" dirty="0" smtClean="0">
                <a:latin typeface="微软雅黑" panose="020B0503020204020204" pitchFamily="34" charset="-122"/>
                <a:ea typeface="微软雅黑" panose="020B0503020204020204" pitchFamily="34" charset="-122"/>
              </a:rPr>
              <a:t>ptions</a:t>
            </a:r>
            <a:r>
              <a:rPr lang="zh-CN" altLang="en-US" sz="2800" dirty="0" smtClean="0">
                <a:latin typeface="微软雅黑" panose="020B0503020204020204" pitchFamily="34" charset="-122"/>
                <a:ea typeface="微软雅黑" panose="020B0503020204020204" pitchFamily="34" charset="-122"/>
              </a:rPr>
              <a:t>参数是一个对象，用来指定对话框窗口的外观及行为。</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pPr>
            <a:r>
              <a:rPr lang="zh-CN" altLang="en-US" sz="2800" dirty="0" smtClean="0">
                <a:latin typeface="微软雅黑" panose="020B0503020204020204" pitchFamily="34" charset="-122"/>
                <a:ea typeface="微软雅黑" panose="020B0503020204020204" pitchFamily="34" charset="-122"/>
              </a:rPr>
              <a:t>该参数选项可以管理对话框窗口的外观、位置、大小以及视觉效果。</a:t>
            </a:r>
            <a:endParaRPr lang="en-US" altLang="zh-CN"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971668" y="3708293"/>
            <a:ext cx="9360780" cy="523220"/>
          </a:xfrm>
          <a:prstGeom prst="rect">
            <a:avLst/>
          </a:prstGeom>
          <a:solidFill>
            <a:schemeClr val="accent1">
              <a:lumMod val="20000"/>
              <a:lumOff val="80000"/>
            </a:schemeClr>
          </a:solid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$(selector, content). dialog(options)</a:t>
            </a:r>
          </a:p>
        </p:txBody>
      </p:sp>
    </p:spTree>
    <p:extLst>
      <p:ext uri="{BB962C8B-B14F-4D97-AF65-F5344CB8AC3E}">
        <p14:creationId xmlns:p14="http://schemas.microsoft.com/office/powerpoint/2010/main" val="565810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对话框属性</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nvPr>
        </p:nvGraphicFramePr>
        <p:xfrm>
          <a:off x="899662" y="1933725"/>
          <a:ext cx="9720810" cy="4359655"/>
        </p:xfrm>
        <a:graphic>
          <a:graphicData uri="http://schemas.openxmlformats.org/drawingml/2006/table">
            <a:tbl>
              <a:tblPr firstRow="1" bandRow="1">
                <a:tableStyleId>{8799B23B-EC83-4686-B30A-512413B5E67A}</a:tableStyleId>
              </a:tblPr>
              <a:tblGrid>
                <a:gridCol w="2054805">
                  <a:extLst>
                    <a:ext uri="{9D8B030D-6E8A-4147-A177-3AD203B41FA5}">
                      <a16:colId xmlns:a16="http://schemas.microsoft.com/office/drawing/2014/main" val="1598498661"/>
                    </a:ext>
                  </a:extLst>
                </a:gridCol>
                <a:gridCol w="6058627">
                  <a:extLst>
                    <a:ext uri="{9D8B030D-6E8A-4147-A177-3AD203B41FA5}">
                      <a16:colId xmlns:a16="http://schemas.microsoft.com/office/drawing/2014/main" val="73821957"/>
                    </a:ext>
                  </a:extLst>
                </a:gridCol>
                <a:gridCol w="1607378">
                  <a:extLst>
                    <a:ext uri="{9D8B030D-6E8A-4147-A177-3AD203B41FA5}">
                      <a16:colId xmlns:a16="http://schemas.microsoft.com/office/drawing/2014/main" val="1971019331"/>
                    </a:ext>
                  </a:extLst>
                </a:gridCol>
              </a:tblGrid>
              <a:tr h="608075">
                <a:tc>
                  <a:txBody>
                    <a:bodyPr/>
                    <a:lstStyle/>
                    <a:p>
                      <a:pPr algn="ctr"/>
                      <a:r>
                        <a:rPr lang="zh-CN" altLang="en-US" sz="2800" dirty="0" smtClean="0"/>
                        <a:t>属性</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用途</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默认值</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smtClean="0">
                          <a:effectLst/>
                        </a:rPr>
                        <a:t>height</a:t>
                      </a:r>
                      <a:endParaRPr lang="zh-CN" altLang="en-US" sz="2400" b="0" i="0" kern="1200" dirty="0">
                        <a:solidFill>
                          <a:schemeClr val="tx1"/>
                        </a:solidFill>
                        <a:effectLst/>
                        <a:latin typeface="+mn-lt"/>
                        <a:ea typeface="+mn-ea"/>
                        <a:cs typeface="+mn-cs"/>
                      </a:endParaRPr>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zh-CN" altLang="en-US" sz="2400" kern="1200" dirty="0" smtClean="0">
                          <a:effectLst/>
                          <a:latin typeface="微软雅黑" panose="020B0503020204020204" pitchFamily="34" charset="-122"/>
                          <a:ea typeface="微软雅黑" panose="020B0503020204020204" pitchFamily="34" charset="-122"/>
                        </a:rPr>
                        <a:t>对话框起始高度</a:t>
                      </a:r>
                      <a:endPar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smtClean="0">
                          <a:effectLst/>
                        </a:rPr>
                        <a:t>auto</a:t>
                      </a:r>
                      <a:endParaRPr lang="zh-CN" altLang="en-US" sz="2400" b="0" i="0" kern="1200" dirty="0">
                        <a:solidFill>
                          <a:schemeClr val="tx1"/>
                        </a:solidFill>
                        <a:effectLst/>
                        <a:latin typeface="+mn-lt"/>
                        <a:ea typeface="+mn-ea"/>
                        <a:cs typeface="+mn-cs"/>
                      </a:endParaRPr>
                    </a:p>
                  </a:txBody>
                  <a:tcPr/>
                </a:tc>
                <a:extLst>
                  <a:ext uri="{0D108BD9-81ED-4DB2-BD59-A6C34878D82A}">
                    <a16:rowId xmlns:a16="http://schemas.microsoft.com/office/drawing/2014/main" val="3024641032"/>
                  </a:ext>
                </a:extLst>
              </a:tr>
              <a:tr h="435191">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smtClean="0">
                          <a:effectLst/>
                        </a:rPr>
                        <a:t>width</a:t>
                      </a:r>
                      <a:endParaRPr lang="zh-CN" altLang="en-US" sz="2400" b="0" i="0" kern="1200" dirty="0">
                        <a:solidFill>
                          <a:schemeClr val="tx1"/>
                        </a:solidFill>
                        <a:effectLst/>
                        <a:latin typeface="+mn-lt"/>
                        <a:ea typeface="+mn-ea"/>
                        <a:cs typeface="+mn-cs"/>
                      </a:endParaRPr>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对话框起始宽度</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smtClean="0">
                          <a:effectLst/>
                        </a:rPr>
                        <a:t>300px</a:t>
                      </a:r>
                      <a:endParaRPr lang="zh-CN" altLang="en-US" sz="2400" b="0" i="0" kern="1200" dirty="0">
                        <a:solidFill>
                          <a:schemeClr val="tx1"/>
                        </a:solidFill>
                        <a:effectLst/>
                        <a:latin typeface="+mn-lt"/>
                        <a:ea typeface="+mn-ea"/>
                        <a:cs typeface="+mn-cs"/>
                      </a:endParaRPr>
                    </a:p>
                  </a:txBody>
                  <a:tcPr/>
                </a:tc>
                <a:extLst>
                  <a:ext uri="{0D108BD9-81ED-4DB2-BD59-A6C34878D82A}">
                    <a16:rowId xmlns:a16="http://schemas.microsoft.com/office/drawing/2014/main" val="640390833"/>
                  </a:ext>
                </a:extLst>
              </a:tr>
              <a:tr h="435191">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err="1" smtClean="0">
                          <a:effectLst/>
                        </a:rPr>
                        <a:t>maxHeight</a:t>
                      </a:r>
                      <a:endParaRPr lang="zh-CN" altLang="en-US" sz="2400" b="0" i="0" kern="1200" dirty="0">
                        <a:solidFill>
                          <a:schemeClr val="tx1"/>
                        </a:solidFill>
                        <a:effectLst/>
                        <a:latin typeface="+mn-lt"/>
                        <a:ea typeface="+mn-ea"/>
                        <a:cs typeface="+mn-cs"/>
                      </a:endParaRPr>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对话框可以调整到的最大高度</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ts val="3500"/>
                        </a:lnSpc>
                        <a:spcBef>
                          <a:spcPts val="600"/>
                        </a:spcBef>
                      </a:pPr>
                      <a:endParaRPr lang="zh-CN" altLang="en-US" dirty="0"/>
                    </a:p>
                  </a:txBody>
                  <a:tcPr/>
                </a:tc>
                <a:extLst>
                  <a:ext uri="{0D108BD9-81ED-4DB2-BD59-A6C34878D82A}">
                    <a16:rowId xmlns:a16="http://schemas.microsoft.com/office/drawing/2014/main" val="1026443346"/>
                  </a:ext>
                </a:extLst>
              </a:tr>
              <a:tr h="435191">
                <a:tc>
                  <a:txBody>
                    <a:bodyPr/>
                    <a:lstStyle/>
                    <a:p>
                      <a:pPr>
                        <a:lnSpc>
                          <a:spcPts val="3500"/>
                        </a:lnSpc>
                        <a:spcBef>
                          <a:spcPts val="600"/>
                        </a:spcBef>
                      </a:pPr>
                      <a:r>
                        <a:rPr lang="en-US" altLang="zh-CN" sz="2400" dirty="0" err="1" smtClean="0"/>
                        <a:t>maxWidth</a:t>
                      </a:r>
                      <a:endParaRPr lang="zh-CN" altLang="en-US" sz="2400" dirty="0"/>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对话框可以调整到的最大宽度</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ts val="3500"/>
                        </a:lnSpc>
                        <a:spcBef>
                          <a:spcPts val="600"/>
                        </a:spcBef>
                      </a:pPr>
                      <a:endParaRPr lang="zh-CN" altLang="en-US" dirty="0"/>
                    </a:p>
                  </a:txBody>
                  <a:tcPr/>
                </a:tc>
                <a:extLst>
                  <a:ext uri="{0D108BD9-81ED-4DB2-BD59-A6C34878D82A}">
                    <a16:rowId xmlns:a16="http://schemas.microsoft.com/office/drawing/2014/main" val="3442535015"/>
                  </a:ext>
                </a:extLst>
              </a:tr>
              <a:tr h="435191">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err="1" smtClean="0">
                          <a:effectLst/>
                        </a:rPr>
                        <a:t>minHeight</a:t>
                      </a:r>
                      <a:endParaRPr lang="zh-CN" altLang="en-US" sz="2400" b="0" i="0" kern="1200" dirty="0">
                        <a:solidFill>
                          <a:schemeClr val="tx1"/>
                        </a:solidFill>
                        <a:effectLst/>
                        <a:latin typeface="+mn-lt"/>
                        <a:ea typeface="+mn-ea"/>
                        <a:cs typeface="+mn-cs"/>
                      </a:endParaRPr>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对话框可以调整到的最小高度</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smtClean="0">
                          <a:solidFill>
                            <a:schemeClr val="tx1"/>
                          </a:solidFill>
                          <a:effectLst/>
                          <a:latin typeface="+mn-lt"/>
                          <a:ea typeface="+mn-ea"/>
                          <a:cs typeface="+mn-cs"/>
                        </a:rPr>
                        <a:t>150px</a:t>
                      </a:r>
                      <a:endParaRPr lang="zh-CN" altLang="en-US" sz="2400" kern="1200" dirty="0">
                        <a:solidFill>
                          <a:schemeClr val="tx1"/>
                        </a:solidFill>
                        <a:effectLst/>
                        <a:latin typeface="+mn-lt"/>
                        <a:ea typeface="+mn-ea"/>
                        <a:cs typeface="+mn-cs"/>
                      </a:endParaRPr>
                    </a:p>
                  </a:txBody>
                  <a:tcPr/>
                </a:tc>
                <a:extLst>
                  <a:ext uri="{0D108BD9-81ED-4DB2-BD59-A6C34878D82A}">
                    <a16:rowId xmlns:a16="http://schemas.microsoft.com/office/drawing/2014/main" val="637357763"/>
                  </a:ext>
                </a:extLst>
              </a:tr>
              <a:tr h="435191">
                <a:tc>
                  <a:txBody>
                    <a:bodyPr/>
                    <a:lstStyle/>
                    <a:p>
                      <a:pPr>
                        <a:lnSpc>
                          <a:spcPts val="3500"/>
                        </a:lnSpc>
                        <a:spcBef>
                          <a:spcPts val="600"/>
                        </a:spcBef>
                      </a:pPr>
                      <a:r>
                        <a:rPr lang="en-US" altLang="zh-CN" sz="2400" dirty="0" err="1" smtClean="0"/>
                        <a:t>minWidth</a:t>
                      </a:r>
                      <a:endParaRPr lang="zh-CN" altLang="en-US" sz="2400" dirty="0"/>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zh-CN" altLang="en-US" sz="2400" kern="1200" dirty="0" smtClean="0">
                          <a:solidFill>
                            <a:schemeClr val="tx1"/>
                          </a:solidFill>
                          <a:effectLst/>
                          <a:latin typeface="微软雅黑" panose="020B0503020204020204" pitchFamily="34" charset="-122"/>
                          <a:ea typeface="微软雅黑" panose="020B0503020204020204" pitchFamily="34" charset="-122"/>
                          <a:cs typeface="+mn-cs"/>
                        </a:rPr>
                        <a:t>对话框可以调整到的最大宽度</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smtClean="0">
                          <a:solidFill>
                            <a:schemeClr val="tx1"/>
                          </a:solidFill>
                          <a:effectLst/>
                          <a:latin typeface="+mn-lt"/>
                          <a:ea typeface="+mn-ea"/>
                          <a:cs typeface="+mn-cs"/>
                        </a:rPr>
                        <a:t>150px</a:t>
                      </a:r>
                      <a:endParaRPr lang="zh-CN" altLang="en-US" sz="2400" kern="1200" dirty="0">
                        <a:solidFill>
                          <a:schemeClr val="tx1"/>
                        </a:solidFill>
                        <a:effectLst/>
                        <a:latin typeface="+mn-lt"/>
                        <a:ea typeface="+mn-ea"/>
                        <a:cs typeface="+mn-cs"/>
                      </a:endParaRPr>
                    </a:p>
                  </a:txBody>
                  <a:tcPr/>
                </a:tc>
                <a:extLst>
                  <a:ext uri="{0D108BD9-81ED-4DB2-BD59-A6C34878D82A}">
                    <a16:rowId xmlns:a16="http://schemas.microsoft.com/office/drawing/2014/main" val="4064118835"/>
                  </a:ext>
                </a:extLst>
              </a:tr>
              <a:tr h="435191">
                <a:tc>
                  <a:txBody>
                    <a:bodyPr/>
                    <a:lstStyle/>
                    <a:p>
                      <a:pPr>
                        <a:lnSpc>
                          <a:spcPts val="3500"/>
                        </a:lnSpc>
                        <a:spcBef>
                          <a:spcPts val="600"/>
                        </a:spcBef>
                      </a:pPr>
                      <a:r>
                        <a:rPr lang="en-US" altLang="zh-CN" sz="2400" kern="1200" dirty="0" smtClean="0">
                          <a:effectLst/>
                        </a:rPr>
                        <a:t>position </a:t>
                      </a:r>
                      <a:endParaRPr lang="zh-CN" altLang="en-US" sz="2400" dirty="0"/>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设置对话框的位置，由坐标</a:t>
                      </a:r>
                      <a:r>
                        <a:rPr lang="en-US" altLang="zh-CN" sz="2400" kern="1200" dirty="0" smtClean="0">
                          <a:effectLst/>
                          <a:latin typeface="微软雅黑" panose="020B0503020204020204" pitchFamily="34" charset="-122"/>
                          <a:ea typeface="微软雅黑" panose="020B0503020204020204" pitchFamily="34" charset="-122"/>
                        </a:rPr>
                        <a:t>[left, top]</a:t>
                      </a:r>
                      <a:r>
                        <a:rPr lang="zh-CN" altLang="en-US" sz="2400" kern="1200" dirty="0" smtClean="0">
                          <a:effectLst/>
                          <a:latin typeface="微软雅黑" panose="020B0503020204020204" pitchFamily="34" charset="-122"/>
                          <a:ea typeface="微软雅黑" panose="020B0503020204020204" pitchFamily="34" charset="-122"/>
                        </a:rPr>
                        <a:t>指定</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ts val="3500"/>
                        </a:lnSpc>
                        <a:spcBef>
                          <a:spcPts val="600"/>
                        </a:spcBef>
                      </a:pPr>
                      <a:r>
                        <a:rPr lang="en-US" altLang="zh-CN" sz="2400" kern="1200" dirty="0" smtClean="0">
                          <a:effectLst/>
                        </a:rPr>
                        <a:t>center</a:t>
                      </a:r>
                      <a:endParaRPr lang="zh-CN" altLang="en-US" sz="2400" dirty="0"/>
                    </a:p>
                  </a:txBody>
                  <a:tcPr/>
                </a:tc>
                <a:extLst>
                  <a:ext uri="{0D108BD9-81ED-4DB2-BD59-A6C34878D82A}">
                    <a16:rowId xmlns:a16="http://schemas.microsoft.com/office/drawing/2014/main" val="2752288501"/>
                  </a:ext>
                </a:extLst>
              </a:tr>
            </a:tbl>
          </a:graphicData>
        </a:graphic>
      </p:graphicFrame>
      <p:sp>
        <p:nvSpPr>
          <p:cNvPr id="9" name="矩形 8"/>
          <p:cNvSpPr/>
          <p:nvPr/>
        </p:nvSpPr>
        <p:spPr>
          <a:xfrm>
            <a:off x="899662" y="1116077"/>
            <a:ext cx="10512876" cy="609398"/>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管理对话框大小及位置的选项。</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4143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对话框属性</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nvPr>
        </p:nvGraphicFramePr>
        <p:xfrm>
          <a:off x="899662" y="1933725"/>
          <a:ext cx="9936827" cy="4712715"/>
        </p:xfrm>
        <a:graphic>
          <a:graphicData uri="http://schemas.openxmlformats.org/drawingml/2006/table">
            <a:tbl>
              <a:tblPr firstRow="1" bandRow="1">
                <a:tableStyleId>{8799B23B-EC83-4686-B30A-512413B5E67A}</a:tableStyleId>
              </a:tblPr>
              <a:tblGrid>
                <a:gridCol w="1910928">
                  <a:extLst>
                    <a:ext uri="{9D8B030D-6E8A-4147-A177-3AD203B41FA5}">
                      <a16:colId xmlns:a16="http://schemas.microsoft.com/office/drawing/2014/main" val="1598498661"/>
                    </a:ext>
                  </a:extLst>
                </a:gridCol>
                <a:gridCol w="6585780">
                  <a:extLst>
                    <a:ext uri="{9D8B030D-6E8A-4147-A177-3AD203B41FA5}">
                      <a16:colId xmlns:a16="http://schemas.microsoft.com/office/drawing/2014/main" val="73821957"/>
                    </a:ext>
                  </a:extLst>
                </a:gridCol>
                <a:gridCol w="1440119">
                  <a:extLst>
                    <a:ext uri="{9D8B030D-6E8A-4147-A177-3AD203B41FA5}">
                      <a16:colId xmlns:a16="http://schemas.microsoft.com/office/drawing/2014/main" val="1264502914"/>
                    </a:ext>
                  </a:extLst>
                </a:gridCol>
              </a:tblGrid>
              <a:tr h="608075">
                <a:tc>
                  <a:txBody>
                    <a:bodyPr/>
                    <a:lstStyle/>
                    <a:p>
                      <a:pPr algn="ctr">
                        <a:lnSpc>
                          <a:spcPts val="3500"/>
                        </a:lnSpc>
                        <a:spcBef>
                          <a:spcPts val="600"/>
                        </a:spcBef>
                      </a:pPr>
                      <a:r>
                        <a:rPr lang="zh-CN" altLang="en-US" sz="2800" dirty="0" smtClean="0"/>
                        <a:t>属性</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lnSpc>
                          <a:spcPts val="3500"/>
                        </a:lnSpc>
                        <a:spcBef>
                          <a:spcPts val="600"/>
                        </a:spcBef>
                      </a:pPr>
                      <a:r>
                        <a:rPr lang="zh-CN" altLang="en-US" sz="2800" dirty="0" smtClean="0"/>
                        <a:t>用途</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lnSpc>
                          <a:spcPts val="3500"/>
                        </a:lnSpc>
                        <a:spcBef>
                          <a:spcPts val="600"/>
                        </a:spcBef>
                      </a:pPr>
                      <a:r>
                        <a:rPr lang="zh-CN" altLang="en-US" sz="2800" dirty="0" smtClean="0"/>
                        <a:t>默认值</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pPr>
                        <a:lnSpc>
                          <a:spcPts val="3500"/>
                        </a:lnSpc>
                        <a:spcBef>
                          <a:spcPts val="600"/>
                        </a:spcBef>
                      </a:pPr>
                      <a:r>
                        <a:rPr lang="en-US" altLang="zh-CN" sz="2400" kern="1200" dirty="0" smtClean="0">
                          <a:effectLst/>
                        </a:rPr>
                        <a:t>show</a:t>
                      </a:r>
                      <a:endParaRPr lang="zh-CN" altLang="en-US" sz="2400" dirty="0"/>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对话框打开时的视觉效果（</a:t>
                      </a:r>
                      <a:r>
                        <a:rPr lang="en-US" altLang="zh-CN" sz="2400" kern="1200" dirty="0" smtClean="0">
                          <a:effectLst/>
                          <a:latin typeface="微软雅黑" panose="020B0503020204020204" pitchFamily="34" charset="-122"/>
                          <a:ea typeface="微软雅黑" panose="020B0503020204020204" pitchFamily="34" charset="-122"/>
                        </a:rPr>
                        <a:t>blind</a:t>
                      </a:r>
                      <a:r>
                        <a:rPr lang="zh-CN" altLang="en-US" sz="2400" kern="1200" dirty="0" smtClean="0">
                          <a:effectLst/>
                          <a:latin typeface="微软雅黑" panose="020B0503020204020204" pitchFamily="34" charset="-122"/>
                          <a:ea typeface="微软雅黑" panose="020B0503020204020204" pitchFamily="34" charset="-122"/>
                        </a:rPr>
                        <a:t>、</a:t>
                      </a:r>
                      <a:r>
                        <a:rPr lang="en-US" altLang="zh-CN" sz="2400" kern="1200" dirty="0" smtClean="0">
                          <a:effectLst/>
                          <a:latin typeface="微软雅黑" panose="020B0503020204020204" pitchFamily="34" charset="-122"/>
                          <a:ea typeface="微软雅黑" panose="020B0503020204020204" pitchFamily="34" charset="-122"/>
                        </a:rPr>
                        <a:t>bounce</a:t>
                      </a:r>
                      <a:r>
                        <a:rPr lang="zh-CN" altLang="en-US" sz="2400" kern="1200" dirty="0" smtClean="0">
                          <a:effectLst/>
                          <a:latin typeface="微软雅黑" panose="020B0503020204020204" pitchFamily="34" charset="-122"/>
                          <a:ea typeface="微软雅黑" panose="020B0503020204020204" pitchFamily="34" charset="-122"/>
                        </a:rPr>
                        <a:t>、</a:t>
                      </a:r>
                      <a:r>
                        <a:rPr lang="en-US" altLang="zh-CN" sz="2400" kern="1200" dirty="0" smtClean="0">
                          <a:effectLst/>
                          <a:latin typeface="微软雅黑" panose="020B0503020204020204" pitchFamily="34" charset="-122"/>
                          <a:ea typeface="微软雅黑" panose="020B0503020204020204" pitchFamily="34" charset="-122"/>
                        </a:rPr>
                        <a:t>clip</a:t>
                      </a:r>
                      <a:r>
                        <a:rPr lang="zh-CN" altLang="en-US" sz="2400" kern="1200" dirty="0" smtClean="0">
                          <a:effectLst/>
                          <a:latin typeface="微软雅黑" panose="020B0503020204020204" pitchFamily="34" charset="-122"/>
                          <a:ea typeface="微软雅黑" panose="020B0503020204020204" pitchFamily="34" charset="-122"/>
                        </a:rPr>
                        <a:t>、</a:t>
                      </a:r>
                      <a:r>
                        <a:rPr lang="en-US" altLang="zh-CN" sz="2400" kern="1200" dirty="0" smtClean="0">
                          <a:effectLst/>
                          <a:latin typeface="微软雅黑" panose="020B0503020204020204" pitchFamily="34" charset="-122"/>
                          <a:ea typeface="微软雅黑" panose="020B0503020204020204" pitchFamily="34" charset="-122"/>
                        </a:rPr>
                        <a:t>drop</a:t>
                      </a:r>
                      <a:r>
                        <a:rPr lang="zh-CN" altLang="en-US" sz="2400" kern="1200" dirty="0" smtClean="0">
                          <a:effectLst/>
                          <a:latin typeface="微软雅黑" panose="020B0503020204020204" pitchFamily="34" charset="-122"/>
                          <a:ea typeface="微软雅黑" panose="020B0503020204020204" pitchFamily="34" charset="-122"/>
                        </a:rPr>
                        <a:t>、</a:t>
                      </a:r>
                      <a:r>
                        <a:rPr lang="en-US" altLang="zh-CN" sz="2400" kern="1200" dirty="0" smtClean="0">
                          <a:effectLst/>
                          <a:latin typeface="微软雅黑" panose="020B0503020204020204" pitchFamily="34" charset="-122"/>
                          <a:ea typeface="微软雅黑" panose="020B0503020204020204" pitchFamily="34" charset="-122"/>
                        </a:rPr>
                        <a:t>fold</a:t>
                      </a:r>
                      <a:r>
                        <a:rPr lang="zh-CN" altLang="en-US" sz="2400" kern="1200" dirty="0" smtClean="0">
                          <a:effectLst/>
                          <a:latin typeface="微软雅黑" panose="020B0503020204020204" pitchFamily="34" charset="-122"/>
                          <a:ea typeface="微软雅黑" panose="020B0503020204020204" pitchFamily="34" charset="-122"/>
                        </a:rPr>
                        <a:t>、</a:t>
                      </a:r>
                      <a:r>
                        <a:rPr lang="en-US" altLang="zh-CN" sz="2400" kern="1200" dirty="0" smtClean="0">
                          <a:effectLst/>
                          <a:latin typeface="微软雅黑" panose="020B0503020204020204" pitchFamily="34" charset="-122"/>
                          <a:ea typeface="微软雅黑" panose="020B0503020204020204" pitchFamily="34" charset="-122"/>
                        </a:rPr>
                        <a:t>highlight</a:t>
                      </a:r>
                      <a:r>
                        <a:rPr lang="zh-CN" altLang="en-US" sz="2400" kern="1200" dirty="0" smtClean="0">
                          <a:effectLst/>
                          <a:latin typeface="微软雅黑" panose="020B0503020204020204" pitchFamily="34" charset="-122"/>
                          <a:ea typeface="微软雅黑" panose="020B0503020204020204" pitchFamily="34" charset="-122"/>
                        </a:rPr>
                        <a:t>、</a:t>
                      </a:r>
                      <a:r>
                        <a:rPr lang="en-US" altLang="zh-CN" sz="2400" kern="1200" dirty="0" smtClean="0">
                          <a:effectLst/>
                          <a:latin typeface="微软雅黑" panose="020B0503020204020204" pitchFamily="34" charset="-122"/>
                          <a:ea typeface="微软雅黑" panose="020B0503020204020204" pitchFamily="34" charset="-122"/>
                        </a:rPr>
                        <a:t>slide</a:t>
                      </a:r>
                      <a:r>
                        <a:rPr lang="zh-CN" altLang="en-US" sz="2400" kern="1200" dirty="0" smtClean="0">
                          <a:effectLst/>
                          <a:latin typeface="微软雅黑" panose="020B0503020204020204" pitchFamily="34" charset="-122"/>
                          <a:ea typeface="微软雅黑" panose="020B0503020204020204" pitchFamily="34" charset="-122"/>
                        </a:rPr>
                        <a:t>、</a:t>
                      </a:r>
                      <a:r>
                        <a:rPr lang="en-US" altLang="zh-CN" sz="2400" kern="1200" dirty="0" smtClean="0">
                          <a:effectLst/>
                          <a:latin typeface="微软雅黑" panose="020B0503020204020204" pitchFamily="34" charset="-122"/>
                          <a:ea typeface="微软雅黑" panose="020B0503020204020204" pitchFamily="34" charset="-122"/>
                        </a:rPr>
                        <a:t>scale…</a:t>
                      </a:r>
                      <a:r>
                        <a:rPr lang="zh-CN" altLang="en-US" sz="2400" kern="1200" dirty="0" smtClean="0">
                          <a:effectLst/>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smtClean="0">
                          <a:effectLst/>
                        </a:rPr>
                        <a:t>false</a:t>
                      </a:r>
                      <a:endParaRPr lang="zh-CN" altLang="en-US" sz="2400" dirty="0" smtClean="0"/>
                    </a:p>
                  </a:txBody>
                  <a:tcPr/>
                </a:tc>
                <a:extLst>
                  <a:ext uri="{0D108BD9-81ED-4DB2-BD59-A6C34878D82A}">
                    <a16:rowId xmlns:a16="http://schemas.microsoft.com/office/drawing/2014/main" val="640390833"/>
                  </a:ext>
                </a:extLst>
              </a:tr>
              <a:tr h="435191">
                <a:tc>
                  <a:txBody>
                    <a:bodyPr/>
                    <a:lstStyle/>
                    <a:p>
                      <a:pPr>
                        <a:lnSpc>
                          <a:spcPts val="3500"/>
                        </a:lnSpc>
                        <a:spcBef>
                          <a:spcPts val="600"/>
                        </a:spcBef>
                      </a:pPr>
                      <a:r>
                        <a:rPr lang="en-US" altLang="zh-CN" sz="2400" kern="1200" dirty="0" smtClean="0">
                          <a:effectLst/>
                        </a:rPr>
                        <a:t>hide </a:t>
                      </a:r>
                      <a:endParaRPr lang="zh-CN" altLang="en-US" sz="2400" dirty="0"/>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对话框关闭时的效果</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ts val="3500"/>
                        </a:lnSpc>
                        <a:spcBef>
                          <a:spcPts val="600"/>
                        </a:spcBef>
                      </a:pPr>
                      <a:r>
                        <a:rPr lang="en-US" altLang="zh-CN" sz="2400" kern="1200" dirty="0" smtClean="0">
                          <a:effectLst/>
                        </a:rPr>
                        <a:t>false</a:t>
                      </a:r>
                      <a:endParaRPr lang="zh-CN" altLang="en-US" sz="2400" dirty="0"/>
                    </a:p>
                  </a:txBody>
                  <a:tcPr/>
                </a:tc>
                <a:extLst>
                  <a:ext uri="{0D108BD9-81ED-4DB2-BD59-A6C34878D82A}">
                    <a16:rowId xmlns:a16="http://schemas.microsoft.com/office/drawing/2014/main" val="1026443346"/>
                  </a:ext>
                </a:extLst>
              </a:tr>
              <a:tr h="435191">
                <a:tc>
                  <a:txBody>
                    <a:bodyPr/>
                    <a:lstStyle/>
                    <a:p>
                      <a:pPr>
                        <a:lnSpc>
                          <a:spcPts val="3500"/>
                        </a:lnSpc>
                        <a:spcBef>
                          <a:spcPts val="600"/>
                        </a:spcBef>
                      </a:pPr>
                      <a:r>
                        <a:rPr lang="en-US" altLang="zh-CN" sz="2400" dirty="0" err="1" smtClean="0"/>
                        <a:t>autoOpen</a:t>
                      </a:r>
                      <a:endParaRPr lang="zh-CN" altLang="en-US" sz="2400" dirty="0"/>
                    </a:p>
                  </a:txBody>
                  <a:tcPr/>
                </a:tc>
                <a:tc>
                  <a:txBody>
                    <a:bodyPr/>
                    <a:lstStyle/>
                    <a:p>
                      <a:pPr>
                        <a:lnSpc>
                          <a:spcPts val="3500"/>
                        </a:lnSpc>
                        <a:spcBef>
                          <a:spcPts val="600"/>
                        </a:spcBef>
                      </a:pPr>
                      <a:r>
                        <a:rPr lang="zh-CN" altLang="en-US" sz="2400" dirty="0" smtClean="0">
                          <a:latin typeface="微软雅黑" panose="020B0503020204020204" pitchFamily="34" charset="-122"/>
                          <a:ea typeface="微软雅黑" panose="020B0503020204020204" pitchFamily="34" charset="-122"/>
                        </a:rPr>
                        <a:t>自动打开对话框</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ts val="3500"/>
                        </a:lnSpc>
                        <a:spcBef>
                          <a:spcPts val="600"/>
                        </a:spcBef>
                      </a:pPr>
                      <a:r>
                        <a:rPr lang="en-US" altLang="zh-CN" sz="2400" kern="1200" dirty="0" smtClean="0">
                          <a:effectLst/>
                        </a:rPr>
                        <a:t>true</a:t>
                      </a:r>
                      <a:endParaRPr lang="zh-CN" altLang="en-US" sz="2400" dirty="0"/>
                    </a:p>
                  </a:txBody>
                  <a:tcPr/>
                </a:tc>
                <a:extLst>
                  <a:ext uri="{0D108BD9-81ED-4DB2-BD59-A6C34878D82A}">
                    <a16:rowId xmlns:a16="http://schemas.microsoft.com/office/drawing/2014/main" val="3442535015"/>
                  </a:ext>
                </a:extLst>
              </a:tr>
              <a:tr h="435191">
                <a:tc>
                  <a:txBody>
                    <a:bodyPr/>
                    <a:lstStyle/>
                    <a:p>
                      <a:pPr>
                        <a:lnSpc>
                          <a:spcPts val="3500"/>
                        </a:lnSpc>
                        <a:spcBef>
                          <a:spcPts val="600"/>
                        </a:spcBef>
                      </a:pPr>
                      <a:r>
                        <a:rPr lang="en-US" altLang="zh-CN" sz="2400" dirty="0" err="1" smtClean="0"/>
                        <a:t>draggable</a:t>
                      </a:r>
                      <a:endParaRPr lang="zh-CN" altLang="en-US" sz="2400" dirty="0"/>
                    </a:p>
                  </a:txBody>
                  <a:tcPr/>
                </a:tc>
                <a:tc>
                  <a:txBody>
                    <a:bodyPr/>
                    <a:lstStyle/>
                    <a:p>
                      <a:pPr>
                        <a:lnSpc>
                          <a:spcPts val="3500"/>
                        </a:lnSpc>
                        <a:spcBef>
                          <a:spcPts val="600"/>
                        </a:spcBef>
                      </a:pPr>
                      <a:r>
                        <a:rPr lang="zh-CN" altLang="en-US" sz="2400" kern="1200" dirty="0" smtClean="0">
                          <a:effectLst/>
                          <a:latin typeface="微软雅黑" panose="020B0503020204020204" pitchFamily="34" charset="-122"/>
                          <a:ea typeface="微软雅黑" panose="020B0503020204020204" pitchFamily="34" charset="-122"/>
                        </a:rPr>
                        <a:t>是否可以移动对话框</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ts val="3500"/>
                        </a:lnSpc>
                        <a:spcBef>
                          <a:spcPts val="600"/>
                        </a:spcBef>
                      </a:pPr>
                      <a:r>
                        <a:rPr lang="en-US" altLang="zh-CN" sz="2400" kern="1200" dirty="0" smtClean="0">
                          <a:effectLst/>
                        </a:rPr>
                        <a:t>true</a:t>
                      </a:r>
                      <a:endParaRPr lang="zh-CN" altLang="en-US" sz="2400" dirty="0"/>
                    </a:p>
                  </a:txBody>
                  <a:tcPr/>
                </a:tc>
                <a:extLst>
                  <a:ext uri="{0D108BD9-81ED-4DB2-BD59-A6C34878D82A}">
                    <a16:rowId xmlns:a16="http://schemas.microsoft.com/office/drawing/2014/main" val="637357763"/>
                  </a:ext>
                </a:extLst>
              </a:tr>
              <a:tr h="435191">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b="0" i="0" kern="1200" dirty="0" smtClean="0">
                          <a:solidFill>
                            <a:schemeClr val="tx1"/>
                          </a:solidFill>
                          <a:effectLst/>
                          <a:latin typeface="+mn-lt"/>
                          <a:ea typeface="+mn-ea"/>
                          <a:cs typeface="+mn-cs"/>
                        </a:rPr>
                        <a:t>resizable</a:t>
                      </a:r>
                      <a:endParaRPr lang="zh-CN" altLang="en-US" sz="2400" b="0" i="0" kern="1200" dirty="0">
                        <a:solidFill>
                          <a:schemeClr val="tx1"/>
                        </a:solidFill>
                        <a:effectLst/>
                        <a:latin typeface="+mn-lt"/>
                        <a:ea typeface="+mn-ea"/>
                        <a:cs typeface="+mn-cs"/>
                      </a:endParaRPr>
                    </a:p>
                  </a:txBody>
                  <a:tcPr/>
                </a:tc>
                <a:tc>
                  <a:txBody>
                    <a:bodyPr/>
                    <a:lstStyle/>
                    <a:p>
                      <a:pPr>
                        <a:lnSpc>
                          <a:spcPts val="3500"/>
                        </a:lnSpc>
                        <a:spcBef>
                          <a:spcPts val="600"/>
                        </a:spcBef>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是否可以调整对话框的大小</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kern="1200" dirty="0" smtClean="0">
                          <a:effectLst/>
                        </a:rPr>
                        <a:t>true</a:t>
                      </a:r>
                      <a:endParaRPr lang="zh-CN" altLang="en-US" sz="2400" b="0" i="0" kern="1200" dirty="0">
                        <a:solidFill>
                          <a:schemeClr val="tx1"/>
                        </a:solidFill>
                        <a:effectLst/>
                        <a:latin typeface="+mn-lt"/>
                        <a:ea typeface="+mn-ea"/>
                        <a:cs typeface="+mn-cs"/>
                      </a:endParaRPr>
                    </a:p>
                  </a:txBody>
                  <a:tcPr/>
                </a:tc>
                <a:extLst>
                  <a:ext uri="{0D108BD9-81ED-4DB2-BD59-A6C34878D82A}">
                    <a16:rowId xmlns:a16="http://schemas.microsoft.com/office/drawing/2014/main" val="4064118835"/>
                  </a:ext>
                </a:extLst>
              </a:tr>
              <a:tr h="435191">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b="0" i="0" kern="1200" dirty="0" smtClean="0">
                          <a:solidFill>
                            <a:schemeClr val="tx1"/>
                          </a:solidFill>
                          <a:effectLst/>
                          <a:latin typeface="+mn-lt"/>
                          <a:ea typeface="+mn-ea"/>
                          <a:cs typeface="+mn-cs"/>
                        </a:rPr>
                        <a:t>modal</a:t>
                      </a:r>
                      <a:endParaRPr lang="zh-CN" altLang="en-US" sz="2400" b="0" i="0" kern="1200" dirty="0">
                        <a:solidFill>
                          <a:schemeClr val="tx1"/>
                        </a:solidFill>
                        <a:effectLst/>
                        <a:latin typeface="+mn-lt"/>
                        <a:ea typeface="+mn-ea"/>
                        <a:cs typeface="+mn-cs"/>
                      </a:endParaRPr>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是否为模态的（无法访问页面上其他在对话框之外的元素）</a:t>
                      </a:r>
                    </a:p>
                  </a:txBody>
                  <a:tcPr/>
                </a:tc>
                <a:tc>
                  <a:txBody>
                    <a:bodyPr/>
                    <a:lstStyle/>
                    <a:p>
                      <a:pPr marL="0" marR="0" indent="0" algn="l" defTabSz="912114" rtl="0" eaLnBrk="1" fontAlgn="auto" latinLnBrk="0" hangingPunct="1">
                        <a:lnSpc>
                          <a:spcPts val="3500"/>
                        </a:lnSpc>
                        <a:spcBef>
                          <a:spcPts val="600"/>
                        </a:spcBef>
                        <a:spcAft>
                          <a:spcPts val="0"/>
                        </a:spcAft>
                        <a:buClrTx/>
                        <a:buSzTx/>
                        <a:buFontTx/>
                        <a:buNone/>
                        <a:tabLst/>
                        <a:defRPr/>
                      </a:pPr>
                      <a:r>
                        <a:rPr lang="en-US" altLang="zh-CN" sz="2400" b="0" i="0" kern="1200" dirty="0" smtClean="0">
                          <a:solidFill>
                            <a:schemeClr val="tx1"/>
                          </a:solidFill>
                          <a:effectLst/>
                          <a:latin typeface="+mn-lt"/>
                          <a:ea typeface="+mn-ea"/>
                          <a:cs typeface="+mn-cs"/>
                        </a:rPr>
                        <a:t>false</a:t>
                      </a:r>
                      <a:endParaRPr lang="zh-CN" altLang="en-US" sz="2400" b="0" i="0" kern="1200" dirty="0">
                        <a:solidFill>
                          <a:schemeClr val="tx1"/>
                        </a:solidFill>
                        <a:effectLst/>
                        <a:latin typeface="+mn-lt"/>
                        <a:ea typeface="+mn-ea"/>
                        <a:cs typeface="+mn-cs"/>
                      </a:endParaRPr>
                    </a:p>
                  </a:txBody>
                  <a:tcPr/>
                </a:tc>
                <a:extLst>
                  <a:ext uri="{0D108BD9-81ED-4DB2-BD59-A6C34878D82A}">
                    <a16:rowId xmlns:a16="http://schemas.microsoft.com/office/drawing/2014/main" val="2752288501"/>
                  </a:ext>
                </a:extLst>
              </a:tr>
            </a:tbl>
          </a:graphicData>
        </a:graphic>
      </p:graphicFrame>
      <p:sp>
        <p:nvSpPr>
          <p:cNvPr id="9" name="矩形 8"/>
          <p:cNvSpPr/>
          <p:nvPr/>
        </p:nvSpPr>
        <p:spPr>
          <a:xfrm>
            <a:off x="899662" y="1116077"/>
            <a:ext cx="10512876" cy="609398"/>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管理视觉特效及行为的选项。</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4929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对话框属性</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动画</a:t>
            </a: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3" name="文本框 2"/>
          <p:cNvSpPr txBox="1"/>
          <p:nvPr/>
        </p:nvSpPr>
        <p:spPr>
          <a:xfrm>
            <a:off x="971668" y="1044071"/>
            <a:ext cx="6336528" cy="5693866"/>
          </a:xfrm>
          <a:prstGeom prst="rect">
            <a:avLst/>
          </a:prstGeom>
          <a:solidFill>
            <a:schemeClr val="accent1">
              <a:lumMod val="20000"/>
              <a:lumOff val="80000"/>
            </a:schemeClr>
          </a:solidFill>
        </p:spPr>
        <p:txBody>
          <a:bodyPr wrap="square" rtlCol="0">
            <a:spAutoFit/>
          </a:bodyPr>
          <a:lstStyle/>
          <a:p>
            <a:r>
              <a:rPr lang="en-US" altLang="zh-CN" sz="2600" dirty="0"/>
              <a:t>$( "#dialog" ).dialog({</a:t>
            </a:r>
          </a:p>
          <a:p>
            <a:r>
              <a:rPr lang="en-US" altLang="zh-CN" sz="2600" dirty="0"/>
              <a:t>            </a:t>
            </a:r>
            <a:r>
              <a:rPr lang="en-US" altLang="zh-CN" sz="2600" dirty="0" err="1"/>
              <a:t>autoOpen</a:t>
            </a:r>
            <a:r>
              <a:rPr lang="en-US" altLang="zh-CN" sz="2600" dirty="0"/>
              <a:t>: false,</a:t>
            </a:r>
          </a:p>
          <a:p>
            <a:r>
              <a:rPr lang="en-US" altLang="zh-CN" sz="2600" dirty="0"/>
              <a:t>            </a:t>
            </a:r>
            <a:r>
              <a:rPr lang="en-US" altLang="zh-CN" sz="2600" dirty="0">
                <a:solidFill>
                  <a:srgbClr val="FF0000"/>
                </a:solidFill>
              </a:rPr>
              <a:t>show</a:t>
            </a:r>
            <a:r>
              <a:rPr lang="en-US" altLang="zh-CN" sz="2600" dirty="0"/>
              <a:t>: {</a:t>
            </a:r>
          </a:p>
          <a:p>
            <a:r>
              <a:rPr lang="en-US" altLang="zh-CN" sz="2600" dirty="0"/>
              <a:t>                effect: "blind",</a:t>
            </a:r>
          </a:p>
          <a:p>
            <a:r>
              <a:rPr lang="en-US" altLang="zh-CN" sz="2600" dirty="0"/>
              <a:t>                duration: 1000</a:t>
            </a:r>
          </a:p>
          <a:p>
            <a:r>
              <a:rPr lang="en-US" altLang="zh-CN" sz="2600" dirty="0"/>
              <a:t>            },</a:t>
            </a:r>
          </a:p>
          <a:p>
            <a:r>
              <a:rPr lang="en-US" altLang="zh-CN" sz="2600" dirty="0"/>
              <a:t>            </a:t>
            </a:r>
            <a:r>
              <a:rPr lang="en-US" altLang="zh-CN" sz="2600" dirty="0">
                <a:solidFill>
                  <a:srgbClr val="FF0000"/>
                </a:solidFill>
              </a:rPr>
              <a:t>hide</a:t>
            </a:r>
            <a:r>
              <a:rPr lang="en-US" altLang="zh-CN" sz="2600" dirty="0"/>
              <a:t>: {</a:t>
            </a:r>
          </a:p>
          <a:p>
            <a:r>
              <a:rPr lang="en-US" altLang="zh-CN" sz="2600" dirty="0"/>
              <a:t>                effect: "explode",</a:t>
            </a:r>
          </a:p>
          <a:p>
            <a:r>
              <a:rPr lang="en-US" altLang="zh-CN" sz="2600" dirty="0"/>
              <a:t>                duration: 1000</a:t>
            </a:r>
          </a:p>
          <a:p>
            <a:r>
              <a:rPr lang="en-US" altLang="zh-CN" sz="2600" dirty="0"/>
              <a:t>            }</a:t>
            </a:r>
          </a:p>
          <a:p>
            <a:r>
              <a:rPr lang="en-US" altLang="zh-CN" sz="2600" dirty="0"/>
              <a:t>            </a:t>
            </a:r>
            <a:r>
              <a:rPr lang="en-US" altLang="zh-CN" sz="2600" dirty="0" smtClean="0"/>
              <a:t>});</a:t>
            </a:r>
          </a:p>
          <a:p>
            <a:r>
              <a:rPr lang="en-US" altLang="zh-CN" sz="2600" dirty="0" smtClean="0"/>
              <a:t>$( "#opener" ).click(function() {</a:t>
            </a:r>
          </a:p>
          <a:p>
            <a:r>
              <a:rPr lang="en-US" altLang="zh-CN" sz="2600" dirty="0" smtClean="0"/>
              <a:t>            $( </a:t>
            </a:r>
            <a:r>
              <a:rPr lang="en-US" altLang="zh-CN" sz="2600" dirty="0"/>
              <a:t>"#dialog" ).dialog( "open" );</a:t>
            </a:r>
          </a:p>
          <a:p>
            <a:r>
              <a:rPr lang="en-US" altLang="zh-CN" sz="2600" dirty="0" smtClean="0"/>
              <a:t>});</a:t>
            </a:r>
            <a:endParaRPr lang="zh-CN" altLang="en-US" sz="2600" dirty="0"/>
          </a:p>
        </p:txBody>
      </p:sp>
      <p:sp>
        <p:nvSpPr>
          <p:cNvPr id="9" name="文本框 8"/>
          <p:cNvSpPr txBox="1"/>
          <p:nvPr/>
        </p:nvSpPr>
        <p:spPr>
          <a:xfrm>
            <a:off x="10044424" y="6012485"/>
            <a:ext cx="1872156" cy="461665"/>
          </a:xfrm>
          <a:prstGeom prst="rect">
            <a:avLst/>
          </a:prstGeom>
          <a:noFill/>
        </p:spPr>
        <p:txBody>
          <a:bodyPr wrap="square" rtlCol="0">
            <a:spAutoFit/>
          </a:bodyPr>
          <a:lstStyle/>
          <a:p>
            <a:r>
              <a:rPr lang="en-US" altLang="zh-CN" sz="2400" dirty="0" smtClean="0"/>
              <a:t>dialog2.html</a:t>
            </a:r>
            <a:endParaRPr lang="zh-CN" altLang="en-US" dirty="0"/>
          </a:p>
        </p:txBody>
      </p:sp>
      <p:pic>
        <p:nvPicPr>
          <p:cNvPr id="10" name="图片 9"/>
          <p:cNvPicPr>
            <a:picLocks noChangeAspect="1"/>
          </p:cNvPicPr>
          <p:nvPr/>
        </p:nvPicPr>
        <p:blipFill>
          <a:blip r:embed="rId2"/>
          <a:stretch>
            <a:fillRect/>
          </a:stretch>
        </p:blipFill>
        <p:spPr>
          <a:xfrm>
            <a:off x="7373111" y="2268173"/>
            <a:ext cx="4685298" cy="3024252"/>
          </a:xfrm>
          <a:prstGeom prst="rect">
            <a:avLst/>
          </a:prstGeom>
        </p:spPr>
      </p:pic>
      <p:sp>
        <p:nvSpPr>
          <p:cNvPr id="11" name="文本框 10"/>
          <p:cNvSpPr txBox="1"/>
          <p:nvPr/>
        </p:nvSpPr>
        <p:spPr>
          <a:xfrm>
            <a:off x="7373111" y="1044071"/>
            <a:ext cx="4543469"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为 </a:t>
            </a:r>
            <a:r>
              <a:rPr lang="en-US" altLang="zh-CN" sz="2400" dirty="0">
                <a:latin typeface="微软雅黑" panose="020B0503020204020204" pitchFamily="34" charset="-122"/>
                <a:ea typeface="微软雅黑" panose="020B0503020204020204" pitchFamily="34" charset="-122"/>
              </a:rPr>
              <a:t>show/hide </a:t>
            </a:r>
            <a:r>
              <a:rPr lang="zh-CN" altLang="en-US" sz="2400" dirty="0">
                <a:latin typeface="微软雅黑" panose="020B0503020204020204" pitchFamily="34" charset="-122"/>
                <a:ea typeface="微软雅黑" panose="020B0503020204020204" pitchFamily="34" charset="-122"/>
              </a:rPr>
              <a:t>属性指定一个特效来动画显示</a:t>
            </a:r>
            <a:r>
              <a:rPr lang="zh-CN" altLang="en-US" sz="2400" dirty="0" smtClean="0">
                <a:latin typeface="微软雅黑" panose="020B0503020204020204" pitchFamily="34" charset="-122"/>
                <a:ea typeface="微软雅黑" panose="020B0503020204020204" pitchFamily="34" charset="-122"/>
              </a:rPr>
              <a:t>对话框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756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2167</TotalTime>
  <Pages>0</Pages>
  <Words>1291</Words>
  <Characters>0</Characters>
  <Application>Microsoft Office PowerPoint</Application>
  <DocSecurity>0</DocSecurity>
  <PresentationFormat>自定义</PresentationFormat>
  <Lines>0</Lines>
  <Paragraphs>294</Paragraphs>
  <Slides>25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等线</vt:lpstr>
      <vt:lpstr>等线 Light</vt:lpstr>
      <vt:lpstr>宋体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MengYi</dc:creator>
  <cp:keywords/>
  <dc:description/>
  <cp:lastModifiedBy>MengYi</cp:lastModifiedBy>
  <cp:revision>178</cp:revision>
  <dcterms:created xsi:type="dcterms:W3CDTF">2014-07-20T15:00:00Z</dcterms:created>
  <dcterms:modified xsi:type="dcterms:W3CDTF">2017-02-23T08:35:49Z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