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6"/>
  </p:notesMasterIdLst>
  <p:sldIdLst>
    <p:sldId id="257" r:id="rId2"/>
    <p:sldId id="281" r:id="rId3"/>
    <p:sldId id="335" r:id="rId4"/>
    <p:sldId id="336" r:id="rId5"/>
    <p:sldId id="337" r:id="rId6"/>
    <p:sldId id="338" r:id="rId7"/>
    <p:sldId id="339" r:id="rId8"/>
    <p:sldId id="340" r:id="rId9"/>
    <p:sldId id="321" r:id="rId10"/>
    <p:sldId id="341" r:id="rId11"/>
    <p:sldId id="353" r:id="rId12"/>
    <p:sldId id="311" r:id="rId13"/>
    <p:sldId id="342" r:id="rId14"/>
    <p:sldId id="323" r:id="rId15"/>
    <p:sldId id="324" r:id="rId16"/>
    <p:sldId id="352" r:id="rId17"/>
    <p:sldId id="325" r:id="rId18"/>
    <p:sldId id="326" r:id="rId19"/>
    <p:sldId id="315" r:id="rId20"/>
    <p:sldId id="343" r:id="rId21"/>
    <p:sldId id="351" r:id="rId22"/>
    <p:sldId id="345" r:id="rId23"/>
    <p:sldId id="346" r:id="rId24"/>
    <p:sldId id="347" r:id="rId25"/>
    <p:sldId id="348" r:id="rId26"/>
    <p:sldId id="354" r:id="rId27"/>
    <p:sldId id="349" r:id="rId28"/>
    <p:sldId id="350" r:id="rId29"/>
    <p:sldId id="330" r:id="rId30"/>
    <p:sldId id="331" r:id="rId31"/>
    <p:sldId id="355" r:id="rId32"/>
    <p:sldId id="332" r:id="rId33"/>
    <p:sldId id="334" r:id="rId34"/>
    <p:sldId id="279" r:id="rId35"/>
  </p:sldIdLst>
  <p:sldSz cx="12168188" cy="6840538"/>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608259"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1216518"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824777"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2433036"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3041294" algn="l" defTabSz="1216518"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3649553" algn="l" defTabSz="1216518"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4257812" algn="l" defTabSz="1216518"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4866071" algn="l" defTabSz="1216518"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5" userDrawn="1">
          <p15:clr>
            <a:srgbClr val="A4A3A4"/>
          </p15:clr>
        </p15:guide>
        <p15:guide id="2" pos="38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E3AD71"/>
    <a:srgbClr val="CC0066"/>
    <a:srgbClr val="FF33CC"/>
    <a:srgbClr val="CD5899"/>
    <a:srgbClr val="006600"/>
    <a:srgbClr val="FF3300"/>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62" y="78"/>
      </p:cViewPr>
      <p:guideLst>
        <p:guide orient="horz" pos="2155"/>
        <p:guide pos="3833"/>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a:lvl1pPr>
          </a:lstStyle>
          <a:p>
            <a:fld id="{82C4C25B-62BC-4AD3-8301-133DAB1D665D}" type="datetime1">
              <a:rPr lang="zh-CN" altLang="en-US"/>
              <a:pPr/>
              <a:t>2017/8/16</a:t>
            </a:fld>
            <a:endParaRPr lang="zh-CN" altLang="en-US" sz="1200"/>
          </a:p>
        </p:txBody>
      </p:sp>
      <p:sp>
        <p:nvSpPr>
          <p:cNvPr id="2052" name="幻灯片图像占位符 3"/>
          <p:cNvSpPr>
            <a:spLocks noGrp="1" noRot="1" noChangeAspect="1" noChangeArrowheads="1"/>
          </p:cNvSpPr>
          <p:nvPr>
            <p:ph type="sldImg" idx="2"/>
          </p:nvPr>
        </p:nvSpPr>
        <p:spPr bwMode="auto">
          <a:xfrm>
            <a:off x="379413" y="685800"/>
            <a:ext cx="60991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bevel/>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bevel/>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zh-CN"/>
              <a:t>单击此处编辑母版文本样式</a:t>
            </a:r>
          </a:p>
          <a:p>
            <a:pPr>
              <a:buFontTx/>
              <a:buNone/>
            </a:pPr>
            <a:r>
              <a:rPr lang="zh-CN" altLang="zh-CN"/>
              <a:t>第二级</a:t>
            </a:r>
          </a:p>
          <a:p>
            <a:pPr>
              <a:buFontTx/>
              <a:buNone/>
            </a:pPr>
            <a:r>
              <a:rPr lang="zh-CN" altLang="zh-CN"/>
              <a:t>第三级</a:t>
            </a:r>
          </a:p>
          <a:p>
            <a:pPr>
              <a:buFontTx/>
              <a:buNone/>
            </a:pPr>
            <a:r>
              <a:rPr lang="zh-CN" altLang="zh-CN"/>
              <a:t>第四级</a:t>
            </a:r>
          </a:p>
          <a:p>
            <a:pPr>
              <a:buFontTx/>
              <a:buNone/>
            </a:pPr>
            <a:r>
              <a:rPr lang="zh-CN" altLang="zh-CN"/>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C14EF7D8-8C42-43F6-87AD-A41B81F6A71E}" type="slidenum">
              <a:rPr lang="zh-CN" altLang="en-US"/>
              <a:pPr/>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596"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596"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596"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596"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596" kern="1200">
        <a:solidFill>
          <a:schemeClr val="tx1"/>
        </a:solidFill>
        <a:latin typeface="Arial" panose="020B0604020202020204" pitchFamily="34" charset="0"/>
        <a:ea typeface="+mn-ea"/>
        <a:cs typeface="+mn-cs"/>
      </a:defRPr>
    </a:lvl5pPr>
    <a:lvl6pPr marL="3041294" algn="l" defTabSz="1216518" rtl="0" eaLnBrk="1" latinLnBrk="0" hangingPunct="1">
      <a:defRPr sz="1596" kern="1200">
        <a:solidFill>
          <a:schemeClr val="tx1"/>
        </a:solidFill>
        <a:latin typeface="+mn-lt"/>
        <a:ea typeface="+mn-ea"/>
        <a:cs typeface="+mn-cs"/>
      </a:defRPr>
    </a:lvl6pPr>
    <a:lvl7pPr marL="3649553" algn="l" defTabSz="1216518" rtl="0" eaLnBrk="1" latinLnBrk="0" hangingPunct="1">
      <a:defRPr sz="1596" kern="1200">
        <a:solidFill>
          <a:schemeClr val="tx1"/>
        </a:solidFill>
        <a:latin typeface="+mn-lt"/>
        <a:ea typeface="+mn-ea"/>
        <a:cs typeface="+mn-cs"/>
      </a:defRPr>
    </a:lvl7pPr>
    <a:lvl8pPr marL="4257812" algn="l" defTabSz="1216518" rtl="0" eaLnBrk="1" latinLnBrk="0" hangingPunct="1">
      <a:defRPr sz="1596" kern="1200">
        <a:solidFill>
          <a:schemeClr val="tx1"/>
        </a:solidFill>
        <a:latin typeface="+mn-lt"/>
        <a:ea typeface="+mn-ea"/>
        <a:cs typeface="+mn-cs"/>
      </a:defRPr>
    </a:lvl8pPr>
    <a:lvl9pPr marL="4866071" algn="l" defTabSz="1216518" rtl="0" eaLnBrk="1" latinLnBrk="0" hangingPunct="1">
      <a:defRPr sz="159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82C4C25B-62BC-4AD3-8301-133DAB1D665D}" type="datetime1">
              <a:rPr lang="zh-CN" altLang="en-US" smtClean="0"/>
              <a:pPr/>
              <a:t>2017/8/16</a:t>
            </a:fld>
            <a:endParaRPr lang="zh-CN" altLang="en-US" sz="1200"/>
          </a:p>
        </p:txBody>
      </p:sp>
      <p:sp>
        <p:nvSpPr>
          <p:cNvPr id="5" name="灯片编号占位符 4"/>
          <p:cNvSpPr>
            <a:spLocks noGrp="1"/>
          </p:cNvSpPr>
          <p:nvPr>
            <p:ph type="sldNum" sz="quarter" idx="11"/>
          </p:nvPr>
        </p:nvSpPr>
        <p:spPr/>
        <p:txBody>
          <a:bodyPr/>
          <a:lstStyle/>
          <a:p>
            <a:fld id="{C14EF7D8-8C42-43F6-87AD-A41B81F6A71E}" type="slidenum">
              <a:rPr lang="zh-CN" altLang="en-US" smtClean="0"/>
              <a:pPr/>
              <a:t>1</a:t>
            </a:fld>
            <a:endParaRPr lang="zh-CN" altLang="en-US" sz="1200"/>
          </a:p>
        </p:txBody>
      </p:sp>
    </p:spTree>
    <p:extLst>
      <p:ext uri="{BB962C8B-B14F-4D97-AF65-F5344CB8AC3E}">
        <p14:creationId xmlns:p14="http://schemas.microsoft.com/office/powerpoint/2010/main" val="3494107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自动补全</a:t>
            </a:r>
            <a:r>
              <a:rPr lang="en-US" altLang="zh-CN" dirty="0" smtClean="0"/>
              <a:t>UI </a:t>
            </a:r>
            <a:r>
              <a:rPr lang="zh-CN" altLang="en-US" dirty="0" smtClean="0"/>
              <a:t>的</a:t>
            </a:r>
            <a:r>
              <a:rPr lang="en-US" altLang="zh-CN" dirty="0" smtClean="0"/>
              <a:t>source </a:t>
            </a:r>
            <a:r>
              <a:rPr lang="zh-CN" altLang="en-US" dirty="0" smtClean="0"/>
              <a:t>不但可以是数组，也可以是</a:t>
            </a:r>
            <a:r>
              <a:rPr lang="en-US" altLang="zh-CN" dirty="0" smtClean="0"/>
              <a:t>function </a:t>
            </a:r>
            <a:r>
              <a:rPr lang="zh-CN" altLang="en-US" dirty="0" smtClean="0"/>
              <a:t>回调函数。提供了自带的两个参数设置动态的数据源。</a:t>
            </a:r>
            <a:endParaRPr lang="zh-CN" altLang="en-US" dirty="0"/>
          </a:p>
        </p:txBody>
      </p:sp>
      <p:sp>
        <p:nvSpPr>
          <p:cNvPr id="4" name="日期占位符 3"/>
          <p:cNvSpPr>
            <a:spLocks noGrp="1"/>
          </p:cNvSpPr>
          <p:nvPr>
            <p:ph type="dt" idx="10"/>
          </p:nvPr>
        </p:nvSpPr>
        <p:spPr/>
        <p:txBody>
          <a:bodyPr/>
          <a:lstStyle/>
          <a:p>
            <a:fld id="{82C4C25B-62BC-4AD3-8301-133DAB1D665D}" type="datetime1">
              <a:rPr lang="zh-CN" altLang="en-US" smtClean="0"/>
              <a:pPr/>
              <a:t>2017/8/16</a:t>
            </a:fld>
            <a:endParaRPr lang="zh-CN" altLang="en-US" sz="1200"/>
          </a:p>
        </p:txBody>
      </p:sp>
      <p:sp>
        <p:nvSpPr>
          <p:cNvPr id="5" name="灯片编号占位符 4"/>
          <p:cNvSpPr>
            <a:spLocks noGrp="1"/>
          </p:cNvSpPr>
          <p:nvPr>
            <p:ph type="sldNum" sz="quarter" idx="11"/>
          </p:nvPr>
        </p:nvSpPr>
        <p:spPr/>
        <p:txBody>
          <a:bodyPr/>
          <a:lstStyle/>
          <a:p>
            <a:fld id="{C14EF7D8-8C42-43F6-87AD-A41B81F6A71E}" type="slidenum">
              <a:rPr lang="zh-CN" altLang="en-US" smtClean="0"/>
              <a:pPr/>
              <a:t>27</a:t>
            </a:fld>
            <a:endParaRPr lang="zh-CN" altLang="en-US" sz="1200"/>
          </a:p>
        </p:txBody>
      </p:sp>
    </p:spTree>
    <p:extLst>
      <p:ext uri="{BB962C8B-B14F-4D97-AF65-F5344CB8AC3E}">
        <p14:creationId xmlns:p14="http://schemas.microsoft.com/office/powerpoint/2010/main" val="3819509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1024" y="1119505"/>
            <a:ext cx="9126141" cy="2381521"/>
          </a:xfrm>
        </p:spPr>
        <p:txBody>
          <a:bodyPr anchor="b"/>
          <a:lstStyle>
            <a:lvl1pPr algn="ctr">
              <a:defRPr sz="5985"/>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1024" y="3592866"/>
            <a:ext cx="9126141" cy="1651546"/>
          </a:xfrm>
        </p:spPr>
        <p:txBody>
          <a:bodyPr/>
          <a:lstStyle>
            <a:lvl1pPr marL="0" indent="0" algn="ctr">
              <a:buNone/>
              <a:defRPr sz="2394"/>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8612DEF6-E872-4AC0-B287-8FC76CB9BCE6}" type="datetime1">
              <a:rPr lang="zh-CN" altLang="en-US" smtClean="0"/>
              <a:pPr/>
              <a:t>2017/8/16</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7D2D093D-2DED-4E4A-8BB4-79054E20727D}" type="slidenum">
              <a:rPr lang="zh-CN" altLang="en-US" smtClean="0"/>
              <a:pPr/>
              <a:t>‹#›</a:t>
            </a:fld>
            <a:endParaRPr lang="zh-CN" altLang="en-US" sz="1800">
              <a:solidFill>
                <a:schemeClr val="tx1"/>
              </a:solidFill>
            </a:endParaRPr>
          </a:p>
        </p:txBody>
      </p:sp>
    </p:spTree>
    <p:extLst>
      <p:ext uri="{BB962C8B-B14F-4D97-AF65-F5344CB8AC3E}">
        <p14:creationId xmlns:p14="http://schemas.microsoft.com/office/powerpoint/2010/main" val="341331139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612DEF6-E872-4AC0-B287-8FC76CB9BCE6}" type="datetime1">
              <a:rPr lang="zh-CN" altLang="en-US" smtClean="0"/>
              <a:pPr/>
              <a:t>2017/8/16</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6E307169-02D0-47D3-BC29-E48066327242}" type="slidenum">
              <a:rPr lang="zh-CN" altLang="en-US" smtClean="0"/>
              <a:pPr/>
              <a:t>‹#›</a:t>
            </a:fld>
            <a:endParaRPr lang="zh-CN" altLang="en-US" sz="1800">
              <a:solidFill>
                <a:schemeClr val="tx1"/>
              </a:solidFill>
            </a:endParaRPr>
          </a:p>
        </p:txBody>
      </p:sp>
    </p:spTree>
    <p:extLst>
      <p:ext uri="{BB962C8B-B14F-4D97-AF65-F5344CB8AC3E}">
        <p14:creationId xmlns:p14="http://schemas.microsoft.com/office/powerpoint/2010/main" val="5725947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7859" y="364195"/>
            <a:ext cx="2623766" cy="579704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6563" y="364195"/>
            <a:ext cx="7719194" cy="579704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612DEF6-E872-4AC0-B287-8FC76CB9BCE6}" type="datetime1">
              <a:rPr lang="zh-CN" altLang="en-US" smtClean="0"/>
              <a:pPr/>
              <a:t>2017/8/16</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33022E10-0FD1-4F28-BAE6-EC639EE3FC25}" type="slidenum">
              <a:rPr lang="zh-CN" altLang="en-US" smtClean="0"/>
              <a:pPr/>
              <a:t>‹#›</a:t>
            </a:fld>
            <a:endParaRPr lang="zh-CN" altLang="en-US" sz="1800">
              <a:solidFill>
                <a:schemeClr val="tx1"/>
              </a:solidFill>
            </a:endParaRPr>
          </a:p>
        </p:txBody>
      </p:sp>
    </p:spTree>
    <p:extLst>
      <p:ext uri="{BB962C8B-B14F-4D97-AF65-F5344CB8AC3E}">
        <p14:creationId xmlns:p14="http://schemas.microsoft.com/office/powerpoint/2010/main" val="1418703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410" y="274466"/>
            <a:ext cx="10951369" cy="114009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8409" y="6340167"/>
            <a:ext cx="2839244" cy="365250"/>
          </a:xfrm>
          <a:prstGeom prst="rect">
            <a:avLst/>
          </a:prstGeom>
        </p:spPr>
        <p:txBody>
          <a:bodyPr/>
          <a:lstStyle>
            <a:lvl1pPr>
              <a:defRPr/>
            </a:lvl1pPr>
          </a:lstStyle>
          <a:p>
            <a:fld id="{8612DEF6-E872-4AC0-B287-8FC76CB9BCE6}" type="datetime1">
              <a:rPr lang="zh-CN" altLang="en-US"/>
              <a:pPr/>
              <a:t>2017/8/16</a:t>
            </a:fld>
            <a:endParaRPr lang="zh-CN" altLang="en-US" sz="1800">
              <a:solidFill>
                <a:schemeClr val="tx1"/>
              </a:solidFill>
            </a:endParaRPr>
          </a:p>
        </p:txBody>
      </p:sp>
      <p:sp>
        <p:nvSpPr>
          <p:cNvPr id="4" name="页脚占位符 3"/>
          <p:cNvSpPr>
            <a:spLocks noGrp="1"/>
          </p:cNvSpPr>
          <p:nvPr>
            <p:ph type="ftr" sz="quarter" idx="11"/>
          </p:nvPr>
        </p:nvSpPr>
        <p:spPr>
          <a:xfrm>
            <a:off x="4157464" y="6340167"/>
            <a:ext cx="3853260" cy="365250"/>
          </a:xfrm>
          <a:prstGeom prst="rect">
            <a:avLst/>
          </a:prstGeom>
        </p:spPr>
        <p:txBody>
          <a:bodyPr/>
          <a:lstStyle>
            <a:lvl1pPr>
              <a:defRPr/>
            </a:lvl1pPr>
          </a:lstStyle>
          <a:p>
            <a:endParaRPr lang="zh-CN" altLang="zh-CN"/>
          </a:p>
        </p:txBody>
      </p:sp>
      <p:sp>
        <p:nvSpPr>
          <p:cNvPr id="5" name="灯片编号占位符 4"/>
          <p:cNvSpPr>
            <a:spLocks noGrp="1"/>
          </p:cNvSpPr>
          <p:nvPr>
            <p:ph type="sldNum" sz="quarter" idx="12"/>
          </p:nvPr>
        </p:nvSpPr>
        <p:spPr>
          <a:xfrm>
            <a:off x="8720535" y="6340167"/>
            <a:ext cx="2839244" cy="365250"/>
          </a:xfrm>
          <a:prstGeom prst="rect">
            <a:avLst/>
          </a:prstGeom>
        </p:spPr>
        <p:txBody>
          <a:bodyPr/>
          <a:lstStyle>
            <a:lvl1pPr>
              <a:defRPr/>
            </a:lvl1pPr>
          </a:lstStyle>
          <a:p>
            <a:fld id="{E2566EA9-5A52-498D-91BE-84C9768D0E77}"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6128076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sp>
        <p:nvSpPr>
          <p:cNvPr id="21" name="文本框 20"/>
          <p:cNvSpPr txBox="1"/>
          <p:nvPr userDrawn="1"/>
        </p:nvSpPr>
        <p:spPr>
          <a:xfrm>
            <a:off x="0" y="-11257"/>
            <a:ext cx="12168188" cy="936000"/>
          </a:xfrm>
          <a:prstGeom prst="rect">
            <a:avLst/>
          </a:prstGeom>
          <a:solidFill>
            <a:srgbClr val="CC0066"/>
          </a:solidFill>
        </p:spPr>
        <p:txBody>
          <a:bodyPr wrap="square" rtlCol="0">
            <a:spAutoFit/>
          </a:bodyPr>
          <a:lstStyle/>
          <a:p>
            <a:endParaRPr lang="zh-CN" altLang="en-US" dirty="0"/>
          </a:p>
        </p:txBody>
      </p:sp>
      <p:grpSp>
        <p:nvGrpSpPr>
          <p:cNvPr id="24" name="组合 14"/>
          <p:cNvGrpSpPr>
            <a:grpSpLocks/>
          </p:cNvGrpSpPr>
          <p:nvPr userDrawn="1"/>
        </p:nvGrpSpPr>
        <p:grpSpPr bwMode="auto">
          <a:xfrm flipV="1">
            <a:off x="334865" y="-3375"/>
            <a:ext cx="1245666" cy="933792"/>
            <a:chOff x="0" y="0"/>
            <a:chExt cx="1630597" cy="2119745"/>
          </a:xfrm>
        </p:grpSpPr>
        <p:sp>
          <p:nvSpPr>
            <p:cNvPr id="25"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6"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7"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24157260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21" name="文本框 20"/>
          <p:cNvSpPr txBox="1"/>
          <p:nvPr userDrawn="1"/>
        </p:nvSpPr>
        <p:spPr>
          <a:xfrm>
            <a:off x="0" y="-11257"/>
            <a:ext cx="12168188" cy="936000"/>
          </a:xfrm>
          <a:prstGeom prst="rect">
            <a:avLst/>
          </a:prstGeom>
          <a:solidFill>
            <a:srgbClr val="CC0066"/>
          </a:solidFill>
        </p:spPr>
        <p:txBody>
          <a:bodyPr wrap="square" rtlCol="0">
            <a:spAutoFit/>
          </a:bodyPr>
          <a:lstStyle/>
          <a:p>
            <a:endParaRPr lang="zh-CN" altLang="en-US" dirty="0"/>
          </a:p>
        </p:txBody>
      </p:sp>
      <p:grpSp>
        <p:nvGrpSpPr>
          <p:cNvPr id="24" name="组合 14"/>
          <p:cNvGrpSpPr>
            <a:grpSpLocks/>
          </p:cNvGrpSpPr>
          <p:nvPr userDrawn="1"/>
        </p:nvGrpSpPr>
        <p:grpSpPr bwMode="auto">
          <a:xfrm flipV="1">
            <a:off x="334865" y="-3375"/>
            <a:ext cx="1245666" cy="933792"/>
            <a:chOff x="0" y="0"/>
            <a:chExt cx="1630597" cy="2119745"/>
          </a:xfrm>
        </p:grpSpPr>
        <p:sp>
          <p:nvSpPr>
            <p:cNvPr id="25"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6"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7"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133352028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21" name="文本框 20"/>
          <p:cNvSpPr txBox="1"/>
          <p:nvPr userDrawn="1"/>
        </p:nvSpPr>
        <p:spPr>
          <a:xfrm>
            <a:off x="0" y="-11257"/>
            <a:ext cx="12168188" cy="936000"/>
          </a:xfrm>
          <a:prstGeom prst="rect">
            <a:avLst/>
          </a:prstGeom>
          <a:solidFill>
            <a:srgbClr val="CC0066"/>
          </a:solidFill>
        </p:spPr>
        <p:txBody>
          <a:bodyPr wrap="square" rtlCol="0">
            <a:spAutoFit/>
          </a:bodyPr>
          <a:lstStyle/>
          <a:p>
            <a:endParaRPr lang="zh-CN" altLang="en-US" dirty="0"/>
          </a:p>
        </p:txBody>
      </p:sp>
      <p:grpSp>
        <p:nvGrpSpPr>
          <p:cNvPr id="24" name="组合 14"/>
          <p:cNvGrpSpPr>
            <a:grpSpLocks/>
          </p:cNvGrpSpPr>
          <p:nvPr userDrawn="1"/>
        </p:nvGrpSpPr>
        <p:grpSpPr bwMode="auto">
          <a:xfrm flipV="1">
            <a:off x="334865" y="-3375"/>
            <a:ext cx="1245666" cy="933792"/>
            <a:chOff x="0" y="0"/>
            <a:chExt cx="1630597" cy="2119745"/>
          </a:xfrm>
        </p:grpSpPr>
        <p:sp>
          <p:nvSpPr>
            <p:cNvPr id="25"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6"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7"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9642663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612DEF6-E872-4AC0-B287-8FC76CB9BCE6}" type="datetime1">
              <a:rPr lang="zh-CN" altLang="en-US" smtClean="0"/>
              <a:pPr/>
              <a:t>2017/8/16</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ED67E9A0-B675-4B6E-B7B6-69490D8C4252}" type="slidenum">
              <a:rPr lang="zh-CN" altLang="en-US" smtClean="0"/>
              <a:pPr/>
              <a:t>‹#›</a:t>
            </a:fld>
            <a:endParaRPr lang="zh-CN" altLang="en-US" sz="1800">
              <a:solidFill>
                <a:schemeClr val="tx1"/>
              </a:solidFill>
            </a:endParaRPr>
          </a:p>
        </p:txBody>
      </p:sp>
    </p:spTree>
    <p:extLst>
      <p:ext uri="{BB962C8B-B14F-4D97-AF65-F5344CB8AC3E}">
        <p14:creationId xmlns:p14="http://schemas.microsoft.com/office/powerpoint/2010/main" val="31399654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0225" y="1705385"/>
            <a:ext cx="10495062" cy="2845473"/>
          </a:xfrm>
        </p:spPr>
        <p:txBody>
          <a:bodyPr anchor="b"/>
          <a:lstStyle>
            <a:lvl1pPr>
              <a:defRPr sz="5985"/>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0225" y="4577778"/>
            <a:ext cx="10495062" cy="1496367"/>
          </a:xfrm>
        </p:spPr>
        <p:txBody>
          <a:bodyPr/>
          <a:lstStyle>
            <a:lvl1pPr marL="0" indent="0">
              <a:buNone/>
              <a:defRPr sz="2394">
                <a:solidFill>
                  <a:schemeClr val="tx1">
                    <a:tint val="75000"/>
                  </a:schemeClr>
                </a:solidFill>
              </a:defRPr>
            </a:lvl1pPr>
            <a:lvl2pPr marL="456057" indent="0">
              <a:buNone/>
              <a:defRPr sz="1995">
                <a:solidFill>
                  <a:schemeClr val="tx1">
                    <a:tint val="75000"/>
                  </a:schemeClr>
                </a:solidFill>
              </a:defRPr>
            </a:lvl2pPr>
            <a:lvl3pPr marL="912114" indent="0">
              <a:buNone/>
              <a:defRPr sz="1795">
                <a:solidFill>
                  <a:schemeClr val="tx1">
                    <a:tint val="75000"/>
                  </a:schemeClr>
                </a:solidFill>
              </a:defRPr>
            </a:lvl3pPr>
            <a:lvl4pPr marL="1368171" indent="0">
              <a:buNone/>
              <a:defRPr sz="1596">
                <a:solidFill>
                  <a:schemeClr val="tx1">
                    <a:tint val="75000"/>
                  </a:schemeClr>
                </a:solidFill>
              </a:defRPr>
            </a:lvl4pPr>
            <a:lvl5pPr marL="1824228" indent="0">
              <a:buNone/>
              <a:defRPr sz="1596">
                <a:solidFill>
                  <a:schemeClr val="tx1">
                    <a:tint val="75000"/>
                  </a:schemeClr>
                </a:solidFill>
              </a:defRPr>
            </a:lvl5pPr>
            <a:lvl6pPr marL="2280285" indent="0">
              <a:buNone/>
              <a:defRPr sz="1596">
                <a:solidFill>
                  <a:schemeClr val="tx1">
                    <a:tint val="75000"/>
                  </a:schemeClr>
                </a:solidFill>
              </a:defRPr>
            </a:lvl6pPr>
            <a:lvl7pPr marL="2736342" indent="0">
              <a:buNone/>
              <a:defRPr sz="1596">
                <a:solidFill>
                  <a:schemeClr val="tx1">
                    <a:tint val="75000"/>
                  </a:schemeClr>
                </a:solidFill>
              </a:defRPr>
            </a:lvl7pPr>
            <a:lvl8pPr marL="3192399" indent="0">
              <a:buNone/>
              <a:defRPr sz="1596">
                <a:solidFill>
                  <a:schemeClr val="tx1">
                    <a:tint val="75000"/>
                  </a:schemeClr>
                </a:solidFill>
              </a:defRPr>
            </a:lvl8pPr>
            <a:lvl9pPr marL="3648456" indent="0">
              <a:buNone/>
              <a:defRPr sz="1596">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612DEF6-E872-4AC0-B287-8FC76CB9BCE6}" type="datetime1">
              <a:rPr lang="zh-CN" altLang="en-US" smtClean="0"/>
              <a:pPr/>
              <a:t>2017/8/16</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BBEECBC7-560A-48A3-9584-303D19C73D51}" type="slidenum">
              <a:rPr lang="zh-CN" altLang="en-US" smtClean="0"/>
              <a:pPr/>
              <a:t>‹#›</a:t>
            </a:fld>
            <a:endParaRPr lang="zh-CN" altLang="en-US" sz="1800">
              <a:solidFill>
                <a:schemeClr val="tx1"/>
              </a:solidFill>
            </a:endParaRPr>
          </a:p>
        </p:txBody>
      </p:sp>
    </p:spTree>
    <p:extLst>
      <p:ext uri="{BB962C8B-B14F-4D97-AF65-F5344CB8AC3E}">
        <p14:creationId xmlns:p14="http://schemas.microsoft.com/office/powerpoint/2010/main" val="29994119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6563" y="1820976"/>
            <a:ext cx="5171480" cy="43402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60145" y="1820976"/>
            <a:ext cx="5171480" cy="43402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612DEF6-E872-4AC0-B287-8FC76CB9BCE6}" type="datetime1">
              <a:rPr lang="zh-CN" altLang="en-US" smtClean="0"/>
              <a:pPr/>
              <a:t>2017/8/16</a:t>
            </a:fld>
            <a:endParaRPr lang="zh-CN" altLang="en-US" sz="1800">
              <a:solidFill>
                <a:schemeClr val="tx1"/>
              </a:solidFill>
            </a:endParaRPr>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9E652FBF-6359-4979-B816-309B5E37EB2B}" type="slidenum">
              <a:rPr lang="zh-CN" altLang="en-US" smtClean="0"/>
              <a:pPr/>
              <a:t>‹#›</a:t>
            </a:fld>
            <a:endParaRPr lang="zh-CN" altLang="en-US" sz="1800">
              <a:solidFill>
                <a:schemeClr val="tx1"/>
              </a:solidFill>
            </a:endParaRPr>
          </a:p>
        </p:txBody>
      </p:sp>
    </p:spTree>
    <p:extLst>
      <p:ext uri="{BB962C8B-B14F-4D97-AF65-F5344CB8AC3E}">
        <p14:creationId xmlns:p14="http://schemas.microsoft.com/office/powerpoint/2010/main" val="13464061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8148" y="364196"/>
            <a:ext cx="10495062" cy="1322188"/>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149" y="1676882"/>
            <a:ext cx="5147713" cy="821814"/>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zh-CN" altLang="en-US" smtClean="0"/>
              <a:t>编辑母版文本样式</a:t>
            </a:r>
          </a:p>
        </p:txBody>
      </p:sp>
      <p:sp>
        <p:nvSpPr>
          <p:cNvPr id="4" name="Content Placeholder 3"/>
          <p:cNvSpPr>
            <a:spLocks noGrp="1"/>
          </p:cNvSpPr>
          <p:nvPr>
            <p:ph sz="half" idx="2"/>
          </p:nvPr>
        </p:nvSpPr>
        <p:spPr>
          <a:xfrm>
            <a:off x="838149" y="2498697"/>
            <a:ext cx="5147713" cy="367520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60145" y="1676882"/>
            <a:ext cx="5173065" cy="821814"/>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zh-CN" altLang="en-US" smtClean="0"/>
              <a:t>编辑母版文本样式</a:t>
            </a:r>
          </a:p>
        </p:txBody>
      </p:sp>
      <p:sp>
        <p:nvSpPr>
          <p:cNvPr id="6" name="Content Placeholder 5"/>
          <p:cNvSpPr>
            <a:spLocks noGrp="1"/>
          </p:cNvSpPr>
          <p:nvPr>
            <p:ph sz="quarter" idx="4"/>
          </p:nvPr>
        </p:nvSpPr>
        <p:spPr>
          <a:xfrm>
            <a:off x="6160145" y="2498697"/>
            <a:ext cx="5173065" cy="367520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612DEF6-E872-4AC0-B287-8FC76CB9BCE6}" type="datetime1">
              <a:rPr lang="zh-CN" altLang="en-US" smtClean="0"/>
              <a:pPr/>
              <a:t>2017/8/16</a:t>
            </a:fld>
            <a:endParaRPr lang="zh-CN" altLang="en-US" sz="1800">
              <a:solidFill>
                <a:schemeClr val="tx1"/>
              </a:solidFill>
            </a:endParaRPr>
          </a:p>
        </p:txBody>
      </p:sp>
      <p:sp>
        <p:nvSpPr>
          <p:cNvPr id="8" name="Footer Placeholder 7"/>
          <p:cNvSpPr>
            <a:spLocks noGrp="1"/>
          </p:cNvSpPr>
          <p:nvPr>
            <p:ph type="ftr" sz="quarter" idx="11"/>
          </p:nvPr>
        </p:nvSpPr>
        <p:spPr/>
        <p:txBody>
          <a:bodyPr/>
          <a:lstStyle/>
          <a:p>
            <a:endParaRPr lang="zh-CN" altLang="zh-CN"/>
          </a:p>
        </p:txBody>
      </p:sp>
      <p:sp>
        <p:nvSpPr>
          <p:cNvPr id="9" name="Slide Number Placeholder 8"/>
          <p:cNvSpPr>
            <a:spLocks noGrp="1"/>
          </p:cNvSpPr>
          <p:nvPr>
            <p:ph type="sldNum" sz="quarter" idx="12"/>
          </p:nvPr>
        </p:nvSpPr>
        <p:spPr/>
        <p:txBody>
          <a:bodyPr/>
          <a:lstStyle/>
          <a:p>
            <a:fld id="{82C969F0-05FA-4C81-A0CD-39E8CD6C72B0}" type="slidenum">
              <a:rPr lang="zh-CN" altLang="en-US" smtClean="0"/>
              <a:pPr/>
              <a:t>‹#›</a:t>
            </a:fld>
            <a:endParaRPr lang="zh-CN" altLang="en-US" sz="1800">
              <a:solidFill>
                <a:schemeClr val="tx1"/>
              </a:solidFill>
            </a:endParaRPr>
          </a:p>
        </p:txBody>
      </p:sp>
    </p:spTree>
    <p:extLst>
      <p:ext uri="{BB962C8B-B14F-4D97-AF65-F5344CB8AC3E}">
        <p14:creationId xmlns:p14="http://schemas.microsoft.com/office/powerpoint/2010/main" val="55874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椭圆 19"/>
          <p:cNvSpPr>
            <a:spLocks noChangeArrowheads="1"/>
          </p:cNvSpPr>
          <p:nvPr userDrawn="1"/>
        </p:nvSpPr>
        <p:spPr bwMode="auto">
          <a:xfrm>
            <a:off x="3839779" y="1293952"/>
            <a:ext cx="416168" cy="415921"/>
          </a:xfrm>
          <a:prstGeom prst="ellipse">
            <a:avLst/>
          </a:prstGeom>
          <a:solidFill>
            <a:srgbClr val="80CAD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 name="椭圆 20"/>
          <p:cNvSpPr>
            <a:spLocks noChangeArrowheads="1"/>
          </p:cNvSpPr>
          <p:nvPr userDrawn="1"/>
        </p:nvSpPr>
        <p:spPr bwMode="auto">
          <a:xfrm>
            <a:off x="3839779" y="3262345"/>
            <a:ext cx="416168" cy="418033"/>
          </a:xfrm>
          <a:prstGeom prst="ellipse">
            <a:avLst/>
          </a:prstGeom>
          <a:solidFill>
            <a:srgbClr val="BF638A"/>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1"/>
          <p:cNvGrpSpPr>
            <a:grpSpLocks/>
          </p:cNvGrpSpPr>
          <p:nvPr userDrawn="1"/>
        </p:nvGrpSpPr>
        <p:grpSpPr bwMode="auto">
          <a:xfrm rot="16200000">
            <a:off x="-2671370" y="-365408"/>
            <a:ext cx="5342739" cy="7272607"/>
            <a:chOff x="0" y="0"/>
            <a:chExt cx="1900597" cy="2502024"/>
          </a:xfrm>
        </p:grpSpPr>
        <p:sp>
          <p:nvSpPr>
            <p:cNvPr id="16" name="椭圆 5"/>
            <p:cNvSpPr>
              <a:spLocks noChangeArrowheads="1"/>
            </p:cNvSpPr>
            <p:nvPr/>
          </p:nvSpPr>
          <p:spPr bwMode="auto">
            <a:xfrm rot="735593">
              <a:off x="343051" y="452840"/>
              <a:ext cx="848430" cy="204918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SimSun" panose="02010600030101010101" pitchFamily="2" charset="-122"/>
                <a:sym typeface="SimSun" panose="02010600030101010101" pitchFamily="2" charset="-122"/>
              </a:endParaRPr>
            </a:p>
          </p:txBody>
        </p:sp>
        <p:sp>
          <p:nvSpPr>
            <p:cNvPr id="17" name="椭圆 5"/>
            <p:cNvSpPr>
              <a:spLocks noChangeArrowheads="1"/>
            </p:cNvSpPr>
            <p:nvPr/>
          </p:nvSpPr>
          <p:spPr bwMode="auto">
            <a:xfrm rot="12652035">
              <a:off x="0" y="0"/>
              <a:ext cx="771893"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SimSun" panose="02010600030101010101" pitchFamily="2" charset="-122"/>
                <a:sym typeface="SimSun" panose="02010600030101010101" pitchFamily="2" charset="-122"/>
              </a:endParaRPr>
            </a:p>
          </p:txBody>
        </p:sp>
        <p:sp>
          <p:nvSpPr>
            <p:cNvPr id="18" name="椭圆 5"/>
            <p:cNvSpPr>
              <a:spLocks noChangeArrowheads="1"/>
            </p:cNvSpPr>
            <p:nvPr/>
          </p:nvSpPr>
          <p:spPr bwMode="auto">
            <a:xfrm rot="20991934">
              <a:off x="764731" y="482843"/>
              <a:ext cx="866885"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SimSun" panose="02010600030101010101" pitchFamily="2" charset="-122"/>
                <a:sym typeface="SimSun" panose="02010600030101010101" pitchFamily="2" charset="-122"/>
              </a:endParaRPr>
            </a:p>
          </p:txBody>
        </p:sp>
        <p:sp>
          <p:nvSpPr>
            <p:cNvPr id="19" name="椭圆 5"/>
            <p:cNvSpPr>
              <a:spLocks noChangeArrowheads="1"/>
            </p:cNvSpPr>
            <p:nvPr/>
          </p:nvSpPr>
          <p:spPr bwMode="auto">
            <a:xfrm rot="19847620">
              <a:off x="1096598" y="11122"/>
              <a:ext cx="803999"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SimSun" panose="02010600030101010101" pitchFamily="2" charset="-122"/>
                <a:sym typeface="SimSun" panose="02010600030101010101" pitchFamily="2" charset="-122"/>
              </a:endParaRPr>
            </a:p>
          </p:txBody>
        </p:sp>
      </p:grpSp>
      <p:sp>
        <p:nvSpPr>
          <p:cNvPr id="9" name="椭圆 20"/>
          <p:cNvSpPr>
            <a:spLocks noChangeArrowheads="1"/>
          </p:cNvSpPr>
          <p:nvPr userDrawn="1"/>
        </p:nvSpPr>
        <p:spPr bwMode="auto">
          <a:xfrm>
            <a:off x="3830691" y="5232850"/>
            <a:ext cx="416168" cy="418033"/>
          </a:xfrm>
          <a:prstGeom prst="ellipse">
            <a:avLst/>
          </a:prstGeom>
          <a:solidFill>
            <a:srgbClr val="E3AD71"/>
          </a:solidFill>
          <a:ln>
            <a:no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3898106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1" name="文本框 20"/>
          <p:cNvSpPr txBox="1"/>
          <p:nvPr userDrawn="1"/>
        </p:nvSpPr>
        <p:spPr>
          <a:xfrm>
            <a:off x="0" y="-11257"/>
            <a:ext cx="12168188" cy="936000"/>
          </a:xfrm>
          <a:prstGeom prst="rect">
            <a:avLst/>
          </a:prstGeom>
          <a:solidFill>
            <a:srgbClr val="CC0066"/>
          </a:solidFill>
        </p:spPr>
        <p:txBody>
          <a:bodyPr wrap="square" rtlCol="0">
            <a:spAutoFit/>
          </a:bodyPr>
          <a:lstStyle/>
          <a:p>
            <a:endParaRPr lang="zh-CN" altLang="en-US" dirty="0"/>
          </a:p>
        </p:txBody>
      </p:sp>
      <p:grpSp>
        <p:nvGrpSpPr>
          <p:cNvPr id="24" name="组合 14"/>
          <p:cNvGrpSpPr>
            <a:grpSpLocks/>
          </p:cNvGrpSpPr>
          <p:nvPr userDrawn="1"/>
        </p:nvGrpSpPr>
        <p:grpSpPr bwMode="auto">
          <a:xfrm flipV="1">
            <a:off x="334865" y="-3375"/>
            <a:ext cx="1245666" cy="933792"/>
            <a:chOff x="0" y="0"/>
            <a:chExt cx="1630597" cy="2119745"/>
          </a:xfrm>
        </p:grpSpPr>
        <p:sp>
          <p:nvSpPr>
            <p:cNvPr id="25"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6"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7"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1911170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8148" y="456036"/>
            <a:ext cx="3924557" cy="1596126"/>
          </a:xfrm>
        </p:spPr>
        <p:txBody>
          <a:bodyPr anchor="b"/>
          <a:lstStyle>
            <a:lvl1pPr>
              <a:defRPr sz="3192"/>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73065" y="984911"/>
            <a:ext cx="6160145" cy="4861216"/>
          </a:xfrm>
        </p:spPr>
        <p:txBody>
          <a:bodyPr/>
          <a:lstStyle>
            <a:lvl1pPr>
              <a:defRPr sz="3192"/>
            </a:lvl1pPr>
            <a:lvl2pPr>
              <a:defRPr sz="2793"/>
            </a:lvl2pPr>
            <a:lvl3pPr>
              <a:defRPr sz="2394"/>
            </a:lvl3pPr>
            <a:lvl4pPr>
              <a:defRPr sz="1995"/>
            </a:lvl4pPr>
            <a:lvl5pPr>
              <a:defRPr sz="1995"/>
            </a:lvl5pPr>
            <a:lvl6pPr>
              <a:defRPr sz="1995"/>
            </a:lvl6pPr>
            <a:lvl7pPr>
              <a:defRPr sz="1995"/>
            </a:lvl7pPr>
            <a:lvl8pPr>
              <a:defRPr sz="1995"/>
            </a:lvl8pPr>
            <a:lvl9pPr>
              <a:defRPr sz="1995"/>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8148" y="2052161"/>
            <a:ext cx="3924557" cy="3801883"/>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612DEF6-E872-4AC0-B287-8FC76CB9BCE6}" type="datetime1">
              <a:rPr lang="zh-CN" altLang="en-US" smtClean="0"/>
              <a:pPr/>
              <a:t>2017/8/16</a:t>
            </a:fld>
            <a:endParaRPr lang="zh-CN" altLang="en-US" sz="1800">
              <a:solidFill>
                <a:schemeClr val="tx1"/>
              </a:solidFill>
            </a:endParaRPr>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1BCF06C7-50BB-41AA-9A9E-D9D35EB17BBC}" type="slidenum">
              <a:rPr lang="zh-CN" altLang="en-US" smtClean="0"/>
              <a:pPr/>
              <a:t>‹#›</a:t>
            </a:fld>
            <a:endParaRPr lang="zh-CN" altLang="en-US" sz="1800">
              <a:solidFill>
                <a:schemeClr val="tx1"/>
              </a:solidFill>
            </a:endParaRPr>
          </a:p>
        </p:txBody>
      </p:sp>
    </p:spTree>
    <p:extLst>
      <p:ext uri="{BB962C8B-B14F-4D97-AF65-F5344CB8AC3E}">
        <p14:creationId xmlns:p14="http://schemas.microsoft.com/office/powerpoint/2010/main" val="71728771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8148" y="456036"/>
            <a:ext cx="3924557" cy="1596126"/>
          </a:xfrm>
        </p:spPr>
        <p:txBody>
          <a:bodyPr anchor="b"/>
          <a:lstStyle>
            <a:lvl1pPr>
              <a:defRPr sz="3192"/>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73065" y="984911"/>
            <a:ext cx="6160145" cy="4861216"/>
          </a:xfrm>
        </p:spPr>
        <p:txBody>
          <a:bodyPr anchor="t"/>
          <a:lstStyle>
            <a:lvl1pPr marL="0" indent="0">
              <a:buNone/>
              <a:defRPr sz="3192"/>
            </a:lvl1pPr>
            <a:lvl2pPr marL="456057" indent="0">
              <a:buNone/>
              <a:defRPr sz="2793"/>
            </a:lvl2pPr>
            <a:lvl3pPr marL="912114" indent="0">
              <a:buNone/>
              <a:defRPr sz="2394"/>
            </a:lvl3pPr>
            <a:lvl4pPr marL="1368171" indent="0">
              <a:buNone/>
              <a:defRPr sz="1995"/>
            </a:lvl4pPr>
            <a:lvl5pPr marL="1824228" indent="0">
              <a:buNone/>
              <a:defRPr sz="1995"/>
            </a:lvl5pPr>
            <a:lvl6pPr marL="2280285" indent="0">
              <a:buNone/>
              <a:defRPr sz="1995"/>
            </a:lvl6pPr>
            <a:lvl7pPr marL="2736342" indent="0">
              <a:buNone/>
              <a:defRPr sz="1995"/>
            </a:lvl7pPr>
            <a:lvl8pPr marL="3192399" indent="0">
              <a:buNone/>
              <a:defRPr sz="1995"/>
            </a:lvl8pPr>
            <a:lvl9pPr marL="3648456" indent="0">
              <a:buNone/>
              <a:defRPr sz="1995"/>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8148" y="2052161"/>
            <a:ext cx="3924557" cy="3801883"/>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612DEF6-E872-4AC0-B287-8FC76CB9BCE6}" type="datetime1">
              <a:rPr lang="zh-CN" altLang="en-US" smtClean="0"/>
              <a:pPr/>
              <a:t>2017/8/16</a:t>
            </a:fld>
            <a:endParaRPr lang="zh-CN" altLang="en-US" sz="1800">
              <a:solidFill>
                <a:schemeClr val="tx1"/>
              </a:solidFill>
            </a:endParaRPr>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53BD5F2A-9768-4CEC-A689-171C41900629}" type="slidenum">
              <a:rPr lang="zh-CN" altLang="en-US" smtClean="0"/>
              <a:pPr/>
              <a:t>‹#›</a:t>
            </a:fld>
            <a:endParaRPr lang="zh-CN" altLang="en-US" sz="1800">
              <a:solidFill>
                <a:schemeClr val="tx1"/>
              </a:solidFill>
            </a:endParaRPr>
          </a:p>
        </p:txBody>
      </p:sp>
    </p:spTree>
    <p:extLst>
      <p:ext uri="{BB962C8B-B14F-4D97-AF65-F5344CB8AC3E}">
        <p14:creationId xmlns:p14="http://schemas.microsoft.com/office/powerpoint/2010/main" val="39398833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6563" y="364196"/>
            <a:ext cx="10495062" cy="132218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6563" y="1820976"/>
            <a:ext cx="10495062" cy="4340259"/>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6563" y="6340166"/>
            <a:ext cx="2737842" cy="364195"/>
          </a:xfrm>
          <a:prstGeom prst="rect">
            <a:avLst/>
          </a:prstGeom>
        </p:spPr>
        <p:txBody>
          <a:bodyPr vert="horz" lIns="91440" tIns="45720" rIns="91440" bIns="45720" rtlCol="0" anchor="ctr"/>
          <a:lstStyle>
            <a:lvl1pPr algn="l">
              <a:defRPr sz="1197">
                <a:solidFill>
                  <a:schemeClr val="tx1">
                    <a:tint val="75000"/>
                  </a:schemeClr>
                </a:solidFill>
              </a:defRPr>
            </a:lvl1pPr>
          </a:lstStyle>
          <a:p>
            <a:fld id="{C764DE79-268F-4C1A-8933-263129D2AF90}" type="datetimeFigureOut">
              <a:rPr lang="en-US" dirty="0"/>
              <a:t>8/16/2017</a:t>
            </a:fld>
            <a:endParaRPr lang="en-US" dirty="0"/>
          </a:p>
        </p:txBody>
      </p:sp>
      <p:sp>
        <p:nvSpPr>
          <p:cNvPr id="5" name="Footer Placeholder 4"/>
          <p:cNvSpPr>
            <a:spLocks noGrp="1"/>
          </p:cNvSpPr>
          <p:nvPr>
            <p:ph type="ftr" sz="quarter" idx="3"/>
          </p:nvPr>
        </p:nvSpPr>
        <p:spPr>
          <a:xfrm>
            <a:off x="4030713" y="6340166"/>
            <a:ext cx="4106763" cy="364195"/>
          </a:xfrm>
          <a:prstGeom prst="rect">
            <a:avLst/>
          </a:prstGeom>
        </p:spPr>
        <p:txBody>
          <a:bodyPr vert="horz" lIns="91440" tIns="45720" rIns="91440" bIns="45720" rtlCol="0" anchor="ctr"/>
          <a:lstStyle>
            <a:lvl1pPr algn="ctr">
              <a:defRPr sz="119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3783" y="6340166"/>
            <a:ext cx="2737842" cy="364195"/>
          </a:xfrm>
          <a:prstGeom prst="rect">
            <a:avLst/>
          </a:prstGeom>
        </p:spPr>
        <p:txBody>
          <a:bodyPr vert="horz" lIns="91440" tIns="45720" rIns="91440" bIns="45720" rtlCol="0" anchor="ctr"/>
          <a:lstStyle>
            <a:lvl1pPr algn="r">
              <a:defRPr sz="1197">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4303343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8" r:id="rId6"/>
    <p:sldLayoutId id="2147483674" r:id="rId7"/>
    <p:sldLayoutId id="2147483669" r:id="rId8"/>
    <p:sldLayoutId id="2147483670" r:id="rId9"/>
    <p:sldLayoutId id="2147483671" r:id="rId10"/>
    <p:sldLayoutId id="2147483672" r:id="rId11"/>
    <p:sldLayoutId id="2147483673" r:id="rId12"/>
    <p:sldLayoutId id="2147483676" r:id="rId13"/>
    <p:sldLayoutId id="2147483678" r:id="rId14"/>
    <p:sldLayoutId id="2147483679" r:id="rId15"/>
  </p:sldLayoutIdLst>
  <p:timing>
    <p:tnLst>
      <p:par>
        <p:cTn id="1" dur="indefinite" restart="never" nodeType="tmRoot"/>
      </p:par>
    </p:tnLst>
  </p:timing>
  <p:hf sldNum="0" hdr="0" ftr="0"/>
  <p:txStyles>
    <p:titleStyle>
      <a:lvl1pPr algn="l" defTabSz="912114" rtl="0" eaLnBrk="1" latinLnBrk="0" hangingPunct="1">
        <a:lnSpc>
          <a:spcPct val="90000"/>
        </a:lnSpc>
        <a:spcBef>
          <a:spcPct val="0"/>
        </a:spcBef>
        <a:buNone/>
        <a:defRPr sz="4389" kern="1200">
          <a:solidFill>
            <a:schemeClr val="tx1"/>
          </a:solidFill>
          <a:latin typeface="+mj-lt"/>
          <a:ea typeface="+mj-ea"/>
          <a:cs typeface="+mj-cs"/>
        </a:defRPr>
      </a:lvl1pPr>
    </p:titleStyle>
    <p:bodyStyle>
      <a:lvl1pPr marL="228029" indent="-228029" algn="l" defTabSz="912114" rtl="0" eaLnBrk="1" latinLnBrk="0" hangingPunct="1">
        <a:lnSpc>
          <a:spcPct val="90000"/>
        </a:lnSpc>
        <a:spcBef>
          <a:spcPts val="998"/>
        </a:spcBef>
        <a:buFont typeface="Arial" panose="020B0604020202020204" pitchFamily="34" charset="0"/>
        <a:buChar char="•"/>
        <a:defRPr sz="2793" kern="1200">
          <a:solidFill>
            <a:schemeClr val="tx1"/>
          </a:solidFill>
          <a:latin typeface="+mn-lt"/>
          <a:ea typeface="+mn-ea"/>
          <a:cs typeface="+mn-cs"/>
        </a:defRPr>
      </a:lvl1pPr>
      <a:lvl2pPr marL="684086" indent="-228029" algn="l" defTabSz="912114"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143" indent="-228029" algn="l" defTabSz="912114"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200"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257"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25"/>
          <p:cNvGrpSpPr>
            <a:grpSpLocks/>
          </p:cNvGrpSpPr>
          <p:nvPr/>
        </p:nvGrpSpPr>
        <p:grpSpPr bwMode="auto">
          <a:xfrm>
            <a:off x="-900488" y="-1593562"/>
            <a:ext cx="13656258" cy="9478203"/>
            <a:chOff x="0" y="102405"/>
            <a:chExt cx="12669374" cy="9177554"/>
          </a:xfrm>
        </p:grpSpPr>
        <p:sp>
          <p:nvSpPr>
            <p:cNvPr id="3075"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6" name="椭圆 5"/>
            <p:cNvSpPr>
              <a:spLocks noChangeArrowheads="1"/>
            </p:cNvSpPr>
            <p:nvPr/>
          </p:nvSpPr>
          <p:spPr bwMode="auto">
            <a:xfrm rot="17654843">
              <a:off x="8453454" y="2856887"/>
              <a:ext cx="1888507" cy="654333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7"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8" name="椭圆 5"/>
            <p:cNvSpPr>
              <a:spLocks noChangeArrowheads="1"/>
            </p:cNvSpPr>
            <p:nvPr/>
          </p:nvSpPr>
          <p:spPr bwMode="auto">
            <a:xfrm rot="16200000">
              <a:off x="8541716" y="1631608"/>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9"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0" name="椭圆 5"/>
            <p:cNvSpPr>
              <a:spLocks noChangeArrowheads="1"/>
            </p:cNvSpPr>
            <p:nvPr/>
          </p:nvSpPr>
          <p:spPr bwMode="auto">
            <a:xfrm rot="4179482">
              <a:off x="8312909" y="451717"/>
              <a:ext cx="1957790" cy="612847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1" name="椭圆 5"/>
            <p:cNvSpPr>
              <a:spLocks noChangeArrowheads="1"/>
            </p:cNvSpPr>
            <p:nvPr/>
          </p:nvSpPr>
          <p:spPr bwMode="auto">
            <a:xfrm rot="13127628">
              <a:off x="3863132" y="4248990"/>
              <a:ext cx="1904318"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2" name="椭圆 5"/>
            <p:cNvSpPr>
              <a:spLocks noChangeArrowheads="1"/>
            </p:cNvSpPr>
            <p:nvPr/>
          </p:nvSpPr>
          <p:spPr bwMode="auto">
            <a:xfrm rot="13314377">
              <a:off x="7274706" y="322762"/>
              <a:ext cx="1628954" cy="499213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3" name="椭圆 5"/>
            <p:cNvSpPr>
              <a:spLocks noChangeArrowheads="1"/>
            </p:cNvSpPr>
            <p:nvPr/>
          </p:nvSpPr>
          <p:spPr bwMode="auto">
            <a:xfrm>
              <a:off x="5602583" y="102405"/>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4" name="椭圆 5"/>
            <p:cNvSpPr>
              <a:spLocks noChangeArrowheads="1"/>
            </p:cNvSpPr>
            <p:nvPr/>
          </p:nvSpPr>
          <p:spPr bwMode="auto">
            <a:xfrm>
              <a:off x="5457626" y="4748199"/>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5"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6"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3087" name="椭圆 20"/>
          <p:cNvSpPr>
            <a:spLocks noChangeArrowheads="1"/>
          </p:cNvSpPr>
          <p:nvPr/>
        </p:nvSpPr>
        <p:spPr bwMode="auto">
          <a:xfrm>
            <a:off x="4312444" y="1480344"/>
            <a:ext cx="3697288" cy="3697288"/>
          </a:xfrm>
          <a:prstGeom prst="ellipse">
            <a:avLst/>
          </a:prstGeom>
          <a:solidFill>
            <a:srgbClr val="000000">
              <a:alpha val="57999"/>
            </a:srgbClr>
          </a:solidFill>
          <a:ln w="25400" cap="flat" cmpd="sng">
            <a:solidFill>
              <a:srgbClr val="498DA4"/>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8" name="同心圆 22"/>
          <p:cNvSpPr>
            <a:spLocks noChangeArrowheads="1"/>
          </p:cNvSpPr>
          <p:nvPr/>
        </p:nvSpPr>
        <p:spPr bwMode="auto">
          <a:xfrm>
            <a:off x="4563270" y="1731170"/>
            <a:ext cx="3197225" cy="3197225"/>
          </a:xfrm>
          <a:custGeom>
            <a:avLst/>
            <a:gdLst>
              <a:gd name="G0" fmla="+- 637 0 0"/>
              <a:gd name="G1" fmla="+- 21600 0 637"/>
              <a:gd name="G2" fmla="+- 21600 0 63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37" y="10800"/>
                </a:moveTo>
                <a:cubicBezTo>
                  <a:pt x="637" y="16413"/>
                  <a:pt x="5187" y="20963"/>
                  <a:pt x="10800" y="20963"/>
                </a:cubicBezTo>
                <a:cubicBezTo>
                  <a:pt x="16413" y="20963"/>
                  <a:pt x="20963" y="16413"/>
                  <a:pt x="20963" y="10800"/>
                </a:cubicBezTo>
                <a:cubicBezTo>
                  <a:pt x="20963" y="5187"/>
                  <a:pt x="16413" y="637"/>
                  <a:pt x="10800" y="637"/>
                </a:cubicBezTo>
                <a:cubicBezTo>
                  <a:pt x="5187" y="637"/>
                  <a:pt x="637" y="5187"/>
                  <a:pt x="637" y="10800"/>
                </a:cubicBezTo>
                <a:close/>
              </a:path>
            </a:pathLst>
          </a:custGeom>
          <a:gradFill rotWithShape="1">
            <a:gsLst>
              <a:gs pos="0">
                <a:srgbClr val="BF638A"/>
              </a:gs>
              <a:gs pos="12000">
                <a:srgbClr val="BF638A"/>
              </a:gs>
              <a:gs pos="15999">
                <a:srgbClr val="D27E50"/>
              </a:gs>
              <a:gs pos="34999">
                <a:srgbClr val="DB9649"/>
              </a:gs>
              <a:gs pos="39000">
                <a:srgbClr val="80CAD7"/>
              </a:gs>
              <a:gs pos="56000">
                <a:srgbClr val="80CAD7"/>
              </a:gs>
              <a:gs pos="62999">
                <a:srgbClr val="498DA4"/>
              </a:gs>
              <a:gs pos="82999">
                <a:srgbClr val="498DA4"/>
              </a:gs>
              <a:gs pos="84999">
                <a:srgbClr val="DB9649"/>
              </a:gs>
              <a:gs pos="98999">
                <a:srgbClr val="DB9649"/>
              </a:gs>
              <a:gs pos="100000">
                <a:srgbClr val="DB9649"/>
              </a:gs>
            </a:gsLst>
            <a:lin ang="5400000" scaled="1"/>
          </a:gra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latin typeface="宋体" panose="02010600030101010101" pitchFamily="2" charset="-122"/>
              <a:sym typeface="宋体" panose="02010600030101010101" pitchFamily="2" charset="-122"/>
            </a:endParaRPr>
          </a:p>
        </p:txBody>
      </p:sp>
      <p:sp>
        <p:nvSpPr>
          <p:cNvPr id="3089" name="TextBox 23"/>
          <p:cNvSpPr>
            <a:spLocks noChangeArrowheads="1"/>
          </p:cNvSpPr>
          <p:nvPr/>
        </p:nvSpPr>
        <p:spPr bwMode="auto">
          <a:xfrm>
            <a:off x="2950855" y="3407565"/>
            <a:ext cx="63979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a:t>
            </a:r>
            <a:r>
              <a:rPr lang="en-US" altLang="zh-CN" sz="3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3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章 </a:t>
            </a:r>
            <a:r>
              <a:rPr lang="en-US" altLang="zh-CN" sz="36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jQueryUI</a:t>
            </a:r>
            <a:r>
              <a:rPr lang="en-US" altLang="zh-CN" sz="3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部件</a:t>
            </a:r>
            <a:r>
              <a:rPr lang="en-US" altLang="zh-CN" sz="3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3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二</a:t>
            </a:r>
            <a:r>
              <a:rPr lang="en-US" altLang="zh-CN" sz="3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文本框 17"/>
          <p:cNvSpPr txBox="1"/>
          <p:nvPr/>
        </p:nvSpPr>
        <p:spPr>
          <a:xfrm>
            <a:off x="3720571" y="2299417"/>
            <a:ext cx="4746342" cy="707886"/>
          </a:xfrm>
          <a:prstGeom prst="rect">
            <a:avLst/>
          </a:prstGeom>
          <a:noFill/>
        </p:spPr>
        <p:txBody>
          <a:bodyPr wrap="square" rtlCol="0">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rPr>
              <a:t>Web UI</a:t>
            </a:r>
            <a:r>
              <a:rPr lang="zh-CN" altLang="en-US" sz="4000" dirty="0">
                <a:solidFill>
                  <a:schemeClr val="bg1"/>
                </a:solidFill>
                <a:latin typeface="微软雅黑" panose="020B0503020204020204" pitchFamily="34" charset="-122"/>
                <a:ea typeface="微软雅黑" panose="020B0503020204020204" pitchFamily="34" charset="-122"/>
              </a:rPr>
              <a:t>框架及应用</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755651" y="1116077"/>
            <a:ext cx="1029685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当</a:t>
            </a:r>
            <a:r>
              <a:rPr lang="zh-CN" altLang="en-US" sz="2800" dirty="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打开或关闭 </a:t>
            </a:r>
            <a:r>
              <a:rPr lang="en-US" altLang="zh-CN" sz="2800" dirty="0" err="1">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datepicker</a:t>
            </a:r>
            <a:r>
              <a:rPr lang="en-US" altLang="zh-CN" sz="2800" dirty="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 </a:t>
            </a:r>
            <a:r>
              <a:rPr lang="zh-CN" altLang="en-US" sz="2800"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时</a:t>
            </a:r>
            <a:r>
              <a:rPr lang="zh-CN" altLang="en-US" sz="2800" dirty="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可以</a:t>
            </a:r>
            <a:r>
              <a:rPr lang="zh-CN" altLang="en-US" sz="2800"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使用</a:t>
            </a:r>
            <a:r>
              <a:rPr lang="zh-CN" altLang="en-US" sz="2800" dirty="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不同的</a:t>
            </a:r>
            <a:r>
              <a:rPr lang="zh-CN" altLang="en-US" sz="2800"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动画</a:t>
            </a:r>
            <a:r>
              <a:rPr lang="zh-CN" altLang="en-US" sz="2800" dirty="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a:t>
            </a:r>
            <a:r>
              <a:rPr lang="en-US" altLang="zh-CN" sz="2800" dirty="0" err="1"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showAnim</a:t>
            </a:r>
            <a:r>
              <a:rPr lang="zh-CN" altLang="en-US" sz="2800"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选项拥有以下 </a:t>
            </a:r>
            <a:r>
              <a:rPr lang="en-US" altLang="zh-CN" sz="2800" dirty="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UI </a:t>
            </a:r>
            <a:r>
              <a:rPr lang="zh-CN" altLang="en-US" sz="2800"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特效。</a:t>
            </a:r>
            <a:endParaRPr lang="zh-CN" altLang="en-US" sz="28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动画特效</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204696448"/>
              </p:ext>
            </p:extLst>
          </p:nvPr>
        </p:nvGraphicFramePr>
        <p:xfrm>
          <a:off x="1907746" y="2117663"/>
          <a:ext cx="8363458" cy="4722875"/>
        </p:xfrm>
        <a:graphic>
          <a:graphicData uri="http://schemas.openxmlformats.org/drawingml/2006/table">
            <a:tbl>
              <a:tblPr firstRow="1" bandRow="1">
                <a:tableStyleId>{8799B23B-EC83-4686-B30A-512413B5E67A}</a:tableStyleId>
              </a:tblPr>
              <a:tblGrid>
                <a:gridCol w="2376198">
                  <a:extLst>
                    <a:ext uri="{9D8B030D-6E8A-4147-A177-3AD203B41FA5}">
                      <a16:colId xmlns:a16="http://schemas.microsoft.com/office/drawing/2014/main" val="1598498661"/>
                    </a:ext>
                  </a:extLst>
                </a:gridCol>
                <a:gridCol w="5987260">
                  <a:extLst>
                    <a:ext uri="{9D8B030D-6E8A-4147-A177-3AD203B41FA5}">
                      <a16:colId xmlns:a16="http://schemas.microsoft.com/office/drawing/2014/main" val="73821957"/>
                    </a:ext>
                  </a:extLst>
                </a:gridCol>
              </a:tblGrid>
              <a:tr h="608075">
                <a:tc>
                  <a:txBody>
                    <a:bodyPr/>
                    <a:lstStyle/>
                    <a:p>
                      <a:pPr algn="ctr"/>
                      <a:r>
                        <a:rPr lang="zh-CN" altLang="en-US" sz="2800" dirty="0" smtClean="0"/>
                        <a:t>属性</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800" dirty="0" smtClean="0"/>
                        <a:t>用途</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15374726"/>
                  </a:ext>
                </a:extLst>
              </a:tr>
              <a:tr h="435191">
                <a:tc>
                  <a:txBody>
                    <a:bodyPr/>
                    <a:lstStyle/>
                    <a:p>
                      <a:r>
                        <a:rPr lang="en-US" altLang="zh-CN" sz="2400" dirty="0" smtClean="0"/>
                        <a:t>show </a:t>
                      </a:r>
                      <a:endParaRPr lang="zh-CN" altLang="en-US" sz="2400" dirty="0"/>
                    </a:p>
                  </a:txBody>
                  <a:tcPr/>
                </a:tc>
                <a:tc>
                  <a:txBody>
                    <a:bodyPr/>
                    <a:lstStyle/>
                    <a:p>
                      <a:r>
                        <a:rPr lang="zh-CN" altLang="en-US" sz="2400" dirty="0" smtClean="0">
                          <a:latin typeface="微软雅黑" panose="020B0503020204020204" pitchFamily="34" charset="-122"/>
                          <a:ea typeface="微软雅黑" panose="020B0503020204020204" pitchFamily="34" charset="-122"/>
                        </a:rPr>
                        <a:t>默认</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631198501"/>
                  </a:ext>
                </a:extLst>
              </a:tr>
              <a:tr h="230833">
                <a:tc>
                  <a:txBody>
                    <a:bodyPr/>
                    <a:lstStyle/>
                    <a:p>
                      <a:pPr marL="0" algn="l" defTabSz="912114" rtl="0" eaLnBrk="1" latinLnBrk="0" hangingPunct="1"/>
                      <a:r>
                        <a:rPr lang="en-US" altLang="zh-CN" sz="2400" kern="1200" dirty="0" err="1" smtClean="0"/>
                        <a:t>slideDown</a:t>
                      </a:r>
                      <a:endParaRPr lang="zh-CN" altLang="en-US" sz="2400" kern="1200" dirty="0">
                        <a:solidFill>
                          <a:schemeClr val="tx1"/>
                        </a:solidFill>
                        <a:latin typeface="+mn-lt"/>
                        <a:ea typeface="+mn-ea"/>
                        <a:cs typeface="+mn-cs"/>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滑下</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299303723"/>
                  </a:ext>
                </a:extLst>
              </a:tr>
              <a:tr h="421687">
                <a:tc>
                  <a:txBody>
                    <a:bodyPr/>
                    <a:lstStyle/>
                    <a:p>
                      <a:pPr marL="0" algn="l" defTabSz="912114" rtl="0" eaLnBrk="1" latinLnBrk="0" hangingPunct="1"/>
                      <a:r>
                        <a:rPr lang="en-US" altLang="zh-CN" sz="2400" kern="1200" dirty="0" err="1" smtClean="0"/>
                        <a:t>fadeIn</a:t>
                      </a:r>
                      <a:endParaRPr lang="zh-CN" altLang="en-US" sz="2400" kern="1200" dirty="0">
                        <a:solidFill>
                          <a:schemeClr val="tx1"/>
                        </a:solidFill>
                        <a:latin typeface="+mn-lt"/>
                        <a:ea typeface="+mn-ea"/>
                        <a:cs typeface="+mn-cs"/>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淡入（显示或消失时伴随透明度的变化）</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024641032"/>
                  </a:ext>
                </a:extLst>
              </a:tr>
              <a:tr h="435191">
                <a:tc>
                  <a:txBody>
                    <a:bodyPr/>
                    <a:lstStyle/>
                    <a:p>
                      <a:pPr marL="0" algn="l" defTabSz="912114" rtl="0" eaLnBrk="1" latinLnBrk="0" hangingPunct="1"/>
                      <a:r>
                        <a:rPr lang="en-US" altLang="zh-CN" sz="2400" kern="1200" dirty="0" smtClean="0"/>
                        <a:t>blind</a:t>
                      </a:r>
                      <a:endParaRPr lang="zh-CN" altLang="en-US" sz="2400" kern="1200" dirty="0">
                        <a:solidFill>
                          <a:schemeClr val="tx1"/>
                        </a:solidFill>
                        <a:latin typeface="+mn-lt"/>
                        <a:ea typeface="+mn-ea"/>
                        <a:cs typeface="+mn-cs"/>
                      </a:endParaRPr>
                    </a:p>
                  </a:txBody>
                  <a:tcPr/>
                </a:tc>
                <a:tc>
                  <a:txBody>
                    <a:bodyPr/>
                    <a:lstStyle/>
                    <a:p>
                      <a:pPr marL="0" algn="l" defTabSz="912114" rtl="0" eaLnBrk="1" latinLnBrk="0" hangingPunct="1"/>
                      <a:r>
                        <a:rPr lang="zh-CN" altLang="en-US" sz="2400" kern="1200" dirty="0" smtClean="0">
                          <a:latin typeface="微软雅黑" panose="020B0503020204020204" pitchFamily="34" charset="-122"/>
                          <a:ea typeface="微软雅黑" panose="020B0503020204020204" pitchFamily="34" charset="-122"/>
                        </a:rPr>
                        <a:t>百叶窗特效，从顶部显示或消失</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640390833"/>
                  </a:ext>
                </a:extLst>
              </a:tr>
              <a:tr h="435191">
                <a:tc>
                  <a:txBody>
                    <a:bodyPr/>
                    <a:lstStyle/>
                    <a:p>
                      <a:pPr marL="0" algn="l" defTabSz="912114" rtl="0" eaLnBrk="1" latinLnBrk="0" hangingPunct="1"/>
                      <a:r>
                        <a:rPr lang="en-US" altLang="zh-CN" sz="2400" kern="1200" dirty="0" smtClean="0"/>
                        <a:t>bounce</a:t>
                      </a:r>
                      <a:endParaRPr lang="zh-CN" altLang="en-US" sz="2400" kern="1200" dirty="0">
                        <a:solidFill>
                          <a:schemeClr val="tx1"/>
                        </a:solidFill>
                        <a:latin typeface="+mn-lt"/>
                        <a:ea typeface="+mn-ea"/>
                        <a:cs typeface="+mn-cs"/>
                      </a:endParaRPr>
                    </a:p>
                  </a:txBody>
                  <a:tcPr/>
                </a:tc>
                <a:tc>
                  <a:txBody>
                    <a:bodyPr/>
                    <a:lstStyle/>
                    <a:p>
                      <a:pPr marL="0" algn="l" defTabSz="912114" rtl="0" eaLnBrk="1" latinLnBrk="0" hangingPunct="1"/>
                      <a:r>
                        <a:rPr lang="zh-CN" altLang="en-US" sz="2400" kern="1200" dirty="0" smtClean="0">
                          <a:latin typeface="微软雅黑" panose="020B0503020204020204" pitchFamily="34" charset="-122"/>
                          <a:ea typeface="微软雅黑" panose="020B0503020204020204" pitchFamily="34" charset="-122"/>
                        </a:rPr>
                        <a:t>反弹特效，垂直方向以弹跳方式离开</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26443346"/>
                  </a:ext>
                </a:extLst>
              </a:tr>
              <a:tr h="435191">
                <a:tc>
                  <a:txBody>
                    <a:bodyPr/>
                    <a:lstStyle/>
                    <a:p>
                      <a:pPr marL="0" algn="l" defTabSz="912114" rtl="0" eaLnBrk="1" latinLnBrk="0" hangingPunct="1"/>
                      <a:r>
                        <a:rPr lang="en-US" altLang="zh-CN" sz="2400" kern="1200" dirty="0" smtClean="0"/>
                        <a:t>clip</a:t>
                      </a:r>
                      <a:endParaRPr lang="zh-CN" altLang="en-US" sz="2400" kern="1200" dirty="0">
                        <a:solidFill>
                          <a:schemeClr val="tx1"/>
                        </a:solidFill>
                        <a:latin typeface="+mn-lt"/>
                        <a:ea typeface="+mn-ea"/>
                        <a:cs typeface="+mn-cs"/>
                      </a:endParaRPr>
                    </a:p>
                  </a:txBody>
                  <a:tcPr/>
                </a:tc>
                <a:tc>
                  <a:txBody>
                    <a:bodyPr/>
                    <a:lstStyle/>
                    <a:p>
                      <a:pPr marL="0" algn="l" defTabSz="912114" rtl="0" eaLnBrk="1" latinLnBrk="0" hangingPunct="1"/>
                      <a:r>
                        <a:rPr lang="zh-CN" altLang="en-US" sz="2400" kern="1200" dirty="0" smtClean="0">
                          <a:latin typeface="微软雅黑" panose="020B0503020204020204" pitchFamily="34" charset="-122"/>
                          <a:ea typeface="微软雅黑" panose="020B0503020204020204" pitchFamily="34" charset="-122"/>
                        </a:rPr>
                        <a:t>剪辑特效，从中心垂直地显示或消失</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3442535015"/>
                  </a:ext>
                </a:extLst>
              </a:tr>
              <a:tr h="435191">
                <a:tc>
                  <a:txBody>
                    <a:bodyPr/>
                    <a:lstStyle/>
                    <a:p>
                      <a:pPr marL="0" algn="l" defTabSz="912114" rtl="0" eaLnBrk="1" latinLnBrk="0" hangingPunct="1"/>
                      <a:r>
                        <a:rPr lang="en-US" altLang="zh-CN" sz="2400" kern="1200" dirty="0" smtClean="0"/>
                        <a:t>drop</a:t>
                      </a:r>
                      <a:endParaRPr lang="zh-CN" altLang="en-US" sz="2400" kern="1200" dirty="0">
                        <a:solidFill>
                          <a:schemeClr val="tx1"/>
                        </a:solidFill>
                        <a:latin typeface="+mn-lt"/>
                        <a:ea typeface="+mn-ea"/>
                        <a:cs typeface="+mn-cs"/>
                      </a:endParaRPr>
                    </a:p>
                  </a:txBody>
                  <a:tcPr/>
                </a:tc>
                <a:tc>
                  <a:txBody>
                    <a:bodyPr/>
                    <a:lstStyle/>
                    <a:p>
                      <a:pPr marL="0" algn="l" defTabSz="912114" rtl="0" eaLnBrk="1" latinLnBrk="0" hangingPunct="1"/>
                      <a:r>
                        <a:rPr lang="zh-CN" altLang="en-US" sz="2400" kern="1200" dirty="0" smtClean="0">
                          <a:latin typeface="微软雅黑" panose="020B0503020204020204" pitchFamily="34" charset="-122"/>
                          <a:ea typeface="微软雅黑" panose="020B0503020204020204" pitchFamily="34" charset="-122"/>
                        </a:rPr>
                        <a:t>降落特效，从左侧显示或消失</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637357763"/>
                  </a:ext>
                </a:extLst>
              </a:tr>
              <a:tr h="435191">
                <a:tc>
                  <a:txBody>
                    <a:bodyPr/>
                    <a:lstStyle/>
                    <a:p>
                      <a:pPr marL="0" algn="l" defTabSz="912114" rtl="0" eaLnBrk="1" latinLnBrk="0" hangingPunct="1"/>
                      <a:r>
                        <a:rPr lang="en-US" altLang="zh-CN" sz="2400" kern="1200" dirty="0" smtClean="0"/>
                        <a:t>fold</a:t>
                      </a:r>
                      <a:endParaRPr lang="zh-CN" altLang="en-US" sz="2400" kern="1200" dirty="0">
                        <a:solidFill>
                          <a:schemeClr val="tx1"/>
                        </a:solidFill>
                        <a:latin typeface="+mn-lt"/>
                        <a:ea typeface="+mn-ea"/>
                        <a:cs typeface="+mn-cs"/>
                      </a:endParaRPr>
                    </a:p>
                  </a:txBody>
                  <a:tcPr/>
                </a:tc>
                <a:tc>
                  <a:txBody>
                    <a:bodyPr/>
                    <a:lstStyle/>
                    <a:p>
                      <a:pPr marL="0" algn="l" defTabSz="912114" rtl="0" eaLnBrk="1" latinLnBrk="0" hangingPunct="1"/>
                      <a:r>
                        <a:rPr lang="zh-CN" altLang="en-US" sz="2400" kern="1200" dirty="0" smtClean="0">
                          <a:latin typeface="微软雅黑" panose="020B0503020204020204" pitchFamily="34" charset="-122"/>
                          <a:ea typeface="微软雅黑" panose="020B0503020204020204" pitchFamily="34" charset="-122"/>
                        </a:rPr>
                        <a:t>折叠特效，从左上角显示或消失</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4064118835"/>
                  </a:ext>
                </a:extLst>
              </a:tr>
              <a:tr h="435191">
                <a:tc>
                  <a:txBody>
                    <a:bodyPr/>
                    <a:lstStyle/>
                    <a:p>
                      <a:pPr marL="0" algn="l" defTabSz="912114" rtl="0" eaLnBrk="1" latinLnBrk="0" hangingPunct="1"/>
                      <a:r>
                        <a:rPr lang="en-US" altLang="zh-CN" sz="2400" kern="1200" dirty="0" smtClean="0"/>
                        <a:t>slide</a:t>
                      </a:r>
                      <a:endParaRPr lang="zh-CN" altLang="en-US" sz="2400" kern="1200" dirty="0">
                        <a:solidFill>
                          <a:schemeClr val="tx1"/>
                        </a:solidFill>
                        <a:latin typeface="+mn-lt"/>
                        <a:ea typeface="+mn-ea"/>
                        <a:cs typeface="+mn-cs"/>
                      </a:endParaRPr>
                    </a:p>
                  </a:txBody>
                  <a:tcPr/>
                </a:tc>
                <a:tc>
                  <a:txBody>
                    <a:bodyPr/>
                    <a:lstStyle/>
                    <a:p>
                      <a:pPr marL="0" algn="l" defTabSz="912114" rtl="0" eaLnBrk="1" latinLnBrk="0" hangingPunct="1"/>
                      <a:r>
                        <a:rPr lang="zh-CN" altLang="en-US" sz="2400" kern="1200" dirty="0" smtClean="0">
                          <a:latin typeface="微软雅黑" panose="020B0503020204020204" pitchFamily="34" charset="-122"/>
                          <a:ea typeface="微软雅黑" panose="020B0503020204020204" pitchFamily="34" charset="-122"/>
                        </a:rPr>
                        <a:t>滑动特效，从右侧消失或消失</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2752288501"/>
                  </a:ext>
                </a:extLst>
              </a:tr>
            </a:tbl>
          </a:graphicData>
        </a:graphic>
      </p:graphicFrame>
    </p:spTree>
    <p:extLst>
      <p:ext uri="{BB962C8B-B14F-4D97-AF65-F5344CB8AC3E}">
        <p14:creationId xmlns:p14="http://schemas.microsoft.com/office/powerpoint/2010/main" val="1311763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948666" y="1219873"/>
            <a:ext cx="7367613" cy="523220"/>
          </a:xfrm>
          <a:prstGeom prst="rect">
            <a:avLst/>
          </a:prstGeom>
          <a:noFill/>
        </p:spPr>
        <p:txBody>
          <a:bodyPr wrap="square" rtlCol="0">
            <a:spAutoFit/>
          </a:bodyPr>
          <a:lstStyle/>
          <a:p>
            <a:r>
              <a:rPr lang="en-US" altLang="zh-CN" sz="2800" dirty="0" err="1">
                <a:latin typeface="微软雅黑" panose="020B0503020204020204" pitchFamily="34" charset="-122"/>
                <a:ea typeface="微软雅黑" panose="020B0503020204020204" pitchFamily="34" charset="-122"/>
                <a:cs typeface="Calibri" panose="020F0502020204030204" pitchFamily="34" charset="0"/>
              </a:rPr>
              <a:t>datepicker</a:t>
            </a:r>
            <a:r>
              <a:rPr lang="en-US" altLang="zh-CN" sz="2800" dirty="0">
                <a:latin typeface="微软雅黑" panose="020B0503020204020204" pitchFamily="34" charset="-122"/>
                <a:ea typeface="微软雅黑" panose="020B0503020204020204" pitchFamily="34" charset="-122"/>
                <a:cs typeface="Calibri" panose="020F0502020204030204" pitchFamily="34" charset="0"/>
              </a:rPr>
              <a:t>(</a:t>
            </a:r>
            <a:r>
              <a:rPr lang="en-US" altLang="zh-CN" sz="2800" dirty="0">
                <a:latin typeface="微软雅黑" panose="020B0503020204020204" pitchFamily="34" charset="-122"/>
                <a:ea typeface="微软雅黑" panose="020B0503020204020204" pitchFamily="34" charset="-122"/>
                <a:cs typeface="Calibri" panose="020F0502020204030204" pitchFamily="34" charset="0"/>
                <a:sym typeface="微软雅黑" panose="020B0503020204020204" pitchFamily="34" charset="-122"/>
              </a:rPr>
              <a:t>“action”, </a:t>
            </a:r>
            <a:r>
              <a:rPr lang="en-US" altLang="zh-CN" sz="2800" dirty="0" err="1">
                <a:latin typeface="微软雅黑" panose="020B0503020204020204" pitchFamily="34" charset="-122"/>
                <a:ea typeface="微软雅黑" panose="020B0503020204020204" pitchFamily="34" charset="-122"/>
                <a:cs typeface="Calibri" panose="020F0502020204030204" pitchFamily="34" charset="0"/>
                <a:sym typeface="微软雅黑" panose="020B0503020204020204" pitchFamily="34" charset="-122"/>
              </a:rPr>
              <a:t>params</a:t>
            </a:r>
            <a:r>
              <a:rPr lang="en-US" altLang="zh-CN" sz="2800" dirty="0">
                <a:latin typeface="微软雅黑" panose="020B0503020204020204" pitchFamily="34" charset="-122"/>
                <a:ea typeface="微软雅黑" panose="020B0503020204020204" pitchFamily="34" charset="-122"/>
                <a:cs typeface="Calibri" panose="020F0502020204030204" pitchFamily="34" charset="0"/>
              </a:rPr>
              <a:t> )</a:t>
            </a:r>
            <a:r>
              <a:rPr lang="zh-CN" altLang="en-US" sz="2800" dirty="0" smtClean="0">
                <a:latin typeface="微软雅黑" panose="020B0503020204020204" pitchFamily="34" charset="-122"/>
                <a:ea typeface="微软雅黑" panose="020B0503020204020204" pitchFamily="34" charset="-122"/>
                <a:cs typeface="Calibri" panose="020F0502020204030204" pitchFamily="34" charset="0"/>
              </a:rPr>
              <a:t>方法的操作</a:t>
            </a:r>
            <a:endParaRPr lang="zh-CN" altLang="en-US" sz="2800"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818875191"/>
              </p:ext>
            </p:extLst>
          </p:nvPr>
        </p:nvGraphicFramePr>
        <p:xfrm>
          <a:off x="951056" y="2052155"/>
          <a:ext cx="9597410" cy="2333554"/>
        </p:xfrm>
        <a:graphic>
          <a:graphicData uri="http://schemas.openxmlformats.org/drawingml/2006/table">
            <a:tbl>
              <a:tblPr firstRow="1" bandRow="1">
                <a:tableStyleId>{8799B23B-EC83-4686-B30A-512413B5E67A}</a:tableStyleId>
              </a:tblPr>
              <a:tblGrid>
                <a:gridCol w="5421062">
                  <a:extLst>
                    <a:ext uri="{9D8B030D-6E8A-4147-A177-3AD203B41FA5}">
                      <a16:colId xmlns:a16="http://schemas.microsoft.com/office/drawing/2014/main" val="2902980255"/>
                    </a:ext>
                  </a:extLst>
                </a:gridCol>
                <a:gridCol w="4176348">
                  <a:extLst>
                    <a:ext uri="{9D8B030D-6E8A-4147-A177-3AD203B41FA5}">
                      <a16:colId xmlns:a16="http://schemas.microsoft.com/office/drawing/2014/main" val="2726539436"/>
                    </a:ext>
                  </a:extLst>
                </a:gridCol>
              </a:tblGrid>
              <a:tr h="433371">
                <a:tc>
                  <a:txBody>
                    <a:bodyPr/>
                    <a:lstStyle/>
                    <a:p>
                      <a:pPr algn="ctr"/>
                      <a:r>
                        <a:rPr lang="zh-CN" altLang="en-US" sz="2400" dirty="0" smtClean="0"/>
                        <a:t>选项</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dirty="0" smtClean="0"/>
                        <a:t>功能</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494760845"/>
                  </a:ext>
                </a:extLst>
              </a:tr>
              <a:tr h="504754">
                <a:tc>
                  <a:txBody>
                    <a:bodyPr/>
                    <a:lstStyle/>
                    <a:p>
                      <a:r>
                        <a:rPr lang="en-US" altLang="zh-CN" sz="2400" dirty="0" err="1" smtClean="0">
                          <a:latin typeface="微软雅黑" panose="020B0503020204020204" pitchFamily="34" charset="-122"/>
                          <a:ea typeface="微软雅黑" panose="020B0503020204020204" pitchFamily="34" charset="-122"/>
                        </a:rPr>
                        <a:t>datepicker</a:t>
                      </a:r>
                      <a:r>
                        <a:rPr lang="en-US" altLang="zh-CN" sz="2400" dirty="0" smtClean="0">
                          <a:latin typeface="微软雅黑" panose="020B0503020204020204" pitchFamily="34" charset="-122"/>
                          <a:ea typeface="微软雅黑" panose="020B0503020204020204" pitchFamily="34" charset="-122"/>
                        </a:rPr>
                        <a:t>("show")</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显示日历</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645464357"/>
                  </a:ext>
                </a:extLst>
              </a:tr>
              <a:tr h="433371">
                <a:tc>
                  <a:txBody>
                    <a:bodyPr/>
                    <a:lstStyle/>
                    <a:p>
                      <a:pPr marL="0" algn="l" defTabSz="912114" rtl="0" eaLnBrk="1" latinLnBrk="0" hangingPunct="1"/>
                      <a:r>
                        <a:rPr lang="en-US" altLang="zh-CN" sz="2400" kern="1200" dirty="0" err="1" smtClean="0">
                          <a:solidFill>
                            <a:schemeClr val="tx1"/>
                          </a:solidFill>
                          <a:latin typeface="微软雅黑" panose="020B0503020204020204" pitchFamily="34" charset="-122"/>
                          <a:ea typeface="微软雅黑" panose="020B0503020204020204" pitchFamily="34" charset="-122"/>
                          <a:cs typeface="+mn-cs"/>
                        </a:rPr>
                        <a:t>datepicker</a:t>
                      </a:r>
                      <a:r>
                        <a:rPr lang="en-US" altLang="zh-CN" sz="2400" kern="1200" dirty="0" smtClean="0">
                          <a:solidFill>
                            <a:schemeClr val="tx1"/>
                          </a:solidFill>
                          <a:latin typeface="微软雅黑" panose="020B0503020204020204" pitchFamily="34" charset="-122"/>
                          <a:ea typeface="微软雅黑" panose="020B0503020204020204" pitchFamily="34" charset="-122"/>
                          <a:cs typeface="+mn-cs"/>
                        </a:rPr>
                        <a:t>(</a:t>
                      </a:r>
                      <a:r>
                        <a:rPr lang="en-US" altLang="zh-CN" sz="2400" dirty="0" smtClean="0">
                          <a:latin typeface="微软雅黑" panose="020B0503020204020204" pitchFamily="34" charset="-122"/>
                          <a:ea typeface="微软雅黑" panose="020B0503020204020204" pitchFamily="34" charset="-122"/>
                        </a:rPr>
                        <a:t>"</a:t>
                      </a:r>
                      <a:r>
                        <a:rPr lang="en-US" altLang="zh-CN" sz="2400" kern="1200" dirty="0" smtClean="0">
                          <a:solidFill>
                            <a:schemeClr val="tx1"/>
                          </a:solidFill>
                          <a:latin typeface="微软雅黑" panose="020B0503020204020204" pitchFamily="34" charset="-122"/>
                          <a:ea typeface="微软雅黑" panose="020B0503020204020204" pitchFamily="34" charset="-122"/>
                          <a:cs typeface="+mn-cs"/>
                        </a:rPr>
                        <a:t>hide")</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隐藏日历</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31329772"/>
                  </a:ext>
                </a:extLst>
              </a:tr>
              <a:tr h="433371">
                <a:tc>
                  <a:txBody>
                    <a:bodyPr/>
                    <a:lstStyle/>
                    <a:p>
                      <a:pPr marL="0" algn="l" defTabSz="912114" rtl="0" eaLnBrk="1" latinLnBrk="0" hangingPunct="1"/>
                      <a:r>
                        <a:rPr lang="en-US" altLang="zh-CN" sz="2400" kern="1200" dirty="0" err="1" smtClean="0">
                          <a:solidFill>
                            <a:schemeClr val="dk1"/>
                          </a:solidFill>
                          <a:latin typeface="微软雅黑" panose="020B0503020204020204" pitchFamily="34" charset="-122"/>
                          <a:ea typeface="微软雅黑" panose="020B0503020204020204" pitchFamily="34" charset="-122"/>
                          <a:cs typeface="+mn-cs"/>
                        </a:rPr>
                        <a:t>datepicker</a:t>
                      </a:r>
                      <a:r>
                        <a:rPr lang="en-US" altLang="zh-CN" sz="2400" kern="1200" dirty="0" smtClean="0">
                          <a:solidFill>
                            <a:schemeClr val="dk1"/>
                          </a:solidFill>
                          <a:latin typeface="微软雅黑" panose="020B0503020204020204" pitchFamily="34" charset="-122"/>
                          <a:ea typeface="微软雅黑" panose="020B0503020204020204" pitchFamily="34" charset="-122"/>
                          <a:cs typeface="+mn-cs"/>
                        </a:rPr>
                        <a:t>("option",</a:t>
                      </a:r>
                      <a:r>
                        <a:rPr lang="en-US" altLang="zh-CN" sz="2400" kern="1200" dirty="0" err="1" smtClean="0">
                          <a:solidFill>
                            <a:schemeClr val="dk1"/>
                          </a:solidFill>
                          <a:latin typeface="微软雅黑" panose="020B0503020204020204" pitchFamily="34" charset="-122"/>
                          <a:ea typeface="微软雅黑" panose="020B0503020204020204" pitchFamily="34" charset="-122"/>
                          <a:cs typeface="+mn-cs"/>
                        </a:rPr>
                        <a:t>param,value</a:t>
                      </a:r>
                      <a:r>
                        <a:rPr lang="en-US" altLang="zh-CN" sz="2400" kern="1200" dirty="0" smtClean="0">
                          <a:solidFill>
                            <a:schemeClr val="dk1"/>
                          </a:solidFill>
                          <a:latin typeface="微软雅黑" panose="020B0503020204020204" pitchFamily="34" charset="-122"/>
                          <a:ea typeface="微软雅黑" panose="020B0503020204020204" pitchFamily="34" charset="-122"/>
                          <a:cs typeface="+mn-cs"/>
                        </a:rPr>
                        <a:t>)</a:t>
                      </a:r>
                      <a:endParaRPr lang="zh-CN" altLang="en-US" sz="24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ct val="100000"/>
                        </a:lnSpc>
                        <a:spcBef>
                          <a:spcPts val="0"/>
                        </a:spcBef>
                        <a:spcAft>
                          <a:spcPts val="0"/>
                        </a:spcAft>
                        <a:buClrTx/>
                        <a:buSzTx/>
                        <a:buFontTx/>
                        <a:buNone/>
                        <a:tabLst/>
                        <a:defRPr/>
                      </a:pPr>
                      <a:r>
                        <a:rPr lang="zh-CN" altLang="en-US" sz="2400" dirty="0" smtClean="0">
                          <a:latin typeface="微软雅黑" panose="020B0503020204020204" pitchFamily="34" charset="-122"/>
                          <a:ea typeface="微软雅黑" panose="020B0503020204020204" pitchFamily="34" charset="-122"/>
                        </a:rPr>
                        <a:t>更改指定的</a:t>
                      </a:r>
                      <a:r>
                        <a:rPr lang="en-US" altLang="zh-CN" sz="2400" dirty="0" err="1" smtClean="0">
                          <a:latin typeface="微软雅黑" panose="020B0503020204020204" pitchFamily="34" charset="-122"/>
                          <a:ea typeface="微软雅黑" panose="020B0503020204020204" pitchFamily="34" charset="-122"/>
                        </a:rPr>
                        <a:t>param</a:t>
                      </a:r>
                      <a:r>
                        <a:rPr lang="zh-CN" altLang="en-US" sz="2400" dirty="0" smtClean="0">
                          <a:latin typeface="微软雅黑" panose="020B0503020204020204" pitchFamily="34" charset="-122"/>
                          <a:ea typeface="微软雅黑" panose="020B0503020204020204" pitchFamily="34" charset="-122"/>
                        </a:rPr>
                        <a:t>选项的值。</a:t>
                      </a:r>
                    </a:p>
                  </a:txBody>
                  <a:tcPr/>
                </a:tc>
                <a:extLst>
                  <a:ext uri="{0D108BD9-81ED-4DB2-BD59-A6C34878D82A}">
                    <a16:rowId xmlns:a16="http://schemas.microsoft.com/office/drawing/2014/main" val="2702080478"/>
                  </a:ext>
                </a:extLst>
              </a:tr>
              <a:tr h="433371">
                <a:tc>
                  <a:txBody>
                    <a:bodyPr/>
                    <a:lstStyle/>
                    <a:p>
                      <a:r>
                        <a:rPr lang="en-US" altLang="zh-CN" sz="2400" dirty="0" err="1" smtClean="0">
                          <a:latin typeface="微软雅黑" panose="020B0503020204020204" pitchFamily="34" charset="-122"/>
                          <a:ea typeface="微软雅黑" panose="020B0503020204020204" pitchFamily="34" charset="-122"/>
                        </a:rPr>
                        <a:t>datepicker</a:t>
                      </a:r>
                      <a:r>
                        <a:rPr lang="en-US" altLang="zh-CN" sz="2400" dirty="0" smtClean="0">
                          <a:latin typeface="微软雅黑" panose="020B0503020204020204" pitchFamily="34" charset="-122"/>
                          <a:ea typeface="微软雅黑" panose="020B0503020204020204" pitchFamily="34" charset="-122"/>
                        </a:rPr>
                        <a:t>("destroy")</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移除日历管理</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199205856"/>
                  </a:ext>
                </a:extLst>
              </a:tr>
            </a:tbl>
          </a:graphicData>
        </a:graphic>
      </p:graphicFrame>
      <p:sp>
        <p:nvSpPr>
          <p:cNvPr id="9" name="文本框 8"/>
          <p:cNvSpPr txBox="1"/>
          <p:nvPr/>
        </p:nvSpPr>
        <p:spPr>
          <a:xfrm>
            <a:off x="1763734" y="127132"/>
            <a:ext cx="7776648" cy="584775"/>
          </a:xfrm>
          <a:prstGeom prst="rect">
            <a:avLst/>
          </a:prstGeom>
          <a:noFill/>
        </p:spPr>
        <p:txBody>
          <a:bodyPr wrap="square" rtlCol="0">
            <a:spAutoFit/>
          </a:bodyPr>
          <a:lstStyle/>
          <a:p>
            <a:r>
              <a:rPr lang="en-US" altLang="zh-CN" sz="3200" b="1" dirty="0" err="1"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datepicker</a:t>
            </a:r>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a:t>
            </a:r>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微软雅黑" panose="020B0503020204020204" pitchFamily="34" charset="-122"/>
              </a:rPr>
              <a:t>“action”, </a:t>
            </a:r>
            <a:r>
              <a:rPr lang="en-US" altLang="zh-CN" sz="3200" b="1" dirty="0" err="1" smtClean="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微软雅黑" panose="020B0503020204020204" pitchFamily="34" charset="-122"/>
              </a:rPr>
              <a:t>params</a:t>
            </a:r>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方法</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2942799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6120510"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动画特效</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12" name="文本框 11"/>
          <p:cNvSpPr txBox="1"/>
          <p:nvPr/>
        </p:nvSpPr>
        <p:spPr>
          <a:xfrm>
            <a:off x="9252358" y="5580449"/>
            <a:ext cx="2526938" cy="461665"/>
          </a:xfrm>
          <a:prstGeom prst="rect">
            <a:avLst/>
          </a:prstGeom>
          <a:noFill/>
        </p:spPr>
        <p:txBody>
          <a:bodyPr wrap="square" rtlCol="0">
            <a:spAutoFit/>
          </a:bodyPr>
          <a:lstStyle/>
          <a:p>
            <a:r>
              <a:rPr lang="en-US" altLang="zh-CN" sz="2400" dirty="0" smtClean="0"/>
              <a:t>datePicker3.html</a:t>
            </a:r>
            <a:endParaRPr lang="zh-CN" altLang="en-US" dirty="0"/>
          </a:p>
        </p:txBody>
      </p:sp>
      <p:sp>
        <p:nvSpPr>
          <p:cNvPr id="13" name="TextBox 14"/>
          <p:cNvSpPr>
            <a:spLocks noChangeArrowheads="1"/>
          </p:cNvSpPr>
          <p:nvPr/>
        </p:nvSpPr>
        <p:spPr bwMode="auto">
          <a:xfrm>
            <a:off x="755651" y="1142491"/>
            <a:ext cx="993682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实例</a:t>
            </a:r>
            <a:r>
              <a:rPr lang="en-US" altLang="zh-CN" sz="2800"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1</a:t>
            </a:r>
            <a:r>
              <a:rPr lang="zh-CN" altLang="en-US" sz="2800"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：从</a:t>
            </a:r>
            <a:r>
              <a:rPr lang="zh-CN" altLang="en-US" sz="2800" dirty="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下拉框中选择一个动画，然后在输入框中点击来</a:t>
            </a:r>
            <a:r>
              <a:rPr lang="zh-CN" altLang="en-US" sz="2800"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查看控件的动画效果</a:t>
            </a:r>
            <a:r>
              <a:rPr lang="zh-CN" altLang="en-US" sz="2800" dirty="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a:t>
            </a:r>
            <a:endParaRPr lang="zh-CN" altLang="en-US" sz="2800" dirty="0">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 name="图片 1"/>
          <p:cNvPicPr>
            <a:picLocks noChangeAspect="1"/>
          </p:cNvPicPr>
          <p:nvPr/>
        </p:nvPicPr>
        <p:blipFill>
          <a:blip r:embed="rId2"/>
          <a:stretch>
            <a:fillRect/>
          </a:stretch>
        </p:blipFill>
        <p:spPr>
          <a:xfrm>
            <a:off x="3457904" y="2096598"/>
            <a:ext cx="4683166" cy="3783750"/>
          </a:xfrm>
          <a:prstGeom prst="rect">
            <a:avLst/>
          </a:prstGeom>
        </p:spPr>
      </p:pic>
    </p:spTree>
    <p:extLst>
      <p:ext uri="{BB962C8B-B14F-4D97-AF65-F5344CB8AC3E}">
        <p14:creationId xmlns:p14="http://schemas.microsoft.com/office/powerpoint/2010/main" val="386756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755651" y="1142491"/>
            <a:ext cx="99368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smtClean="0">
                <a:latin typeface="微软雅黑" panose="020B0503020204020204" pitchFamily="34" charset="-122"/>
                <a:ea typeface="微软雅黑" panose="020B0503020204020204" pitchFamily="34" charset="-122"/>
                <a:sym typeface="宋体" panose="02010600030101010101" pitchFamily="2" charset="-122"/>
              </a:rPr>
              <a:t>可以根据需要组合完整的日期，也可以插入额外的字符来分隔。</a:t>
            </a:r>
            <a:endParaRPr lang="zh-CN" altLang="en-US" sz="28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日期格式</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graphicFrame>
        <p:nvGraphicFramePr>
          <p:cNvPr id="2" name="表格 1"/>
          <p:cNvGraphicFramePr>
            <a:graphicFrameLocks noGrp="1"/>
          </p:cNvGraphicFramePr>
          <p:nvPr>
            <p:extLst/>
          </p:nvPr>
        </p:nvGraphicFramePr>
        <p:xfrm>
          <a:off x="971668" y="2026392"/>
          <a:ext cx="5256438" cy="4539995"/>
        </p:xfrm>
        <a:graphic>
          <a:graphicData uri="http://schemas.openxmlformats.org/drawingml/2006/table">
            <a:tbl>
              <a:tblPr firstRow="1" bandRow="1">
                <a:tableStyleId>{8799B23B-EC83-4686-B30A-512413B5E67A}</a:tableStyleId>
              </a:tblPr>
              <a:tblGrid>
                <a:gridCol w="1656138">
                  <a:extLst>
                    <a:ext uri="{9D8B030D-6E8A-4147-A177-3AD203B41FA5}">
                      <a16:colId xmlns:a16="http://schemas.microsoft.com/office/drawing/2014/main" val="1598498661"/>
                    </a:ext>
                  </a:extLst>
                </a:gridCol>
                <a:gridCol w="3600300">
                  <a:extLst>
                    <a:ext uri="{9D8B030D-6E8A-4147-A177-3AD203B41FA5}">
                      <a16:colId xmlns:a16="http://schemas.microsoft.com/office/drawing/2014/main" val="73821957"/>
                    </a:ext>
                  </a:extLst>
                </a:gridCol>
              </a:tblGrid>
              <a:tr h="608075">
                <a:tc>
                  <a:txBody>
                    <a:bodyPr/>
                    <a:lstStyle/>
                    <a:p>
                      <a:pPr algn="ctr"/>
                      <a:r>
                        <a:rPr lang="zh-CN" altLang="en-US" sz="2800" dirty="0" smtClean="0"/>
                        <a:t>代码</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800" dirty="0" smtClean="0"/>
                        <a:t>功能</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15374726"/>
                  </a:ext>
                </a:extLst>
              </a:tr>
              <a:tr h="435191">
                <a:tc>
                  <a:txBody>
                    <a:bodyPr/>
                    <a:lstStyle/>
                    <a:p>
                      <a:r>
                        <a:rPr lang="en-US" altLang="zh-CN" sz="2400" dirty="0" err="1" smtClean="0"/>
                        <a:t>dateFormat</a:t>
                      </a:r>
                      <a:endParaRPr lang="zh-CN" altLang="en-US" sz="2400" dirty="0"/>
                    </a:p>
                  </a:txBody>
                  <a:tcPr/>
                </a:tc>
                <a:tc>
                  <a:txBody>
                    <a:bodyPr/>
                    <a:lstStyle/>
                    <a:p>
                      <a:r>
                        <a:rPr lang="zh-CN" altLang="en-US" sz="2400" dirty="0" smtClean="0">
                          <a:latin typeface="微软雅黑" panose="020B0503020204020204" pitchFamily="34" charset="-122"/>
                          <a:ea typeface="微软雅黑" panose="020B0503020204020204" pitchFamily="34" charset="-122"/>
                        </a:rPr>
                        <a:t>指定日历返回的格式。默认为</a:t>
                      </a:r>
                      <a:r>
                        <a:rPr lang="en-US" altLang="zh-CN" sz="2400" dirty="0" smtClean="0">
                          <a:latin typeface="微软雅黑" panose="020B0503020204020204" pitchFamily="34" charset="-122"/>
                          <a:ea typeface="微软雅黑" panose="020B0503020204020204" pitchFamily="34" charset="-122"/>
                        </a:rPr>
                        <a:t>mm/</a:t>
                      </a:r>
                      <a:r>
                        <a:rPr lang="en-US" altLang="zh-CN" sz="2400" dirty="0" err="1" smtClean="0">
                          <a:latin typeface="微软雅黑" panose="020B0503020204020204" pitchFamily="34" charset="-122"/>
                          <a:ea typeface="微软雅黑" panose="020B0503020204020204" pitchFamily="34" charset="-122"/>
                        </a:rPr>
                        <a:t>dd</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yy</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910647011"/>
                  </a:ext>
                </a:extLst>
              </a:tr>
              <a:tr h="435191">
                <a:tc>
                  <a:txBody>
                    <a:bodyPr/>
                    <a:lstStyle/>
                    <a:p>
                      <a:r>
                        <a:rPr lang="en-US" altLang="zh-CN" sz="2400" dirty="0" smtClean="0"/>
                        <a:t>d</a:t>
                      </a:r>
                      <a:endParaRPr lang="zh-CN" altLang="en-US" sz="2400" dirty="0"/>
                    </a:p>
                  </a:txBody>
                  <a:tcPr/>
                </a:tc>
                <a:tc>
                  <a:txBody>
                    <a:bodyPr/>
                    <a:lstStyle/>
                    <a:p>
                      <a:r>
                        <a:rPr lang="zh-CN" altLang="en-US" sz="2400" dirty="0" smtClean="0">
                          <a:latin typeface="微软雅黑" panose="020B0503020204020204" pitchFamily="34" charset="-122"/>
                          <a:ea typeface="微软雅黑" panose="020B0503020204020204" pitchFamily="34" charset="-122"/>
                        </a:rPr>
                        <a:t>月份中的天，从</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到</a:t>
                      </a:r>
                      <a:r>
                        <a:rPr lang="en-US" altLang="zh-CN" sz="2400" dirty="0" smtClean="0">
                          <a:latin typeface="微软雅黑" panose="020B0503020204020204" pitchFamily="34" charset="-122"/>
                          <a:ea typeface="微软雅黑" panose="020B0503020204020204" pitchFamily="34" charset="-122"/>
                        </a:rPr>
                        <a:t>31</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631198501"/>
                  </a:ext>
                </a:extLst>
              </a:tr>
              <a:tr h="230833">
                <a:tc>
                  <a:txBody>
                    <a:bodyPr/>
                    <a:lstStyle/>
                    <a:p>
                      <a:pPr marL="0" algn="l" defTabSz="912114" rtl="0" eaLnBrk="1" latinLnBrk="0" hangingPunct="1"/>
                      <a:r>
                        <a:rPr lang="en-US" altLang="zh-CN" sz="2400" kern="1200" dirty="0" err="1" smtClean="0"/>
                        <a:t>dd</a:t>
                      </a:r>
                      <a:endParaRPr lang="zh-CN" altLang="en-US" sz="2400" kern="1200" dirty="0">
                        <a:solidFill>
                          <a:schemeClr val="tx1"/>
                        </a:solidFill>
                        <a:latin typeface="+mn-lt"/>
                        <a:ea typeface="+mn-ea"/>
                        <a:cs typeface="+mn-cs"/>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月份中的天，从</a:t>
                      </a:r>
                      <a:r>
                        <a:rPr lang="en-US" altLang="zh-CN" sz="2400" dirty="0" smtClean="0">
                          <a:latin typeface="微软雅黑" panose="020B0503020204020204" pitchFamily="34" charset="-122"/>
                          <a:ea typeface="微软雅黑" panose="020B0503020204020204" pitchFamily="34" charset="-122"/>
                        </a:rPr>
                        <a:t>01</a:t>
                      </a:r>
                      <a:r>
                        <a:rPr lang="zh-CN" altLang="en-US" sz="2400" dirty="0" smtClean="0">
                          <a:latin typeface="微软雅黑" panose="020B0503020204020204" pitchFamily="34" charset="-122"/>
                          <a:ea typeface="微软雅黑" panose="020B0503020204020204" pitchFamily="34" charset="-122"/>
                        </a:rPr>
                        <a:t>到</a:t>
                      </a:r>
                      <a:r>
                        <a:rPr lang="en-US" altLang="zh-CN" sz="2400" dirty="0" smtClean="0">
                          <a:latin typeface="微软雅黑" panose="020B0503020204020204" pitchFamily="34" charset="-122"/>
                          <a:ea typeface="微软雅黑" panose="020B0503020204020204" pitchFamily="34" charset="-122"/>
                        </a:rPr>
                        <a:t>31</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299303723"/>
                  </a:ext>
                </a:extLst>
              </a:tr>
              <a:tr h="421687">
                <a:tc>
                  <a:txBody>
                    <a:bodyPr/>
                    <a:lstStyle/>
                    <a:p>
                      <a:pPr marL="0" algn="l" defTabSz="912114" rtl="0" eaLnBrk="1" latinLnBrk="0" hangingPunct="1"/>
                      <a:r>
                        <a:rPr lang="en-US" altLang="zh-CN" sz="2400" kern="1200" dirty="0" smtClean="0"/>
                        <a:t>o</a:t>
                      </a:r>
                      <a:endParaRPr lang="zh-CN" altLang="en-US" sz="2400" kern="1200" dirty="0">
                        <a:solidFill>
                          <a:schemeClr val="tx1"/>
                        </a:solidFill>
                        <a:latin typeface="+mn-lt"/>
                        <a:ea typeface="+mn-ea"/>
                        <a:cs typeface="+mn-cs"/>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年份中的天，从</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到</a:t>
                      </a:r>
                      <a:r>
                        <a:rPr lang="en-US" altLang="zh-CN" sz="2400" dirty="0" smtClean="0">
                          <a:latin typeface="微软雅黑" panose="020B0503020204020204" pitchFamily="34" charset="-122"/>
                          <a:ea typeface="微软雅黑" panose="020B0503020204020204" pitchFamily="34" charset="-122"/>
                        </a:rPr>
                        <a:t>366</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024641032"/>
                  </a:ext>
                </a:extLst>
              </a:tr>
              <a:tr h="435191">
                <a:tc>
                  <a:txBody>
                    <a:bodyPr/>
                    <a:lstStyle/>
                    <a:p>
                      <a:pPr marL="0" algn="l" defTabSz="912114" rtl="0" eaLnBrk="1" latinLnBrk="0" hangingPunct="1"/>
                      <a:r>
                        <a:rPr lang="en-US" altLang="zh-CN" sz="2400" kern="1200" dirty="0" err="1" smtClean="0"/>
                        <a:t>oo</a:t>
                      </a:r>
                      <a:endParaRPr lang="zh-CN" altLang="en-US" sz="2400" kern="1200" dirty="0">
                        <a:solidFill>
                          <a:schemeClr val="tx1"/>
                        </a:solidFill>
                        <a:latin typeface="+mn-lt"/>
                        <a:ea typeface="+mn-ea"/>
                        <a:cs typeface="+mn-cs"/>
                      </a:endParaRPr>
                    </a:p>
                  </a:txBody>
                  <a:tcPr/>
                </a:tc>
                <a:tc>
                  <a:txBody>
                    <a:bodyPr/>
                    <a:lstStyle/>
                    <a:p>
                      <a:pPr marL="0" algn="l" defTabSz="912114" rtl="0" eaLnBrk="1" latinLnBrk="0" hangingPunct="1"/>
                      <a:r>
                        <a:rPr lang="zh-CN" altLang="en-US" sz="2400" kern="1200" dirty="0" smtClean="0">
                          <a:latin typeface="微软雅黑" panose="020B0503020204020204" pitchFamily="34" charset="-122"/>
                          <a:ea typeface="微软雅黑" panose="020B0503020204020204" pitchFamily="34" charset="-122"/>
                        </a:rPr>
                        <a:t>年份中的天，从</a:t>
                      </a:r>
                      <a:r>
                        <a:rPr lang="en-US" altLang="zh-CN" sz="2400" kern="1200" dirty="0" smtClean="0">
                          <a:latin typeface="微软雅黑" panose="020B0503020204020204" pitchFamily="34" charset="-122"/>
                          <a:ea typeface="微软雅黑" panose="020B0503020204020204" pitchFamily="34" charset="-122"/>
                        </a:rPr>
                        <a:t>001</a:t>
                      </a:r>
                      <a:r>
                        <a:rPr lang="zh-CN" altLang="en-US" sz="2400" kern="1200" dirty="0" smtClean="0">
                          <a:latin typeface="微软雅黑" panose="020B0503020204020204" pitchFamily="34" charset="-122"/>
                          <a:ea typeface="微软雅黑" panose="020B0503020204020204" pitchFamily="34" charset="-122"/>
                        </a:rPr>
                        <a:t>到</a:t>
                      </a:r>
                      <a:r>
                        <a:rPr lang="en-US" altLang="zh-CN" sz="2400" kern="1200" dirty="0" smtClean="0">
                          <a:latin typeface="微软雅黑" panose="020B0503020204020204" pitchFamily="34" charset="-122"/>
                          <a:ea typeface="微软雅黑" panose="020B0503020204020204" pitchFamily="34" charset="-122"/>
                        </a:rPr>
                        <a:t>366</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640390833"/>
                  </a:ext>
                </a:extLst>
              </a:tr>
              <a:tr h="435191">
                <a:tc>
                  <a:txBody>
                    <a:bodyPr/>
                    <a:lstStyle/>
                    <a:p>
                      <a:pPr marL="0" algn="l" defTabSz="912114" rtl="0" eaLnBrk="1" latinLnBrk="0" hangingPunct="1"/>
                      <a:r>
                        <a:rPr lang="en-US" altLang="zh-CN" sz="2400" kern="1200" dirty="0" smtClean="0"/>
                        <a:t>D</a:t>
                      </a:r>
                      <a:endParaRPr lang="zh-CN" altLang="en-US" sz="2400" kern="1200" dirty="0">
                        <a:solidFill>
                          <a:schemeClr val="tx1"/>
                        </a:solidFill>
                        <a:latin typeface="+mn-lt"/>
                        <a:ea typeface="+mn-ea"/>
                        <a:cs typeface="+mn-cs"/>
                      </a:endParaRPr>
                    </a:p>
                  </a:txBody>
                  <a:tcPr/>
                </a:tc>
                <a:tc>
                  <a:txBody>
                    <a:bodyPr/>
                    <a:lstStyle/>
                    <a:p>
                      <a:pPr marL="0" algn="l" defTabSz="912114" rtl="0" eaLnBrk="1" latinLnBrk="0" hangingPunct="1"/>
                      <a:r>
                        <a:rPr lang="zh-CN" altLang="en-US" sz="2400" kern="1200" dirty="0" smtClean="0">
                          <a:latin typeface="微软雅黑" panose="020B0503020204020204" pitchFamily="34" charset="-122"/>
                          <a:ea typeface="微软雅黑" panose="020B0503020204020204" pitchFamily="34" charset="-122"/>
                        </a:rPr>
                        <a:t>星期中的天的缩写</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26443346"/>
                  </a:ext>
                </a:extLst>
              </a:tr>
              <a:tr h="435191">
                <a:tc>
                  <a:txBody>
                    <a:bodyPr/>
                    <a:lstStyle/>
                    <a:p>
                      <a:pPr marL="0" algn="l" defTabSz="912114" rtl="0" eaLnBrk="1" latinLnBrk="0" hangingPunct="1"/>
                      <a:r>
                        <a:rPr lang="en-US" altLang="zh-CN" sz="2400" kern="1200" dirty="0" smtClean="0"/>
                        <a:t>DD</a:t>
                      </a:r>
                      <a:endParaRPr lang="zh-CN" altLang="en-US" sz="2400" kern="1200" dirty="0">
                        <a:solidFill>
                          <a:schemeClr val="tx1"/>
                        </a:solidFill>
                        <a:latin typeface="+mn-lt"/>
                        <a:ea typeface="+mn-ea"/>
                        <a:cs typeface="+mn-cs"/>
                      </a:endParaRPr>
                    </a:p>
                  </a:txBody>
                  <a:tcPr/>
                </a:tc>
                <a:tc>
                  <a:txBody>
                    <a:bodyPr/>
                    <a:lstStyle/>
                    <a:p>
                      <a:pPr marL="0" algn="l" defTabSz="912114" rtl="0" eaLnBrk="1" latinLnBrk="0" hangingPunct="1"/>
                      <a:r>
                        <a:rPr lang="zh-CN" altLang="en-US" sz="2400" kern="1200" dirty="0" smtClean="0">
                          <a:latin typeface="微软雅黑" panose="020B0503020204020204" pitchFamily="34" charset="-122"/>
                          <a:ea typeface="微软雅黑" panose="020B0503020204020204" pitchFamily="34" charset="-122"/>
                        </a:rPr>
                        <a:t>星期中的天的全写</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344253501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20632170"/>
              </p:ext>
            </p:extLst>
          </p:nvPr>
        </p:nvGraphicFramePr>
        <p:xfrm>
          <a:off x="6372118" y="2026392"/>
          <a:ext cx="5472456" cy="4174235"/>
        </p:xfrm>
        <a:graphic>
          <a:graphicData uri="http://schemas.openxmlformats.org/drawingml/2006/table">
            <a:tbl>
              <a:tblPr firstRow="1" bandRow="1">
                <a:tableStyleId>{8799B23B-EC83-4686-B30A-512413B5E67A}</a:tableStyleId>
              </a:tblPr>
              <a:tblGrid>
                <a:gridCol w="1049512">
                  <a:extLst>
                    <a:ext uri="{9D8B030D-6E8A-4147-A177-3AD203B41FA5}">
                      <a16:colId xmlns:a16="http://schemas.microsoft.com/office/drawing/2014/main" val="1598498661"/>
                    </a:ext>
                  </a:extLst>
                </a:gridCol>
                <a:gridCol w="4422944">
                  <a:extLst>
                    <a:ext uri="{9D8B030D-6E8A-4147-A177-3AD203B41FA5}">
                      <a16:colId xmlns:a16="http://schemas.microsoft.com/office/drawing/2014/main" val="73821957"/>
                    </a:ext>
                  </a:extLst>
                </a:gridCol>
              </a:tblGrid>
              <a:tr h="608075">
                <a:tc>
                  <a:txBody>
                    <a:bodyPr/>
                    <a:lstStyle/>
                    <a:p>
                      <a:pPr algn="ctr"/>
                      <a:r>
                        <a:rPr lang="zh-CN" altLang="en-US" sz="2800" dirty="0" smtClean="0"/>
                        <a:t>代码</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800" dirty="0" smtClean="0"/>
                        <a:t>功能</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15374726"/>
                  </a:ext>
                </a:extLst>
              </a:tr>
              <a:tr h="435191">
                <a:tc>
                  <a:txBody>
                    <a:bodyPr/>
                    <a:lstStyle/>
                    <a:p>
                      <a:pPr marL="0" algn="l" defTabSz="912114" rtl="0" eaLnBrk="1" latinLnBrk="0" hangingPunct="1"/>
                      <a:r>
                        <a:rPr lang="en-US" altLang="zh-CN" sz="2400" kern="1200" dirty="0" smtClean="0"/>
                        <a:t>m</a:t>
                      </a:r>
                      <a:endParaRPr lang="zh-CN" altLang="en-US" sz="2400" kern="1200" dirty="0">
                        <a:solidFill>
                          <a:schemeClr val="tx1"/>
                        </a:solidFill>
                        <a:latin typeface="+mn-lt"/>
                        <a:ea typeface="+mn-ea"/>
                        <a:cs typeface="+mn-cs"/>
                      </a:endParaRPr>
                    </a:p>
                  </a:txBody>
                  <a:tcPr/>
                </a:tc>
                <a:tc>
                  <a:txBody>
                    <a:bodyPr/>
                    <a:lstStyle/>
                    <a:p>
                      <a:pPr marL="0" algn="l" defTabSz="912114" rtl="0" eaLnBrk="1" latinLnBrk="0" hangingPunct="1"/>
                      <a:r>
                        <a:rPr lang="zh-CN" altLang="en-US" sz="2400" kern="1200" dirty="0" smtClean="0">
                          <a:latin typeface="微软雅黑" panose="020B0503020204020204" pitchFamily="34" charset="-122"/>
                          <a:ea typeface="微软雅黑" panose="020B0503020204020204" pitchFamily="34" charset="-122"/>
                        </a:rPr>
                        <a:t>月份，从</a:t>
                      </a:r>
                      <a:r>
                        <a:rPr lang="en-US" altLang="zh-CN" sz="2400" kern="1200" dirty="0" smtClean="0">
                          <a:latin typeface="微软雅黑" panose="020B0503020204020204" pitchFamily="34" charset="-122"/>
                          <a:ea typeface="微软雅黑" panose="020B0503020204020204" pitchFamily="34" charset="-122"/>
                        </a:rPr>
                        <a:t>1</a:t>
                      </a:r>
                      <a:r>
                        <a:rPr lang="zh-CN" altLang="en-US" sz="2400" kern="1200" dirty="0" smtClean="0">
                          <a:latin typeface="微软雅黑" panose="020B0503020204020204" pitchFamily="34" charset="-122"/>
                          <a:ea typeface="微软雅黑" panose="020B0503020204020204" pitchFamily="34" charset="-122"/>
                        </a:rPr>
                        <a:t>到</a:t>
                      </a:r>
                      <a:r>
                        <a:rPr lang="en-US" altLang="zh-CN" sz="2400" kern="1200" dirty="0" smtClean="0">
                          <a:latin typeface="微软雅黑" panose="020B0503020204020204" pitchFamily="34" charset="-122"/>
                          <a:ea typeface="微软雅黑" panose="020B0503020204020204" pitchFamily="34" charset="-122"/>
                        </a:rPr>
                        <a:t>12</a:t>
                      </a:r>
                    </a:p>
                    <a:p>
                      <a:pPr marL="0" algn="l" defTabSz="912114" rtl="0" eaLnBrk="1" latinLnBrk="0" hangingPunct="1"/>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3442535015"/>
                  </a:ext>
                </a:extLst>
              </a:tr>
              <a:tr h="435191">
                <a:tc>
                  <a:txBody>
                    <a:bodyPr/>
                    <a:lstStyle/>
                    <a:p>
                      <a:pPr marL="0" algn="l" defTabSz="912114" rtl="0" eaLnBrk="1" latinLnBrk="0" hangingPunct="1"/>
                      <a:r>
                        <a:rPr lang="en-US" altLang="zh-CN" sz="2400" kern="1200" dirty="0" smtClean="0"/>
                        <a:t>mm</a:t>
                      </a:r>
                      <a:endParaRPr lang="zh-CN" altLang="en-US" sz="2400" kern="1200" dirty="0">
                        <a:solidFill>
                          <a:schemeClr val="tx1"/>
                        </a:solidFill>
                        <a:latin typeface="+mn-lt"/>
                        <a:ea typeface="+mn-ea"/>
                        <a:cs typeface="+mn-cs"/>
                      </a:endParaRPr>
                    </a:p>
                  </a:txBody>
                  <a:tcPr/>
                </a:tc>
                <a:tc>
                  <a:txBody>
                    <a:bodyPr/>
                    <a:lstStyle/>
                    <a:p>
                      <a:pPr marL="0" algn="l" defTabSz="912114" rtl="0" eaLnBrk="1" latinLnBrk="0" hangingPunct="1"/>
                      <a:r>
                        <a:rPr lang="zh-CN" altLang="en-US" sz="2400" kern="1200" dirty="0" smtClean="0">
                          <a:latin typeface="微软雅黑" panose="020B0503020204020204" pitchFamily="34" charset="-122"/>
                          <a:ea typeface="微软雅黑" panose="020B0503020204020204" pitchFamily="34" charset="-122"/>
                        </a:rPr>
                        <a:t>月份，从</a:t>
                      </a:r>
                      <a:r>
                        <a:rPr lang="en-US" altLang="zh-CN" sz="2400" kern="1200" dirty="0" smtClean="0">
                          <a:latin typeface="微软雅黑" panose="020B0503020204020204" pitchFamily="34" charset="-122"/>
                          <a:ea typeface="微软雅黑" panose="020B0503020204020204" pitchFamily="34" charset="-122"/>
                        </a:rPr>
                        <a:t>01</a:t>
                      </a:r>
                      <a:r>
                        <a:rPr lang="zh-CN" altLang="en-US" sz="2400" kern="1200" dirty="0" smtClean="0">
                          <a:latin typeface="微软雅黑" panose="020B0503020204020204" pitchFamily="34" charset="-122"/>
                          <a:ea typeface="微软雅黑" panose="020B0503020204020204" pitchFamily="34" charset="-122"/>
                        </a:rPr>
                        <a:t>到</a:t>
                      </a:r>
                      <a:r>
                        <a:rPr lang="en-US" altLang="zh-CN" sz="2400" kern="1200" dirty="0" smtClean="0">
                          <a:latin typeface="微软雅黑" panose="020B0503020204020204" pitchFamily="34" charset="-122"/>
                          <a:ea typeface="微软雅黑" panose="020B0503020204020204" pitchFamily="34" charset="-122"/>
                        </a:rPr>
                        <a:t>12</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637357763"/>
                  </a:ext>
                </a:extLst>
              </a:tr>
              <a:tr h="435191">
                <a:tc>
                  <a:txBody>
                    <a:bodyPr/>
                    <a:lstStyle/>
                    <a:p>
                      <a:r>
                        <a:rPr lang="en-US" altLang="zh-CN" sz="2400" dirty="0" smtClean="0"/>
                        <a:t>M</a:t>
                      </a:r>
                      <a:endParaRPr lang="zh-CN" altLang="en-US" sz="2400" dirty="0"/>
                    </a:p>
                  </a:txBody>
                  <a:tcPr/>
                </a:tc>
                <a:tc>
                  <a:txBody>
                    <a:bodyPr/>
                    <a:lstStyle/>
                    <a:p>
                      <a:r>
                        <a:rPr lang="zh-CN" altLang="en-US" sz="2400" dirty="0" smtClean="0">
                          <a:latin typeface="微软雅黑" panose="020B0503020204020204" pitchFamily="34" charset="-122"/>
                          <a:ea typeface="微软雅黑" panose="020B0503020204020204" pitchFamily="34" charset="-122"/>
                        </a:rPr>
                        <a:t>月份的缩写名称</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064118835"/>
                  </a:ext>
                </a:extLst>
              </a:tr>
              <a:tr h="435191">
                <a:tc>
                  <a:txBody>
                    <a:bodyPr/>
                    <a:lstStyle/>
                    <a:p>
                      <a:pPr marL="0" algn="l" defTabSz="912114" rtl="0" eaLnBrk="1" latinLnBrk="0" hangingPunct="1"/>
                      <a:r>
                        <a:rPr lang="en-US" altLang="zh-CN" sz="2400" kern="1200" dirty="0" smtClean="0"/>
                        <a:t>MM</a:t>
                      </a:r>
                      <a:endParaRPr lang="zh-CN" altLang="en-US" sz="2400" kern="1200" dirty="0">
                        <a:solidFill>
                          <a:schemeClr val="tx1"/>
                        </a:solidFill>
                        <a:latin typeface="+mn-lt"/>
                        <a:ea typeface="+mn-ea"/>
                        <a:cs typeface="+mn-cs"/>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月份的全写名称</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637150916"/>
                  </a:ext>
                </a:extLst>
              </a:tr>
              <a:tr h="435191">
                <a:tc>
                  <a:txBody>
                    <a:bodyPr/>
                    <a:lstStyle/>
                    <a:p>
                      <a:pPr marL="0" algn="l" defTabSz="912114" rtl="0" eaLnBrk="1" latinLnBrk="0" hangingPunct="1"/>
                      <a:r>
                        <a:rPr lang="en-US" altLang="zh-CN" sz="2400" kern="1200" dirty="0" smtClean="0"/>
                        <a:t>y</a:t>
                      </a:r>
                      <a:endParaRPr lang="zh-CN" altLang="en-US" sz="2400" kern="1200" dirty="0">
                        <a:solidFill>
                          <a:schemeClr val="tx1"/>
                        </a:solidFill>
                        <a:latin typeface="+mn-lt"/>
                        <a:ea typeface="+mn-ea"/>
                        <a:cs typeface="+mn-cs"/>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两位数字的年份（</a:t>
                      </a:r>
                      <a:r>
                        <a:rPr lang="en-US" altLang="zh-CN" sz="2400" dirty="0" smtClean="0">
                          <a:latin typeface="微软雅黑" panose="020B0503020204020204" pitchFamily="34" charset="-122"/>
                          <a:ea typeface="微软雅黑" panose="020B0503020204020204" pitchFamily="34" charset="-122"/>
                        </a:rPr>
                        <a:t>16</a:t>
                      </a:r>
                      <a:r>
                        <a:rPr lang="zh-CN" altLang="en-US" sz="2400" dirty="0" smtClean="0">
                          <a:latin typeface="微软雅黑" panose="020B0503020204020204" pitchFamily="34" charset="-122"/>
                          <a:ea typeface="微软雅黑" panose="020B0503020204020204" pitchFamily="34" charset="-122"/>
                        </a:rPr>
                        <a:t>表示</a:t>
                      </a:r>
                      <a:r>
                        <a:rPr lang="en-US" altLang="zh-CN" sz="2400" dirty="0" smtClean="0">
                          <a:latin typeface="微软雅黑" panose="020B0503020204020204" pitchFamily="34" charset="-122"/>
                          <a:ea typeface="微软雅黑" panose="020B0503020204020204" pitchFamily="34" charset="-122"/>
                        </a:rPr>
                        <a:t>2016</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942495446"/>
                  </a:ext>
                </a:extLst>
              </a:tr>
              <a:tr h="435191">
                <a:tc>
                  <a:txBody>
                    <a:bodyPr/>
                    <a:lstStyle/>
                    <a:p>
                      <a:pPr marL="0" algn="l" defTabSz="912114" rtl="0" eaLnBrk="1" latinLnBrk="0" hangingPunct="1"/>
                      <a:r>
                        <a:rPr lang="en-US" altLang="zh-CN" sz="2400" kern="1200" dirty="0" err="1" smtClean="0"/>
                        <a:t>yy</a:t>
                      </a:r>
                      <a:endParaRPr lang="zh-CN" altLang="en-US" sz="2400" kern="1200" dirty="0">
                        <a:solidFill>
                          <a:schemeClr val="tx1"/>
                        </a:solidFill>
                        <a:latin typeface="+mn-lt"/>
                        <a:ea typeface="+mn-ea"/>
                        <a:cs typeface="+mn-cs"/>
                      </a:endParaRPr>
                    </a:p>
                  </a:txBody>
                  <a:tcPr/>
                </a:tc>
                <a:tc>
                  <a:txBody>
                    <a:bodyPr/>
                    <a:lstStyle/>
                    <a:p>
                      <a:pPr marL="0" algn="l" defTabSz="912114" rtl="0" eaLnBrk="1" latinLnBrk="0" hangingPunct="1"/>
                      <a:r>
                        <a:rPr lang="zh-CN" altLang="en-US" sz="2400" kern="1200" dirty="0" smtClean="0">
                          <a:latin typeface="微软雅黑" panose="020B0503020204020204" pitchFamily="34" charset="-122"/>
                          <a:ea typeface="微软雅黑" panose="020B0503020204020204" pitchFamily="34" charset="-122"/>
                        </a:rPr>
                        <a:t>四位数字的年份（</a:t>
                      </a:r>
                      <a:r>
                        <a:rPr lang="en-US" altLang="zh-CN" sz="2400" kern="1200" dirty="0" smtClean="0">
                          <a:latin typeface="微软雅黑" panose="020B0503020204020204" pitchFamily="34" charset="-122"/>
                          <a:ea typeface="微软雅黑" panose="020B0503020204020204" pitchFamily="34" charset="-122"/>
                        </a:rPr>
                        <a:t>2016</a:t>
                      </a:r>
                      <a:r>
                        <a:rPr lang="zh-CN" altLang="en-US" sz="2400" kern="1200" dirty="0" smtClean="0">
                          <a:latin typeface="微软雅黑" panose="020B0503020204020204" pitchFamily="34" charset="-122"/>
                          <a:ea typeface="微软雅黑" panose="020B0503020204020204" pitchFamily="34" charset="-122"/>
                        </a:rPr>
                        <a:t>）</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69384686"/>
                  </a:ext>
                </a:extLst>
              </a:tr>
              <a:tr h="435191">
                <a:tc>
                  <a:txBody>
                    <a:bodyPr/>
                    <a:lstStyle/>
                    <a:p>
                      <a:pPr marL="0" algn="l" defTabSz="912114" rtl="0" eaLnBrk="1" latinLnBrk="0" hangingPunct="1"/>
                      <a:r>
                        <a:rPr lang="en-US" altLang="zh-CN" sz="2400" kern="1200" dirty="0" smtClean="0"/>
                        <a:t>@</a:t>
                      </a:r>
                      <a:endParaRPr lang="zh-CN" altLang="en-US" sz="2400" kern="1200" dirty="0">
                        <a:solidFill>
                          <a:schemeClr val="tx1"/>
                        </a:solidFill>
                        <a:latin typeface="+mn-lt"/>
                        <a:ea typeface="+mn-ea"/>
                        <a:cs typeface="+mn-cs"/>
                      </a:endParaRPr>
                    </a:p>
                  </a:txBody>
                  <a:tcPr/>
                </a:tc>
                <a:tc>
                  <a:txBody>
                    <a:bodyPr/>
                    <a:lstStyle/>
                    <a:p>
                      <a:pPr marL="0" algn="l" defTabSz="912114" rtl="0" eaLnBrk="1" latinLnBrk="0" hangingPunct="1"/>
                      <a:r>
                        <a:rPr lang="zh-CN" altLang="en-US" sz="2400" kern="1200" dirty="0" smtClean="0">
                          <a:latin typeface="微软雅黑" panose="020B0503020204020204" pitchFamily="34" charset="-122"/>
                          <a:ea typeface="微软雅黑" panose="020B0503020204020204" pitchFamily="34" charset="-122"/>
                        </a:rPr>
                        <a:t>从</a:t>
                      </a:r>
                      <a:r>
                        <a:rPr lang="en-US" altLang="zh-CN" sz="2400" kern="1200" dirty="0" smtClean="0">
                          <a:latin typeface="微软雅黑" panose="020B0503020204020204" pitchFamily="34" charset="-122"/>
                          <a:ea typeface="微软雅黑" panose="020B0503020204020204" pitchFamily="34" charset="-122"/>
                        </a:rPr>
                        <a:t>01/01/1970</a:t>
                      </a:r>
                      <a:r>
                        <a:rPr lang="zh-CN" altLang="en-US" sz="2400" kern="1200" dirty="0" smtClean="0">
                          <a:latin typeface="微软雅黑" panose="020B0503020204020204" pitchFamily="34" charset="-122"/>
                          <a:ea typeface="微软雅黑" panose="020B0503020204020204" pitchFamily="34" charset="-122"/>
                        </a:rPr>
                        <a:t>至今的毫秒数</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2841612505"/>
                  </a:ext>
                </a:extLst>
              </a:tr>
            </a:tbl>
          </a:graphicData>
        </a:graphic>
      </p:graphicFrame>
    </p:spTree>
    <p:extLst>
      <p:ext uri="{BB962C8B-B14F-4D97-AF65-F5344CB8AC3E}">
        <p14:creationId xmlns:p14="http://schemas.microsoft.com/office/powerpoint/2010/main" val="2645179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6120510"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日期格式代码</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12" name="文本框 11"/>
          <p:cNvSpPr txBox="1"/>
          <p:nvPr/>
        </p:nvSpPr>
        <p:spPr>
          <a:xfrm>
            <a:off x="9252358" y="5580449"/>
            <a:ext cx="2526938" cy="461665"/>
          </a:xfrm>
          <a:prstGeom prst="rect">
            <a:avLst/>
          </a:prstGeom>
          <a:noFill/>
        </p:spPr>
        <p:txBody>
          <a:bodyPr wrap="square" rtlCol="0">
            <a:spAutoFit/>
          </a:bodyPr>
          <a:lstStyle/>
          <a:p>
            <a:r>
              <a:rPr lang="en-US" altLang="zh-CN" sz="2400" dirty="0" smtClean="0"/>
              <a:t>datePicker4.html</a:t>
            </a:r>
            <a:endParaRPr lang="zh-CN" altLang="en-US" dirty="0"/>
          </a:p>
        </p:txBody>
      </p:sp>
      <p:sp>
        <p:nvSpPr>
          <p:cNvPr id="13" name="TextBox 14"/>
          <p:cNvSpPr>
            <a:spLocks noChangeArrowheads="1"/>
          </p:cNvSpPr>
          <p:nvPr/>
        </p:nvSpPr>
        <p:spPr bwMode="auto">
          <a:xfrm>
            <a:off x="755651" y="1142491"/>
            <a:ext cx="99368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smtClean="0">
                <a:latin typeface="微软雅黑" panose="020B0503020204020204" pitchFamily="34" charset="-122"/>
                <a:ea typeface="微软雅黑" panose="020B0503020204020204" pitchFamily="34" charset="-122"/>
                <a:sym typeface="宋体" panose="02010600030101010101" pitchFamily="2" charset="-122"/>
              </a:rPr>
              <a:t>修改为中文习惯的日期格式</a:t>
            </a:r>
            <a:endParaRPr lang="zh-CN" altLang="en-US" sz="2800" dirty="0">
              <a:latin typeface="微软雅黑" panose="020B0503020204020204" pitchFamily="34" charset="-122"/>
              <a:ea typeface="微软雅黑" panose="020B0503020204020204" pitchFamily="34" charset="-122"/>
              <a:sym typeface="宋体" panose="02010600030101010101" pitchFamily="2" charset="-122"/>
            </a:endParaRPr>
          </a:p>
        </p:txBody>
      </p:sp>
      <p:pic>
        <p:nvPicPr>
          <p:cNvPr id="3" name="图片 2"/>
          <p:cNvPicPr>
            <a:picLocks noChangeAspect="1"/>
          </p:cNvPicPr>
          <p:nvPr/>
        </p:nvPicPr>
        <p:blipFill>
          <a:blip r:embed="rId2"/>
          <a:stretch>
            <a:fillRect/>
          </a:stretch>
        </p:blipFill>
        <p:spPr>
          <a:xfrm>
            <a:off x="3086685" y="1908143"/>
            <a:ext cx="5274758" cy="3760092"/>
          </a:xfrm>
          <a:prstGeom prst="rect">
            <a:avLst/>
          </a:prstGeom>
        </p:spPr>
      </p:pic>
    </p:spTree>
    <p:extLst>
      <p:ext uri="{BB962C8B-B14F-4D97-AF65-F5344CB8AC3E}">
        <p14:creationId xmlns:p14="http://schemas.microsoft.com/office/powerpoint/2010/main" val="101587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755651" y="1044071"/>
            <a:ext cx="99368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smtClean="0">
                <a:latin typeface="微软雅黑" panose="020B0503020204020204" pitchFamily="34" charset="-122"/>
                <a:ea typeface="微软雅黑" panose="020B0503020204020204" pitchFamily="34" charset="-122"/>
                <a:sym typeface="宋体" panose="02010600030101010101" pitchFamily="2" charset="-122"/>
              </a:rPr>
              <a:t>可以通过指定最小或者最大日期来限制可以选择的日期。</a:t>
            </a:r>
            <a:endParaRPr lang="zh-CN" altLang="en-US" sz="28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管理日期选择</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99134171"/>
              </p:ext>
            </p:extLst>
          </p:nvPr>
        </p:nvGraphicFramePr>
        <p:xfrm>
          <a:off x="1763734" y="1899455"/>
          <a:ext cx="8784732" cy="1889760"/>
        </p:xfrm>
        <a:graphic>
          <a:graphicData uri="http://schemas.openxmlformats.org/drawingml/2006/table">
            <a:tbl>
              <a:tblPr firstRow="1" bandRow="1">
                <a:tableStyleId>{BDBED569-4797-4DF1-A0F4-6AAB3CD982D8}</a:tableStyleId>
              </a:tblPr>
              <a:tblGrid>
                <a:gridCol w="2164355">
                  <a:extLst>
                    <a:ext uri="{9D8B030D-6E8A-4147-A177-3AD203B41FA5}">
                      <a16:colId xmlns:a16="http://schemas.microsoft.com/office/drawing/2014/main" val="1598498661"/>
                    </a:ext>
                  </a:extLst>
                </a:gridCol>
                <a:gridCol w="6620377">
                  <a:extLst>
                    <a:ext uri="{9D8B030D-6E8A-4147-A177-3AD203B41FA5}">
                      <a16:colId xmlns:a16="http://schemas.microsoft.com/office/drawing/2014/main" val="73821957"/>
                    </a:ext>
                  </a:extLst>
                </a:gridCol>
              </a:tblGrid>
              <a:tr h="379716">
                <a:tc>
                  <a:txBody>
                    <a:bodyPr/>
                    <a:lstStyle/>
                    <a:p>
                      <a:pPr algn="ctr"/>
                      <a:r>
                        <a:rPr lang="zh-CN" altLang="en-US" sz="2800" dirty="0" smtClean="0"/>
                        <a:t>代码</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800" dirty="0" smtClean="0"/>
                        <a:t>功能</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15374726"/>
                  </a:ext>
                </a:extLst>
              </a:tr>
              <a:tr h="435191">
                <a:tc>
                  <a:txBody>
                    <a:bodyPr/>
                    <a:lstStyle/>
                    <a:p>
                      <a:r>
                        <a:rPr lang="en-US" altLang="zh-CN" sz="2400" dirty="0" err="1" smtClean="0"/>
                        <a:t>minDate</a:t>
                      </a:r>
                      <a:endParaRPr lang="zh-CN" altLang="en-US" sz="2400" dirty="0"/>
                    </a:p>
                  </a:txBody>
                  <a:tcPr/>
                </a:tc>
                <a:tc>
                  <a:txBody>
                    <a:bodyPr/>
                    <a:lstStyle/>
                    <a:p>
                      <a:r>
                        <a:rPr lang="zh-CN" altLang="en-US" sz="2400" dirty="0" smtClean="0">
                          <a:latin typeface="微软雅黑" panose="020B0503020204020204" pitchFamily="34" charset="-122"/>
                          <a:ea typeface="微软雅黑" panose="020B0503020204020204" pitchFamily="34" charset="-122"/>
                        </a:rPr>
                        <a:t>日历中可以选择的最小日期，以当前日期为基准</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631198501"/>
                  </a:ext>
                </a:extLst>
              </a:tr>
              <a:tr h="230833">
                <a:tc>
                  <a:txBody>
                    <a:bodyPr/>
                    <a:lstStyle/>
                    <a:p>
                      <a:pPr marL="0" algn="l" defTabSz="912114" rtl="0" eaLnBrk="1" latinLnBrk="0" hangingPunct="1"/>
                      <a:r>
                        <a:rPr lang="en-US" altLang="zh-CN" sz="2400" kern="1200" dirty="0" err="1" smtClean="0"/>
                        <a:t>maxDate</a:t>
                      </a:r>
                      <a:endParaRPr lang="zh-CN" altLang="en-US" sz="2400" kern="1200" dirty="0">
                        <a:solidFill>
                          <a:schemeClr val="tx1"/>
                        </a:solidFill>
                        <a:latin typeface="+mn-lt"/>
                        <a:ea typeface="+mn-ea"/>
                        <a:cs typeface="+mn-cs"/>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日历中可以选择的最大期</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299303723"/>
                  </a:ext>
                </a:extLst>
              </a:tr>
              <a:tr h="421687">
                <a:tc>
                  <a:txBody>
                    <a:bodyPr/>
                    <a:lstStyle/>
                    <a:p>
                      <a:pPr marL="0" algn="l" defTabSz="912114" rtl="0" eaLnBrk="1" latinLnBrk="0" hangingPunct="1"/>
                      <a:r>
                        <a:rPr lang="en-US" altLang="zh-CN" sz="2400" kern="1200" dirty="0" err="1" smtClean="0"/>
                        <a:t>defaultDate</a:t>
                      </a:r>
                      <a:endParaRPr lang="zh-CN" altLang="en-US" sz="2400" kern="1200" dirty="0">
                        <a:solidFill>
                          <a:schemeClr val="tx1"/>
                        </a:solidFill>
                        <a:latin typeface="+mn-lt"/>
                        <a:ea typeface="+mn-ea"/>
                        <a:cs typeface="+mn-cs"/>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预先设置的默认日期，默认为当前日期</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024641032"/>
                  </a:ext>
                </a:extLst>
              </a:tr>
            </a:tbl>
          </a:graphicData>
        </a:graphic>
      </p:graphicFrame>
      <p:sp>
        <p:nvSpPr>
          <p:cNvPr id="3" name="文本框 2"/>
          <p:cNvSpPr txBox="1"/>
          <p:nvPr/>
        </p:nvSpPr>
        <p:spPr>
          <a:xfrm>
            <a:off x="755651" y="4356347"/>
            <a:ext cx="10152845" cy="1511761"/>
          </a:xfrm>
          <a:prstGeom prst="rect">
            <a:avLst/>
          </a:prstGeom>
          <a:noFill/>
        </p:spPr>
        <p:txBody>
          <a:bodyPr wrap="square" rtlCol="0">
            <a:spAutoFit/>
          </a:bodyPr>
          <a:lstStyle/>
          <a:p>
            <a:pPr>
              <a:lnSpc>
                <a:spcPts val="3800"/>
              </a:lnSpc>
              <a:spcBef>
                <a:spcPts val="600"/>
              </a:spcBef>
              <a:spcAft>
                <a:spcPts val="600"/>
              </a:spcAft>
            </a:pPr>
            <a:r>
              <a:rPr lang="zh-CN" altLang="en-US" sz="2600" dirty="0" smtClean="0">
                <a:latin typeface="微软雅黑" panose="020B0503020204020204" pitchFamily="34" charset="-122"/>
                <a:ea typeface="微软雅黑" panose="020B0503020204020204" pitchFamily="34" charset="-122"/>
              </a:rPr>
              <a:t>限制日期为与当前日期的</a:t>
            </a:r>
            <a:r>
              <a:rPr lang="zh-CN" altLang="en-US" sz="2600" dirty="0">
                <a:latin typeface="微软雅黑" panose="020B0503020204020204" pitchFamily="34" charset="-122"/>
                <a:ea typeface="微软雅黑" panose="020B0503020204020204" pitchFamily="34" charset="-122"/>
              </a:rPr>
              <a:t>一个数值偏移（</a:t>
            </a:r>
            <a:r>
              <a:rPr lang="en-US" altLang="zh-CN" sz="2600" dirty="0">
                <a:latin typeface="微软雅黑" panose="020B0503020204020204" pitchFamily="34" charset="-122"/>
                <a:ea typeface="微软雅黑" panose="020B0503020204020204" pitchFamily="34" charset="-122"/>
              </a:rPr>
              <a:t>-20</a:t>
            </a:r>
            <a:r>
              <a:rPr lang="zh-CN" altLang="en-US" sz="2600" dirty="0">
                <a:latin typeface="微软雅黑" panose="020B0503020204020204" pitchFamily="34" charset="-122"/>
                <a:ea typeface="微软雅黑" panose="020B0503020204020204" pitchFamily="34" charset="-122"/>
              </a:rPr>
              <a:t>），或者为一个周期和单位的字符串（</a:t>
            </a:r>
            <a:r>
              <a:rPr lang="en-US" altLang="zh-CN" sz="2600" dirty="0">
                <a:latin typeface="微软雅黑" panose="020B0503020204020204" pitchFamily="34" charset="-122"/>
                <a:ea typeface="微软雅黑" panose="020B0503020204020204" pitchFamily="34" charset="-122"/>
              </a:rPr>
              <a:t>'+1M +10D'</a:t>
            </a:r>
            <a:r>
              <a:rPr lang="zh-CN" altLang="en-US" sz="2600" dirty="0">
                <a:latin typeface="微软雅黑" panose="020B0503020204020204" pitchFamily="34" charset="-122"/>
                <a:ea typeface="微软雅黑" panose="020B0503020204020204" pitchFamily="34" charset="-122"/>
              </a:rPr>
              <a:t>）。如果设置为字符串，使用 </a:t>
            </a:r>
            <a:r>
              <a:rPr lang="en-US" altLang="zh-CN" sz="2600" dirty="0">
                <a:latin typeface="微软雅黑" panose="020B0503020204020204" pitchFamily="34" charset="-122"/>
                <a:ea typeface="微软雅黑" panose="020B0503020204020204" pitchFamily="34" charset="-122"/>
              </a:rPr>
              <a:t>'D' </a:t>
            </a:r>
            <a:r>
              <a:rPr lang="zh-CN" altLang="en-US" sz="2600" dirty="0">
                <a:latin typeface="微软雅黑" panose="020B0503020204020204" pitchFamily="34" charset="-122"/>
                <a:ea typeface="微软雅黑" panose="020B0503020204020204" pitchFamily="34" charset="-122"/>
              </a:rPr>
              <a:t>表示天，使用 </a:t>
            </a:r>
            <a:r>
              <a:rPr lang="en-US" altLang="zh-CN" sz="2600" dirty="0">
                <a:latin typeface="微软雅黑" panose="020B0503020204020204" pitchFamily="34" charset="-122"/>
                <a:ea typeface="微软雅黑" panose="020B0503020204020204" pitchFamily="34" charset="-122"/>
              </a:rPr>
              <a:t>'W' </a:t>
            </a:r>
            <a:r>
              <a:rPr lang="zh-CN" altLang="en-US" sz="2600" dirty="0">
                <a:latin typeface="微软雅黑" panose="020B0503020204020204" pitchFamily="34" charset="-122"/>
                <a:ea typeface="微软雅黑" panose="020B0503020204020204" pitchFamily="34" charset="-122"/>
              </a:rPr>
              <a:t>表示周，使用 </a:t>
            </a:r>
            <a:r>
              <a:rPr lang="en-US" altLang="zh-CN" sz="2600" dirty="0">
                <a:latin typeface="微软雅黑" panose="020B0503020204020204" pitchFamily="34" charset="-122"/>
                <a:ea typeface="微软雅黑" panose="020B0503020204020204" pitchFamily="34" charset="-122"/>
              </a:rPr>
              <a:t>'M' </a:t>
            </a:r>
            <a:r>
              <a:rPr lang="zh-CN" altLang="en-US" sz="2600" dirty="0">
                <a:latin typeface="微软雅黑" panose="020B0503020204020204" pitchFamily="34" charset="-122"/>
                <a:ea typeface="微软雅黑" panose="020B0503020204020204" pitchFamily="34" charset="-122"/>
              </a:rPr>
              <a:t>表示月，使用 </a:t>
            </a:r>
            <a:r>
              <a:rPr lang="en-US" altLang="zh-CN" sz="2600" dirty="0">
                <a:latin typeface="微软雅黑" panose="020B0503020204020204" pitchFamily="34" charset="-122"/>
                <a:ea typeface="微软雅黑" panose="020B0503020204020204" pitchFamily="34" charset="-122"/>
              </a:rPr>
              <a:t>'Y' </a:t>
            </a:r>
            <a:r>
              <a:rPr lang="zh-CN" altLang="en-US" sz="2600" dirty="0">
                <a:latin typeface="微软雅黑" panose="020B0503020204020204" pitchFamily="34" charset="-122"/>
                <a:ea typeface="微软雅黑" panose="020B0503020204020204" pitchFamily="34" charset="-122"/>
              </a:rPr>
              <a:t>表示年。</a:t>
            </a:r>
          </a:p>
        </p:txBody>
      </p:sp>
    </p:spTree>
    <p:extLst>
      <p:ext uri="{BB962C8B-B14F-4D97-AF65-F5344CB8AC3E}">
        <p14:creationId xmlns:p14="http://schemas.microsoft.com/office/powerpoint/2010/main" val="929848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管理日期选择</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9" name="TextBox 14"/>
          <p:cNvSpPr>
            <a:spLocks noChangeArrowheads="1"/>
          </p:cNvSpPr>
          <p:nvPr/>
        </p:nvSpPr>
        <p:spPr bwMode="auto">
          <a:xfrm>
            <a:off x="755651" y="1349821"/>
            <a:ext cx="99368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a:latin typeface="微软雅黑" panose="020B0503020204020204" pitchFamily="34" charset="-122"/>
                <a:ea typeface="微软雅黑" panose="020B0503020204020204" pitchFamily="34" charset="-122"/>
                <a:sym typeface="宋体" panose="02010600030101010101" pitchFamily="2" charset="-122"/>
              </a:rPr>
              <a:t>回</a:t>
            </a:r>
            <a:r>
              <a:rPr lang="zh-CN" altLang="en-US" sz="2800" dirty="0" smtClean="0">
                <a:latin typeface="微软雅黑" panose="020B0503020204020204" pitchFamily="34" charset="-122"/>
                <a:ea typeface="微软雅黑" panose="020B0503020204020204" pitchFamily="34" charset="-122"/>
                <a:sym typeface="宋体" panose="02010600030101010101" pitchFamily="2" charset="-122"/>
              </a:rPr>
              <a:t>调属性（事件）。</a:t>
            </a:r>
            <a:endParaRPr lang="zh-CN" altLang="en-US" sz="2800" dirty="0">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3292879696"/>
              </p:ext>
            </p:extLst>
          </p:nvPr>
        </p:nvGraphicFramePr>
        <p:xfrm>
          <a:off x="1331698" y="2196167"/>
          <a:ext cx="9288774" cy="2804160"/>
        </p:xfrm>
        <a:graphic>
          <a:graphicData uri="http://schemas.openxmlformats.org/drawingml/2006/table">
            <a:tbl>
              <a:tblPr firstRow="1" bandRow="1">
                <a:tableStyleId>{BDBED569-4797-4DF1-A0F4-6AAB3CD982D8}</a:tableStyleId>
              </a:tblPr>
              <a:tblGrid>
                <a:gridCol w="3121637">
                  <a:extLst>
                    <a:ext uri="{9D8B030D-6E8A-4147-A177-3AD203B41FA5}">
                      <a16:colId xmlns:a16="http://schemas.microsoft.com/office/drawing/2014/main" val="1598498661"/>
                    </a:ext>
                  </a:extLst>
                </a:gridCol>
                <a:gridCol w="6167137">
                  <a:extLst>
                    <a:ext uri="{9D8B030D-6E8A-4147-A177-3AD203B41FA5}">
                      <a16:colId xmlns:a16="http://schemas.microsoft.com/office/drawing/2014/main" val="73821957"/>
                    </a:ext>
                  </a:extLst>
                </a:gridCol>
              </a:tblGrid>
              <a:tr h="494943">
                <a:tc>
                  <a:txBody>
                    <a:bodyPr/>
                    <a:lstStyle/>
                    <a:p>
                      <a:pPr algn="ctr"/>
                      <a:r>
                        <a:rPr lang="zh-CN" altLang="en-US" sz="2800" dirty="0" smtClean="0"/>
                        <a:t>代码</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800" dirty="0" smtClean="0"/>
                        <a:t>功能</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15374726"/>
                  </a:ext>
                </a:extLst>
              </a:tr>
              <a:tr h="435191">
                <a:tc>
                  <a:txBody>
                    <a:bodyPr/>
                    <a:lstStyle/>
                    <a:p>
                      <a:r>
                        <a:rPr lang="en-US" altLang="zh-CN" sz="2400" dirty="0" err="1" smtClean="0"/>
                        <a:t>beforeShow</a:t>
                      </a:r>
                      <a:endParaRPr lang="zh-CN" altLang="en-US" sz="2400" dirty="0"/>
                    </a:p>
                  </a:txBody>
                  <a:tcPr/>
                </a:tc>
                <a:tc>
                  <a:txBody>
                    <a:bodyPr/>
                    <a:lstStyle/>
                    <a:p>
                      <a:r>
                        <a:rPr lang="zh-CN" altLang="en-US" sz="2400" dirty="0" smtClean="0">
                          <a:latin typeface="微软雅黑" panose="020B0503020204020204" pitchFamily="34" charset="-122"/>
                          <a:ea typeface="微软雅黑" panose="020B0503020204020204" pitchFamily="34" charset="-122"/>
                        </a:rPr>
                        <a:t>在日历显示时会被调用</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631198501"/>
                  </a:ext>
                </a:extLst>
              </a:tr>
              <a:tr h="230833">
                <a:tc>
                  <a:txBody>
                    <a:bodyPr/>
                    <a:lstStyle/>
                    <a:p>
                      <a:pPr marL="0" marR="0" indent="0" algn="l" defTabSz="912114" rtl="0" eaLnBrk="1" fontAlgn="auto" latinLnBrk="0" hangingPunct="1">
                        <a:lnSpc>
                          <a:spcPct val="100000"/>
                        </a:lnSpc>
                        <a:spcBef>
                          <a:spcPts val="0"/>
                        </a:spcBef>
                        <a:spcAft>
                          <a:spcPts val="0"/>
                        </a:spcAft>
                        <a:buClrTx/>
                        <a:buSzTx/>
                        <a:buFontTx/>
                        <a:buNone/>
                        <a:tabLst/>
                        <a:defRPr/>
                      </a:pPr>
                      <a:r>
                        <a:rPr lang="en-US" altLang="zh-CN" sz="2400" dirty="0" err="1" smtClean="0"/>
                        <a:t>beforeShowDay</a:t>
                      </a:r>
                      <a:endParaRPr lang="zh-CN" altLang="en-US" sz="2400" dirty="0" smtClean="0"/>
                    </a:p>
                  </a:txBody>
                  <a:tcPr/>
                </a:tc>
                <a:tc>
                  <a:txBody>
                    <a:bodyPr/>
                    <a:lstStyle/>
                    <a:p>
                      <a:r>
                        <a:rPr lang="zh-CN" altLang="en-US" sz="2400" dirty="0" smtClean="0">
                          <a:latin typeface="微软雅黑" panose="020B0503020204020204" pitchFamily="34" charset="-122"/>
                          <a:ea typeface="微软雅黑" panose="020B0503020204020204" pitchFamily="34" charset="-122"/>
                        </a:rPr>
                        <a:t>在显示日历中的每个日期时会被调用</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288798726"/>
                  </a:ext>
                </a:extLst>
              </a:tr>
              <a:tr h="230833">
                <a:tc>
                  <a:txBody>
                    <a:bodyPr/>
                    <a:lstStyle/>
                    <a:p>
                      <a:pPr marL="0" algn="l" defTabSz="912114" rtl="0" eaLnBrk="1" latinLnBrk="0" hangingPunct="1"/>
                      <a:r>
                        <a:rPr lang="en-US" altLang="zh-CN" sz="2400" kern="1200" dirty="0" err="1" smtClean="0">
                          <a:solidFill>
                            <a:schemeClr val="tx1"/>
                          </a:solidFill>
                          <a:latin typeface="+mn-lt"/>
                          <a:ea typeface="+mn-ea"/>
                          <a:cs typeface="+mn-cs"/>
                        </a:rPr>
                        <a:t>onChangeMonthYear</a:t>
                      </a:r>
                      <a:endParaRPr lang="zh-CN" altLang="en-US" sz="2400" kern="1200" dirty="0">
                        <a:solidFill>
                          <a:schemeClr val="tx1"/>
                        </a:solidFill>
                        <a:latin typeface="+mn-lt"/>
                        <a:ea typeface="+mn-ea"/>
                        <a:cs typeface="+mn-cs"/>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日历显示的月份或年份改变时被调用</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78867785"/>
                  </a:ext>
                </a:extLst>
              </a:tr>
              <a:tr h="230833">
                <a:tc>
                  <a:txBody>
                    <a:bodyPr/>
                    <a:lstStyle/>
                    <a:p>
                      <a:pPr marL="0" algn="l" defTabSz="912114" rtl="0" eaLnBrk="1" latinLnBrk="0" hangingPunct="1"/>
                      <a:r>
                        <a:rPr lang="en-US" altLang="zh-CN" sz="2400" dirty="0" err="1" smtClean="0"/>
                        <a:t>onClose</a:t>
                      </a:r>
                      <a:endParaRPr lang="zh-CN" altLang="en-US" sz="2400" kern="1200" dirty="0">
                        <a:solidFill>
                          <a:schemeClr val="tx1"/>
                        </a:solidFill>
                        <a:latin typeface="+mn-lt"/>
                        <a:ea typeface="+mn-ea"/>
                        <a:cs typeface="+mn-cs"/>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在日历关闭时被调用</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299303723"/>
                  </a:ext>
                </a:extLst>
              </a:tr>
              <a:tr h="421687">
                <a:tc>
                  <a:txBody>
                    <a:bodyPr/>
                    <a:lstStyle/>
                    <a:p>
                      <a:pPr marL="0" algn="l" defTabSz="912114" rtl="0" eaLnBrk="1" latinLnBrk="0" hangingPunct="1"/>
                      <a:r>
                        <a:rPr lang="en-US" altLang="zh-CN" sz="2400" dirty="0" err="1" smtClean="0"/>
                        <a:t>onSelect</a:t>
                      </a:r>
                      <a:endParaRPr lang="zh-CN" altLang="en-US" sz="2400" kern="1200" dirty="0">
                        <a:solidFill>
                          <a:schemeClr val="tx1"/>
                        </a:solidFill>
                        <a:latin typeface="+mn-lt"/>
                        <a:ea typeface="+mn-ea"/>
                        <a:cs typeface="+mn-cs"/>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选择日期时被调用</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024641032"/>
                  </a:ext>
                </a:extLst>
              </a:tr>
            </a:tbl>
          </a:graphicData>
        </a:graphic>
      </p:graphicFrame>
      <p:sp>
        <p:nvSpPr>
          <p:cNvPr id="3" name="文本框 2"/>
          <p:cNvSpPr txBox="1"/>
          <p:nvPr/>
        </p:nvSpPr>
        <p:spPr>
          <a:xfrm>
            <a:off x="1331698" y="5508443"/>
            <a:ext cx="3816318"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注意严格区分大小写</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2936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6120510"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日期格式代码</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12" name="文本框 11"/>
          <p:cNvSpPr txBox="1"/>
          <p:nvPr/>
        </p:nvSpPr>
        <p:spPr>
          <a:xfrm>
            <a:off x="9036340" y="6012485"/>
            <a:ext cx="2526938" cy="461665"/>
          </a:xfrm>
          <a:prstGeom prst="rect">
            <a:avLst/>
          </a:prstGeom>
          <a:noFill/>
        </p:spPr>
        <p:txBody>
          <a:bodyPr wrap="square" rtlCol="0">
            <a:spAutoFit/>
          </a:bodyPr>
          <a:lstStyle/>
          <a:p>
            <a:r>
              <a:rPr lang="en-US" altLang="zh-CN" sz="2400" dirty="0" smtClean="0"/>
              <a:t>datePicker5.html</a:t>
            </a:r>
            <a:endParaRPr lang="zh-CN" altLang="en-US" dirty="0"/>
          </a:p>
        </p:txBody>
      </p:sp>
      <p:sp>
        <p:nvSpPr>
          <p:cNvPr id="13" name="TextBox 14"/>
          <p:cNvSpPr>
            <a:spLocks noChangeArrowheads="1"/>
          </p:cNvSpPr>
          <p:nvPr/>
        </p:nvSpPr>
        <p:spPr bwMode="auto">
          <a:xfrm>
            <a:off x="755651" y="1142491"/>
            <a:ext cx="99368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smtClean="0">
                <a:latin typeface="微软雅黑" panose="020B0503020204020204" pitchFamily="34" charset="-122"/>
                <a:ea typeface="微软雅黑" panose="020B0503020204020204" pitchFamily="34" charset="-122"/>
                <a:sym typeface="宋体" panose="02010600030101010101" pitchFamily="2" charset="-122"/>
              </a:rPr>
              <a:t>事件</a:t>
            </a:r>
            <a:endParaRPr lang="zh-CN" altLang="en-US" sz="2800" dirty="0">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 name="图片 1"/>
          <p:cNvPicPr>
            <a:picLocks noChangeAspect="1"/>
          </p:cNvPicPr>
          <p:nvPr/>
        </p:nvPicPr>
        <p:blipFill>
          <a:blip r:embed="rId2"/>
          <a:stretch>
            <a:fillRect/>
          </a:stretch>
        </p:blipFill>
        <p:spPr>
          <a:xfrm>
            <a:off x="2809009" y="1853863"/>
            <a:ext cx="6397444" cy="3898275"/>
          </a:xfrm>
          <a:prstGeom prst="rect">
            <a:avLst/>
          </a:prstGeom>
        </p:spPr>
      </p:pic>
    </p:spTree>
    <p:extLst>
      <p:ext uri="{BB962C8B-B14F-4D97-AF65-F5344CB8AC3E}">
        <p14:creationId xmlns:p14="http://schemas.microsoft.com/office/powerpoint/2010/main" val="31140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6120510"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AJAX</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12" name="文本框 11"/>
          <p:cNvSpPr txBox="1"/>
          <p:nvPr/>
        </p:nvSpPr>
        <p:spPr>
          <a:xfrm>
            <a:off x="8748316" y="6342945"/>
            <a:ext cx="3131848" cy="461665"/>
          </a:xfrm>
          <a:prstGeom prst="rect">
            <a:avLst/>
          </a:prstGeom>
          <a:noFill/>
        </p:spPr>
        <p:txBody>
          <a:bodyPr wrap="square" rtlCol="0">
            <a:spAutoFit/>
          </a:bodyPr>
          <a:lstStyle/>
          <a:p>
            <a:r>
              <a:rPr lang="en-US" altLang="zh-CN" sz="2400" dirty="0"/>
              <a:t>AJAXdatepicker.html</a:t>
            </a:r>
            <a:endParaRPr lang="zh-CN" altLang="en-US" dirty="0"/>
          </a:p>
        </p:txBody>
      </p:sp>
      <p:sp>
        <p:nvSpPr>
          <p:cNvPr id="13" name="TextBox 14"/>
          <p:cNvSpPr>
            <a:spLocks noChangeArrowheads="1"/>
          </p:cNvSpPr>
          <p:nvPr/>
        </p:nvSpPr>
        <p:spPr bwMode="auto">
          <a:xfrm>
            <a:off x="755651" y="1142491"/>
            <a:ext cx="9936827" cy="155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800"/>
              </a:lnSpc>
            </a:pPr>
            <a:r>
              <a:rPr lang="zh-CN" altLang="en-US" sz="2800"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实例</a:t>
            </a:r>
            <a:r>
              <a:rPr lang="en-US" altLang="zh-CN" sz="2800"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2</a:t>
            </a:r>
            <a:r>
              <a:rPr lang="zh-CN" altLang="en-US" sz="2800"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：在创建日期选择器的同时增加</a:t>
            </a:r>
            <a:r>
              <a:rPr lang="en-US" altLang="zh-CN" sz="2800"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AJAX</a:t>
            </a:r>
            <a:r>
              <a:rPr lang="zh-CN" altLang="en-US" sz="2800"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功能，即在打开日期选择器之前与服务端交互以确认是否有不能被选择的日期。</a:t>
            </a:r>
            <a:endParaRPr lang="en-US" altLang="zh-CN" sz="2800"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endParaRPr>
          </a:p>
          <a:p>
            <a:pPr>
              <a:lnSpc>
                <a:spcPts val="3800"/>
              </a:lnSpc>
            </a:pPr>
            <a:r>
              <a:rPr lang="en-US" altLang="zh-CN" sz="2400" dirty="0">
                <a:latin typeface="微软雅黑" panose="020B0503020204020204" pitchFamily="34" charset="-122"/>
                <a:ea typeface="微软雅黑" panose="020B0503020204020204" pitchFamily="34" charset="-122"/>
                <a:sym typeface="宋体" panose="02010600030101010101" pitchFamily="2" charset="-122"/>
              </a:rPr>
              <a:t>http://www.danwellman.co.uk/bookedDates.php?jsoncallback=?</a:t>
            </a:r>
            <a:endParaRPr lang="zh-CN" altLang="en-US" sz="2400" dirty="0">
              <a:latin typeface="微软雅黑" panose="020B0503020204020204" pitchFamily="34" charset="-122"/>
              <a:ea typeface="微软雅黑" panose="020B0503020204020204" pitchFamily="34" charset="-122"/>
              <a:sym typeface="宋体" panose="02010600030101010101" pitchFamily="2" charset="-122"/>
            </a:endParaRPr>
          </a:p>
        </p:txBody>
      </p:sp>
      <p:pic>
        <p:nvPicPr>
          <p:cNvPr id="3" name="图片 2"/>
          <p:cNvPicPr>
            <a:picLocks noChangeAspect="1"/>
          </p:cNvPicPr>
          <p:nvPr/>
        </p:nvPicPr>
        <p:blipFill>
          <a:blip r:embed="rId2"/>
          <a:stretch>
            <a:fillRect/>
          </a:stretch>
        </p:blipFill>
        <p:spPr>
          <a:xfrm>
            <a:off x="5292028" y="2799935"/>
            <a:ext cx="4536378" cy="3543010"/>
          </a:xfrm>
          <a:prstGeom prst="rect">
            <a:avLst/>
          </a:prstGeom>
        </p:spPr>
      </p:pic>
      <p:pic>
        <p:nvPicPr>
          <p:cNvPr id="6" name="图片 5"/>
          <p:cNvPicPr>
            <a:picLocks noChangeAspect="1"/>
          </p:cNvPicPr>
          <p:nvPr/>
        </p:nvPicPr>
        <p:blipFill>
          <a:blip r:embed="rId3"/>
          <a:stretch>
            <a:fillRect/>
          </a:stretch>
        </p:blipFill>
        <p:spPr>
          <a:xfrm>
            <a:off x="1392241" y="2790533"/>
            <a:ext cx="2819698" cy="3942011"/>
          </a:xfrm>
          <a:prstGeom prst="rect">
            <a:avLst/>
          </a:prstGeom>
        </p:spPr>
      </p:pic>
    </p:spTree>
    <p:extLst>
      <p:ext uri="{BB962C8B-B14F-4D97-AF65-F5344CB8AC3E}">
        <p14:creationId xmlns:p14="http://schemas.microsoft.com/office/powerpoint/2010/main" val="108404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7"/>
          <p:cNvSpPr>
            <a:spLocks noChangeArrowheads="1"/>
          </p:cNvSpPr>
          <p:nvPr/>
        </p:nvSpPr>
        <p:spPr bwMode="auto">
          <a:xfrm>
            <a:off x="4861378" y="1188083"/>
            <a:ext cx="43203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对话框</a:t>
            </a:r>
          </a:p>
        </p:txBody>
      </p:sp>
      <p:sp>
        <p:nvSpPr>
          <p:cNvPr id="5" name="TextBox 27"/>
          <p:cNvSpPr>
            <a:spLocks noChangeArrowheads="1"/>
          </p:cNvSpPr>
          <p:nvPr/>
        </p:nvSpPr>
        <p:spPr bwMode="auto">
          <a:xfrm>
            <a:off x="4861378" y="3204251"/>
            <a:ext cx="43203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32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自动</a:t>
            </a:r>
            <a:r>
              <a:rPr lang="zh-CN" altLang="en-US" sz="32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补全</a:t>
            </a:r>
          </a:p>
        </p:txBody>
      </p:sp>
      <p:sp>
        <p:nvSpPr>
          <p:cNvPr id="6" name="TextBox 27"/>
          <p:cNvSpPr>
            <a:spLocks noChangeArrowheads="1"/>
          </p:cNvSpPr>
          <p:nvPr/>
        </p:nvSpPr>
        <p:spPr bwMode="auto">
          <a:xfrm>
            <a:off x="4861378" y="5148413"/>
            <a:ext cx="43203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进度条</a:t>
            </a:r>
          </a:p>
        </p:txBody>
      </p:sp>
    </p:spTree>
    <p:extLst>
      <p:ext uri="{BB962C8B-B14F-4D97-AF65-F5344CB8AC3E}">
        <p14:creationId xmlns:p14="http://schemas.microsoft.com/office/powerpoint/2010/main" val="2804852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7"/>
          <p:cNvSpPr>
            <a:spLocks noChangeArrowheads="1"/>
          </p:cNvSpPr>
          <p:nvPr/>
        </p:nvSpPr>
        <p:spPr bwMode="auto">
          <a:xfrm>
            <a:off x="4849472" y="1188083"/>
            <a:ext cx="43203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36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日期选择器</a:t>
            </a:r>
            <a:endParaRPr lang="zh-CN" altLang="en-US" sz="36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TextBox 27"/>
          <p:cNvSpPr>
            <a:spLocks noChangeArrowheads="1"/>
          </p:cNvSpPr>
          <p:nvPr/>
        </p:nvSpPr>
        <p:spPr bwMode="auto">
          <a:xfrm>
            <a:off x="4849472" y="3132245"/>
            <a:ext cx="43203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360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自动</a:t>
            </a:r>
            <a:r>
              <a:rPr lang="zh-CN" altLang="en-US" sz="3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补全</a:t>
            </a:r>
          </a:p>
        </p:txBody>
      </p:sp>
      <p:sp>
        <p:nvSpPr>
          <p:cNvPr id="6" name="TextBox 27"/>
          <p:cNvSpPr>
            <a:spLocks noChangeArrowheads="1"/>
          </p:cNvSpPr>
          <p:nvPr/>
        </p:nvSpPr>
        <p:spPr bwMode="auto">
          <a:xfrm>
            <a:off x="4849472" y="5093736"/>
            <a:ext cx="43203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360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进度条</a:t>
            </a:r>
            <a:endParaRPr lang="zh-CN" altLang="en-US" sz="3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443300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2" name="矩形 1"/>
          <p:cNvSpPr/>
          <p:nvPr/>
        </p:nvSpPr>
        <p:spPr>
          <a:xfrm>
            <a:off x="899662" y="1188084"/>
            <a:ext cx="10512876" cy="4690515"/>
          </a:xfrm>
          <a:prstGeom prst="rect">
            <a:avLst/>
          </a:prstGeom>
        </p:spPr>
        <p:txBody>
          <a:bodyPr wrap="square">
            <a:spAutoFit/>
          </a:bodyPr>
          <a:lstStyle/>
          <a:p>
            <a:pPr>
              <a:lnSpc>
                <a:spcPct val="120000"/>
              </a:lnSpc>
              <a:spcBef>
                <a:spcPts val="600"/>
              </a:spcBef>
              <a:spcAft>
                <a:spcPts val="600"/>
              </a:spcAft>
              <a:buClr>
                <a:schemeClr val="tx1"/>
              </a:buClr>
              <a:buSzPct val="60000"/>
            </a:pPr>
            <a:r>
              <a:rPr lang="zh-CN" altLang="en-US" sz="2800" dirty="0" smtClean="0">
                <a:latin typeface="微软雅黑" panose="020B0503020204020204" pitchFamily="34" charset="-122"/>
                <a:ea typeface="微软雅黑" panose="020B0503020204020204" pitchFamily="34" charset="-122"/>
              </a:rPr>
              <a:t>自动</a:t>
            </a:r>
            <a:r>
              <a:rPr lang="zh-CN" altLang="en-US" sz="2800" dirty="0">
                <a:latin typeface="微软雅黑" panose="020B0503020204020204" pitchFamily="34" charset="-122"/>
                <a:ea typeface="微软雅黑" panose="020B0503020204020204" pitchFamily="34" charset="-122"/>
              </a:rPr>
              <a:t>补全</a:t>
            </a:r>
            <a:r>
              <a:rPr lang="zh-CN" altLang="en-US" sz="2800" dirty="0" smtClean="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Autocomplete</a:t>
            </a:r>
            <a:r>
              <a:rPr lang="zh-CN" altLang="en-US"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插件根据</a:t>
            </a:r>
            <a:r>
              <a:rPr lang="zh-CN" altLang="en-US" sz="2800" dirty="0">
                <a:latin typeface="微软雅黑" panose="020B0503020204020204" pitchFamily="34" charset="-122"/>
                <a:ea typeface="微软雅黑" panose="020B0503020204020204" pitchFamily="34" charset="-122"/>
              </a:rPr>
              <a:t>用户输入值进行搜索和过滤</a:t>
            </a:r>
            <a:r>
              <a:rPr lang="zh-CN" altLang="en-US" sz="2800" dirty="0" smtClean="0">
                <a:latin typeface="微软雅黑" panose="020B0503020204020204" pitchFamily="34" charset="-122"/>
                <a:ea typeface="微软雅黑" panose="020B0503020204020204" pitchFamily="34" charset="-122"/>
              </a:rPr>
              <a:t>，提供一系列相关的输入建议，可使用户</a:t>
            </a:r>
            <a:r>
              <a:rPr lang="zh-CN" altLang="en-US" sz="2800" dirty="0">
                <a:latin typeface="微软雅黑" panose="020B0503020204020204" pitchFamily="34" charset="-122"/>
                <a:ea typeface="微软雅黑" panose="020B0503020204020204" pitchFamily="34" charset="-122"/>
              </a:rPr>
              <a:t>快速找到并从预设值列表中</a:t>
            </a:r>
            <a:r>
              <a:rPr lang="zh-CN" altLang="en-US" sz="2800" dirty="0" smtClean="0">
                <a:latin typeface="微软雅黑" panose="020B0503020204020204" pitchFamily="34" charset="-122"/>
                <a:ea typeface="微软雅黑" panose="020B0503020204020204" pitchFamily="34" charset="-122"/>
              </a:rPr>
              <a:t>选择完整条目。</a:t>
            </a:r>
            <a:endParaRPr lang="en-US" altLang="zh-CN" sz="28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chemeClr val="tx1"/>
              </a:buClr>
              <a:buSzPct val="60000"/>
            </a:pPr>
            <a:r>
              <a:rPr lang="zh-CN" altLang="en-US" sz="2800" dirty="0">
                <a:latin typeface="微软雅黑" panose="020B0503020204020204" pitchFamily="34" charset="-122"/>
                <a:ea typeface="微软雅黑" panose="020B0503020204020204" pitchFamily="34" charset="-122"/>
              </a:rPr>
              <a:t>任何可以接收输入的字段都可以转换为 </a:t>
            </a:r>
            <a:r>
              <a:rPr lang="en-US" altLang="zh-CN" sz="2800" dirty="0">
                <a:latin typeface="微软雅黑" panose="020B0503020204020204" pitchFamily="34" charset="-122"/>
                <a:ea typeface="微软雅黑" panose="020B0503020204020204" pitchFamily="34" charset="-122"/>
              </a:rPr>
              <a:t>Autocomplete</a:t>
            </a:r>
            <a:r>
              <a:rPr lang="zh-CN" altLang="en-US"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即</a:t>
            </a:r>
            <a:r>
              <a:rPr lang="en-US" altLang="zh-CN" sz="2800" dirty="0" smtClean="0">
                <a:latin typeface="微软雅黑" panose="020B0503020204020204" pitchFamily="34" charset="-122"/>
                <a:ea typeface="微软雅黑" panose="020B0503020204020204" pitchFamily="34" charset="-122"/>
              </a:rPr>
              <a:t>&lt;</a:t>
            </a:r>
            <a:r>
              <a:rPr lang="en-US" altLang="zh-CN" sz="2800" dirty="0">
                <a:latin typeface="微软雅黑" panose="020B0503020204020204" pitchFamily="34" charset="-122"/>
                <a:ea typeface="微软雅黑" panose="020B0503020204020204" pitchFamily="34" charset="-122"/>
              </a:rPr>
              <a:t>input&gt; </a:t>
            </a:r>
            <a:r>
              <a:rPr lang="zh-CN" altLang="en-US" sz="2800" dirty="0">
                <a:latin typeface="微软雅黑" panose="020B0503020204020204" pitchFamily="34" charset="-122"/>
                <a:ea typeface="微软雅黑" panose="020B0503020204020204" pitchFamily="34" charset="-122"/>
              </a:rPr>
              <a:t>元素，</a:t>
            </a:r>
            <a:r>
              <a:rPr lang="en-US" altLang="zh-CN" sz="2800" dirty="0">
                <a:latin typeface="微软雅黑" panose="020B0503020204020204" pitchFamily="34" charset="-122"/>
                <a:ea typeface="微软雅黑" panose="020B0503020204020204" pitchFamily="34" charset="-122"/>
              </a:rPr>
              <a:t>&lt;</a:t>
            </a:r>
            <a:r>
              <a:rPr lang="en-US" altLang="zh-CN" sz="2800" dirty="0" err="1">
                <a:latin typeface="微软雅黑" panose="020B0503020204020204" pitchFamily="34" charset="-122"/>
                <a:ea typeface="微软雅黑" panose="020B0503020204020204" pitchFamily="34" charset="-122"/>
              </a:rPr>
              <a:t>textarea</a:t>
            </a:r>
            <a:r>
              <a:rPr lang="en-US" altLang="zh-CN" sz="2800" dirty="0">
                <a:latin typeface="微软雅黑" panose="020B0503020204020204" pitchFamily="34" charset="-122"/>
                <a:ea typeface="微软雅黑" panose="020B0503020204020204" pitchFamily="34" charset="-122"/>
              </a:rPr>
              <a:t>&gt; </a:t>
            </a:r>
            <a:r>
              <a:rPr lang="zh-CN" altLang="en-US" sz="2800" dirty="0" smtClean="0">
                <a:latin typeface="微软雅黑" panose="020B0503020204020204" pitchFamily="34" charset="-122"/>
                <a:ea typeface="微软雅黑" panose="020B0503020204020204" pitchFamily="34" charset="-122"/>
              </a:rPr>
              <a:t>元素等。</a:t>
            </a:r>
            <a:endParaRPr lang="en-US" altLang="zh-CN" sz="28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chemeClr val="tx1"/>
              </a:buClr>
              <a:buSzPct val="60000"/>
            </a:pPr>
            <a:r>
              <a:rPr lang="zh-CN" altLang="en-US" sz="2800" dirty="0">
                <a:latin typeface="微软雅黑" panose="020B0503020204020204" pitchFamily="34" charset="-122"/>
                <a:ea typeface="微软雅黑" panose="020B0503020204020204" pitchFamily="34" charset="-122"/>
              </a:rPr>
              <a:t>可以从本地源或者远程源获取</a:t>
            </a:r>
            <a:r>
              <a:rPr lang="zh-CN" altLang="en-US" sz="2800" dirty="0" smtClean="0">
                <a:latin typeface="微软雅黑" panose="020B0503020204020204" pitchFamily="34" charset="-122"/>
                <a:ea typeface="微软雅黑" panose="020B0503020204020204" pitchFamily="34" charset="-122"/>
              </a:rPr>
              <a:t>数据。</a:t>
            </a:r>
            <a:endParaRPr lang="en-US" altLang="zh-CN" sz="28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chemeClr val="tx1"/>
              </a:buClr>
              <a:buSzPct val="60000"/>
            </a:pPr>
            <a:r>
              <a:rPr lang="zh-CN" altLang="en-US" sz="2800" dirty="0" smtClean="0">
                <a:latin typeface="微软雅黑" panose="020B0503020204020204" pitchFamily="34" charset="-122"/>
                <a:ea typeface="微软雅黑" panose="020B0503020204020204" pitchFamily="34" charset="-122"/>
              </a:rPr>
              <a:t>用户输入框中的字符和指定的数据源进行匹配，只有和数据源中的任意字符匹配，就算匹配成功。</a:t>
            </a:r>
            <a:r>
              <a:rPr lang="zh-CN" altLang="en-US" sz="2800" dirty="0" smtClean="0">
                <a:solidFill>
                  <a:srgbClr val="C00000"/>
                </a:solidFill>
                <a:latin typeface="微软雅黑" panose="020B0503020204020204" pitchFamily="34" charset="-122"/>
                <a:ea typeface="微软雅黑" panose="020B0503020204020204" pitchFamily="34" charset="-122"/>
              </a:rPr>
              <a:t>减少用户输入完整词句的麻烦。</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自动</a:t>
            </a:r>
            <a:r>
              <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补全</a:t>
            </a:r>
          </a:p>
        </p:txBody>
      </p:sp>
    </p:spTree>
    <p:extLst>
      <p:ext uri="{BB962C8B-B14F-4D97-AF65-F5344CB8AC3E}">
        <p14:creationId xmlns:p14="http://schemas.microsoft.com/office/powerpoint/2010/main" val="41207611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6"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自动补全的基本结构</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文本框 7"/>
          <p:cNvSpPr txBox="1"/>
          <p:nvPr/>
        </p:nvSpPr>
        <p:spPr>
          <a:xfrm>
            <a:off x="7164184" y="5724461"/>
            <a:ext cx="3744312" cy="461665"/>
          </a:xfrm>
          <a:prstGeom prst="rect">
            <a:avLst/>
          </a:prstGeom>
          <a:noFill/>
        </p:spPr>
        <p:txBody>
          <a:bodyPr wrap="square" rtlCol="0">
            <a:spAutoFit/>
          </a:bodyPr>
          <a:lstStyle/>
          <a:p>
            <a:r>
              <a:rPr lang="en-US" altLang="zh-CN" sz="2400" dirty="0"/>
              <a:t>autocomplete1.html</a:t>
            </a:r>
            <a:endParaRPr lang="zh-CN" altLang="en-US" sz="2400" dirty="0"/>
          </a:p>
        </p:txBody>
      </p:sp>
      <p:pic>
        <p:nvPicPr>
          <p:cNvPr id="3" name="图片 2"/>
          <p:cNvPicPr>
            <a:picLocks noChangeAspect="1"/>
          </p:cNvPicPr>
          <p:nvPr/>
        </p:nvPicPr>
        <p:blipFill>
          <a:blip r:embed="rId2"/>
          <a:stretch>
            <a:fillRect/>
          </a:stretch>
        </p:blipFill>
        <p:spPr>
          <a:xfrm>
            <a:off x="7170094" y="2184451"/>
            <a:ext cx="4662858" cy="2325694"/>
          </a:xfrm>
          <a:prstGeom prst="rect">
            <a:avLst/>
          </a:prstGeom>
          <a:effectLst>
            <a:outerShdw blurRad="63500" sx="102000" sy="102000" algn="ctr" rotWithShape="0">
              <a:schemeClr val="accent2">
                <a:alpha val="40000"/>
              </a:schemeClr>
            </a:outerShdw>
          </a:effectLst>
        </p:spPr>
      </p:pic>
      <p:sp>
        <p:nvSpPr>
          <p:cNvPr id="9" name="矩形 8"/>
          <p:cNvSpPr/>
          <p:nvPr/>
        </p:nvSpPr>
        <p:spPr>
          <a:xfrm>
            <a:off x="812355" y="1216266"/>
            <a:ext cx="10512876" cy="566309"/>
          </a:xfrm>
          <a:prstGeom prst="rect">
            <a:avLst/>
          </a:prstGeom>
        </p:spPr>
        <p:txBody>
          <a:bodyPr wrap="square">
            <a:spAutoFit/>
          </a:bodyPr>
          <a:lstStyle/>
          <a:p>
            <a:pPr marL="342900" indent="-342900">
              <a:lnSpc>
                <a:spcPct val="110000"/>
              </a:lnSpc>
              <a:spcBef>
                <a:spcPts val="600"/>
              </a:spcBef>
              <a:spcAft>
                <a:spcPts val="600"/>
              </a:spcAft>
              <a:buClr>
                <a:schemeClr val="tx1"/>
              </a:buClr>
              <a:buSzPct val="60000"/>
              <a:buFont typeface="Arial" panose="020B0604020202020204" pitchFamily="34" charset="0"/>
              <a:buChar char="•"/>
            </a:pPr>
            <a:r>
              <a:rPr lang="zh-CN" altLang="en-US" sz="2800" dirty="0" smtClean="0">
                <a:latin typeface="微软雅黑" panose="020B0503020204020204" pitchFamily="34" charset="-122"/>
                <a:ea typeface="微软雅黑" panose="020B0503020204020204" pitchFamily="34" charset="-122"/>
              </a:rPr>
              <a:t>自动补全可以使用任何可接收输入字段的元素作为输入域。</a:t>
            </a:r>
            <a:endParaRPr lang="en-US" altLang="zh-CN" sz="2800" dirty="0" smtClean="0">
              <a:latin typeface="微软雅黑" panose="020B0503020204020204" pitchFamily="34" charset="-122"/>
              <a:ea typeface="微软雅黑" panose="020B0503020204020204" pitchFamily="34" charset="-122"/>
            </a:endParaRPr>
          </a:p>
        </p:txBody>
      </p:sp>
      <p:sp>
        <p:nvSpPr>
          <p:cNvPr id="11" name="内容占位符 1"/>
          <p:cNvSpPr txBox="1">
            <a:spLocks/>
          </p:cNvSpPr>
          <p:nvPr/>
        </p:nvSpPr>
        <p:spPr bwMode="auto">
          <a:xfrm>
            <a:off x="899662" y="2184451"/>
            <a:ext cx="5688474" cy="1307824"/>
          </a:xfrm>
          <a:prstGeom prst="rect">
            <a:avLst/>
          </a:prstGeom>
          <a:solidFill>
            <a:schemeClr val="accent6">
              <a:lumMod val="20000"/>
              <a:lumOff val="80000"/>
            </a:schemeClr>
          </a:solidFill>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600"/>
              </a:lnSpc>
              <a:spcBef>
                <a:spcPts val="200"/>
              </a:spcBef>
              <a:spcAft>
                <a:spcPts val="0"/>
              </a:spcAft>
              <a:buClr>
                <a:schemeClr val="tx1"/>
              </a:buClr>
              <a:buSzPct val="60000"/>
              <a:buNone/>
            </a:pPr>
            <a:r>
              <a:rPr lang="en-US" altLang="zh-CN" sz="2600" dirty="0">
                <a:ea typeface="微软雅黑" panose="020B0503020204020204" pitchFamily="34" charset="-122"/>
              </a:rPr>
              <a:t>&lt;label </a:t>
            </a:r>
            <a:r>
              <a:rPr lang="en-US" altLang="zh-CN" sz="2600" dirty="0" smtClean="0">
                <a:ea typeface="微软雅黑" panose="020B0503020204020204" pitchFamily="34" charset="-122"/>
              </a:rPr>
              <a:t>&gt;</a:t>
            </a:r>
            <a:r>
              <a:rPr lang="zh-CN" altLang="en-US" sz="2600" dirty="0">
                <a:ea typeface="微软雅黑" panose="020B0503020204020204" pitchFamily="34" charset="-122"/>
              </a:rPr>
              <a:t>请输入一个编程语言</a:t>
            </a:r>
            <a:r>
              <a:rPr lang="en-US" altLang="zh-CN" sz="2600" dirty="0" smtClean="0">
                <a:ea typeface="微软雅黑" panose="020B0503020204020204" pitchFamily="34" charset="-122"/>
              </a:rPr>
              <a:t>: &lt;/</a:t>
            </a:r>
            <a:r>
              <a:rPr lang="en-US" altLang="zh-CN" sz="2600" dirty="0">
                <a:ea typeface="微软雅黑" panose="020B0503020204020204" pitchFamily="34" charset="-122"/>
              </a:rPr>
              <a:t>label&gt;</a:t>
            </a:r>
          </a:p>
          <a:p>
            <a:pPr marL="0" indent="0">
              <a:lnSpc>
                <a:spcPts val="3600"/>
              </a:lnSpc>
              <a:spcBef>
                <a:spcPts val="200"/>
              </a:spcBef>
              <a:spcAft>
                <a:spcPts val="0"/>
              </a:spcAft>
              <a:buClr>
                <a:schemeClr val="tx1"/>
              </a:buClr>
              <a:buSzPct val="60000"/>
              <a:buNone/>
            </a:pPr>
            <a:r>
              <a:rPr lang="en-US" altLang="zh-CN" sz="2600" dirty="0" smtClean="0">
                <a:ea typeface="微软雅黑" panose="020B0503020204020204" pitchFamily="34" charset="-122"/>
              </a:rPr>
              <a:t>&lt;</a:t>
            </a:r>
            <a:r>
              <a:rPr lang="en-US" altLang="zh-CN" sz="2600" dirty="0">
                <a:ea typeface="微软雅黑" panose="020B0503020204020204" pitchFamily="34" charset="-122"/>
              </a:rPr>
              <a:t>input type="text" id="suggest"&gt;</a:t>
            </a:r>
          </a:p>
        </p:txBody>
      </p:sp>
      <p:sp>
        <p:nvSpPr>
          <p:cNvPr id="12" name="文本框 11"/>
          <p:cNvSpPr txBox="1"/>
          <p:nvPr/>
        </p:nvSpPr>
        <p:spPr>
          <a:xfrm>
            <a:off x="894352" y="3767515"/>
            <a:ext cx="5693784" cy="2964914"/>
          </a:xfrm>
          <a:prstGeom prst="rect">
            <a:avLst/>
          </a:prstGeom>
          <a:solidFill>
            <a:schemeClr val="accent2">
              <a:lumMod val="20000"/>
              <a:lumOff val="80000"/>
            </a:schemeClr>
          </a:solidFill>
        </p:spPr>
        <p:txBody>
          <a:bodyPr wrap="square" rtlCol="0">
            <a:spAutoFit/>
          </a:bodyPr>
          <a:lstStyle/>
          <a:p>
            <a:pPr>
              <a:lnSpc>
                <a:spcPts val="3600"/>
              </a:lnSpc>
              <a:spcBef>
                <a:spcPts val="200"/>
              </a:spcBef>
              <a:spcAft>
                <a:spcPts val="0"/>
              </a:spcAft>
              <a:buClr>
                <a:schemeClr val="tx1"/>
              </a:buClr>
              <a:buSzPct val="60000"/>
            </a:pPr>
            <a:r>
              <a:rPr lang="en-US" altLang="zh-CN" sz="2600" dirty="0">
                <a:latin typeface="+mn-lt"/>
                <a:ea typeface="微软雅黑" panose="020B0503020204020204" pitchFamily="34" charset="-122"/>
                <a:sym typeface="Calibri" panose="020F0502020204030204" pitchFamily="34" charset="0"/>
              </a:rPr>
              <a:t>$(function() {</a:t>
            </a:r>
          </a:p>
          <a:p>
            <a:pPr>
              <a:lnSpc>
                <a:spcPts val="3600"/>
              </a:lnSpc>
              <a:spcBef>
                <a:spcPts val="200"/>
              </a:spcBef>
              <a:spcAft>
                <a:spcPts val="0"/>
              </a:spcAft>
              <a:buClr>
                <a:schemeClr val="tx1"/>
              </a:buClr>
              <a:buSzPct val="60000"/>
            </a:pPr>
            <a:r>
              <a:rPr lang="en-US" altLang="zh-CN" sz="2600" dirty="0">
                <a:latin typeface="+mn-lt"/>
                <a:ea typeface="微软雅黑" panose="020B0503020204020204" pitchFamily="34" charset="-122"/>
                <a:sym typeface="Calibri" panose="020F0502020204030204" pitchFamily="34" charset="0"/>
              </a:rPr>
              <a:t>      </a:t>
            </a:r>
            <a:r>
              <a:rPr lang="en-US" altLang="zh-CN" sz="2600" dirty="0" err="1" smtClean="0">
                <a:latin typeface="+mn-lt"/>
                <a:ea typeface="微软雅黑" panose="020B0503020204020204" pitchFamily="34" charset="-122"/>
                <a:sym typeface="Calibri" panose="020F0502020204030204" pitchFamily="34" charset="0"/>
              </a:rPr>
              <a:t>var</a:t>
            </a:r>
            <a:r>
              <a:rPr lang="en-US" altLang="zh-CN" sz="2600" dirty="0" smtClean="0">
                <a:latin typeface="+mn-lt"/>
                <a:ea typeface="微软雅黑" panose="020B0503020204020204" pitchFamily="34" charset="-122"/>
                <a:sym typeface="Calibri" panose="020F0502020204030204" pitchFamily="34" charset="0"/>
              </a:rPr>
              <a:t> </a:t>
            </a:r>
            <a:r>
              <a:rPr lang="en-US" altLang="zh-CN" sz="2600" dirty="0">
                <a:latin typeface="+mn-lt"/>
                <a:ea typeface="微软雅黑" panose="020B0503020204020204" pitchFamily="34" charset="-122"/>
                <a:sym typeface="Calibri" panose="020F0502020204030204" pitchFamily="34" charset="0"/>
              </a:rPr>
              <a:t>Opts = {</a:t>
            </a:r>
          </a:p>
          <a:p>
            <a:pPr>
              <a:lnSpc>
                <a:spcPts val="3600"/>
              </a:lnSpc>
              <a:spcBef>
                <a:spcPts val="200"/>
              </a:spcBef>
              <a:spcAft>
                <a:spcPts val="0"/>
              </a:spcAft>
              <a:buClr>
                <a:schemeClr val="tx1"/>
              </a:buClr>
              <a:buSzPct val="60000"/>
            </a:pPr>
            <a:r>
              <a:rPr lang="en-US" altLang="zh-CN" sz="2600" dirty="0">
                <a:latin typeface="+mn-lt"/>
                <a:ea typeface="微软雅黑" panose="020B0503020204020204" pitchFamily="34" charset="-122"/>
                <a:sym typeface="Calibri" panose="020F0502020204030204" pitchFamily="34" charset="0"/>
              </a:rPr>
              <a:t>            </a:t>
            </a:r>
            <a:r>
              <a:rPr lang="en-US" altLang="zh-CN" sz="2600" dirty="0" smtClean="0">
                <a:latin typeface="+mn-lt"/>
                <a:ea typeface="微软雅黑" panose="020B0503020204020204" pitchFamily="34" charset="-122"/>
                <a:sym typeface="Calibri" panose="020F0502020204030204" pitchFamily="34" charset="0"/>
              </a:rPr>
              <a:t>source </a:t>
            </a:r>
            <a:r>
              <a:rPr lang="en-US" altLang="zh-CN" sz="2600" dirty="0">
                <a:latin typeface="+mn-lt"/>
                <a:ea typeface="微软雅黑" panose="020B0503020204020204" pitchFamily="34" charset="-122"/>
                <a:sym typeface="Calibri" panose="020F0502020204030204" pitchFamily="34" charset="0"/>
              </a:rPr>
              <a:t>:[ "c", "</a:t>
            </a:r>
            <a:r>
              <a:rPr lang="en-US" altLang="zh-CN" sz="2600" dirty="0" err="1">
                <a:latin typeface="+mn-lt"/>
                <a:ea typeface="微软雅黑" panose="020B0503020204020204" pitchFamily="34" charset="-122"/>
                <a:sym typeface="Calibri" panose="020F0502020204030204" pitchFamily="34" charset="0"/>
              </a:rPr>
              <a:t>c++</a:t>
            </a:r>
            <a:r>
              <a:rPr lang="en-US" altLang="zh-CN" sz="2600" dirty="0">
                <a:latin typeface="+mn-lt"/>
                <a:ea typeface="微软雅黑" panose="020B0503020204020204" pitchFamily="34" charset="-122"/>
                <a:sym typeface="Calibri" panose="020F0502020204030204" pitchFamily="34" charset="0"/>
              </a:rPr>
              <a:t>", "java", "</a:t>
            </a:r>
            <a:r>
              <a:rPr lang="en-US" altLang="zh-CN" sz="2600" dirty="0" err="1">
                <a:latin typeface="+mn-lt"/>
                <a:ea typeface="微软雅黑" panose="020B0503020204020204" pitchFamily="34" charset="-122"/>
                <a:sym typeface="Calibri" panose="020F0502020204030204" pitchFamily="34" charset="0"/>
              </a:rPr>
              <a:t>php</a:t>
            </a:r>
            <a:r>
              <a:rPr lang="en-US" altLang="zh-CN" sz="2600" dirty="0">
                <a:latin typeface="+mn-lt"/>
                <a:ea typeface="微软雅黑" panose="020B0503020204020204" pitchFamily="34" charset="-122"/>
                <a:sym typeface="Calibri" panose="020F0502020204030204" pitchFamily="34" charset="0"/>
              </a:rPr>
              <a:t>", "c#", "", "</a:t>
            </a:r>
            <a:r>
              <a:rPr lang="en-US" altLang="zh-CN" sz="2600" dirty="0" err="1">
                <a:latin typeface="+mn-lt"/>
                <a:ea typeface="微软雅黑" panose="020B0503020204020204" pitchFamily="34" charset="-122"/>
                <a:sym typeface="Calibri" panose="020F0502020204030204" pitchFamily="34" charset="0"/>
              </a:rPr>
              <a:t>javascript</a:t>
            </a:r>
            <a:r>
              <a:rPr lang="en-US" altLang="zh-CN" sz="2600" dirty="0">
                <a:latin typeface="+mn-lt"/>
                <a:ea typeface="微软雅黑" panose="020B0503020204020204" pitchFamily="34" charset="-122"/>
                <a:sym typeface="Calibri" panose="020F0502020204030204" pitchFamily="34" charset="0"/>
              </a:rPr>
              <a:t>", </a:t>
            </a:r>
            <a:r>
              <a:rPr lang="en-US" altLang="zh-CN" sz="2600" dirty="0" smtClean="0">
                <a:latin typeface="+mn-lt"/>
                <a:ea typeface="微软雅黑" panose="020B0503020204020204" pitchFamily="34" charset="-122"/>
                <a:sym typeface="Calibri" panose="020F0502020204030204" pitchFamily="34" charset="0"/>
              </a:rPr>
              <a:t>"ruby" ] };</a:t>
            </a:r>
            <a:endParaRPr lang="en-US" altLang="zh-CN" sz="2600" dirty="0">
              <a:latin typeface="+mn-lt"/>
              <a:ea typeface="微软雅黑" panose="020B0503020204020204" pitchFamily="34" charset="-122"/>
              <a:sym typeface="Calibri" panose="020F0502020204030204" pitchFamily="34" charset="0"/>
            </a:endParaRPr>
          </a:p>
          <a:p>
            <a:pPr>
              <a:lnSpc>
                <a:spcPts val="3600"/>
              </a:lnSpc>
              <a:spcBef>
                <a:spcPts val="200"/>
              </a:spcBef>
              <a:spcAft>
                <a:spcPts val="0"/>
              </a:spcAft>
              <a:buClr>
                <a:schemeClr val="tx1"/>
              </a:buClr>
              <a:buSzPct val="60000"/>
            </a:pPr>
            <a:r>
              <a:rPr lang="en-US" altLang="zh-CN" sz="2600" dirty="0" smtClean="0">
                <a:latin typeface="+mn-lt"/>
                <a:ea typeface="微软雅黑" panose="020B0503020204020204" pitchFamily="34" charset="-122"/>
                <a:sym typeface="Calibri" panose="020F0502020204030204" pitchFamily="34" charset="0"/>
              </a:rPr>
              <a:t>      $("#</a:t>
            </a:r>
            <a:r>
              <a:rPr lang="en-US" altLang="zh-CN" sz="2600" dirty="0">
                <a:latin typeface="+mn-lt"/>
                <a:ea typeface="微软雅黑" panose="020B0503020204020204" pitchFamily="34" charset="-122"/>
                <a:sym typeface="Calibri" panose="020F0502020204030204" pitchFamily="34" charset="0"/>
              </a:rPr>
              <a:t>suggest").</a:t>
            </a:r>
            <a:r>
              <a:rPr lang="en-US" altLang="zh-CN" sz="2600" dirty="0">
                <a:solidFill>
                  <a:srgbClr val="C00000"/>
                </a:solidFill>
                <a:latin typeface="+mn-lt"/>
                <a:ea typeface="微软雅黑" panose="020B0503020204020204" pitchFamily="34" charset="-122"/>
                <a:sym typeface="Calibri" panose="020F0502020204030204" pitchFamily="34" charset="0"/>
              </a:rPr>
              <a:t>autocomplete(Opts)</a:t>
            </a:r>
            <a:r>
              <a:rPr lang="en-US" altLang="zh-CN" sz="2600" dirty="0">
                <a:latin typeface="+mn-lt"/>
                <a:ea typeface="微软雅黑" panose="020B0503020204020204" pitchFamily="34" charset="-122"/>
                <a:sym typeface="Calibri" panose="020F0502020204030204" pitchFamily="34" charset="0"/>
              </a:rPr>
              <a:t>;</a:t>
            </a:r>
          </a:p>
          <a:p>
            <a:pPr>
              <a:lnSpc>
                <a:spcPts val="3600"/>
              </a:lnSpc>
              <a:spcBef>
                <a:spcPts val="200"/>
              </a:spcBef>
              <a:spcAft>
                <a:spcPts val="0"/>
              </a:spcAft>
              <a:buClr>
                <a:schemeClr val="tx1"/>
              </a:buClr>
              <a:buSzPct val="60000"/>
            </a:pPr>
            <a:r>
              <a:rPr lang="en-US" altLang="zh-CN" sz="2600" dirty="0" smtClean="0">
                <a:latin typeface="+mn-lt"/>
                <a:ea typeface="微软雅黑" panose="020B0503020204020204" pitchFamily="34" charset="-122"/>
                <a:sym typeface="Calibri" panose="020F0502020204030204" pitchFamily="34" charset="0"/>
              </a:rPr>
              <a:t>});</a:t>
            </a:r>
            <a:endParaRPr lang="en-US" altLang="zh-CN" sz="2600" dirty="0">
              <a:latin typeface="+mn-lt"/>
              <a:ea typeface="微软雅黑" panose="020B0503020204020204" pitchFamily="34" charset="-122"/>
              <a:sym typeface="Calibri" panose="020F0502020204030204" pitchFamily="34" charset="0"/>
            </a:endParaRPr>
          </a:p>
        </p:txBody>
      </p:sp>
    </p:spTree>
    <p:extLst>
      <p:ext uri="{BB962C8B-B14F-4D97-AF65-F5344CB8AC3E}">
        <p14:creationId xmlns:p14="http://schemas.microsoft.com/office/powerpoint/2010/main" val="415152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8" name="文本框 7"/>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思考</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1" name="文本框 10"/>
          <p:cNvSpPr txBox="1"/>
          <p:nvPr/>
        </p:nvSpPr>
        <p:spPr>
          <a:xfrm>
            <a:off x="971668" y="1260089"/>
            <a:ext cx="9288774" cy="1066959"/>
          </a:xfrm>
          <a:prstGeom prst="rect">
            <a:avLst/>
          </a:prstGeom>
          <a:noFill/>
        </p:spPr>
        <p:txBody>
          <a:bodyPr wrap="square" rtlCol="0">
            <a:spAutoFit/>
          </a:bodyPr>
          <a:lstStyle/>
          <a:p>
            <a:pPr>
              <a:lnSpc>
                <a:spcPts val="3800"/>
              </a:lnSpc>
              <a:spcBef>
                <a:spcPts val="300"/>
              </a:spcBef>
            </a:pPr>
            <a:r>
              <a:rPr lang="zh-CN" altLang="en-US" sz="3000" dirty="0" smtClean="0">
                <a:latin typeface="微软雅黑" panose="020B0503020204020204" pitchFamily="34" charset="-122"/>
                <a:ea typeface="微软雅黑" panose="020B0503020204020204" pitchFamily="34" charset="-122"/>
              </a:rPr>
              <a:t>为什么使用了</a:t>
            </a:r>
            <a:r>
              <a:rPr lang="en-US" altLang="zh-CN" sz="3000" dirty="0">
                <a:latin typeface="微软雅黑" panose="020B0503020204020204" pitchFamily="34" charset="-122"/>
                <a:ea typeface="微软雅黑" panose="020B0503020204020204" pitchFamily="34" charset="-122"/>
                <a:sym typeface="Calibri" panose="020F0502020204030204" pitchFamily="34" charset="0"/>
              </a:rPr>
              <a:t> </a:t>
            </a:r>
            <a:r>
              <a:rPr lang="en-US" altLang="zh-CN" sz="3000" dirty="0" smtClean="0">
                <a:latin typeface="微软雅黑" panose="020B0503020204020204" pitchFamily="34" charset="-122"/>
                <a:ea typeface="微软雅黑" panose="020B0503020204020204" pitchFamily="34" charset="-122"/>
                <a:sym typeface="Calibri" panose="020F0502020204030204" pitchFamily="34" charset="0"/>
              </a:rPr>
              <a:t>autocomplete()</a:t>
            </a:r>
            <a:r>
              <a:rPr lang="zh-CN" altLang="en-US" sz="3000" dirty="0" smtClean="0">
                <a:latin typeface="微软雅黑" panose="020B0503020204020204" pitchFamily="34" charset="-122"/>
                <a:ea typeface="微软雅黑" panose="020B0503020204020204" pitchFamily="34" charset="-122"/>
              </a:rPr>
              <a:t>方法会彻底改变已渲染页面中的</a:t>
            </a:r>
            <a:r>
              <a:rPr lang="en-US" altLang="zh-CN" sz="3000" dirty="0" smtClean="0">
                <a:latin typeface="微软雅黑" panose="020B0503020204020204" pitchFamily="34" charset="-122"/>
                <a:ea typeface="微软雅黑" panose="020B0503020204020204" pitchFamily="34" charset="-122"/>
              </a:rPr>
              <a:t>HTML</a:t>
            </a:r>
            <a:r>
              <a:rPr lang="zh-CN" altLang="en-US" sz="3000" dirty="0" smtClean="0">
                <a:latin typeface="微软雅黑" panose="020B0503020204020204" pitchFamily="34" charset="-122"/>
                <a:ea typeface="微软雅黑" panose="020B0503020204020204" pitchFamily="34" charset="-122"/>
              </a:rPr>
              <a:t>元素的外观</a:t>
            </a:r>
            <a:endParaRPr lang="zh-CN" altLang="en-US" sz="30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705056">
            <a:off x="9086671" y="2691011"/>
            <a:ext cx="2772215" cy="2772215"/>
          </a:xfrm>
          <a:prstGeom prst="rect">
            <a:avLst/>
          </a:prstGeom>
        </p:spPr>
      </p:pic>
      <p:sp>
        <p:nvSpPr>
          <p:cNvPr id="13" name="文本框 12"/>
          <p:cNvSpPr txBox="1"/>
          <p:nvPr/>
        </p:nvSpPr>
        <p:spPr>
          <a:xfrm>
            <a:off x="971668" y="3708293"/>
            <a:ext cx="7655851" cy="1554272"/>
          </a:xfrm>
          <a:prstGeom prst="rect">
            <a:avLst/>
          </a:prstGeom>
          <a:noFill/>
        </p:spPr>
        <p:txBody>
          <a:bodyPr wrap="square" rtlCol="0">
            <a:spAutoFit/>
          </a:bodyPr>
          <a:lstStyle/>
          <a:p>
            <a:pPr>
              <a:lnSpc>
                <a:spcPts val="3800"/>
              </a:lnSpc>
              <a:spcBef>
                <a:spcPts val="300"/>
              </a:spcBef>
            </a:pPr>
            <a:r>
              <a:rPr lang="zh-CN" altLang="en-US" sz="2800" dirty="0" smtClean="0">
                <a:solidFill>
                  <a:srgbClr val="006600"/>
                </a:solidFill>
                <a:latin typeface="微软雅黑" panose="020B0503020204020204" pitchFamily="34" charset="-122"/>
                <a:ea typeface="微软雅黑" panose="020B0503020204020204" pitchFamily="34" charset="-122"/>
              </a:rPr>
              <a:t>该方法遍历了</a:t>
            </a:r>
            <a:r>
              <a:rPr lang="en-US" altLang="zh-CN" sz="2800" dirty="0" smtClean="0">
                <a:solidFill>
                  <a:srgbClr val="006600"/>
                </a:solidFill>
                <a:latin typeface="微软雅黑" panose="020B0503020204020204" pitchFamily="34" charset="-122"/>
                <a:ea typeface="微软雅黑" panose="020B0503020204020204" pitchFamily="34" charset="-122"/>
              </a:rPr>
              <a:t>HTML</a:t>
            </a:r>
            <a:r>
              <a:rPr lang="zh-CN" altLang="en-US" sz="2800" dirty="0" smtClean="0">
                <a:solidFill>
                  <a:srgbClr val="006600"/>
                </a:solidFill>
                <a:latin typeface="微软雅黑" panose="020B0503020204020204" pitchFamily="34" charset="-122"/>
                <a:ea typeface="微软雅黑" panose="020B0503020204020204" pitchFamily="34" charset="-122"/>
              </a:rPr>
              <a:t>代码，在自动补全元素的输入框下方创建一个建议列表，同时</a:t>
            </a:r>
            <a:r>
              <a:rPr lang="zh-CN" altLang="en-US" sz="2800" dirty="0" smtClean="0">
                <a:solidFill>
                  <a:srgbClr val="FF3300"/>
                </a:solidFill>
                <a:latin typeface="微软雅黑" panose="020B0503020204020204" pitchFamily="34" charset="-122"/>
                <a:ea typeface="微软雅黑" panose="020B0503020204020204" pitchFamily="34" charset="-122"/>
              </a:rPr>
              <a:t>自动</a:t>
            </a:r>
            <a:r>
              <a:rPr lang="zh-CN" altLang="en-US" sz="2800" dirty="0">
                <a:solidFill>
                  <a:srgbClr val="FF3300"/>
                </a:solidFill>
                <a:latin typeface="微软雅黑" panose="020B0503020204020204" pitchFamily="34" charset="-122"/>
                <a:ea typeface="微软雅黑" panose="020B0503020204020204" pitchFamily="34" charset="-122"/>
              </a:rPr>
              <a:t>增加</a:t>
            </a:r>
            <a:r>
              <a:rPr lang="zh-CN" altLang="en-US" sz="2800" dirty="0" smtClean="0">
                <a:solidFill>
                  <a:srgbClr val="006600"/>
                </a:solidFill>
                <a:latin typeface="微软雅黑" panose="020B0503020204020204" pitchFamily="34" charset="-122"/>
                <a:ea typeface="微软雅黑" panose="020B0503020204020204" pitchFamily="34" charset="-122"/>
              </a:rPr>
              <a:t>了</a:t>
            </a:r>
            <a:r>
              <a:rPr lang="zh-CN" altLang="en-US" sz="2800" dirty="0">
                <a:solidFill>
                  <a:srgbClr val="FF3300"/>
                </a:solidFill>
                <a:latin typeface="微软雅黑" panose="020B0503020204020204" pitchFamily="34" charset="-122"/>
                <a:ea typeface="微软雅黑" panose="020B0503020204020204" pitchFamily="34" charset="-122"/>
              </a:rPr>
              <a:t>特定</a:t>
            </a:r>
            <a:r>
              <a:rPr lang="zh-CN" altLang="en-US" sz="2800" dirty="0" smtClean="0">
                <a:solidFill>
                  <a:srgbClr val="FF3300"/>
                </a:solidFill>
                <a:latin typeface="微软雅黑" panose="020B0503020204020204" pitchFamily="34" charset="-122"/>
                <a:ea typeface="微软雅黑" panose="020B0503020204020204" pitchFamily="34" charset="-122"/>
              </a:rPr>
              <a:t>的</a:t>
            </a:r>
            <a:r>
              <a:rPr lang="en-US" altLang="zh-CN" sz="2800" dirty="0" smtClean="0">
                <a:solidFill>
                  <a:srgbClr val="FF3300"/>
                </a:solidFill>
                <a:latin typeface="微软雅黑" panose="020B0503020204020204" pitchFamily="34" charset="-122"/>
                <a:ea typeface="微软雅黑" panose="020B0503020204020204" pitchFamily="34" charset="-122"/>
              </a:rPr>
              <a:t>CSS</a:t>
            </a:r>
            <a:r>
              <a:rPr lang="zh-CN" altLang="en-US" sz="2800" dirty="0" smtClean="0">
                <a:solidFill>
                  <a:srgbClr val="FF3300"/>
                </a:solidFill>
                <a:latin typeface="微软雅黑" panose="020B0503020204020204" pitchFamily="34" charset="-122"/>
                <a:ea typeface="微软雅黑" panose="020B0503020204020204" pitchFamily="34" charset="-122"/>
              </a:rPr>
              <a:t>类</a:t>
            </a:r>
            <a:r>
              <a:rPr lang="zh-CN" altLang="en-US" sz="2800" dirty="0" smtClean="0">
                <a:solidFill>
                  <a:srgbClr val="006600"/>
                </a:solidFill>
                <a:latin typeface="微软雅黑" panose="020B0503020204020204" pitchFamily="34" charset="-122"/>
                <a:ea typeface="微软雅黑" panose="020B0503020204020204" pitchFamily="34" charset="-122"/>
              </a:rPr>
              <a:t>，赋予了它们适当的样式。</a:t>
            </a:r>
            <a:endParaRPr lang="zh-CN" altLang="en-US" sz="2800" dirty="0">
              <a:solidFill>
                <a:srgbClr val="0066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370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2" name="矩形 1"/>
          <p:cNvSpPr/>
          <p:nvPr/>
        </p:nvSpPr>
        <p:spPr>
          <a:xfrm>
            <a:off x="899662" y="1188084"/>
            <a:ext cx="10512876" cy="2499146"/>
          </a:xfrm>
          <a:prstGeom prst="rect">
            <a:avLst/>
          </a:prstGeom>
        </p:spPr>
        <p:txBody>
          <a:bodyPr wrap="square">
            <a:spAutoFit/>
          </a:bodyPr>
          <a:lstStyle/>
          <a:p>
            <a:pPr marL="0" indent="0">
              <a:spcAft>
                <a:spcPts val="600"/>
              </a:spcAft>
              <a:buNone/>
            </a:pPr>
            <a:r>
              <a:rPr lang="zh-CN" altLang="en-US" sz="2800" dirty="0" smtClean="0">
                <a:latin typeface="微软雅黑" panose="020B0503020204020204" pitchFamily="34" charset="-122"/>
                <a:ea typeface="微软雅黑" panose="020B0503020204020204" pitchFamily="34" charset="-122"/>
              </a:rPr>
              <a:t>自定义自动补全</a:t>
            </a:r>
            <a:r>
              <a:rPr lang="en-US" altLang="zh-CN"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需要</a:t>
            </a:r>
            <a:r>
              <a:rPr lang="zh-CN" altLang="en-US" sz="2800" dirty="0" smtClean="0">
                <a:latin typeface="微软雅黑" panose="020B0503020204020204" pitchFamily="34" charset="-122"/>
                <a:ea typeface="微软雅黑" panose="020B0503020204020204" pitchFamily="34" charset="-122"/>
              </a:rPr>
              <a:t>使用指定</a:t>
            </a:r>
            <a:r>
              <a:rPr lang="zh-CN" altLang="en-US" sz="2800" dirty="0">
                <a:latin typeface="微软雅黑" panose="020B0503020204020204" pitchFamily="34" charset="-122"/>
                <a:ea typeface="微软雅黑" panose="020B0503020204020204" pitchFamily="34" charset="-122"/>
              </a:rPr>
              <a:t>的</a:t>
            </a:r>
            <a:r>
              <a:rPr lang="en-US" altLang="zh-CN" sz="2800" dirty="0">
                <a:latin typeface="微软雅黑" panose="020B0503020204020204" pitchFamily="34" charset="-122"/>
                <a:ea typeface="微软雅黑" panose="020B0503020204020204" pitchFamily="34" charset="-122"/>
              </a:rPr>
              <a:t>CSS class </a:t>
            </a:r>
            <a:r>
              <a:rPr lang="zh-CN" altLang="en-US" sz="2800" dirty="0">
                <a:latin typeface="微软雅黑" panose="020B0503020204020204" pitchFamily="34" charset="-122"/>
                <a:ea typeface="微软雅黑" panose="020B0503020204020204" pitchFamily="34" charset="-122"/>
              </a:rPr>
              <a:t>名称</a:t>
            </a:r>
            <a:endParaRPr lang="en-US" altLang="zh-CN" sz="2800" dirty="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chemeClr val="tx1"/>
              </a:buClr>
              <a:buSzPct val="60000"/>
            </a:pPr>
            <a:r>
              <a:rPr lang="en-US" altLang="zh-CN" sz="2800" dirty="0" err="1"/>
              <a:t>ui</a:t>
            </a:r>
            <a:r>
              <a:rPr lang="en-US" altLang="zh-CN" sz="2800" dirty="0"/>
              <a:t>-autocomplete-input </a:t>
            </a:r>
            <a:r>
              <a:rPr lang="zh-CN" altLang="en-US" sz="2600" dirty="0" smtClean="0">
                <a:latin typeface="微软雅黑" panose="020B0503020204020204" pitchFamily="34" charset="-122"/>
                <a:ea typeface="微软雅黑" panose="020B0503020204020204" pitchFamily="34" charset="-122"/>
              </a:rPr>
              <a:t>：自动补全输入框。</a:t>
            </a:r>
            <a:endParaRPr lang="en-US" altLang="zh-CN" sz="26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chemeClr val="tx1"/>
              </a:buClr>
              <a:buSzPct val="60000"/>
            </a:pPr>
            <a:r>
              <a:rPr lang="en-US" altLang="zh-CN" sz="2600" dirty="0" err="1" smtClean="0">
                <a:latin typeface="微软雅黑" panose="020B0503020204020204" pitchFamily="34" charset="-122"/>
                <a:ea typeface="微软雅黑" panose="020B0503020204020204" pitchFamily="34" charset="-122"/>
              </a:rPr>
              <a:t>ui</a:t>
            </a:r>
            <a:r>
              <a:rPr lang="en-US" altLang="zh-CN" sz="2600" dirty="0" smtClean="0">
                <a:latin typeface="微软雅黑" panose="020B0503020204020204" pitchFamily="34" charset="-122"/>
                <a:ea typeface="微软雅黑" panose="020B0503020204020204" pitchFamily="34" charset="-122"/>
              </a:rPr>
              <a:t>-menu</a:t>
            </a:r>
            <a:r>
              <a:rPr lang="zh-CN" altLang="en-US" sz="2600" dirty="0" smtClean="0">
                <a:latin typeface="微软雅黑" panose="020B0503020204020204" pitchFamily="34" charset="-122"/>
                <a:ea typeface="微软雅黑" panose="020B0503020204020204" pitchFamily="34" charset="-122"/>
              </a:rPr>
              <a:t>：相关列表。</a:t>
            </a:r>
            <a:endParaRPr lang="en-US" altLang="zh-CN" sz="26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chemeClr val="tx1"/>
              </a:buClr>
              <a:buSzPct val="60000"/>
            </a:pPr>
            <a:r>
              <a:rPr lang="en-US" altLang="zh-CN" sz="2800" dirty="0" err="1"/>
              <a:t>ui</a:t>
            </a:r>
            <a:r>
              <a:rPr lang="en-US" altLang="zh-CN" sz="2800" dirty="0"/>
              <a:t>-menu-item </a:t>
            </a:r>
            <a:r>
              <a:rPr lang="zh-CN" altLang="en-US" sz="2600" dirty="0" smtClean="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相关</a:t>
            </a:r>
            <a:r>
              <a:rPr lang="zh-CN" altLang="en-US" sz="2600" dirty="0" smtClean="0">
                <a:latin typeface="微软雅黑" panose="020B0503020204020204" pitchFamily="34" charset="-122"/>
                <a:ea typeface="微软雅黑" panose="020B0503020204020204" pitchFamily="34" charset="-122"/>
              </a:rPr>
              <a:t>列表项。</a:t>
            </a:r>
            <a:endParaRPr lang="en-US" altLang="zh-CN" sz="2600" dirty="0" smtClean="0">
              <a:latin typeface="微软雅黑" panose="020B0503020204020204" pitchFamily="34" charset="-122"/>
              <a:ea typeface="微软雅黑" panose="020B0503020204020204" pitchFamily="34" charset="-122"/>
            </a:endParaRPr>
          </a:p>
        </p:txBody>
      </p:sp>
      <p:sp>
        <p:nvSpPr>
          <p:cNvPr id="6"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主题化</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37157066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6048504"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autocomplete(</a:t>
            </a:r>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微软雅黑" panose="020B0503020204020204" pitchFamily="34" charset="-122"/>
              </a:rPr>
              <a:t>options</a:t>
            </a:r>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方法</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3" name="文本框 2"/>
          <p:cNvSpPr txBox="1"/>
          <p:nvPr/>
        </p:nvSpPr>
        <p:spPr>
          <a:xfrm>
            <a:off x="995295" y="3452089"/>
            <a:ext cx="9504792" cy="523220"/>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en-US" altLang="zh-CN" sz="2800" dirty="0" smtClean="0">
                <a:latin typeface="微软雅黑" panose="020B0503020204020204" pitchFamily="34" charset="-122"/>
                <a:ea typeface="微软雅黑" panose="020B0503020204020204" pitchFamily="34" charset="-122"/>
                <a:cs typeface="Calibri" panose="020F0502020204030204" pitchFamily="34" charset="0"/>
              </a:rPr>
              <a:t>$(selector, context) </a:t>
            </a:r>
            <a:r>
              <a:rPr lang="en-US" altLang="zh-CN" sz="2800" dirty="0">
                <a:latin typeface="微软雅黑" panose="020B0503020204020204" pitchFamily="34" charset="-122"/>
                <a:ea typeface="微软雅黑" panose="020B0503020204020204" pitchFamily="34" charset="-122"/>
                <a:cs typeface="Calibri" panose="020F0502020204030204" pitchFamily="34" charset="0"/>
              </a:rPr>
              <a:t>. </a:t>
            </a:r>
            <a:r>
              <a:rPr lang="en-US" altLang="zh-CN" sz="2800" dirty="0" smtClean="0">
                <a:latin typeface="微软雅黑" panose="020B0503020204020204" pitchFamily="34" charset="-122"/>
                <a:ea typeface="微软雅黑" panose="020B0503020204020204" pitchFamily="34" charset="-122"/>
                <a:cs typeface="Calibri" panose="020F0502020204030204" pitchFamily="34" charset="0"/>
              </a:rPr>
              <a:t>autocomplete( options)</a:t>
            </a:r>
          </a:p>
        </p:txBody>
      </p:sp>
      <p:sp>
        <p:nvSpPr>
          <p:cNvPr id="9" name="文本框 8"/>
          <p:cNvSpPr txBox="1"/>
          <p:nvPr/>
        </p:nvSpPr>
        <p:spPr>
          <a:xfrm>
            <a:off x="971668" y="1242757"/>
            <a:ext cx="9792816" cy="2399952"/>
          </a:xfrm>
          <a:prstGeom prst="rect">
            <a:avLst/>
          </a:prstGeom>
          <a:noFill/>
        </p:spPr>
        <p:txBody>
          <a:bodyPr wrap="square" rtlCol="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608259"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1216518"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824777"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2433036"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3041294" algn="l" defTabSz="1216518"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3649553" algn="l" defTabSz="1216518"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4257812" algn="l" defTabSz="1216518"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4866071" algn="l" defTabSz="1216518"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spcBef>
                <a:spcPts val="600"/>
              </a:spcBef>
              <a:spcAft>
                <a:spcPts val="600"/>
              </a:spcAft>
            </a:pPr>
            <a:r>
              <a:rPr lang="en-US" altLang="zh-CN" sz="2800" dirty="0" smtClean="0">
                <a:latin typeface="微软雅黑" panose="020B0503020204020204" pitchFamily="34" charset="-122"/>
                <a:ea typeface="微软雅黑" panose="020B0503020204020204" pitchFamily="34" charset="-122"/>
              </a:rPr>
              <a:t>autocomplete(options</a:t>
            </a:r>
            <a:r>
              <a:rPr lang="en-US" altLang="zh-CN"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方法要求</a:t>
            </a:r>
            <a:r>
              <a:rPr lang="en-US" altLang="zh-CN" sz="2800" dirty="0" smtClean="0">
                <a:latin typeface="微软雅黑" panose="020B0503020204020204" pitchFamily="34" charset="-122"/>
                <a:ea typeface="微软雅黑" panose="020B0503020204020204" pitchFamily="34" charset="-122"/>
              </a:rPr>
              <a:t>&lt;input&gt;</a:t>
            </a:r>
            <a:r>
              <a:rPr lang="zh-CN" altLang="en-US" sz="2800" dirty="0" smtClean="0">
                <a:latin typeface="微软雅黑" panose="020B0503020204020204" pitchFamily="34" charset="-122"/>
                <a:ea typeface="微软雅黑" panose="020B0503020204020204" pitchFamily="34" charset="-122"/>
              </a:rPr>
              <a:t>元素必须作为一个</a:t>
            </a:r>
            <a:r>
              <a:rPr lang="zh-CN" altLang="en-US" sz="2800" dirty="0">
                <a:latin typeface="微软雅黑" panose="020B0503020204020204" pitchFamily="34" charset="-122"/>
                <a:ea typeface="微软雅黑" panose="020B0503020204020204" pitchFamily="34" charset="-122"/>
              </a:rPr>
              <a:t>显示</a:t>
            </a:r>
            <a:r>
              <a:rPr lang="zh-CN" altLang="en-US" sz="2800" dirty="0" smtClean="0">
                <a:latin typeface="微软雅黑" panose="020B0503020204020204" pitchFamily="34" charset="-122"/>
                <a:ea typeface="微软雅黑" panose="020B0503020204020204" pitchFamily="34" charset="-122"/>
              </a:rPr>
              <a:t>在相关列表上方的输入框类型来被管理。</a:t>
            </a:r>
            <a:r>
              <a:rPr lang="en-US" altLang="zh-CN" sz="2800" dirty="0">
                <a:latin typeface="微软雅黑" panose="020B0503020204020204" pitchFamily="34" charset="-122"/>
                <a:ea typeface="微软雅黑" panose="020B0503020204020204" pitchFamily="34" charset="-122"/>
              </a:rPr>
              <a:t>o</a:t>
            </a:r>
            <a:r>
              <a:rPr lang="en-US" altLang="zh-CN" sz="2800" dirty="0" smtClean="0">
                <a:latin typeface="微软雅黑" panose="020B0503020204020204" pitchFamily="34" charset="-122"/>
                <a:ea typeface="微软雅黑" panose="020B0503020204020204" pitchFamily="34" charset="-122"/>
              </a:rPr>
              <a:t>ptions</a:t>
            </a:r>
            <a:r>
              <a:rPr lang="zh-CN" altLang="en-US" sz="2800" dirty="0" smtClean="0">
                <a:latin typeface="微软雅黑" panose="020B0503020204020204" pitchFamily="34" charset="-122"/>
                <a:ea typeface="微软雅黑" panose="020B0503020204020204" pitchFamily="34" charset="-122"/>
              </a:rPr>
              <a:t>参数是一个对象，用来指定相关列表在用户向输入框中输入时的行为。</a:t>
            </a:r>
            <a:endParaRPr lang="en-US" altLang="zh-CN" sz="28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pP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48406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5976498"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管理自动补全的选项</a:t>
            </a: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SimSun"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7862982"/>
              </p:ext>
            </p:extLst>
          </p:nvPr>
        </p:nvGraphicFramePr>
        <p:xfrm>
          <a:off x="251608" y="1191554"/>
          <a:ext cx="11664972" cy="4811839"/>
        </p:xfrm>
        <a:graphic>
          <a:graphicData uri="http://schemas.openxmlformats.org/drawingml/2006/table">
            <a:tbl>
              <a:tblPr firstRow="1" bandRow="1">
                <a:tableStyleId>{8799B23B-EC83-4686-B30A-512413B5E67A}</a:tableStyleId>
              </a:tblPr>
              <a:tblGrid>
                <a:gridCol w="2448204">
                  <a:extLst>
                    <a:ext uri="{9D8B030D-6E8A-4147-A177-3AD203B41FA5}">
                      <a16:colId xmlns:a16="http://schemas.microsoft.com/office/drawing/2014/main" val="1598498661"/>
                    </a:ext>
                  </a:extLst>
                </a:gridCol>
                <a:gridCol w="6840570">
                  <a:extLst>
                    <a:ext uri="{9D8B030D-6E8A-4147-A177-3AD203B41FA5}">
                      <a16:colId xmlns:a16="http://schemas.microsoft.com/office/drawing/2014/main" val="73821957"/>
                    </a:ext>
                  </a:extLst>
                </a:gridCol>
                <a:gridCol w="2376198">
                  <a:extLst>
                    <a:ext uri="{9D8B030D-6E8A-4147-A177-3AD203B41FA5}">
                      <a16:colId xmlns:a16="http://schemas.microsoft.com/office/drawing/2014/main" val="336448740"/>
                    </a:ext>
                  </a:extLst>
                </a:gridCol>
              </a:tblGrid>
              <a:tr h="608075">
                <a:tc>
                  <a:txBody>
                    <a:bodyPr/>
                    <a:lstStyle/>
                    <a:p>
                      <a:pPr algn="ctr"/>
                      <a:r>
                        <a:rPr lang="zh-CN" altLang="en-US" sz="2800" dirty="0" smtClean="0"/>
                        <a:t>属性</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800" dirty="0" smtClean="0"/>
                        <a:t>用途</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800" dirty="0" smtClean="0"/>
                        <a:t>默认值</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15374726"/>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b="0" i="0" kern="1200" dirty="0" smtClean="0">
                          <a:solidFill>
                            <a:schemeClr val="tx1"/>
                          </a:solidFill>
                          <a:effectLst/>
                          <a:latin typeface="+mn-lt"/>
                          <a:ea typeface="微软雅黑" panose="020B0503020204020204" pitchFamily="34" charset="-122"/>
                          <a:cs typeface="+mn-cs"/>
                        </a:rPr>
                        <a:t>source</a:t>
                      </a:r>
                      <a:endParaRPr lang="zh-CN" altLang="en-US" sz="2400" b="0" i="0" kern="1200" dirty="0">
                        <a:solidFill>
                          <a:schemeClr val="tx1"/>
                        </a:solidFill>
                        <a:effectLst/>
                        <a:latin typeface="+mn-lt"/>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rPr>
                        <a:t>指定用于建议列表的数据源。数据可以是本地的，也可以是远程从服务器端获取的。</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631198501"/>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err="1" smtClean="0">
                          <a:effectLst/>
                        </a:rPr>
                        <a:t>cacheLength</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zh-CN" altLang="en-US" sz="2400" kern="1200" dirty="0" smtClean="0">
                          <a:effectLst/>
                          <a:latin typeface="微软雅黑" panose="020B0503020204020204" pitchFamily="34" charset="-122"/>
                          <a:ea typeface="微软雅黑" panose="020B0503020204020204" pitchFamily="34" charset="-122"/>
                        </a:rPr>
                        <a:t>使用远程数据源时，设置本地缓存条目的数量</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smtClean="0">
                          <a:effectLst/>
                        </a:rPr>
                        <a:t>10</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299303723"/>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err="1" smtClean="0">
                          <a:solidFill>
                            <a:schemeClr val="tx1"/>
                          </a:solidFill>
                          <a:effectLst/>
                          <a:latin typeface="+mn-lt"/>
                          <a:ea typeface="+mn-ea"/>
                          <a:cs typeface="+mn-cs"/>
                        </a:rPr>
                        <a:t>minLength</a:t>
                      </a:r>
                      <a:endParaRPr lang="zh-CN" altLang="en-US" sz="2400" kern="1200" dirty="0">
                        <a:solidFill>
                          <a:schemeClr val="tx1"/>
                        </a:solidFill>
                        <a:effectLst/>
                        <a:latin typeface="+mn-lt"/>
                        <a:ea typeface="+mn-ea"/>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rPr>
                        <a:t>触发建议列表显示所需的最少输入字符数</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b="0" i="0" kern="1200" dirty="0" smtClean="0">
                          <a:solidFill>
                            <a:schemeClr val="tx1"/>
                          </a:solidFill>
                          <a:effectLst/>
                          <a:latin typeface="微软雅黑" panose="020B0503020204020204" pitchFamily="34" charset="-122"/>
                          <a:ea typeface="微软雅黑" panose="020B0503020204020204" pitchFamily="34" charset="-122"/>
                          <a:cs typeface="+mn-cs"/>
                        </a:rPr>
                        <a:t>1</a:t>
                      </a:r>
                      <a:endPar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3626587718"/>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smtClean="0">
                          <a:effectLst/>
                        </a:rPr>
                        <a:t>max</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zh-CN" altLang="en-US" sz="2400" kern="1200" dirty="0" smtClean="0">
                          <a:effectLst/>
                          <a:latin typeface="微软雅黑" panose="020B0503020204020204" pitchFamily="34" charset="-122"/>
                          <a:ea typeface="微软雅黑" panose="020B0503020204020204" pitchFamily="34" charset="-122"/>
                        </a:rPr>
                        <a:t>下拉显示项目的个数</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smtClean="0">
                          <a:effectLst/>
                        </a:rPr>
                        <a:t>100</a:t>
                      </a:r>
                      <a:endPar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3024641032"/>
                  </a:ext>
                </a:extLst>
              </a:tr>
              <a:tr h="435191">
                <a:tc>
                  <a:txBody>
                    <a:bodyPr/>
                    <a:lstStyle/>
                    <a:p>
                      <a:pPr marL="0" algn="l" defTabSz="912114" rtl="0" eaLnBrk="1" latinLnBrk="0" hangingPunct="1">
                        <a:lnSpc>
                          <a:spcPts val="3800"/>
                        </a:lnSpc>
                        <a:spcBef>
                          <a:spcPts val="600"/>
                        </a:spcBef>
                        <a:spcAft>
                          <a:spcPts val="600"/>
                        </a:spcAft>
                      </a:pPr>
                      <a:r>
                        <a:rPr lang="en-US" altLang="zh-CN" sz="2400" kern="1200" dirty="0" smtClean="0">
                          <a:effectLst/>
                        </a:rPr>
                        <a:t>width</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algn="l" defTabSz="912114" rtl="0" eaLnBrk="1" latinLnBrk="0" hangingPunct="1">
                        <a:lnSpc>
                          <a:spcPts val="3800"/>
                        </a:lnSpc>
                        <a:spcBef>
                          <a:spcPts val="600"/>
                        </a:spcBef>
                        <a:spcAft>
                          <a:spcPts val="600"/>
                        </a:spcAft>
                      </a:pPr>
                      <a:r>
                        <a:rPr lang="zh-CN" altLang="en-US" sz="2400" kern="1200" dirty="0" smtClean="0">
                          <a:effectLst/>
                          <a:latin typeface="微软雅黑" panose="020B0503020204020204" pitchFamily="34" charset="-122"/>
                          <a:ea typeface="微软雅黑" panose="020B0503020204020204" pitchFamily="34" charset="-122"/>
                        </a:rPr>
                        <a:t>提示菜单的宽度</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smtClean="0">
                          <a:effectLst/>
                        </a:rPr>
                        <a:t>input</a:t>
                      </a:r>
                      <a:r>
                        <a:rPr lang="zh-CN" altLang="en-US" sz="2400" kern="1200" dirty="0" smtClean="0">
                          <a:effectLst/>
                        </a:rPr>
                        <a:t>元素的宽度</a:t>
                      </a:r>
                      <a:endPar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640390833"/>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smtClean="0">
                          <a:effectLst/>
                        </a:rPr>
                        <a:t>multiple</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a:lnSpc>
                          <a:spcPts val="3800"/>
                        </a:lnSpc>
                        <a:spcBef>
                          <a:spcPts val="600"/>
                        </a:spcBef>
                        <a:spcAft>
                          <a:spcPts val="600"/>
                        </a:spcAft>
                      </a:pPr>
                      <a:r>
                        <a:rPr lang="zh-CN" altLang="en-US" sz="2400" dirty="0" smtClean="0">
                          <a:latin typeface="微软雅黑" panose="020B0503020204020204" pitchFamily="34" charset="-122"/>
                          <a:ea typeface="微软雅黑" panose="020B0503020204020204" pitchFamily="34" charset="-122"/>
                        </a:rPr>
                        <a:t>是否允许选择多个值</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smtClean="0">
                          <a:effectLst/>
                        </a:rPr>
                        <a:t>false</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26443346"/>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err="1" smtClean="0">
                          <a:effectLst/>
                        </a:rPr>
                        <a:t>multipleSeparator</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a:lnSpc>
                          <a:spcPts val="3800"/>
                        </a:lnSpc>
                        <a:spcBef>
                          <a:spcPts val="600"/>
                        </a:spcBef>
                        <a:spcAft>
                          <a:spcPts val="600"/>
                        </a:spcAft>
                      </a:pPr>
                      <a:r>
                        <a:rPr lang="zh-CN" altLang="en-US" sz="2400" dirty="0" smtClean="0">
                          <a:latin typeface="微软雅黑" panose="020B0503020204020204" pitchFamily="34" charset="-122"/>
                          <a:ea typeface="微软雅黑" panose="020B0503020204020204" pitchFamily="34" charset="-122"/>
                        </a:rPr>
                        <a:t>如果是多选时，用来分开各个选择的字符</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smtClean="0">
                          <a:effectLst/>
                        </a:rPr>
                        <a:t>;</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854324204"/>
                  </a:ext>
                </a:extLst>
              </a:tr>
            </a:tbl>
          </a:graphicData>
        </a:graphic>
      </p:graphicFrame>
    </p:spTree>
    <p:extLst>
      <p:ext uri="{BB962C8B-B14F-4D97-AF65-F5344CB8AC3E}">
        <p14:creationId xmlns:p14="http://schemas.microsoft.com/office/powerpoint/2010/main" val="13891807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5976498"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管理自动补全</a:t>
            </a:r>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的事件</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SimSun"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2911966"/>
              </p:ext>
            </p:extLst>
          </p:nvPr>
        </p:nvGraphicFramePr>
        <p:xfrm>
          <a:off x="755651" y="1512741"/>
          <a:ext cx="10224852" cy="4693348"/>
        </p:xfrm>
        <a:graphic>
          <a:graphicData uri="http://schemas.openxmlformats.org/drawingml/2006/table">
            <a:tbl>
              <a:tblPr firstRow="1" bandRow="1">
                <a:tableStyleId>{8799B23B-EC83-4686-B30A-512413B5E67A}</a:tableStyleId>
              </a:tblPr>
              <a:tblGrid>
                <a:gridCol w="2694922">
                  <a:extLst>
                    <a:ext uri="{9D8B030D-6E8A-4147-A177-3AD203B41FA5}">
                      <a16:colId xmlns:a16="http://schemas.microsoft.com/office/drawing/2014/main" val="1598498661"/>
                    </a:ext>
                  </a:extLst>
                </a:gridCol>
                <a:gridCol w="7529930">
                  <a:extLst>
                    <a:ext uri="{9D8B030D-6E8A-4147-A177-3AD203B41FA5}">
                      <a16:colId xmlns:a16="http://schemas.microsoft.com/office/drawing/2014/main" val="73821957"/>
                    </a:ext>
                  </a:extLst>
                </a:gridCol>
              </a:tblGrid>
              <a:tr h="608075">
                <a:tc>
                  <a:txBody>
                    <a:bodyPr/>
                    <a:lstStyle/>
                    <a:p>
                      <a:pPr algn="ctr"/>
                      <a:r>
                        <a:rPr lang="zh-CN" altLang="en-US" sz="2800" dirty="0" smtClean="0"/>
                        <a:t>属性</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800" dirty="0" smtClean="0"/>
                        <a:t>用途</a:t>
                      </a:r>
                      <a:endParaRPr lang="zh-CN" altLang="en-US" sz="2800" dirty="0">
                        <a:solidFill>
                          <a:schemeClr val="bg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15374726"/>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b="0" i="0" kern="1200" dirty="0" smtClean="0">
                          <a:solidFill>
                            <a:schemeClr val="tx1"/>
                          </a:solidFill>
                          <a:effectLst/>
                          <a:latin typeface="+mn-lt"/>
                          <a:ea typeface="微软雅黑" panose="020B0503020204020204" pitchFamily="34" charset="-122"/>
                          <a:cs typeface="+mn-cs"/>
                        </a:rPr>
                        <a:t>open</a:t>
                      </a:r>
                      <a:endParaRPr lang="zh-CN" altLang="en-US" sz="2400" b="0" i="0" kern="1200" dirty="0">
                        <a:solidFill>
                          <a:schemeClr val="tx1"/>
                        </a:solidFill>
                        <a:effectLst/>
                        <a:latin typeface="+mn-lt"/>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rPr>
                        <a:t>在建议列表显示时调用</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631198501"/>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b="0" i="0" kern="1200" dirty="0" smtClean="0">
                          <a:solidFill>
                            <a:schemeClr val="tx1"/>
                          </a:solidFill>
                          <a:effectLst/>
                          <a:latin typeface="微软雅黑" panose="020B0503020204020204" pitchFamily="34" charset="-122"/>
                          <a:ea typeface="微软雅黑" panose="020B0503020204020204" pitchFamily="34" charset="-122"/>
                          <a:cs typeface="+mn-cs"/>
                        </a:rPr>
                        <a:t>close</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rPr>
                        <a:t>在建议列表被关闭时调用</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299303723"/>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kern="1200" dirty="0" smtClean="0">
                          <a:solidFill>
                            <a:schemeClr val="tx1"/>
                          </a:solidFill>
                          <a:effectLst/>
                          <a:latin typeface="+mn-lt"/>
                          <a:ea typeface="+mn-ea"/>
                          <a:cs typeface="+mn-cs"/>
                        </a:rPr>
                        <a:t>focus</a:t>
                      </a:r>
                      <a:endParaRPr lang="zh-CN" altLang="en-US" sz="2400" kern="1200" dirty="0">
                        <a:solidFill>
                          <a:schemeClr val="tx1"/>
                        </a:solidFill>
                        <a:effectLst/>
                        <a:latin typeface="+mn-lt"/>
                        <a:ea typeface="+mn-ea"/>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rPr>
                        <a:t>在列表项获得焦点时，鼠标移至列表项或者用方向键选择列表项时调用。</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3626587718"/>
                  </a:ext>
                </a:extLst>
              </a:tr>
              <a:tr h="435191">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en-US" altLang="zh-CN" sz="2400" b="0" i="0" kern="1200" dirty="0" smtClean="0">
                          <a:solidFill>
                            <a:schemeClr val="tx1"/>
                          </a:solidFill>
                          <a:effectLst/>
                          <a:latin typeface="微软雅黑" panose="020B0503020204020204" pitchFamily="34" charset="-122"/>
                          <a:ea typeface="微软雅黑" panose="020B0503020204020204" pitchFamily="34" charset="-122"/>
                          <a:cs typeface="+mn-cs"/>
                        </a:rPr>
                        <a:t>select</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ts val="3800"/>
                        </a:lnSpc>
                        <a:spcBef>
                          <a:spcPts val="600"/>
                        </a:spcBef>
                        <a:spcAft>
                          <a:spcPts val="600"/>
                        </a:spcAft>
                        <a:buClrTx/>
                        <a:buSzTx/>
                        <a:buFontTx/>
                        <a:buNone/>
                        <a:tabLst/>
                        <a:defRPr/>
                      </a:pPr>
                      <a:r>
                        <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rPr>
                        <a:t>某个列表项被选择时调用</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3024641032"/>
                  </a:ext>
                </a:extLst>
              </a:tr>
              <a:tr h="435191">
                <a:tc>
                  <a:txBody>
                    <a:bodyPr/>
                    <a:lstStyle/>
                    <a:p>
                      <a:pPr marL="0" algn="l" defTabSz="912114" rtl="0" eaLnBrk="1" latinLnBrk="0" hangingPunct="1">
                        <a:lnSpc>
                          <a:spcPts val="3800"/>
                        </a:lnSpc>
                        <a:spcBef>
                          <a:spcPts val="600"/>
                        </a:spcBef>
                        <a:spcAft>
                          <a:spcPts val="600"/>
                        </a:spcAft>
                      </a:pPr>
                      <a:r>
                        <a:rPr lang="en-US" altLang="zh-CN" sz="2400" b="0" i="0" kern="1200" dirty="0" smtClean="0">
                          <a:solidFill>
                            <a:schemeClr val="tx1"/>
                          </a:solidFill>
                          <a:effectLst/>
                          <a:latin typeface="微软雅黑" panose="020B0503020204020204" pitchFamily="34" charset="-122"/>
                          <a:ea typeface="微软雅黑" panose="020B0503020204020204" pitchFamily="34" charset="-122"/>
                          <a:cs typeface="+mn-cs"/>
                        </a:rPr>
                        <a:t>change</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tc>
                  <a:txBody>
                    <a:bodyPr/>
                    <a:lstStyle/>
                    <a:p>
                      <a:pPr marL="0" algn="l" defTabSz="912114" rtl="0" eaLnBrk="1" latinLnBrk="0" hangingPunct="1">
                        <a:lnSpc>
                          <a:spcPts val="3800"/>
                        </a:lnSpc>
                        <a:spcBef>
                          <a:spcPts val="600"/>
                        </a:spcBef>
                        <a:spcAft>
                          <a:spcPts val="600"/>
                        </a:spcAft>
                      </a:pPr>
                      <a:r>
                        <a:rPr lang="zh-CN" altLang="en-US" sz="2400" b="0" i="0" kern="1200" dirty="0" smtClean="0">
                          <a:solidFill>
                            <a:schemeClr val="tx1"/>
                          </a:solidFill>
                          <a:effectLst/>
                          <a:latin typeface="微软雅黑" panose="020B0503020204020204" pitchFamily="34" charset="-122"/>
                          <a:ea typeface="微软雅黑" panose="020B0503020204020204" pitchFamily="34" charset="-122"/>
                          <a:cs typeface="+mn-cs"/>
                        </a:rPr>
                        <a:t>输入框失去焦点且内容发生变化时调用。此事件常于用户在列表中选择了一个新的项目、将新的文本插入输入框并关闭列表后发生。</a:t>
                      </a:r>
                      <a:endParaRPr lang="zh-CN" altLang="en-US" sz="2400" b="0" i="0" kern="1200" dirty="0">
                        <a:solidFill>
                          <a:schemeClr val="tx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640390833"/>
                  </a:ext>
                </a:extLst>
              </a:tr>
            </a:tbl>
          </a:graphicData>
        </a:graphic>
      </p:graphicFrame>
    </p:spTree>
    <p:extLst>
      <p:ext uri="{BB962C8B-B14F-4D97-AF65-F5344CB8AC3E}">
        <p14:creationId xmlns:p14="http://schemas.microsoft.com/office/powerpoint/2010/main" val="15652719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2" name="矩形 1"/>
          <p:cNvSpPr/>
          <p:nvPr/>
        </p:nvSpPr>
        <p:spPr>
          <a:xfrm>
            <a:off x="899662" y="1188084"/>
            <a:ext cx="10512876" cy="609398"/>
          </a:xfrm>
          <a:prstGeom prst="rect">
            <a:avLst/>
          </a:prstGeom>
        </p:spPr>
        <p:txBody>
          <a:bodyPr wrap="square">
            <a:spAutoFit/>
          </a:bodyPr>
          <a:lstStyle/>
          <a:p>
            <a:pPr>
              <a:lnSpc>
                <a:spcPct val="120000"/>
              </a:lnSpc>
              <a:spcBef>
                <a:spcPts val="600"/>
              </a:spcBef>
              <a:spcAft>
                <a:spcPts val="600"/>
              </a:spcAft>
              <a:buClr>
                <a:schemeClr val="tx1"/>
              </a:buClr>
              <a:buSzPct val="60000"/>
            </a:pPr>
            <a:r>
              <a:rPr lang="zh-CN" altLang="en-US" sz="2800" dirty="0" smtClean="0">
                <a:latin typeface="微软雅黑" panose="020B0503020204020204" pitchFamily="34" charset="-122"/>
                <a:ea typeface="微软雅黑" panose="020B0503020204020204" pitchFamily="34" charset="-122"/>
              </a:rPr>
              <a:t>设置自动</a:t>
            </a:r>
            <a:r>
              <a:rPr lang="zh-CN" altLang="en-US" sz="2800" dirty="0">
                <a:latin typeface="微软雅黑" panose="020B0503020204020204" pitchFamily="34" charset="-122"/>
                <a:ea typeface="微软雅黑" panose="020B0503020204020204" pitchFamily="34" charset="-122"/>
              </a:rPr>
              <a:t>补全</a:t>
            </a:r>
            <a:r>
              <a:rPr lang="zh-CN" altLang="en-US" sz="2800" dirty="0" smtClean="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Autocomplete</a:t>
            </a:r>
            <a:r>
              <a:rPr lang="zh-CN" altLang="en-US" sz="2800" dirty="0" smtClean="0">
                <a:latin typeface="微软雅黑" panose="020B0503020204020204" pitchFamily="34" charset="-122"/>
                <a:ea typeface="微软雅黑" panose="020B0503020204020204" pitchFamily="34" charset="-122"/>
              </a:rPr>
              <a:t>）的参数。</a:t>
            </a:r>
            <a:endParaRPr lang="en-US" altLang="zh-CN" sz="2800" dirty="0">
              <a:latin typeface="微软雅黑" panose="020B0503020204020204" pitchFamily="34" charset="-122"/>
              <a:ea typeface="微软雅黑" panose="020B0503020204020204" pitchFamily="34" charset="-122"/>
            </a:endParaRPr>
          </a:p>
        </p:txBody>
      </p:sp>
      <p:sp>
        <p:nvSpPr>
          <p:cNvPr id="6"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自动</a:t>
            </a:r>
            <a:r>
              <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补全</a:t>
            </a:r>
          </a:p>
        </p:txBody>
      </p:sp>
      <p:sp>
        <p:nvSpPr>
          <p:cNvPr id="8" name="文本框 7"/>
          <p:cNvSpPr txBox="1"/>
          <p:nvPr/>
        </p:nvSpPr>
        <p:spPr>
          <a:xfrm>
            <a:off x="8172268" y="6156497"/>
            <a:ext cx="3744312" cy="461665"/>
          </a:xfrm>
          <a:prstGeom prst="rect">
            <a:avLst/>
          </a:prstGeom>
          <a:noFill/>
        </p:spPr>
        <p:txBody>
          <a:bodyPr wrap="square" rtlCol="0">
            <a:spAutoFit/>
          </a:bodyPr>
          <a:lstStyle/>
          <a:p>
            <a:r>
              <a:rPr lang="en-US" altLang="zh-CN" sz="2400" dirty="0" smtClean="0"/>
              <a:t>autocomplete2.html</a:t>
            </a:r>
            <a:endParaRPr lang="zh-CN" altLang="en-US" sz="2400" dirty="0"/>
          </a:p>
        </p:txBody>
      </p:sp>
      <p:sp>
        <p:nvSpPr>
          <p:cNvPr id="3" name="文本框 2"/>
          <p:cNvSpPr txBox="1"/>
          <p:nvPr/>
        </p:nvSpPr>
        <p:spPr>
          <a:xfrm>
            <a:off x="1043674" y="1980149"/>
            <a:ext cx="9864822" cy="3370153"/>
          </a:xfrm>
          <a:prstGeom prst="rect">
            <a:avLst/>
          </a:prstGeom>
          <a:solidFill>
            <a:schemeClr val="accent4">
              <a:lumMod val="20000"/>
              <a:lumOff val="80000"/>
            </a:schemeClr>
          </a:solidFill>
        </p:spPr>
        <p:txBody>
          <a:bodyPr wrap="square" rtlCol="0">
            <a:spAutoFit/>
          </a:bodyPr>
          <a:lstStyle/>
          <a:p>
            <a:pPr>
              <a:spcBef>
                <a:spcPts val="600"/>
              </a:spcBef>
              <a:spcAft>
                <a:spcPts val="300"/>
              </a:spcAft>
            </a:pPr>
            <a:r>
              <a:rPr lang="en-US" altLang="zh-CN" sz="2400" dirty="0" err="1"/>
              <a:t>var</a:t>
            </a:r>
            <a:r>
              <a:rPr lang="en-US" altLang="zh-CN" sz="2400" dirty="0"/>
              <a:t> suggestions = ["AJAX", "Anonymous functions", "</a:t>
            </a:r>
            <a:r>
              <a:rPr lang="en-US" altLang="zh-CN" sz="2400" dirty="0" smtClean="0"/>
              <a:t>Array</a:t>
            </a:r>
            <a:r>
              <a:rPr lang="en-US" altLang="zh-CN" sz="2400" dirty="0"/>
              <a:t>"</a:t>
            </a:r>
            <a:r>
              <a:rPr lang="en-US" altLang="zh-CN" sz="2400" dirty="0" smtClean="0"/>
              <a:t>];</a:t>
            </a:r>
            <a:endParaRPr lang="en-US" altLang="zh-CN" sz="2400" dirty="0"/>
          </a:p>
          <a:p>
            <a:pPr>
              <a:spcBef>
                <a:spcPts val="600"/>
              </a:spcBef>
              <a:spcAft>
                <a:spcPts val="300"/>
              </a:spcAft>
            </a:pPr>
            <a:r>
              <a:rPr lang="en-US" altLang="zh-CN" sz="2400" dirty="0" err="1" smtClean="0"/>
              <a:t>var</a:t>
            </a:r>
            <a:r>
              <a:rPr lang="en-US" altLang="zh-CN" sz="2400" dirty="0" smtClean="0"/>
              <a:t> </a:t>
            </a:r>
            <a:r>
              <a:rPr lang="en-US" altLang="zh-CN" sz="2400" dirty="0" err="1"/>
              <a:t>autocompOpts</a:t>
            </a:r>
            <a:r>
              <a:rPr lang="en-US" altLang="zh-CN" sz="2400" dirty="0"/>
              <a:t> = {</a:t>
            </a:r>
          </a:p>
          <a:p>
            <a:pPr>
              <a:spcBef>
                <a:spcPts val="600"/>
              </a:spcBef>
              <a:spcAft>
                <a:spcPts val="300"/>
              </a:spcAft>
            </a:pPr>
            <a:r>
              <a:rPr lang="en-US" altLang="zh-CN" sz="2400" dirty="0"/>
              <a:t>	</a:t>
            </a:r>
            <a:r>
              <a:rPr lang="en-US" altLang="zh-CN" sz="2400" dirty="0" smtClean="0"/>
              <a:t>source</a:t>
            </a:r>
            <a:r>
              <a:rPr lang="en-US" altLang="zh-CN" sz="2400" dirty="0"/>
              <a:t>: suggestions,</a:t>
            </a:r>
          </a:p>
          <a:p>
            <a:pPr>
              <a:spcBef>
                <a:spcPts val="600"/>
              </a:spcBef>
              <a:spcAft>
                <a:spcPts val="300"/>
              </a:spcAft>
            </a:pPr>
            <a:r>
              <a:rPr lang="en-US" altLang="zh-CN" sz="2400" dirty="0"/>
              <a:t>	</a:t>
            </a:r>
            <a:r>
              <a:rPr lang="en-US" altLang="zh-CN" sz="2400" dirty="0" err="1" smtClean="0"/>
              <a:t>minLength</a:t>
            </a:r>
            <a:r>
              <a:rPr lang="en-US" altLang="zh-CN" sz="2400" dirty="0"/>
              <a:t>: 1,</a:t>
            </a:r>
            <a:endParaRPr lang="en-US" altLang="zh-CN" sz="2400" dirty="0" smtClean="0"/>
          </a:p>
          <a:p>
            <a:pPr>
              <a:spcBef>
                <a:spcPts val="600"/>
              </a:spcBef>
              <a:spcAft>
                <a:spcPts val="300"/>
              </a:spcAft>
            </a:pPr>
            <a:r>
              <a:rPr lang="en-US" altLang="zh-CN" sz="2400" dirty="0"/>
              <a:t>	</a:t>
            </a:r>
            <a:r>
              <a:rPr lang="en-US" altLang="zh-CN" sz="2400" dirty="0" smtClean="0"/>
              <a:t>width</a:t>
            </a:r>
            <a:r>
              <a:rPr lang="en-US" altLang="zh-CN" sz="2400" dirty="0"/>
              <a:t>: 300</a:t>
            </a:r>
          </a:p>
          <a:p>
            <a:pPr>
              <a:spcBef>
                <a:spcPts val="600"/>
              </a:spcBef>
              <a:spcAft>
                <a:spcPts val="300"/>
              </a:spcAft>
            </a:pPr>
            <a:r>
              <a:rPr lang="en-US" altLang="zh-CN" sz="2400" dirty="0" smtClean="0"/>
              <a:t>};</a:t>
            </a:r>
          </a:p>
          <a:p>
            <a:pPr>
              <a:spcBef>
                <a:spcPts val="600"/>
              </a:spcBef>
              <a:spcAft>
                <a:spcPts val="300"/>
              </a:spcAft>
            </a:pPr>
            <a:r>
              <a:rPr lang="en-US" altLang="zh-CN" sz="2400" dirty="0"/>
              <a:t>$("#suggest").autocomplete(</a:t>
            </a:r>
            <a:r>
              <a:rPr lang="en-US" altLang="zh-CN" sz="2400" dirty="0" err="1"/>
              <a:t>autocompOpts</a:t>
            </a:r>
            <a:r>
              <a:rPr lang="en-US" altLang="zh-CN" sz="2400" dirty="0"/>
              <a:t>);</a:t>
            </a:r>
            <a:endParaRPr lang="zh-CN" altLang="en-US" sz="2400" dirty="0"/>
          </a:p>
        </p:txBody>
      </p:sp>
    </p:spTree>
    <p:extLst>
      <p:ext uri="{BB962C8B-B14F-4D97-AF65-F5344CB8AC3E}">
        <p14:creationId xmlns:p14="http://schemas.microsoft.com/office/powerpoint/2010/main" val="15558655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2" name="矩形 1"/>
          <p:cNvSpPr/>
          <p:nvPr/>
        </p:nvSpPr>
        <p:spPr>
          <a:xfrm>
            <a:off x="755651" y="1120602"/>
            <a:ext cx="10512876" cy="565604"/>
          </a:xfrm>
          <a:prstGeom prst="rect">
            <a:avLst/>
          </a:prstGeom>
        </p:spPr>
        <p:txBody>
          <a:bodyPr wrap="square">
            <a:spAutoFit/>
          </a:bodyPr>
          <a:lstStyle/>
          <a:p>
            <a:pPr>
              <a:lnSpc>
                <a:spcPct val="120000"/>
              </a:lnSpc>
              <a:spcBef>
                <a:spcPts val="600"/>
              </a:spcBef>
              <a:spcAft>
                <a:spcPts val="600"/>
              </a:spcAft>
              <a:buClr>
                <a:schemeClr val="tx1"/>
              </a:buClr>
              <a:buSzPct val="60000"/>
            </a:pPr>
            <a:r>
              <a:rPr lang="zh-CN" altLang="en-US" sz="2800" dirty="0" smtClean="0">
                <a:latin typeface="微软雅黑" panose="020B0503020204020204" pitchFamily="34" charset="-122"/>
                <a:ea typeface="微软雅黑" panose="020B0503020204020204" pitchFamily="34" charset="-122"/>
              </a:rPr>
              <a:t>设置</a:t>
            </a:r>
            <a:r>
              <a:rPr lang="zh-CN" altLang="en-US" sz="2800" dirty="0">
                <a:latin typeface="微软雅黑" panose="020B0503020204020204" pitchFamily="34" charset="-122"/>
                <a:ea typeface="微软雅黑" panose="020B0503020204020204" pitchFamily="34" charset="-122"/>
              </a:rPr>
              <a:t>下</a:t>
            </a:r>
            <a:r>
              <a:rPr lang="zh-CN" altLang="en-US" sz="2800" dirty="0" smtClean="0">
                <a:latin typeface="微软雅黑" panose="020B0503020204020204" pitchFamily="34" charset="-122"/>
                <a:ea typeface="微软雅黑" panose="020B0503020204020204" pitchFamily="34" charset="-122"/>
              </a:rPr>
              <a:t>拉选项的分类。</a:t>
            </a:r>
            <a:endParaRPr lang="en-US" altLang="zh-CN" sz="2800" dirty="0">
              <a:latin typeface="微软雅黑" panose="020B0503020204020204" pitchFamily="34" charset="-122"/>
              <a:ea typeface="微软雅黑" panose="020B0503020204020204" pitchFamily="34" charset="-122"/>
            </a:endParaRPr>
          </a:p>
        </p:txBody>
      </p:sp>
      <p:sp>
        <p:nvSpPr>
          <p:cNvPr id="6"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自动</a:t>
            </a:r>
            <a:r>
              <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补全</a:t>
            </a:r>
          </a:p>
        </p:txBody>
      </p:sp>
      <p:sp>
        <p:nvSpPr>
          <p:cNvPr id="8" name="文本框 7"/>
          <p:cNvSpPr txBox="1"/>
          <p:nvPr/>
        </p:nvSpPr>
        <p:spPr>
          <a:xfrm>
            <a:off x="8316280" y="5724461"/>
            <a:ext cx="3744312" cy="461665"/>
          </a:xfrm>
          <a:prstGeom prst="rect">
            <a:avLst/>
          </a:prstGeom>
          <a:noFill/>
        </p:spPr>
        <p:txBody>
          <a:bodyPr wrap="square" rtlCol="0">
            <a:spAutoFit/>
          </a:bodyPr>
          <a:lstStyle/>
          <a:p>
            <a:r>
              <a:rPr lang="en-US" altLang="zh-CN" sz="2400" dirty="0" smtClean="0"/>
              <a:t>autocomplete3.html</a:t>
            </a:r>
            <a:endParaRPr lang="zh-CN" altLang="en-US" sz="2400" dirty="0"/>
          </a:p>
        </p:txBody>
      </p:sp>
      <p:pic>
        <p:nvPicPr>
          <p:cNvPr id="4" name="图片 3"/>
          <p:cNvPicPr>
            <a:picLocks noChangeAspect="1"/>
          </p:cNvPicPr>
          <p:nvPr/>
        </p:nvPicPr>
        <p:blipFill>
          <a:blip r:embed="rId2"/>
          <a:stretch>
            <a:fillRect/>
          </a:stretch>
        </p:blipFill>
        <p:spPr>
          <a:xfrm>
            <a:off x="7828061" y="1839577"/>
            <a:ext cx="4058520" cy="2610251"/>
          </a:xfrm>
          <a:prstGeom prst="rect">
            <a:avLst/>
          </a:prstGeom>
        </p:spPr>
      </p:pic>
      <p:sp>
        <p:nvSpPr>
          <p:cNvPr id="9" name="文本框 8"/>
          <p:cNvSpPr txBox="1"/>
          <p:nvPr/>
        </p:nvSpPr>
        <p:spPr>
          <a:xfrm>
            <a:off x="755651" y="1764131"/>
            <a:ext cx="6552545" cy="4986878"/>
          </a:xfrm>
          <a:prstGeom prst="rect">
            <a:avLst/>
          </a:prstGeom>
          <a:solidFill>
            <a:schemeClr val="accent4">
              <a:lumMod val="20000"/>
              <a:lumOff val="80000"/>
            </a:schemeClr>
          </a:solidFill>
        </p:spPr>
        <p:txBody>
          <a:bodyPr wrap="square" rtlCol="0">
            <a:spAutoFit/>
          </a:bodyPr>
          <a:lstStyle/>
          <a:p>
            <a:pPr>
              <a:lnSpc>
                <a:spcPts val="3300"/>
              </a:lnSpc>
              <a:spcBef>
                <a:spcPts val="600"/>
              </a:spcBef>
            </a:pPr>
            <a:r>
              <a:rPr lang="en-US" altLang="zh-CN" sz="2600" dirty="0" err="1"/>
              <a:t>var</a:t>
            </a:r>
            <a:r>
              <a:rPr lang="en-US" altLang="zh-CN" sz="2600" dirty="0"/>
              <a:t> data = </a:t>
            </a:r>
            <a:r>
              <a:rPr lang="en-US" altLang="zh-CN" sz="2600" dirty="0" smtClean="0"/>
              <a:t>[</a:t>
            </a:r>
          </a:p>
          <a:p>
            <a:pPr>
              <a:lnSpc>
                <a:spcPts val="3300"/>
              </a:lnSpc>
              <a:spcBef>
                <a:spcPts val="600"/>
              </a:spcBef>
            </a:pPr>
            <a:r>
              <a:rPr lang="en-US" altLang="zh-CN" sz="2600" dirty="0" smtClean="0"/>
              <a:t>	{ </a:t>
            </a:r>
            <a:r>
              <a:rPr lang="en-US" altLang="zh-CN" sz="2600" dirty="0" smtClean="0">
                <a:solidFill>
                  <a:srgbClr val="000099"/>
                </a:solidFill>
              </a:rPr>
              <a:t>label</a:t>
            </a:r>
            <a:r>
              <a:rPr lang="en-US" altLang="zh-CN" sz="2600" dirty="0" smtClean="0"/>
              <a:t>: "</a:t>
            </a:r>
            <a:r>
              <a:rPr lang="en-US" altLang="zh-CN" sz="2600" dirty="0" err="1" smtClean="0"/>
              <a:t>anders</a:t>
            </a:r>
            <a:r>
              <a:rPr lang="en-US" altLang="zh-CN" sz="2600" dirty="0" smtClean="0"/>
              <a:t>", </a:t>
            </a:r>
            <a:r>
              <a:rPr lang="en-US" altLang="zh-CN" sz="2600" dirty="0" smtClean="0">
                <a:solidFill>
                  <a:srgbClr val="006600"/>
                </a:solidFill>
              </a:rPr>
              <a:t>category</a:t>
            </a:r>
            <a:r>
              <a:rPr lang="en-US" altLang="zh-CN" sz="2600" dirty="0" smtClean="0"/>
              <a:t>: "" },</a:t>
            </a:r>
          </a:p>
          <a:p>
            <a:pPr>
              <a:lnSpc>
                <a:spcPts val="3300"/>
              </a:lnSpc>
              <a:spcBef>
                <a:spcPts val="600"/>
              </a:spcBef>
            </a:pPr>
            <a:r>
              <a:rPr lang="en-US" altLang="zh-CN" sz="2600" dirty="0" smtClean="0"/>
              <a:t>      	{ </a:t>
            </a:r>
            <a:r>
              <a:rPr lang="en-US" altLang="zh-CN" sz="2600" dirty="0"/>
              <a:t>label: "</a:t>
            </a:r>
            <a:r>
              <a:rPr lang="en-US" altLang="zh-CN" sz="2600" dirty="0" err="1"/>
              <a:t>andreas</a:t>
            </a:r>
            <a:r>
              <a:rPr lang="en-US" altLang="zh-CN" sz="2600" dirty="0"/>
              <a:t>", category: "" },</a:t>
            </a:r>
          </a:p>
          <a:p>
            <a:pPr>
              <a:lnSpc>
                <a:spcPts val="3300"/>
              </a:lnSpc>
              <a:spcBef>
                <a:spcPts val="600"/>
              </a:spcBef>
            </a:pPr>
            <a:r>
              <a:rPr lang="en-US" altLang="zh-CN" sz="2600" dirty="0"/>
              <a:t>	</a:t>
            </a:r>
            <a:r>
              <a:rPr lang="en-US" altLang="zh-CN" sz="2600" dirty="0" smtClean="0"/>
              <a:t>{ </a:t>
            </a:r>
            <a:r>
              <a:rPr lang="en-US" altLang="zh-CN" sz="2600" dirty="0"/>
              <a:t>label: "</a:t>
            </a:r>
            <a:r>
              <a:rPr lang="en-US" altLang="zh-CN" sz="2600" dirty="0" err="1"/>
              <a:t>annk</a:t>
            </a:r>
            <a:r>
              <a:rPr lang="en-US" altLang="zh-CN" sz="2600" dirty="0"/>
              <a:t> K12", category: "</a:t>
            </a:r>
            <a:r>
              <a:rPr lang="zh-CN" altLang="en-US" sz="2600" dirty="0"/>
              <a:t>产品</a:t>
            </a:r>
            <a:r>
              <a:rPr lang="en-US" altLang="zh-CN" sz="2600" dirty="0"/>
              <a:t>" },</a:t>
            </a:r>
          </a:p>
          <a:p>
            <a:pPr>
              <a:lnSpc>
                <a:spcPts val="3300"/>
              </a:lnSpc>
              <a:spcBef>
                <a:spcPts val="600"/>
              </a:spcBef>
            </a:pPr>
            <a:r>
              <a:rPr lang="en-US" altLang="zh-CN" sz="2600" dirty="0"/>
              <a:t>	</a:t>
            </a:r>
            <a:r>
              <a:rPr lang="en-US" altLang="zh-CN" sz="2600" dirty="0" smtClean="0"/>
              <a:t>{ </a:t>
            </a:r>
            <a:r>
              <a:rPr lang="en-US" altLang="zh-CN" sz="2600" dirty="0"/>
              <a:t>label: "</a:t>
            </a:r>
            <a:r>
              <a:rPr lang="en-US" altLang="zh-CN" sz="2600" dirty="0" err="1" smtClean="0"/>
              <a:t>ap</a:t>
            </a:r>
            <a:r>
              <a:rPr lang="en-US" altLang="zh-CN" sz="2600" dirty="0" smtClean="0"/>
              <a:t> </a:t>
            </a:r>
            <a:r>
              <a:rPr lang="en-US" altLang="zh-CN" sz="2600" dirty="0"/>
              <a:t>C13", category: "</a:t>
            </a:r>
            <a:r>
              <a:rPr lang="zh-CN" altLang="en-US" sz="2600" dirty="0"/>
              <a:t>产品</a:t>
            </a:r>
            <a:r>
              <a:rPr lang="en-US" altLang="zh-CN" sz="2600" dirty="0"/>
              <a:t>" },</a:t>
            </a:r>
          </a:p>
          <a:p>
            <a:pPr>
              <a:lnSpc>
                <a:spcPts val="3300"/>
              </a:lnSpc>
              <a:spcBef>
                <a:spcPts val="600"/>
              </a:spcBef>
            </a:pPr>
            <a:r>
              <a:rPr lang="en-US" altLang="zh-CN" sz="2600" dirty="0"/>
              <a:t>	</a:t>
            </a:r>
            <a:r>
              <a:rPr lang="en-US" altLang="zh-CN" sz="2600" dirty="0" smtClean="0"/>
              <a:t>{ </a:t>
            </a:r>
            <a:r>
              <a:rPr lang="en-US" altLang="zh-CN" sz="2600" dirty="0"/>
              <a:t>label: "</a:t>
            </a:r>
            <a:r>
              <a:rPr lang="zh-CN" altLang="en-US" sz="2600" dirty="0"/>
              <a:t>张三</a:t>
            </a:r>
            <a:r>
              <a:rPr lang="en-US" altLang="zh-CN" sz="2600" dirty="0"/>
              <a:t>", category: "</a:t>
            </a:r>
            <a:r>
              <a:rPr lang="zh-CN" altLang="en-US" sz="2600" dirty="0"/>
              <a:t>姓名</a:t>
            </a:r>
            <a:r>
              <a:rPr lang="en-US" altLang="zh-CN" sz="2600" dirty="0"/>
              <a:t>" },</a:t>
            </a:r>
          </a:p>
          <a:p>
            <a:pPr>
              <a:lnSpc>
                <a:spcPts val="3300"/>
              </a:lnSpc>
              <a:spcBef>
                <a:spcPts val="600"/>
              </a:spcBef>
            </a:pPr>
            <a:r>
              <a:rPr lang="en-US" altLang="zh-CN" sz="2600" dirty="0"/>
              <a:t>	</a:t>
            </a:r>
            <a:r>
              <a:rPr lang="en-US" altLang="zh-CN" sz="2600" dirty="0" smtClean="0"/>
              <a:t>{ </a:t>
            </a:r>
            <a:r>
              <a:rPr lang="en-US" altLang="zh-CN" sz="2600" dirty="0"/>
              <a:t>label: "</a:t>
            </a:r>
            <a:r>
              <a:rPr lang="zh-CN" altLang="en-US" sz="2600" dirty="0"/>
              <a:t>李四</a:t>
            </a:r>
            <a:r>
              <a:rPr lang="en-US" altLang="zh-CN" sz="2600" dirty="0"/>
              <a:t>", category: "</a:t>
            </a:r>
            <a:r>
              <a:rPr lang="zh-CN" altLang="en-US" sz="2600" dirty="0"/>
              <a:t>姓名</a:t>
            </a:r>
            <a:r>
              <a:rPr lang="en-US" altLang="zh-CN" sz="2600" dirty="0"/>
              <a:t>" },</a:t>
            </a:r>
          </a:p>
          <a:p>
            <a:pPr>
              <a:lnSpc>
                <a:spcPts val="3300"/>
              </a:lnSpc>
              <a:spcBef>
                <a:spcPts val="600"/>
              </a:spcBef>
            </a:pPr>
            <a:r>
              <a:rPr lang="en-US" altLang="zh-CN" sz="2600" dirty="0"/>
              <a:t>	</a:t>
            </a:r>
            <a:r>
              <a:rPr lang="en-US" altLang="zh-CN" sz="2600" dirty="0" smtClean="0"/>
              <a:t>{ </a:t>
            </a:r>
            <a:r>
              <a:rPr lang="en-US" altLang="zh-CN" sz="2600" dirty="0"/>
              <a:t>label: "</a:t>
            </a:r>
            <a:r>
              <a:rPr lang="zh-CN" altLang="en-US" sz="2600" dirty="0"/>
              <a:t>张二</a:t>
            </a:r>
            <a:r>
              <a:rPr lang="en-US" altLang="zh-CN" sz="2600" dirty="0"/>
              <a:t>", category: "</a:t>
            </a:r>
            <a:r>
              <a:rPr lang="zh-CN" altLang="en-US" sz="2600" dirty="0"/>
              <a:t>姓名</a:t>
            </a:r>
            <a:r>
              <a:rPr lang="en-US" altLang="zh-CN" sz="2600" dirty="0"/>
              <a:t>" },</a:t>
            </a:r>
          </a:p>
          <a:p>
            <a:pPr>
              <a:lnSpc>
                <a:spcPts val="3300"/>
              </a:lnSpc>
              <a:spcBef>
                <a:spcPts val="600"/>
              </a:spcBef>
            </a:pPr>
            <a:r>
              <a:rPr lang="en-US" altLang="zh-CN" sz="2600" dirty="0"/>
              <a:t>	</a:t>
            </a:r>
            <a:r>
              <a:rPr lang="en-US" altLang="zh-CN" sz="2600" dirty="0" smtClean="0"/>
              <a:t>{ </a:t>
            </a:r>
            <a:r>
              <a:rPr lang="en-US" altLang="zh-CN" sz="2600" dirty="0"/>
              <a:t>label: "</a:t>
            </a:r>
            <a:r>
              <a:rPr lang="zh-CN" altLang="en-US" sz="2600" dirty="0"/>
              <a:t>张一</a:t>
            </a:r>
            <a:r>
              <a:rPr lang="en-US" altLang="zh-CN" sz="2600" dirty="0"/>
              <a:t>", category: "</a:t>
            </a:r>
            <a:r>
              <a:rPr lang="zh-CN" altLang="en-US" sz="2600" dirty="0"/>
              <a:t>姓名</a:t>
            </a:r>
            <a:r>
              <a:rPr lang="en-US" altLang="zh-CN" sz="2600" dirty="0"/>
              <a:t>" </a:t>
            </a:r>
            <a:r>
              <a:rPr lang="en-US" altLang="zh-CN" sz="2600" dirty="0" smtClean="0"/>
              <a:t>}</a:t>
            </a:r>
          </a:p>
          <a:p>
            <a:pPr>
              <a:lnSpc>
                <a:spcPts val="3300"/>
              </a:lnSpc>
              <a:spcBef>
                <a:spcPts val="600"/>
              </a:spcBef>
            </a:pPr>
            <a:r>
              <a:rPr lang="en-US" altLang="zh-CN" sz="2600" dirty="0" smtClean="0"/>
              <a:t> ];</a:t>
            </a:r>
            <a:endParaRPr lang="zh-CN" altLang="en-US" sz="2600" dirty="0"/>
          </a:p>
        </p:txBody>
      </p:sp>
    </p:spTree>
    <p:extLst>
      <p:ext uri="{BB962C8B-B14F-4D97-AF65-F5344CB8AC3E}">
        <p14:creationId xmlns:p14="http://schemas.microsoft.com/office/powerpoint/2010/main" val="20323325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7"/>
          <p:cNvSpPr>
            <a:spLocks noChangeArrowheads="1"/>
          </p:cNvSpPr>
          <p:nvPr/>
        </p:nvSpPr>
        <p:spPr bwMode="auto">
          <a:xfrm>
            <a:off x="4861378" y="1188083"/>
            <a:ext cx="43203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对话框</a:t>
            </a:r>
          </a:p>
        </p:txBody>
      </p:sp>
      <p:sp>
        <p:nvSpPr>
          <p:cNvPr id="5" name="TextBox 27"/>
          <p:cNvSpPr>
            <a:spLocks noChangeArrowheads="1"/>
          </p:cNvSpPr>
          <p:nvPr/>
        </p:nvSpPr>
        <p:spPr bwMode="auto">
          <a:xfrm>
            <a:off x="4861378" y="3204251"/>
            <a:ext cx="43203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自动完成</a:t>
            </a:r>
          </a:p>
        </p:txBody>
      </p:sp>
      <p:sp>
        <p:nvSpPr>
          <p:cNvPr id="6" name="TextBox 27"/>
          <p:cNvSpPr>
            <a:spLocks noChangeArrowheads="1"/>
          </p:cNvSpPr>
          <p:nvPr/>
        </p:nvSpPr>
        <p:spPr bwMode="auto">
          <a:xfrm>
            <a:off x="4861378" y="5148413"/>
            <a:ext cx="43203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进度条</a:t>
            </a:r>
          </a:p>
        </p:txBody>
      </p:sp>
    </p:spTree>
    <p:extLst>
      <p:ext uri="{BB962C8B-B14F-4D97-AF65-F5344CB8AC3E}">
        <p14:creationId xmlns:p14="http://schemas.microsoft.com/office/powerpoint/2010/main" val="385514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a:t>
            </a:r>
            <a:r>
              <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插件</a:t>
            </a:r>
          </a:p>
        </p:txBody>
      </p:sp>
      <p:sp>
        <p:nvSpPr>
          <p:cNvPr id="3"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4" name="文本框 3"/>
          <p:cNvSpPr txBox="1"/>
          <p:nvPr/>
        </p:nvSpPr>
        <p:spPr>
          <a:xfrm>
            <a:off x="2124332" y="1692125"/>
            <a:ext cx="7776648" cy="369332"/>
          </a:xfrm>
          <a:prstGeom prst="rect">
            <a:avLst/>
          </a:prstGeom>
          <a:noFill/>
        </p:spPr>
        <p:txBody>
          <a:bodyPr wrap="square" rtlCol="0">
            <a:spAutoFit/>
          </a:bodyPr>
          <a:lstStyle/>
          <a:p>
            <a:endParaRPr lang="zh-CN" altLang="en-US" dirty="0"/>
          </a:p>
        </p:txBody>
      </p:sp>
      <p:sp>
        <p:nvSpPr>
          <p:cNvPr id="6" name="内容占位符 1"/>
          <p:cNvSpPr txBox="1">
            <a:spLocks/>
          </p:cNvSpPr>
          <p:nvPr/>
        </p:nvSpPr>
        <p:spPr bwMode="auto">
          <a:xfrm>
            <a:off x="755651" y="1260089"/>
            <a:ext cx="10368863" cy="17281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600"/>
              </a:lnSpc>
              <a:buNone/>
            </a:pPr>
            <a:r>
              <a:rPr lang="zh-CN" altLang="en-US" sz="2800" dirty="0">
                <a:latin typeface="微软雅黑" panose="020B0503020204020204" pitchFamily="34" charset="-122"/>
                <a:ea typeface="微软雅黑" panose="020B0503020204020204" pitchFamily="34" charset="-122"/>
              </a:rPr>
              <a:t>日期选择器（</a:t>
            </a:r>
            <a:r>
              <a:rPr lang="en-US" altLang="zh-CN" sz="2800" dirty="0" err="1">
                <a:latin typeface="微软雅黑" panose="020B0503020204020204" pitchFamily="34" charset="-122"/>
                <a:ea typeface="微软雅黑" panose="020B0503020204020204" pitchFamily="34" charset="-122"/>
              </a:rPr>
              <a:t>Datepicker</a:t>
            </a:r>
            <a:r>
              <a:rPr lang="zh-CN" altLang="en-US" sz="2800" dirty="0">
                <a:latin typeface="微软雅黑" panose="020B0503020204020204" pitchFamily="34" charset="-122"/>
                <a:ea typeface="微软雅黑" panose="020B0503020204020204" pitchFamily="34" charset="-122"/>
              </a:rPr>
              <a:t>）可以让用户方便、直观地从弹出框或内联日历选择一个</a:t>
            </a:r>
            <a:r>
              <a:rPr lang="zh-CN" altLang="en-US" sz="2800" dirty="0" smtClean="0">
                <a:latin typeface="微软雅黑" panose="020B0503020204020204" pitchFamily="34" charset="-122"/>
                <a:ea typeface="微软雅黑" panose="020B0503020204020204" pitchFamily="34" charset="-122"/>
              </a:rPr>
              <a:t>日期来进行输入，充分考虑了不同国家的语言限制。</a:t>
            </a:r>
            <a:endParaRPr lang="en-US" altLang="zh-CN" sz="2800" dirty="0" smtClean="0">
              <a:latin typeface="微软雅黑" panose="020B0503020204020204" pitchFamily="34" charset="-122"/>
              <a:ea typeface="微软雅黑" panose="020B0503020204020204" pitchFamily="34" charset="-122"/>
            </a:endParaRPr>
          </a:p>
        </p:txBody>
      </p:sp>
      <p:sp>
        <p:nvSpPr>
          <p:cNvPr id="7"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5" name="文本框 4"/>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日期选择器</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文本框 7"/>
          <p:cNvSpPr txBox="1"/>
          <p:nvPr/>
        </p:nvSpPr>
        <p:spPr>
          <a:xfrm>
            <a:off x="755651" y="3188056"/>
            <a:ext cx="10440869" cy="2005229"/>
          </a:xfrm>
          <a:prstGeom prst="rect">
            <a:avLst/>
          </a:prstGeom>
          <a:noFill/>
        </p:spPr>
        <p:txBody>
          <a:bodyPr wrap="square" rtlCol="0">
            <a:spAutoFit/>
          </a:bodyPr>
          <a:lstStyle/>
          <a:p>
            <a:pPr>
              <a:lnSpc>
                <a:spcPts val="3800"/>
              </a:lnSpc>
              <a:spcBef>
                <a:spcPts val="600"/>
              </a:spcBef>
              <a:spcAft>
                <a:spcPts val="600"/>
              </a:spcAft>
            </a:pPr>
            <a:r>
              <a:rPr lang="zh-CN" altLang="en-US" sz="2800" dirty="0">
                <a:solidFill>
                  <a:srgbClr val="FF0000"/>
                </a:solidFill>
                <a:latin typeface="微软雅黑" panose="020B0503020204020204" pitchFamily="34" charset="-122"/>
                <a:ea typeface="微软雅黑" panose="020B0503020204020204" pitchFamily="34" charset="-122"/>
                <a:sym typeface="Calibri" panose="020F0502020204030204" pitchFamily="34" charset="0"/>
              </a:rPr>
              <a:t>绑定到一个标准的表单 </a:t>
            </a:r>
            <a:r>
              <a:rPr lang="en-US" altLang="zh-CN" sz="2800" dirty="0">
                <a:solidFill>
                  <a:srgbClr val="FF0000"/>
                </a:solidFill>
                <a:latin typeface="微软雅黑" panose="020B0503020204020204" pitchFamily="34" charset="-122"/>
                <a:ea typeface="微软雅黑" panose="020B0503020204020204" pitchFamily="34" charset="-122"/>
                <a:sym typeface="Calibri" panose="020F0502020204030204" pitchFamily="34" charset="0"/>
              </a:rPr>
              <a:t>input </a:t>
            </a:r>
            <a:r>
              <a:rPr lang="zh-CN" altLang="en-US" sz="2800" dirty="0">
                <a:solidFill>
                  <a:srgbClr val="FF0000"/>
                </a:solidFill>
                <a:latin typeface="微软雅黑" panose="020B0503020204020204" pitchFamily="34" charset="-122"/>
                <a:ea typeface="微软雅黑" panose="020B0503020204020204" pitchFamily="34" charset="-122"/>
                <a:sym typeface="Calibri" panose="020F0502020204030204" pitchFamily="34" charset="0"/>
              </a:rPr>
              <a:t>字段上</a:t>
            </a:r>
            <a:r>
              <a:rPr lang="zh-CN" altLang="en-US" sz="2800" dirty="0" smtClean="0">
                <a:solidFill>
                  <a:srgbClr val="FF0000"/>
                </a:solidFill>
                <a:latin typeface="微软雅黑" panose="020B0503020204020204" pitchFamily="34" charset="-122"/>
                <a:ea typeface="微软雅黑" panose="020B0503020204020204" pitchFamily="34" charset="-122"/>
                <a:sym typeface="Calibri" panose="020F0502020204030204" pitchFamily="34" charset="0"/>
              </a:rPr>
              <a:t>。</a:t>
            </a:r>
            <a:r>
              <a:rPr lang="zh-CN" altLang="en-US" sz="2800" dirty="0" smtClean="0">
                <a:latin typeface="微软雅黑" panose="020B0503020204020204" pitchFamily="34" charset="-122"/>
                <a:ea typeface="微软雅黑" panose="020B0503020204020204" pitchFamily="34" charset="-122"/>
                <a:sym typeface="Calibri" panose="020F0502020204030204" pitchFamily="34" charset="0"/>
              </a:rPr>
              <a:t>单击输入框时即在</a:t>
            </a:r>
            <a:r>
              <a:rPr lang="zh-CN" altLang="en-US" sz="2800" dirty="0">
                <a:latin typeface="微软雅黑" panose="020B0503020204020204" pitchFamily="34" charset="-122"/>
                <a:ea typeface="微软雅黑" panose="020B0503020204020204" pitchFamily="34" charset="-122"/>
                <a:sym typeface="Calibri" panose="020F0502020204030204" pitchFamily="34" charset="0"/>
              </a:rPr>
              <a:t>一个小的覆盖层上</a:t>
            </a:r>
            <a:r>
              <a:rPr lang="zh-CN" altLang="en-US" sz="2800" dirty="0" smtClean="0">
                <a:latin typeface="微软雅黑" panose="020B0503020204020204" pitchFamily="34" charset="-122"/>
                <a:ea typeface="微软雅黑" panose="020B0503020204020204" pitchFamily="34" charset="-122"/>
                <a:sym typeface="Calibri" panose="020F0502020204030204" pitchFamily="34" charset="0"/>
              </a:rPr>
              <a:t>打开交互</a:t>
            </a:r>
            <a:r>
              <a:rPr lang="zh-CN" altLang="en-US" sz="2800" dirty="0">
                <a:latin typeface="微软雅黑" panose="020B0503020204020204" pitchFamily="34" charset="-122"/>
                <a:ea typeface="微软雅黑" panose="020B0503020204020204" pitchFamily="34" charset="-122"/>
                <a:sym typeface="Calibri" panose="020F0502020204030204" pitchFamily="34" charset="0"/>
              </a:rPr>
              <a:t>日历。选择一个</a:t>
            </a:r>
            <a:r>
              <a:rPr lang="zh-CN" altLang="en-US" sz="2800" dirty="0" smtClean="0">
                <a:latin typeface="微软雅黑" panose="020B0503020204020204" pitchFamily="34" charset="-122"/>
                <a:ea typeface="微软雅黑" panose="020B0503020204020204" pitchFamily="34" charset="-122"/>
                <a:sym typeface="Calibri" panose="020F0502020204030204" pitchFamily="34" charset="0"/>
              </a:rPr>
              <a:t>日期或者在输入框外单击（</a:t>
            </a:r>
            <a:r>
              <a:rPr lang="zh-CN" altLang="en-US" sz="2800" dirty="0">
                <a:latin typeface="微软雅黑" panose="020B0503020204020204" pitchFamily="34" charset="-122"/>
                <a:ea typeface="微软雅黑" panose="020B0503020204020204" pitchFamily="34" charset="-122"/>
                <a:sym typeface="Calibri" panose="020F0502020204030204" pitchFamily="34" charset="0"/>
              </a:rPr>
              <a:t>输入框即失去焦点</a:t>
            </a:r>
            <a:r>
              <a:rPr lang="zh-CN" altLang="en-US" sz="2800" dirty="0" smtClean="0">
                <a:latin typeface="微软雅黑" panose="020B0503020204020204" pitchFamily="34" charset="-122"/>
                <a:ea typeface="微软雅黑" panose="020B0503020204020204" pitchFamily="34" charset="-122"/>
                <a:sym typeface="Calibri" panose="020F0502020204030204" pitchFamily="34" charset="0"/>
              </a:rPr>
              <a:t>），日历就会隐藏（选择的日期会显示在输入框内）。</a:t>
            </a:r>
            <a:endParaRPr lang="en-US" altLang="zh-CN" sz="2800" dirty="0" smtClean="0">
              <a:latin typeface="微软雅黑" panose="020B0503020204020204" pitchFamily="34" charset="-122"/>
              <a:ea typeface="微软雅黑" panose="020B0503020204020204" pitchFamily="34" charset="-122"/>
              <a:sym typeface="Calibri" panose="020F0502020204030204" pitchFamily="34" charset="0"/>
            </a:endParaRPr>
          </a:p>
        </p:txBody>
      </p:sp>
    </p:spTree>
    <p:extLst>
      <p:ext uri="{BB962C8B-B14F-4D97-AF65-F5344CB8AC3E}">
        <p14:creationId xmlns:p14="http://schemas.microsoft.com/office/powerpoint/2010/main" val="169931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2" name="矩形 1"/>
          <p:cNvSpPr/>
          <p:nvPr/>
        </p:nvSpPr>
        <p:spPr>
          <a:xfrm>
            <a:off x="899662" y="1188084"/>
            <a:ext cx="10512876" cy="2468368"/>
          </a:xfrm>
          <a:prstGeom prst="rect">
            <a:avLst/>
          </a:prstGeom>
        </p:spPr>
        <p:txBody>
          <a:bodyPr wrap="square">
            <a:spAutoFit/>
          </a:bodyPr>
          <a:lstStyle/>
          <a:p>
            <a:pPr>
              <a:lnSpc>
                <a:spcPct val="120000"/>
              </a:lnSpc>
              <a:spcBef>
                <a:spcPts val="600"/>
              </a:spcBef>
              <a:spcAft>
                <a:spcPts val="600"/>
              </a:spcAft>
              <a:buClr>
                <a:schemeClr val="tx1"/>
              </a:buClr>
              <a:buSzPct val="60000"/>
            </a:pPr>
            <a:r>
              <a:rPr lang="zh-CN" altLang="en-US" sz="2800" dirty="0">
                <a:latin typeface="微软雅黑" panose="020B0503020204020204" pitchFamily="34" charset="-122"/>
                <a:ea typeface="微软雅黑" panose="020B0503020204020204" pitchFamily="34" charset="-122"/>
              </a:rPr>
              <a:t>进度条部件</a:t>
            </a:r>
            <a:r>
              <a:rPr lang="zh-CN" altLang="en-US" sz="2800" dirty="0" smtClean="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Progressbar</a:t>
            </a:r>
            <a:r>
              <a:rPr lang="zh-CN" altLang="en-US" sz="2800" dirty="0" smtClean="0">
                <a:latin typeface="微软雅黑" panose="020B0503020204020204" pitchFamily="34" charset="-122"/>
                <a:ea typeface="微软雅黑" panose="020B0503020204020204" pitchFamily="34" charset="-122"/>
              </a:rPr>
              <a:t>）用来</a:t>
            </a:r>
            <a:r>
              <a:rPr lang="zh-CN" altLang="en-US" sz="2800" dirty="0">
                <a:latin typeface="微软雅黑" panose="020B0503020204020204" pitchFamily="34" charset="-122"/>
                <a:ea typeface="微软雅黑" panose="020B0503020204020204" pitchFamily="34" charset="-122"/>
              </a:rPr>
              <a:t>显示进度的当前完成百分比</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chemeClr val="tx1"/>
              </a:buClr>
              <a:buSzPct val="60000"/>
            </a:pPr>
            <a:r>
              <a:rPr lang="zh-CN" altLang="en-US" sz="2800" dirty="0">
                <a:latin typeface="微软雅黑" panose="020B0503020204020204" pitchFamily="34" charset="-122"/>
                <a:ea typeface="微软雅黑" panose="020B0503020204020204" pitchFamily="34" charset="-122"/>
              </a:rPr>
              <a:t>进度条通过 </a:t>
            </a:r>
            <a:r>
              <a:rPr lang="en-US" altLang="zh-CN" sz="2800" dirty="0">
                <a:latin typeface="微软雅黑" panose="020B0503020204020204" pitchFamily="34" charset="-122"/>
                <a:ea typeface="微软雅黑" panose="020B0503020204020204" pitchFamily="34" charset="-122"/>
              </a:rPr>
              <a:t>CSS </a:t>
            </a:r>
            <a:r>
              <a:rPr lang="zh-CN" altLang="en-US" sz="2800" dirty="0">
                <a:latin typeface="微软雅黑" panose="020B0503020204020204" pitchFamily="34" charset="-122"/>
                <a:ea typeface="微软雅黑" panose="020B0503020204020204" pitchFamily="34" charset="-122"/>
              </a:rPr>
              <a:t>编码灵活调整大小，默认会缩放到适应父容器的大小</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chemeClr val="tx1"/>
              </a:buClr>
              <a:buSzPct val="60000"/>
            </a:pPr>
            <a:r>
              <a:rPr lang="zh-CN" altLang="en-US" sz="2800" dirty="0" smtClean="0">
                <a:latin typeface="微软雅黑" panose="020B0503020204020204" pitchFamily="34" charset="-122"/>
                <a:ea typeface="微软雅黑" panose="020B0503020204020204" pitchFamily="34" charset="-122"/>
              </a:rPr>
              <a:t>可以使用进度条显示</a:t>
            </a:r>
            <a:r>
              <a:rPr lang="zh-CN" altLang="en-US" sz="2800" dirty="0">
                <a:latin typeface="微软雅黑" panose="020B0503020204020204" pitchFamily="34" charset="-122"/>
                <a:ea typeface="微软雅黑" panose="020B0503020204020204" pitchFamily="34" charset="-122"/>
              </a:rPr>
              <a:t>一个确定的或不确定的进程状态。</a:t>
            </a:r>
            <a:endParaRPr lang="en-US" altLang="zh-CN" sz="2800" dirty="0" smtClean="0">
              <a:latin typeface="微软雅黑" panose="020B0503020204020204" pitchFamily="34" charset="-122"/>
              <a:ea typeface="微软雅黑" panose="020B0503020204020204" pitchFamily="34" charset="-122"/>
            </a:endParaRPr>
          </a:p>
        </p:txBody>
      </p:sp>
      <p:sp>
        <p:nvSpPr>
          <p:cNvPr id="6"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3</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进度条</a:t>
            </a:r>
          </a:p>
        </p:txBody>
      </p:sp>
    </p:spTree>
    <p:extLst>
      <p:ext uri="{BB962C8B-B14F-4D97-AF65-F5344CB8AC3E}">
        <p14:creationId xmlns:p14="http://schemas.microsoft.com/office/powerpoint/2010/main" val="2270039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2" name="矩形 1"/>
          <p:cNvSpPr/>
          <p:nvPr/>
        </p:nvSpPr>
        <p:spPr>
          <a:xfrm>
            <a:off x="899662" y="1188084"/>
            <a:ext cx="10512876" cy="2462213"/>
          </a:xfrm>
          <a:prstGeom prst="rect">
            <a:avLst/>
          </a:prstGeom>
        </p:spPr>
        <p:txBody>
          <a:bodyPr wrap="square">
            <a:spAutoFit/>
          </a:bodyPr>
          <a:lstStyle/>
          <a:p>
            <a:pPr marL="0" indent="0" algn="just">
              <a:spcAft>
                <a:spcPts val="600"/>
              </a:spcAft>
              <a:buNone/>
            </a:pPr>
            <a:r>
              <a:rPr lang="zh-CN" altLang="en-US" sz="2800" dirty="0" smtClean="0">
                <a:latin typeface="微软雅黑" panose="020B0503020204020204" pitchFamily="34" charset="-122"/>
                <a:ea typeface="微软雅黑" panose="020B0503020204020204" pitchFamily="34" charset="-122"/>
              </a:rPr>
              <a:t>自定义进度条</a:t>
            </a:r>
            <a:r>
              <a:rPr lang="en-US" altLang="zh-CN"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需要</a:t>
            </a:r>
            <a:r>
              <a:rPr lang="zh-CN" altLang="en-US" sz="2800" dirty="0" smtClean="0">
                <a:latin typeface="微软雅黑" panose="020B0503020204020204" pitchFamily="34" charset="-122"/>
                <a:ea typeface="微软雅黑" panose="020B0503020204020204" pitchFamily="34" charset="-122"/>
              </a:rPr>
              <a:t>使用指定</a:t>
            </a:r>
            <a:r>
              <a:rPr lang="zh-CN" altLang="en-US" sz="2800" dirty="0">
                <a:latin typeface="微软雅黑" panose="020B0503020204020204" pitchFamily="34" charset="-122"/>
                <a:ea typeface="微软雅黑" panose="020B0503020204020204" pitchFamily="34" charset="-122"/>
              </a:rPr>
              <a:t>的</a:t>
            </a:r>
            <a:r>
              <a:rPr lang="en-US" altLang="zh-CN" sz="2800" dirty="0">
                <a:latin typeface="微软雅黑" panose="020B0503020204020204" pitchFamily="34" charset="-122"/>
                <a:ea typeface="微软雅黑" panose="020B0503020204020204" pitchFamily="34" charset="-122"/>
              </a:rPr>
              <a:t>CSS class </a:t>
            </a:r>
            <a:r>
              <a:rPr lang="zh-CN" altLang="en-US" sz="2800" dirty="0">
                <a:latin typeface="微软雅黑" panose="020B0503020204020204" pitchFamily="34" charset="-122"/>
                <a:ea typeface="微软雅黑" panose="020B0503020204020204" pitchFamily="34" charset="-122"/>
              </a:rPr>
              <a:t>名称</a:t>
            </a:r>
            <a:endParaRPr lang="en-US" altLang="zh-CN" sz="2800" dirty="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chemeClr val="tx1"/>
              </a:buClr>
              <a:buSzPct val="60000"/>
            </a:pPr>
            <a:r>
              <a:rPr lang="en-US" altLang="zh-CN" sz="2800" dirty="0" err="1"/>
              <a:t>ui-progressbar</a:t>
            </a:r>
            <a:r>
              <a:rPr lang="zh-CN" altLang="en-US" sz="2600" dirty="0" smtClean="0">
                <a:latin typeface="微软雅黑" panose="020B0503020204020204" pitchFamily="34" charset="-122"/>
                <a:ea typeface="微软雅黑" panose="020B0503020204020204" pitchFamily="34" charset="-122"/>
              </a:rPr>
              <a:t>：进度条的外层容器。</a:t>
            </a:r>
            <a:endParaRPr lang="en-US" altLang="zh-CN" sz="26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chemeClr val="tx1"/>
              </a:buClr>
              <a:buSzPct val="60000"/>
            </a:pPr>
            <a:r>
              <a:rPr lang="en-US" altLang="zh-CN" sz="2600" dirty="0" err="1">
                <a:latin typeface="微软雅黑" panose="020B0503020204020204" pitchFamily="34" charset="-122"/>
                <a:ea typeface="微软雅黑" panose="020B0503020204020204" pitchFamily="34" charset="-122"/>
              </a:rPr>
              <a:t>ui</a:t>
            </a:r>
            <a:r>
              <a:rPr lang="en-US" altLang="zh-CN" sz="2600" dirty="0">
                <a:latin typeface="微软雅黑" panose="020B0503020204020204" pitchFamily="34" charset="-122"/>
                <a:ea typeface="微软雅黑" panose="020B0503020204020204" pitchFamily="34" charset="-122"/>
              </a:rPr>
              <a:t>-</a:t>
            </a:r>
            <a:r>
              <a:rPr lang="en-US" altLang="zh-CN" sz="2600" dirty="0" err="1">
                <a:latin typeface="微软雅黑" panose="020B0503020204020204" pitchFamily="34" charset="-122"/>
                <a:ea typeface="微软雅黑" panose="020B0503020204020204" pitchFamily="34" charset="-122"/>
              </a:rPr>
              <a:t>progressbar</a:t>
            </a:r>
            <a:r>
              <a:rPr lang="en-US" altLang="zh-CN" sz="2600" dirty="0">
                <a:latin typeface="微软雅黑" panose="020B0503020204020204" pitchFamily="34" charset="-122"/>
                <a:ea typeface="微软雅黑" panose="020B0503020204020204" pitchFamily="34" charset="-122"/>
              </a:rPr>
              <a:t>-value</a:t>
            </a:r>
            <a:r>
              <a:rPr lang="zh-CN" altLang="en-US" sz="2600" dirty="0" smtClean="0">
                <a:latin typeface="微软雅黑" panose="020B0503020204020204" pitchFamily="34" charset="-122"/>
                <a:ea typeface="微软雅黑" panose="020B0503020204020204" pitchFamily="34" charset="-122"/>
              </a:rPr>
              <a:t>：进度条的填充部分。</a:t>
            </a:r>
            <a:endParaRPr lang="en-US" altLang="zh-CN" sz="26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chemeClr val="tx1"/>
              </a:buClr>
              <a:buSzPct val="60000"/>
            </a:pPr>
            <a:r>
              <a:rPr lang="en-US" altLang="zh-CN" sz="2600" dirty="0" err="1">
                <a:latin typeface="微软雅黑" panose="020B0503020204020204" pitchFamily="34" charset="-122"/>
                <a:ea typeface="微软雅黑" panose="020B0503020204020204" pitchFamily="34" charset="-122"/>
              </a:rPr>
              <a:t>ui</a:t>
            </a:r>
            <a:r>
              <a:rPr lang="en-US" altLang="zh-CN" sz="2600" dirty="0">
                <a:latin typeface="微软雅黑" panose="020B0503020204020204" pitchFamily="34" charset="-122"/>
                <a:ea typeface="微软雅黑" panose="020B0503020204020204" pitchFamily="34" charset="-122"/>
              </a:rPr>
              <a:t>-</a:t>
            </a:r>
            <a:r>
              <a:rPr lang="en-US" altLang="zh-CN" sz="2600" dirty="0" err="1">
                <a:latin typeface="微软雅黑" panose="020B0503020204020204" pitchFamily="34" charset="-122"/>
                <a:ea typeface="微软雅黑" panose="020B0503020204020204" pitchFamily="34" charset="-122"/>
              </a:rPr>
              <a:t>progressbar</a:t>
            </a:r>
            <a:r>
              <a:rPr lang="en-US" altLang="zh-CN" sz="2600" dirty="0">
                <a:latin typeface="微软雅黑" panose="020B0503020204020204" pitchFamily="34" charset="-122"/>
                <a:ea typeface="微软雅黑" panose="020B0503020204020204" pitchFamily="34" charset="-122"/>
              </a:rPr>
              <a:t>-overlay</a:t>
            </a:r>
            <a:r>
              <a:rPr lang="zh-CN" altLang="en-US" sz="2600" dirty="0">
                <a:latin typeface="微软雅黑" panose="020B0503020204020204" pitchFamily="34" charset="-122"/>
                <a:ea typeface="微软雅黑" panose="020B0503020204020204" pitchFamily="34" charset="-122"/>
              </a:rPr>
              <a:t>：用于为不确定的进度条显示动画的覆盖层。</a:t>
            </a:r>
            <a:endParaRPr lang="en-US" altLang="zh-CN" sz="2600" dirty="0" smtClean="0">
              <a:latin typeface="微软雅黑" panose="020B0503020204020204" pitchFamily="34" charset="-122"/>
              <a:ea typeface="微软雅黑" panose="020B0503020204020204" pitchFamily="34" charset="-122"/>
            </a:endParaRPr>
          </a:p>
        </p:txBody>
      </p:sp>
      <p:sp>
        <p:nvSpPr>
          <p:cNvPr id="6"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主题化</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3" name="文本框 2"/>
          <p:cNvSpPr txBox="1"/>
          <p:nvPr/>
        </p:nvSpPr>
        <p:spPr>
          <a:xfrm>
            <a:off x="1115680" y="4079733"/>
            <a:ext cx="10080840" cy="2246769"/>
          </a:xfrm>
          <a:prstGeom prst="rect">
            <a:avLst/>
          </a:prstGeom>
          <a:solidFill>
            <a:schemeClr val="accent4">
              <a:lumMod val="20000"/>
              <a:lumOff val="80000"/>
            </a:schemeClr>
          </a:solidFill>
        </p:spPr>
        <p:txBody>
          <a:bodyPr wrap="square" rtlCol="0">
            <a:spAutoFit/>
          </a:bodyPr>
          <a:lstStyle/>
          <a:p>
            <a:r>
              <a:rPr lang="en-US" altLang="zh-CN" sz="2800" dirty="0"/>
              <a:t>&lt;style&gt;</a:t>
            </a:r>
          </a:p>
          <a:p>
            <a:r>
              <a:rPr lang="en-US" altLang="zh-CN" sz="2800" dirty="0"/>
              <a:t>    	</a:t>
            </a:r>
            <a:r>
              <a:rPr lang="en-US" altLang="zh-CN" sz="2800" dirty="0" err="1"/>
              <a:t>div#progressbar.ui-progressbar</a:t>
            </a:r>
            <a:r>
              <a:rPr lang="en-US" altLang="zh-CN" sz="2800" dirty="0"/>
              <a:t>{</a:t>
            </a:r>
          </a:p>
          <a:p>
            <a:r>
              <a:rPr lang="en-US" altLang="zh-CN" sz="2800" dirty="0"/>
              <a:t>    		height: 20px;</a:t>
            </a:r>
          </a:p>
          <a:p>
            <a:r>
              <a:rPr lang="en-US" altLang="zh-CN" sz="2800" dirty="0"/>
              <a:t>    	}</a:t>
            </a:r>
          </a:p>
          <a:p>
            <a:r>
              <a:rPr lang="en-US" altLang="zh-CN" sz="2800" dirty="0"/>
              <a:t> </a:t>
            </a:r>
            <a:r>
              <a:rPr lang="en-US" altLang="zh-CN" sz="2800" dirty="0" smtClean="0"/>
              <a:t>&lt;/</a:t>
            </a:r>
            <a:r>
              <a:rPr lang="en-US" altLang="zh-CN" sz="2800" dirty="0"/>
              <a:t>style&gt;</a:t>
            </a:r>
            <a:endParaRPr lang="zh-CN" altLang="en-US" sz="2800" dirty="0"/>
          </a:p>
        </p:txBody>
      </p:sp>
    </p:spTree>
    <p:extLst>
      <p:ext uri="{BB962C8B-B14F-4D97-AF65-F5344CB8AC3E}">
        <p14:creationId xmlns:p14="http://schemas.microsoft.com/office/powerpoint/2010/main" val="22131783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2" name="矩形 1"/>
          <p:cNvSpPr/>
          <p:nvPr/>
        </p:nvSpPr>
        <p:spPr>
          <a:xfrm>
            <a:off x="899662" y="1188084"/>
            <a:ext cx="10512876" cy="1236557"/>
          </a:xfrm>
          <a:prstGeom prst="rect">
            <a:avLst/>
          </a:prstGeom>
        </p:spPr>
        <p:txBody>
          <a:bodyPr wrap="square">
            <a:spAutoFit/>
          </a:bodyPr>
          <a:lstStyle/>
          <a:p>
            <a:pPr>
              <a:lnSpc>
                <a:spcPct val="120000"/>
              </a:lnSpc>
              <a:spcBef>
                <a:spcPts val="600"/>
              </a:spcBef>
              <a:spcAft>
                <a:spcPts val="600"/>
              </a:spcAft>
              <a:buClr>
                <a:schemeClr val="tx1"/>
              </a:buClr>
              <a:buSzPct val="60000"/>
            </a:pPr>
            <a:r>
              <a:rPr lang="zh-CN" altLang="en-US" sz="2800" dirty="0" smtClean="0">
                <a:latin typeface="微软雅黑" panose="020B0503020204020204" pitchFamily="34" charset="-122"/>
                <a:ea typeface="微软雅黑" panose="020B0503020204020204" pitchFamily="34" charset="-122"/>
              </a:rPr>
              <a:t>默认的确定的进度条</a:t>
            </a:r>
            <a:endParaRPr lang="en-US" altLang="zh-CN" sz="28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chemeClr val="tx1"/>
              </a:buClr>
              <a:buSzPct val="60000"/>
            </a:pPr>
            <a:r>
              <a:rPr lang="zh-CN" altLang="en-US" sz="2800" dirty="0">
                <a:latin typeface="微软雅黑" panose="020B0503020204020204" pitchFamily="34" charset="-122"/>
                <a:ea typeface="微软雅黑" panose="020B0503020204020204" pitchFamily="34" charset="-122"/>
              </a:rPr>
              <a:t>可以通过设置 </a:t>
            </a:r>
            <a:r>
              <a:rPr lang="en-US" altLang="zh-CN" sz="2800" dirty="0">
                <a:latin typeface="微软雅黑" panose="020B0503020204020204" pitchFamily="34" charset="-122"/>
                <a:ea typeface="微软雅黑" panose="020B0503020204020204" pitchFamily="34" charset="-122"/>
              </a:rPr>
              <a:t>value=false </a:t>
            </a:r>
            <a:r>
              <a:rPr lang="zh-CN" altLang="en-US" sz="2800" dirty="0">
                <a:latin typeface="微软雅黑" panose="020B0503020204020204" pitchFamily="34" charset="-122"/>
                <a:ea typeface="微软雅黑" panose="020B0503020204020204" pitchFamily="34" charset="-122"/>
              </a:rPr>
              <a:t>将进度条显示为“过渡”状态的进度条</a:t>
            </a:r>
            <a:endParaRPr lang="en-US" altLang="zh-CN" sz="2800" dirty="0">
              <a:latin typeface="微软雅黑" panose="020B0503020204020204" pitchFamily="34" charset="-122"/>
              <a:ea typeface="微软雅黑" panose="020B0503020204020204" pitchFamily="34" charset="-122"/>
            </a:endParaRPr>
          </a:p>
        </p:txBody>
      </p:sp>
      <p:sp>
        <p:nvSpPr>
          <p:cNvPr id="6"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3</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进度条</a:t>
            </a:r>
          </a:p>
        </p:txBody>
      </p:sp>
      <p:sp>
        <p:nvSpPr>
          <p:cNvPr id="3" name="文本框 2"/>
          <p:cNvSpPr txBox="1"/>
          <p:nvPr/>
        </p:nvSpPr>
        <p:spPr>
          <a:xfrm>
            <a:off x="952315" y="2815543"/>
            <a:ext cx="5616468" cy="1938992"/>
          </a:xfrm>
          <a:prstGeom prst="rect">
            <a:avLst/>
          </a:prstGeom>
          <a:solidFill>
            <a:schemeClr val="accent4">
              <a:lumMod val="20000"/>
              <a:lumOff val="80000"/>
            </a:schemeClr>
          </a:solidFill>
        </p:spPr>
        <p:txBody>
          <a:bodyPr wrap="square" rtlCol="0">
            <a:spAutoFit/>
          </a:bodyPr>
          <a:lstStyle/>
          <a:p>
            <a:r>
              <a:rPr lang="en-US" altLang="zh-CN" sz="2400" dirty="0"/>
              <a:t>$(function() {</a:t>
            </a:r>
          </a:p>
          <a:p>
            <a:r>
              <a:rPr lang="en-US" altLang="zh-CN" sz="2400" dirty="0" smtClean="0"/>
              <a:t>	$( </a:t>
            </a:r>
            <a:r>
              <a:rPr lang="en-US" altLang="zh-CN" sz="2400" dirty="0"/>
              <a:t>"#</a:t>
            </a:r>
            <a:r>
              <a:rPr lang="en-US" altLang="zh-CN" sz="2400" dirty="0" err="1"/>
              <a:t>progressbar</a:t>
            </a:r>
            <a:r>
              <a:rPr lang="en-US" altLang="zh-CN" sz="2400" dirty="0"/>
              <a:t>" ).</a:t>
            </a:r>
            <a:r>
              <a:rPr lang="en-US" altLang="zh-CN" sz="2400" dirty="0" err="1"/>
              <a:t>progressbar</a:t>
            </a:r>
            <a:r>
              <a:rPr lang="en-US" altLang="zh-CN" sz="2400" dirty="0"/>
              <a:t>({</a:t>
            </a:r>
          </a:p>
          <a:p>
            <a:r>
              <a:rPr lang="en-US" altLang="zh-CN" sz="2400" dirty="0"/>
              <a:t>	      </a:t>
            </a:r>
            <a:r>
              <a:rPr lang="en-US" altLang="zh-CN" sz="2400" dirty="0" smtClean="0"/>
              <a:t>value</a:t>
            </a:r>
            <a:r>
              <a:rPr lang="en-US" altLang="zh-CN" sz="2400" dirty="0"/>
              <a:t>: 37</a:t>
            </a:r>
          </a:p>
          <a:p>
            <a:r>
              <a:rPr lang="en-US" altLang="zh-CN" sz="2400" dirty="0"/>
              <a:t>	</a:t>
            </a:r>
            <a:r>
              <a:rPr lang="en-US" altLang="zh-CN" sz="2400" dirty="0" smtClean="0"/>
              <a:t>});</a:t>
            </a:r>
            <a:endParaRPr lang="en-US" altLang="zh-CN" sz="2400" dirty="0"/>
          </a:p>
          <a:p>
            <a:r>
              <a:rPr lang="en-US" altLang="zh-CN" sz="2400" dirty="0" smtClean="0"/>
              <a:t>});</a:t>
            </a:r>
            <a:endParaRPr lang="zh-CN" altLang="en-US" sz="2400" dirty="0"/>
          </a:p>
        </p:txBody>
      </p:sp>
      <p:pic>
        <p:nvPicPr>
          <p:cNvPr id="4" name="图片 3"/>
          <p:cNvPicPr>
            <a:picLocks noChangeAspect="1"/>
          </p:cNvPicPr>
          <p:nvPr/>
        </p:nvPicPr>
        <p:blipFill>
          <a:blip r:embed="rId2"/>
          <a:stretch>
            <a:fillRect/>
          </a:stretch>
        </p:blipFill>
        <p:spPr>
          <a:xfrm>
            <a:off x="755651" y="5245643"/>
            <a:ext cx="8966832" cy="884302"/>
          </a:xfrm>
          <a:prstGeom prst="rect">
            <a:avLst/>
          </a:prstGeom>
        </p:spPr>
      </p:pic>
      <p:sp>
        <p:nvSpPr>
          <p:cNvPr id="8" name="文本框 7"/>
          <p:cNvSpPr txBox="1"/>
          <p:nvPr/>
        </p:nvSpPr>
        <p:spPr>
          <a:xfrm>
            <a:off x="8028256" y="3601488"/>
            <a:ext cx="3744312" cy="461665"/>
          </a:xfrm>
          <a:prstGeom prst="rect">
            <a:avLst/>
          </a:prstGeom>
          <a:noFill/>
        </p:spPr>
        <p:txBody>
          <a:bodyPr wrap="square" rtlCol="0">
            <a:spAutoFit/>
          </a:bodyPr>
          <a:lstStyle/>
          <a:p>
            <a:r>
              <a:rPr lang="en-US" altLang="zh-CN" sz="2400" dirty="0"/>
              <a:t>progressbar1.html</a:t>
            </a:r>
            <a:endParaRPr lang="zh-CN" altLang="en-US" sz="2400" dirty="0"/>
          </a:p>
        </p:txBody>
      </p:sp>
    </p:spTree>
    <p:extLst>
      <p:ext uri="{BB962C8B-B14F-4D97-AF65-F5344CB8AC3E}">
        <p14:creationId xmlns:p14="http://schemas.microsoft.com/office/powerpoint/2010/main" val="36755988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2" name="矩形 1"/>
          <p:cNvSpPr/>
          <p:nvPr/>
        </p:nvSpPr>
        <p:spPr>
          <a:xfrm>
            <a:off x="899662" y="1188084"/>
            <a:ext cx="10512876" cy="4635115"/>
          </a:xfrm>
          <a:prstGeom prst="rect">
            <a:avLst/>
          </a:prstGeom>
        </p:spPr>
        <p:txBody>
          <a:bodyPr wrap="square">
            <a:spAutoFit/>
          </a:bodyPr>
          <a:lstStyle/>
          <a:p>
            <a:pPr>
              <a:lnSpc>
                <a:spcPct val="120000"/>
              </a:lnSpc>
              <a:spcBef>
                <a:spcPts val="600"/>
              </a:spcBef>
              <a:spcAft>
                <a:spcPts val="600"/>
              </a:spcAft>
              <a:buClr>
                <a:schemeClr val="tx1"/>
              </a:buClr>
              <a:buSzPct val="60000"/>
            </a:pPr>
            <a:r>
              <a:rPr lang="en-US" altLang="zh-CN" sz="2800" dirty="0" err="1" smtClean="0">
                <a:latin typeface="微软雅黑" panose="020B0503020204020204" pitchFamily="34" charset="-122"/>
                <a:ea typeface="微软雅黑" panose="020B0503020204020204" pitchFamily="34" charset="-122"/>
              </a:rPr>
              <a:t>progressbar</a:t>
            </a:r>
            <a:r>
              <a:rPr lang="zh-CN" altLang="en-US" sz="2800" dirty="0" smtClean="0">
                <a:latin typeface="微软雅黑" panose="020B0503020204020204" pitchFamily="34" charset="-122"/>
                <a:ea typeface="微软雅黑" panose="020B0503020204020204" pitchFamily="34" charset="-122"/>
              </a:rPr>
              <a:t>（）方法</a:t>
            </a:r>
            <a:endParaRPr lang="en-US" altLang="zh-CN" sz="2800" dirty="0" smtClean="0">
              <a:latin typeface="微软雅黑" panose="020B0503020204020204" pitchFamily="34" charset="-122"/>
              <a:ea typeface="微软雅黑" panose="020B0503020204020204" pitchFamily="34" charset="-122"/>
            </a:endParaRPr>
          </a:p>
          <a:p>
            <a:pPr marL="457200" indent="-457200">
              <a:lnSpc>
                <a:spcPct val="120000"/>
              </a:lnSpc>
              <a:spcBef>
                <a:spcPts val="600"/>
              </a:spcBef>
              <a:spcAft>
                <a:spcPts val="600"/>
              </a:spcAft>
              <a:buClr>
                <a:srgbClr val="CC0066"/>
              </a:buClr>
              <a:buSzPct val="60000"/>
              <a:buFont typeface="Wingdings" panose="05000000000000000000" pitchFamily="2" charset="2"/>
              <a:buChar char="l"/>
            </a:pPr>
            <a:r>
              <a:rPr lang="en-US" altLang="zh-CN" sz="2800" dirty="0" smtClean="0">
                <a:latin typeface="微软雅黑" panose="020B0503020204020204" pitchFamily="34" charset="-122"/>
                <a:ea typeface="微软雅黑" panose="020B0503020204020204" pitchFamily="34" charset="-122"/>
              </a:rPr>
              <a:t>$(selector, context).</a:t>
            </a:r>
            <a:r>
              <a:rPr lang="en-US" altLang="zh-CN" sz="2800" dirty="0" err="1" smtClean="0">
                <a:latin typeface="微软雅黑" panose="020B0503020204020204" pitchFamily="34" charset="-122"/>
                <a:ea typeface="微软雅黑" panose="020B0503020204020204" pitchFamily="34" charset="-122"/>
              </a:rPr>
              <a:t>progressbar</a:t>
            </a:r>
            <a:r>
              <a:rPr lang="en-US" altLang="zh-CN" sz="2800" dirty="0" smtClean="0">
                <a:latin typeface="微软雅黑" panose="020B0503020204020204" pitchFamily="34" charset="-122"/>
                <a:ea typeface="微软雅黑" panose="020B0503020204020204" pitchFamily="34" charset="-122"/>
              </a:rPr>
              <a:t>(options)</a:t>
            </a:r>
          </a:p>
          <a:p>
            <a:pPr marL="457200" indent="-457200">
              <a:lnSpc>
                <a:spcPct val="120000"/>
              </a:lnSpc>
              <a:spcBef>
                <a:spcPts val="600"/>
              </a:spcBef>
              <a:spcAft>
                <a:spcPts val="600"/>
              </a:spcAft>
              <a:buClr>
                <a:srgbClr val="CC0066"/>
              </a:buClr>
              <a:buSzPct val="60000"/>
              <a:buFont typeface="Wingdings" panose="05000000000000000000" pitchFamily="2" charset="2"/>
              <a:buChar char="l"/>
            </a:pPr>
            <a:r>
              <a:rPr lang="en-US" altLang="zh-CN" sz="2800" dirty="0">
                <a:latin typeface="微软雅黑" panose="020B0503020204020204" pitchFamily="34" charset="-122"/>
                <a:ea typeface="微软雅黑" panose="020B0503020204020204" pitchFamily="34" charset="-122"/>
              </a:rPr>
              <a:t>$(selector, context).</a:t>
            </a:r>
            <a:r>
              <a:rPr lang="en-US" altLang="zh-CN" sz="2800" dirty="0" err="1">
                <a:latin typeface="微软雅黑" panose="020B0503020204020204" pitchFamily="34" charset="-122"/>
                <a:ea typeface="微软雅黑" panose="020B0503020204020204" pitchFamily="34" charset="-122"/>
              </a:rPr>
              <a:t>progressbar</a:t>
            </a:r>
            <a:r>
              <a:rPr lang="en-US" altLang="zh-CN" sz="2800" dirty="0" smtClean="0">
                <a:latin typeface="微软雅黑" panose="020B0503020204020204" pitchFamily="34" charset="-122"/>
                <a:ea typeface="微软雅黑" panose="020B0503020204020204" pitchFamily="34" charset="-122"/>
              </a:rPr>
              <a:t>(“action”, </a:t>
            </a:r>
            <a:r>
              <a:rPr lang="en-US" altLang="zh-CN" sz="2800" dirty="0" err="1" smtClean="0">
                <a:latin typeface="微软雅黑" panose="020B0503020204020204" pitchFamily="34" charset="-122"/>
                <a:ea typeface="微软雅黑" panose="020B0503020204020204" pitchFamily="34" charset="-122"/>
              </a:rPr>
              <a:t>params</a:t>
            </a:r>
            <a:r>
              <a:rPr lang="en-US" altLang="zh-CN" sz="2800" dirty="0" smtClean="0">
                <a:latin typeface="微软雅黑" panose="020B0503020204020204" pitchFamily="34" charset="-122"/>
                <a:ea typeface="微软雅黑" panose="020B0503020204020204" pitchFamily="34" charset="-122"/>
              </a:rPr>
              <a:t>)</a:t>
            </a:r>
          </a:p>
          <a:p>
            <a:pPr>
              <a:lnSpc>
                <a:spcPct val="120000"/>
              </a:lnSpc>
              <a:spcBef>
                <a:spcPts val="600"/>
              </a:spcBef>
              <a:spcAft>
                <a:spcPts val="600"/>
              </a:spcAft>
              <a:buClr>
                <a:srgbClr val="CC0066"/>
              </a:buClr>
              <a:buSzPct val="60000"/>
            </a:pPr>
            <a:r>
              <a:rPr lang="zh-CN" altLang="en-US" sz="2800" dirty="0" smtClean="0">
                <a:latin typeface="微软雅黑" panose="020B0503020204020204" pitchFamily="34" charset="-122"/>
                <a:ea typeface="微软雅黑" panose="020B0503020204020204" pitchFamily="34" charset="-122"/>
              </a:rPr>
              <a:t>事件</a:t>
            </a:r>
            <a:endParaRPr lang="en-US" altLang="zh-CN" sz="28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rgbClr val="CC0066"/>
              </a:buClr>
              <a:buSzPct val="60000"/>
            </a:pPr>
            <a:r>
              <a:rPr lang="zh-CN" altLang="en-US" sz="2800" dirty="0" smtClean="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(1)create        </a:t>
            </a:r>
            <a:r>
              <a:rPr lang="zh-CN" altLang="en-US" sz="2800" dirty="0" smtClean="0">
                <a:latin typeface="微软雅黑" panose="020B0503020204020204" pitchFamily="34" charset="-122"/>
                <a:ea typeface="微软雅黑" panose="020B0503020204020204" pitchFamily="34" charset="-122"/>
              </a:rPr>
              <a:t>加载进度条时被</a:t>
            </a:r>
            <a:r>
              <a:rPr lang="zh-CN" altLang="en-US" sz="2800" dirty="0">
                <a:latin typeface="微软雅黑" panose="020B0503020204020204" pitchFamily="34" charset="-122"/>
                <a:ea typeface="微软雅黑" panose="020B0503020204020204" pitchFamily="34" charset="-122"/>
              </a:rPr>
              <a:t>触发</a:t>
            </a:r>
          </a:p>
          <a:p>
            <a:pPr>
              <a:lnSpc>
                <a:spcPct val="120000"/>
              </a:lnSpc>
              <a:spcBef>
                <a:spcPts val="600"/>
              </a:spcBef>
              <a:spcAft>
                <a:spcPts val="600"/>
              </a:spcAft>
              <a:buClr>
                <a:srgbClr val="CC0066"/>
              </a:buClr>
              <a:buSzPct val="60000"/>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(2)change        </a:t>
            </a:r>
            <a:r>
              <a:rPr lang="zh-CN" altLang="en-US" sz="2800" dirty="0">
                <a:latin typeface="微软雅黑" panose="020B0503020204020204" pitchFamily="34" charset="-122"/>
                <a:ea typeface="微软雅黑" panose="020B0503020204020204" pitchFamily="34" charset="-122"/>
              </a:rPr>
              <a:t>进度条有改变的时候此事件将被触发</a:t>
            </a:r>
          </a:p>
          <a:p>
            <a:pPr>
              <a:lnSpc>
                <a:spcPct val="120000"/>
              </a:lnSpc>
              <a:spcBef>
                <a:spcPts val="600"/>
              </a:spcBef>
              <a:spcAft>
                <a:spcPts val="600"/>
              </a:spcAft>
              <a:buClr>
                <a:srgbClr val="CC0066"/>
              </a:buClr>
              <a:buSzPct val="60000"/>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(3)complete      </a:t>
            </a:r>
            <a:r>
              <a:rPr lang="zh-CN" altLang="en-US" sz="2800" dirty="0">
                <a:latin typeface="微软雅黑" panose="020B0503020204020204" pitchFamily="34" charset="-122"/>
                <a:ea typeface="微软雅黑" panose="020B0503020204020204" pitchFamily="34" charset="-122"/>
              </a:rPr>
              <a:t>加载到</a:t>
            </a:r>
            <a:r>
              <a:rPr lang="en-US" altLang="zh-CN" sz="2800" dirty="0">
                <a:latin typeface="微软雅黑" panose="020B0503020204020204" pitchFamily="34" charset="-122"/>
                <a:ea typeface="微软雅黑" panose="020B0503020204020204" pitchFamily="34" charset="-122"/>
              </a:rPr>
              <a:t>100</a:t>
            </a:r>
            <a:r>
              <a:rPr lang="zh-CN" altLang="en-US" sz="2800" dirty="0">
                <a:latin typeface="微软雅黑" panose="020B0503020204020204" pitchFamily="34" charset="-122"/>
                <a:ea typeface="微软雅黑" panose="020B0503020204020204" pitchFamily="34" charset="-122"/>
              </a:rPr>
              <a:t>的时候此事件将被触发</a:t>
            </a:r>
            <a:endParaRPr lang="en-US" altLang="zh-CN" sz="2800" dirty="0">
              <a:latin typeface="微软雅黑" panose="020B0503020204020204" pitchFamily="34" charset="-122"/>
              <a:ea typeface="微软雅黑" panose="020B0503020204020204" pitchFamily="34" charset="-122"/>
            </a:endParaRPr>
          </a:p>
        </p:txBody>
      </p:sp>
      <p:sp>
        <p:nvSpPr>
          <p:cNvPr id="6"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3</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进度条</a:t>
            </a:r>
          </a:p>
        </p:txBody>
      </p:sp>
    </p:spTree>
    <p:extLst>
      <p:ext uri="{BB962C8B-B14F-4D97-AF65-F5344CB8AC3E}">
        <p14:creationId xmlns:p14="http://schemas.microsoft.com/office/powerpoint/2010/main" val="37797347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组合 25"/>
          <p:cNvGrpSpPr>
            <a:grpSpLocks/>
          </p:cNvGrpSpPr>
          <p:nvPr/>
        </p:nvGrpSpPr>
        <p:grpSpPr bwMode="auto">
          <a:xfrm>
            <a:off x="-365919" y="-1531144"/>
            <a:ext cx="12463463" cy="9278938"/>
            <a:chOff x="0" y="0"/>
            <a:chExt cx="12463730" cy="9279959"/>
          </a:xfrm>
        </p:grpSpPr>
        <p:sp>
          <p:nvSpPr>
            <p:cNvPr id="25603"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04" name="椭圆 5"/>
            <p:cNvSpPr>
              <a:spLocks noChangeArrowheads="1"/>
            </p:cNvSpPr>
            <p:nvPr/>
          </p:nvSpPr>
          <p:spPr bwMode="auto">
            <a:xfrm rot="17654843">
              <a:off x="8243321" y="2987775"/>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05"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06" name="椭圆 5"/>
            <p:cNvSpPr>
              <a:spLocks noChangeArrowheads="1"/>
            </p:cNvSpPr>
            <p:nvPr/>
          </p:nvSpPr>
          <p:spPr bwMode="auto">
            <a:xfrm rot="16441754">
              <a:off x="8526874" y="1956637"/>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07"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08" name="椭圆 5"/>
            <p:cNvSpPr>
              <a:spLocks noChangeArrowheads="1"/>
            </p:cNvSpPr>
            <p:nvPr/>
          </p:nvSpPr>
          <p:spPr bwMode="auto">
            <a:xfrm rot="4071505">
              <a:off x="8283693" y="492662"/>
              <a:ext cx="2130503" cy="618451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09" name="椭圆 5"/>
            <p:cNvSpPr>
              <a:spLocks noChangeArrowheads="1"/>
            </p:cNvSpPr>
            <p:nvPr/>
          </p:nvSpPr>
          <p:spPr bwMode="auto">
            <a:xfrm rot="13127628">
              <a:off x="4191902" y="4237601"/>
              <a:ext cx="1636042"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10" name="椭圆 5"/>
            <p:cNvSpPr>
              <a:spLocks noChangeArrowheads="1"/>
            </p:cNvSpPr>
            <p:nvPr/>
          </p:nvSpPr>
          <p:spPr bwMode="auto">
            <a:xfrm rot="13314377">
              <a:off x="7038878" y="920119"/>
              <a:ext cx="1645619" cy="430052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11" name="椭圆 5"/>
            <p:cNvSpPr>
              <a:spLocks noChangeArrowheads="1"/>
            </p:cNvSpPr>
            <p:nvPr/>
          </p:nvSpPr>
          <p:spPr bwMode="auto">
            <a:xfrm rot="352707">
              <a:off x="5801383" y="0"/>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12" name="椭圆 5"/>
            <p:cNvSpPr>
              <a:spLocks noChangeArrowheads="1"/>
            </p:cNvSpPr>
            <p:nvPr/>
          </p:nvSpPr>
          <p:spPr bwMode="auto">
            <a:xfrm>
              <a:off x="5543493" y="4721390"/>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13"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14"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5615" name="椭圆 20"/>
          <p:cNvSpPr>
            <a:spLocks noChangeArrowheads="1"/>
          </p:cNvSpPr>
          <p:nvPr/>
        </p:nvSpPr>
        <p:spPr bwMode="auto">
          <a:xfrm>
            <a:off x="4312444" y="1480344"/>
            <a:ext cx="3697288" cy="3697288"/>
          </a:xfrm>
          <a:prstGeom prst="ellipse">
            <a:avLst/>
          </a:prstGeom>
          <a:solidFill>
            <a:srgbClr val="000000">
              <a:alpha val="57999"/>
            </a:srgbClr>
          </a:solidFill>
          <a:ln w="25400" cap="flat" cmpd="sng">
            <a:solidFill>
              <a:srgbClr val="498DA4"/>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16" name="同心圆 22"/>
          <p:cNvSpPr>
            <a:spLocks noChangeArrowheads="1"/>
          </p:cNvSpPr>
          <p:nvPr/>
        </p:nvSpPr>
        <p:spPr bwMode="auto">
          <a:xfrm>
            <a:off x="4563270" y="1731170"/>
            <a:ext cx="3197225" cy="3197225"/>
          </a:xfrm>
          <a:custGeom>
            <a:avLst/>
            <a:gdLst>
              <a:gd name="G0" fmla="+- 637 0 0"/>
              <a:gd name="G1" fmla="+- 21600 0 637"/>
              <a:gd name="G2" fmla="+- 21600 0 63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37" y="10800"/>
                </a:moveTo>
                <a:cubicBezTo>
                  <a:pt x="637" y="16413"/>
                  <a:pt x="5187" y="20963"/>
                  <a:pt x="10800" y="20963"/>
                </a:cubicBezTo>
                <a:cubicBezTo>
                  <a:pt x="16413" y="20963"/>
                  <a:pt x="20963" y="16413"/>
                  <a:pt x="20963" y="10800"/>
                </a:cubicBezTo>
                <a:cubicBezTo>
                  <a:pt x="20963" y="5187"/>
                  <a:pt x="16413" y="637"/>
                  <a:pt x="10800" y="637"/>
                </a:cubicBezTo>
                <a:cubicBezTo>
                  <a:pt x="5187" y="637"/>
                  <a:pt x="637" y="5187"/>
                  <a:pt x="637" y="10800"/>
                </a:cubicBezTo>
                <a:close/>
              </a:path>
            </a:pathLst>
          </a:custGeom>
          <a:gradFill rotWithShape="1">
            <a:gsLst>
              <a:gs pos="0">
                <a:srgbClr val="BF638A"/>
              </a:gs>
              <a:gs pos="12000">
                <a:srgbClr val="BF638A"/>
              </a:gs>
              <a:gs pos="15999">
                <a:srgbClr val="D27E50"/>
              </a:gs>
              <a:gs pos="34999">
                <a:srgbClr val="DB9649"/>
              </a:gs>
              <a:gs pos="39000">
                <a:srgbClr val="80CAD7"/>
              </a:gs>
              <a:gs pos="56000">
                <a:srgbClr val="80CAD7"/>
              </a:gs>
              <a:gs pos="62999">
                <a:srgbClr val="498DA4"/>
              </a:gs>
              <a:gs pos="82999">
                <a:srgbClr val="498DA4"/>
              </a:gs>
              <a:gs pos="84999">
                <a:srgbClr val="DB9649"/>
              </a:gs>
              <a:gs pos="98999">
                <a:srgbClr val="DB9649"/>
              </a:gs>
              <a:gs pos="100000">
                <a:srgbClr val="DB9649"/>
              </a:gs>
            </a:gsLst>
            <a:lin ang="5400000" scaled="1"/>
          </a:gra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latin typeface="宋体" panose="02010600030101010101" pitchFamily="2" charset="-122"/>
              <a:sym typeface="宋体" panose="02010600030101010101" pitchFamily="2" charset="-122"/>
            </a:endParaRPr>
          </a:p>
        </p:txBody>
      </p:sp>
      <p:sp>
        <p:nvSpPr>
          <p:cNvPr id="25617" name="TextBox 23"/>
          <p:cNvSpPr>
            <a:spLocks noChangeArrowheads="1"/>
          </p:cNvSpPr>
          <p:nvPr/>
        </p:nvSpPr>
        <p:spPr bwMode="auto">
          <a:xfrm>
            <a:off x="4789082" y="2893496"/>
            <a:ext cx="26574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谢谢</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6" name="内容占位符 1"/>
          <p:cNvSpPr txBox="1">
            <a:spLocks/>
          </p:cNvSpPr>
          <p:nvPr/>
        </p:nvSpPr>
        <p:spPr bwMode="auto">
          <a:xfrm>
            <a:off x="899662" y="2484191"/>
            <a:ext cx="6688426" cy="1728144"/>
          </a:xfrm>
          <a:prstGeom prst="rect">
            <a:avLst/>
          </a:prstGeom>
          <a:solidFill>
            <a:schemeClr val="accent6">
              <a:lumMod val="20000"/>
              <a:lumOff val="80000"/>
            </a:schemeClr>
          </a:solidFill>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600"/>
              </a:lnSpc>
              <a:spcBef>
                <a:spcPts val="200"/>
              </a:spcBef>
              <a:spcAft>
                <a:spcPts val="0"/>
              </a:spcAft>
              <a:buClr>
                <a:schemeClr val="tx1"/>
              </a:buClr>
              <a:buSzPct val="60000"/>
              <a:buNone/>
            </a:pPr>
            <a:r>
              <a:rPr lang="en-US" altLang="zh-CN" sz="2600" dirty="0">
                <a:latin typeface="微软雅黑" panose="020B0503020204020204" pitchFamily="34" charset="-122"/>
                <a:ea typeface="微软雅黑" panose="020B0503020204020204" pitchFamily="34" charset="-122"/>
              </a:rPr>
              <a:t>&lt;p</a:t>
            </a:r>
            <a:r>
              <a:rPr lang="en-US" altLang="zh-CN" sz="2600" dirty="0" smtClean="0">
                <a:latin typeface="微软雅黑" panose="020B0503020204020204" pitchFamily="34" charset="-122"/>
                <a:ea typeface="微软雅黑" panose="020B0503020204020204" pitchFamily="34" charset="-122"/>
              </a:rPr>
              <a:t>&gt;</a:t>
            </a:r>
            <a:r>
              <a:rPr lang="zh-CN" altLang="en-US" sz="2600" dirty="0" smtClean="0">
                <a:latin typeface="微软雅黑" panose="020B0503020204020204" pitchFamily="34" charset="-122"/>
                <a:ea typeface="微软雅黑" panose="020B0503020204020204" pitchFamily="34" charset="-122"/>
              </a:rPr>
              <a:t>选择日期：</a:t>
            </a:r>
            <a:endParaRPr lang="en-US" altLang="zh-CN" sz="2600" dirty="0" smtClean="0">
              <a:latin typeface="微软雅黑" panose="020B0503020204020204" pitchFamily="34" charset="-122"/>
              <a:ea typeface="微软雅黑" panose="020B0503020204020204" pitchFamily="34" charset="-122"/>
            </a:endParaRPr>
          </a:p>
          <a:p>
            <a:pPr marL="0" indent="0">
              <a:lnSpc>
                <a:spcPts val="3600"/>
              </a:lnSpc>
              <a:spcBef>
                <a:spcPts val="200"/>
              </a:spcBef>
              <a:spcAft>
                <a:spcPts val="0"/>
              </a:spcAft>
              <a:buClr>
                <a:schemeClr val="tx1"/>
              </a:buClr>
              <a:buSzPct val="60000"/>
              <a:buNone/>
            </a:pPr>
            <a:r>
              <a:rPr lang="en-US" altLang="zh-CN" sz="2600" dirty="0">
                <a:latin typeface="微软雅黑" panose="020B0503020204020204" pitchFamily="34" charset="-122"/>
                <a:ea typeface="微软雅黑" panose="020B0503020204020204" pitchFamily="34" charset="-122"/>
              </a:rPr>
              <a:t>	</a:t>
            </a:r>
            <a:r>
              <a:rPr lang="en-US" altLang="zh-CN" sz="2600" dirty="0" smtClean="0">
                <a:latin typeface="微软雅黑" panose="020B0503020204020204" pitchFamily="34" charset="-122"/>
                <a:ea typeface="微软雅黑" panose="020B0503020204020204" pitchFamily="34" charset="-122"/>
              </a:rPr>
              <a:t>&lt;</a:t>
            </a:r>
            <a:r>
              <a:rPr lang="en-US" altLang="zh-CN" sz="2600" dirty="0">
                <a:latin typeface="微软雅黑" panose="020B0503020204020204" pitchFamily="34" charset="-122"/>
                <a:ea typeface="微软雅黑" panose="020B0503020204020204" pitchFamily="34" charset="-122"/>
              </a:rPr>
              <a:t>input type="text" id="</a:t>
            </a:r>
            <a:r>
              <a:rPr lang="en-US" altLang="zh-CN" sz="2600" dirty="0" smtClean="0">
                <a:latin typeface="微软雅黑" panose="020B0503020204020204" pitchFamily="34" charset="-122"/>
                <a:ea typeface="微软雅黑" panose="020B0503020204020204" pitchFamily="34" charset="-122"/>
              </a:rPr>
              <a:t>date"&gt;</a:t>
            </a:r>
          </a:p>
          <a:p>
            <a:pPr marL="0" indent="0">
              <a:lnSpc>
                <a:spcPts val="3600"/>
              </a:lnSpc>
              <a:spcBef>
                <a:spcPts val="200"/>
              </a:spcBef>
              <a:spcAft>
                <a:spcPts val="0"/>
              </a:spcAft>
              <a:buClr>
                <a:schemeClr val="tx1"/>
              </a:buClr>
              <a:buSzPct val="60000"/>
              <a:buNone/>
            </a:pPr>
            <a:r>
              <a:rPr lang="en-US" altLang="zh-CN" sz="2600" dirty="0" smtClean="0">
                <a:latin typeface="微软雅黑" panose="020B0503020204020204" pitchFamily="34" charset="-122"/>
                <a:ea typeface="微软雅黑" panose="020B0503020204020204" pitchFamily="34" charset="-122"/>
              </a:rPr>
              <a:t>&lt;/</a:t>
            </a:r>
            <a:r>
              <a:rPr lang="en-US" altLang="zh-CN" sz="2600" dirty="0">
                <a:latin typeface="微软雅黑" panose="020B0503020204020204" pitchFamily="34" charset="-122"/>
                <a:ea typeface="微软雅黑" panose="020B0503020204020204" pitchFamily="34" charset="-122"/>
              </a:rPr>
              <a:t>p&gt;</a:t>
            </a:r>
          </a:p>
        </p:txBody>
      </p:sp>
      <p:sp>
        <p:nvSpPr>
          <p:cNvPr id="7"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8" name="文本框 7"/>
          <p:cNvSpPr txBox="1"/>
          <p:nvPr/>
        </p:nvSpPr>
        <p:spPr>
          <a:xfrm>
            <a:off x="1763734" y="127132"/>
            <a:ext cx="4968414"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日期选择</a:t>
            </a:r>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器的基本结构</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3" name="文本框 2"/>
          <p:cNvSpPr txBox="1"/>
          <p:nvPr/>
        </p:nvSpPr>
        <p:spPr>
          <a:xfrm>
            <a:off x="899662" y="4510087"/>
            <a:ext cx="6688426" cy="1528624"/>
          </a:xfrm>
          <a:prstGeom prst="rect">
            <a:avLst/>
          </a:prstGeom>
          <a:solidFill>
            <a:schemeClr val="accent2">
              <a:lumMod val="20000"/>
              <a:lumOff val="80000"/>
            </a:schemeClr>
          </a:solidFill>
        </p:spPr>
        <p:txBody>
          <a:bodyPr wrap="square" rtlCol="0">
            <a:spAutoFit/>
          </a:bodyPr>
          <a:lstStyle/>
          <a:p>
            <a:pPr>
              <a:lnSpc>
                <a:spcPts val="3600"/>
              </a:lnSpc>
              <a:spcBef>
                <a:spcPts val="200"/>
              </a:spcBef>
              <a:spcAft>
                <a:spcPts val="0"/>
              </a:spcAft>
              <a:buClr>
                <a:schemeClr val="tx1"/>
              </a:buClr>
              <a:buSzPct val="60000"/>
            </a:pPr>
            <a:r>
              <a:rPr lang="en-US" altLang="zh-CN" sz="2600" dirty="0">
                <a:latin typeface="微软雅黑" panose="020B0503020204020204" pitchFamily="34" charset="-122"/>
                <a:ea typeface="微软雅黑" panose="020B0503020204020204" pitchFamily="34" charset="-122"/>
                <a:sym typeface="Calibri" panose="020F0502020204030204" pitchFamily="34" charset="0"/>
              </a:rPr>
              <a:t>$(function() {</a:t>
            </a:r>
          </a:p>
          <a:p>
            <a:pPr>
              <a:lnSpc>
                <a:spcPts val="3600"/>
              </a:lnSpc>
              <a:spcBef>
                <a:spcPts val="200"/>
              </a:spcBef>
              <a:spcAft>
                <a:spcPts val="0"/>
              </a:spcAft>
              <a:buClr>
                <a:schemeClr val="tx1"/>
              </a:buClr>
              <a:buSzPct val="60000"/>
            </a:pPr>
            <a:r>
              <a:rPr lang="en-US" altLang="zh-CN" sz="2600" dirty="0">
                <a:latin typeface="微软雅黑" panose="020B0503020204020204" pitchFamily="34" charset="-122"/>
                <a:ea typeface="微软雅黑" panose="020B0503020204020204" pitchFamily="34" charset="-122"/>
                <a:sym typeface="Calibri" panose="020F0502020204030204" pitchFamily="34" charset="0"/>
              </a:rPr>
              <a:t>    </a:t>
            </a:r>
            <a:r>
              <a:rPr lang="en-US" altLang="zh-CN" sz="2600" dirty="0" smtClean="0">
                <a:latin typeface="微软雅黑" panose="020B0503020204020204" pitchFamily="34" charset="-122"/>
                <a:ea typeface="微软雅黑" panose="020B0503020204020204" pitchFamily="34" charset="-122"/>
                <a:sym typeface="Calibri" panose="020F0502020204030204" pitchFamily="34" charset="0"/>
              </a:rPr>
              <a:t>  $( </a:t>
            </a:r>
            <a:r>
              <a:rPr lang="en-US" altLang="zh-CN" sz="2600" dirty="0">
                <a:latin typeface="微软雅黑" panose="020B0503020204020204" pitchFamily="34" charset="-122"/>
                <a:ea typeface="微软雅黑" panose="020B0503020204020204" pitchFamily="34" charset="-122"/>
                <a:sym typeface="Calibri" panose="020F0502020204030204" pitchFamily="34" charset="0"/>
              </a:rPr>
              <a:t>"#</a:t>
            </a:r>
            <a:r>
              <a:rPr lang="en-US" altLang="zh-CN" sz="2600" dirty="0" smtClean="0">
                <a:latin typeface="微软雅黑" panose="020B0503020204020204" pitchFamily="34" charset="-122"/>
                <a:ea typeface="微软雅黑" panose="020B0503020204020204" pitchFamily="34" charset="-122"/>
                <a:sym typeface="Calibri" panose="020F0502020204030204" pitchFamily="34" charset="0"/>
              </a:rPr>
              <a:t>date" </a:t>
            </a:r>
            <a:r>
              <a:rPr lang="en-US" altLang="zh-CN" sz="2600" dirty="0">
                <a:latin typeface="微软雅黑" panose="020B0503020204020204" pitchFamily="34" charset="-122"/>
                <a:ea typeface="微软雅黑" panose="020B0503020204020204" pitchFamily="34" charset="-122"/>
                <a:sym typeface="Calibri" panose="020F0502020204030204" pitchFamily="34" charset="0"/>
              </a:rPr>
              <a:t>).</a:t>
            </a:r>
            <a:r>
              <a:rPr lang="en-US" altLang="zh-CN" sz="2600" dirty="0" err="1">
                <a:latin typeface="微软雅黑" panose="020B0503020204020204" pitchFamily="34" charset="-122"/>
                <a:ea typeface="微软雅黑" panose="020B0503020204020204" pitchFamily="34" charset="-122"/>
                <a:sym typeface="Calibri" panose="020F0502020204030204" pitchFamily="34" charset="0"/>
              </a:rPr>
              <a:t>datepicker</a:t>
            </a:r>
            <a:r>
              <a:rPr lang="en-US" altLang="zh-CN" sz="2600" dirty="0">
                <a:latin typeface="微软雅黑" panose="020B0503020204020204" pitchFamily="34" charset="-122"/>
                <a:ea typeface="微软雅黑" panose="020B0503020204020204" pitchFamily="34" charset="-122"/>
                <a:sym typeface="Calibri" panose="020F0502020204030204" pitchFamily="34" charset="0"/>
              </a:rPr>
              <a:t>();</a:t>
            </a:r>
          </a:p>
          <a:p>
            <a:pPr>
              <a:lnSpc>
                <a:spcPts val="3600"/>
              </a:lnSpc>
              <a:spcBef>
                <a:spcPts val="200"/>
              </a:spcBef>
              <a:spcAft>
                <a:spcPts val="0"/>
              </a:spcAft>
              <a:buClr>
                <a:schemeClr val="tx1"/>
              </a:buClr>
              <a:buSzPct val="60000"/>
            </a:pPr>
            <a:r>
              <a:rPr lang="en-US" altLang="zh-CN" sz="2600" dirty="0">
                <a:latin typeface="微软雅黑" panose="020B0503020204020204" pitchFamily="34" charset="-122"/>
                <a:ea typeface="微软雅黑" panose="020B0503020204020204" pitchFamily="34" charset="-122"/>
                <a:sym typeface="Calibri" panose="020F0502020204030204" pitchFamily="34" charset="0"/>
              </a:rPr>
              <a:t>  });</a:t>
            </a:r>
            <a:endParaRPr lang="en-US" altLang="zh-CN" sz="2600" dirty="0" smtClean="0">
              <a:latin typeface="微软雅黑" panose="020B0503020204020204" pitchFamily="34" charset="-122"/>
              <a:ea typeface="微软雅黑" panose="020B0503020204020204" pitchFamily="34" charset="-122"/>
              <a:sym typeface="Calibri" panose="020F0502020204030204" pitchFamily="34" charset="0"/>
            </a:endParaRPr>
          </a:p>
        </p:txBody>
      </p:sp>
      <p:sp>
        <p:nvSpPr>
          <p:cNvPr id="10" name="文本框 9"/>
          <p:cNvSpPr txBox="1"/>
          <p:nvPr/>
        </p:nvSpPr>
        <p:spPr>
          <a:xfrm>
            <a:off x="8805462" y="6069188"/>
            <a:ext cx="2526938" cy="461665"/>
          </a:xfrm>
          <a:prstGeom prst="rect">
            <a:avLst/>
          </a:prstGeom>
          <a:noFill/>
        </p:spPr>
        <p:txBody>
          <a:bodyPr wrap="square" rtlCol="0">
            <a:spAutoFit/>
          </a:bodyPr>
          <a:lstStyle/>
          <a:p>
            <a:r>
              <a:rPr lang="en-US" altLang="zh-CN" sz="2400" dirty="0" smtClean="0"/>
              <a:t>datePicker1.html</a:t>
            </a:r>
            <a:endParaRPr lang="zh-CN" altLang="en-US" dirty="0"/>
          </a:p>
        </p:txBody>
      </p:sp>
      <p:pic>
        <p:nvPicPr>
          <p:cNvPr id="4" name="图片 3"/>
          <p:cNvPicPr>
            <a:picLocks noChangeAspect="1"/>
          </p:cNvPicPr>
          <p:nvPr/>
        </p:nvPicPr>
        <p:blipFill>
          <a:blip r:embed="rId2"/>
          <a:stretch>
            <a:fillRect/>
          </a:stretch>
        </p:blipFill>
        <p:spPr>
          <a:xfrm>
            <a:off x="7588088" y="2484191"/>
            <a:ext cx="4306905" cy="3096258"/>
          </a:xfrm>
          <a:prstGeom prst="rect">
            <a:avLst/>
          </a:prstGeom>
        </p:spPr>
      </p:pic>
      <p:sp>
        <p:nvSpPr>
          <p:cNvPr id="9" name="矩形 8"/>
          <p:cNvSpPr/>
          <p:nvPr/>
        </p:nvSpPr>
        <p:spPr>
          <a:xfrm>
            <a:off x="899662" y="1116077"/>
            <a:ext cx="10512876" cy="1040285"/>
          </a:xfrm>
          <a:prstGeom prst="rect">
            <a:avLst/>
          </a:prstGeom>
        </p:spPr>
        <p:txBody>
          <a:bodyPr wrap="square">
            <a:spAutoFit/>
          </a:bodyPr>
          <a:lstStyle/>
          <a:p>
            <a:pPr marL="342900" indent="-342900">
              <a:lnSpc>
                <a:spcPct val="110000"/>
              </a:lnSpc>
              <a:spcBef>
                <a:spcPts val="600"/>
              </a:spcBef>
              <a:spcAft>
                <a:spcPts val="600"/>
              </a:spcAft>
              <a:buClr>
                <a:schemeClr val="tx1"/>
              </a:buClr>
              <a:buSzPct val="60000"/>
              <a:buFont typeface="Arial" panose="020B0604020202020204" pitchFamily="34" charset="0"/>
              <a:buChar char="•"/>
            </a:pPr>
            <a:r>
              <a:rPr lang="zh-CN" altLang="en-US" sz="2800" dirty="0" smtClean="0">
                <a:latin typeface="微软雅黑" panose="020B0503020204020204" pitchFamily="34" charset="-122"/>
                <a:ea typeface="微软雅黑" panose="020B0503020204020204" pitchFamily="34" charset="-122"/>
              </a:rPr>
              <a:t>日期选择器使用</a:t>
            </a:r>
            <a:r>
              <a:rPr lang="en-US" altLang="zh-CN" sz="2800" dirty="0" smtClean="0">
                <a:latin typeface="微软雅黑" panose="020B0503020204020204" pitchFamily="34" charset="-122"/>
                <a:ea typeface="微软雅黑" panose="020B0503020204020204" pitchFamily="34" charset="-122"/>
              </a:rPr>
              <a:t>ID</a:t>
            </a:r>
            <a:r>
              <a:rPr lang="zh-CN" altLang="en-US" sz="2800" dirty="0" smtClean="0">
                <a:latin typeface="微软雅黑" panose="020B0503020204020204" pitchFamily="34" charset="-122"/>
                <a:ea typeface="微软雅黑" panose="020B0503020204020204" pitchFamily="34" charset="-122"/>
              </a:rPr>
              <a:t>为</a:t>
            </a:r>
            <a:r>
              <a:rPr lang="en-US" altLang="zh-CN" sz="2800" dirty="0" smtClean="0">
                <a:latin typeface="微软雅黑" panose="020B0503020204020204" pitchFamily="34" charset="-122"/>
                <a:ea typeface="微软雅黑" panose="020B0503020204020204" pitchFamily="34" charset="-122"/>
              </a:rPr>
              <a:t>date</a:t>
            </a:r>
            <a:r>
              <a:rPr lang="zh-CN" altLang="en-US" sz="2800" dirty="0" smtClean="0">
                <a:latin typeface="微软雅黑" panose="020B0503020204020204" pitchFamily="34" charset="-122"/>
                <a:ea typeface="微软雅黑" panose="020B0503020204020204" pitchFamily="34" charset="-122"/>
              </a:rPr>
              <a:t>的</a:t>
            </a:r>
            <a:r>
              <a:rPr lang="en-US" altLang="zh-CN" sz="2800" dirty="0" smtClean="0">
                <a:latin typeface="微软雅黑" panose="020B0503020204020204" pitchFamily="34" charset="-122"/>
                <a:ea typeface="微软雅黑" panose="020B0503020204020204" pitchFamily="34" charset="-122"/>
              </a:rPr>
              <a:t>&lt;input&gt;</a:t>
            </a:r>
            <a:r>
              <a:rPr lang="zh-CN" altLang="en-US" sz="2800" dirty="0" smtClean="0">
                <a:latin typeface="微软雅黑" panose="020B0503020204020204" pitchFamily="34" charset="-122"/>
                <a:ea typeface="微软雅黑" panose="020B0503020204020204" pitchFamily="34" charset="-122"/>
              </a:rPr>
              <a:t>元素来表示，它是日期的输入框。</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387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8" name="文本框 7"/>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思考</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1" name="文本框 10"/>
          <p:cNvSpPr txBox="1"/>
          <p:nvPr/>
        </p:nvSpPr>
        <p:spPr>
          <a:xfrm>
            <a:off x="971668" y="1260089"/>
            <a:ext cx="9288774" cy="1066959"/>
          </a:xfrm>
          <a:prstGeom prst="rect">
            <a:avLst/>
          </a:prstGeom>
          <a:noFill/>
        </p:spPr>
        <p:txBody>
          <a:bodyPr wrap="square" rtlCol="0">
            <a:spAutoFit/>
          </a:bodyPr>
          <a:lstStyle/>
          <a:p>
            <a:pPr>
              <a:lnSpc>
                <a:spcPts val="3800"/>
              </a:lnSpc>
              <a:spcBef>
                <a:spcPts val="300"/>
              </a:spcBef>
            </a:pPr>
            <a:r>
              <a:rPr lang="zh-CN" altLang="en-US" sz="3000" dirty="0" smtClean="0">
                <a:latin typeface="微软雅黑" panose="020B0503020204020204" pitchFamily="34" charset="-122"/>
                <a:ea typeface="微软雅黑" panose="020B0503020204020204" pitchFamily="34" charset="-122"/>
              </a:rPr>
              <a:t>为什么使用了</a:t>
            </a:r>
            <a:r>
              <a:rPr lang="en-US" altLang="zh-CN" sz="3200" dirty="0" err="1">
                <a:latin typeface="微软雅黑" panose="020B0503020204020204" pitchFamily="34" charset="-122"/>
                <a:ea typeface="微软雅黑" panose="020B0503020204020204" pitchFamily="34" charset="-122"/>
                <a:sym typeface="Calibri" panose="020F0502020204030204" pitchFamily="34" charset="0"/>
              </a:rPr>
              <a:t>datepicker</a:t>
            </a:r>
            <a:r>
              <a:rPr lang="en-US" altLang="zh-CN" sz="3200" dirty="0">
                <a:latin typeface="微软雅黑" panose="020B0503020204020204" pitchFamily="34" charset="-122"/>
                <a:ea typeface="微软雅黑" panose="020B0503020204020204" pitchFamily="34" charset="-122"/>
                <a:sym typeface="Calibri" panose="020F0502020204030204" pitchFamily="34" charset="0"/>
              </a:rPr>
              <a:t>()</a:t>
            </a:r>
            <a:r>
              <a:rPr lang="zh-CN" altLang="en-US" sz="3000" dirty="0" smtClean="0">
                <a:latin typeface="微软雅黑" panose="020B0503020204020204" pitchFamily="34" charset="-122"/>
                <a:ea typeface="微软雅黑" panose="020B0503020204020204" pitchFamily="34" charset="-122"/>
              </a:rPr>
              <a:t>方法会彻底改变已渲染页面中的</a:t>
            </a:r>
            <a:r>
              <a:rPr lang="en-US" altLang="zh-CN" sz="3000" dirty="0" smtClean="0">
                <a:latin typeface="微软雅黑" panose="020B0503020204020204" pitchFamily="34" charset="-122"/>
                <a:ea typeface="微软雅黑" panose="020B0503020204020204" pitchFamily="34" charset="-122"/>
              </a:rPr>
              <a:t>HTML</a:t>
            </a:r>
            <a:r>
              <a:rPr lang="zh-CN" altLang="en-US" sz="3000" dirty="0" smtClean="0">
                <a:latin typeface="微软雅黑" panose="020B0503020204020204" pitchFamily="34" charset="-122"/>
                <a:ea typeface="微软雅黑" panose="020B0503020204020204" pitchFamily="34" charset="-122"/>
              </a:rPr>
              <a:t>元素的外观</a:t>
            </a:r>
            <a:endParaRPr lang="zh-CN" altLang="en-US" sz="30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705056">
            <a:off x="9086671" y="2691011"/>
            <a:ext cx="2772215" cy="2772215"/>
          </a:xfrm>
          <a:prstGeom prst="rect">
            <a:avLst/>
          </a:prstGeom>
        </p:spPr>
      </p:pic>
      <p:sp>
        <p:nvSpPr>
          <p:cNvPr id="13" name="文本框 12"/>
          <p:cNvSpPr txBox="1"/>
          <p:nvPr/>
        </p:nvSpPr>
        <p:spPr>
          <a:xfrm>
            <a:off x="971668" y="3708293"/>
            <a:ext cx="7655851" cy="1066959"/>
          </a:xfrm>
          <a:prstGeom prst="rect">
            <a:avLst/>
          </a:prstGeom>
          <a:noFill/>
        </p:spPr>
        <p:txBody>
          <a:bodyPr wrap="square" rtlCol="0">
            <a:spAutoFit/>
          </a:bodyPr>
          <a:lstStyle/>
          <a:p>
            <a:pPr>
              <a:lnSpc>
                <a:spcPts val="3800"/>
              </a:lnSpc>
              <a:spcBef>
                <a:spcPts val="300"/>
              </a:spcBef>
            </a:pPr>
            <a:r>
              <a:rPr lang="zh-CN" altLang="en-US" sz="2800" dirty="0" smtClean="0">
                <a:solidFill>
                  <a:srgbClr val="006600"/>
                </a:solidFill>
                <a:latin typeface="微软雅黑" panose="020B0503020204020204" pitchFamily="34" charset="-122"/>
                <a:ea typeface="微软雅黑" panose="020B0503020204020204" pitchFamily="34" charset="-122"/>
              </a:rPr>
              <a:t>该方法遍历了</a:t>
            </a:r>
            <a:r>
              <a:rPr lang="en-US" altLang="zh-CN" sz="2800" dirty="0" smtClean="0">
                <a:solidFill>
                  <a:srgbClr val="006600"/>
                </a:solidFill>
                <a:latin typeface="微软雅黑" panose="020B0503020204020204" pitchFamily="34" charset="-122"/>
                <a:ea typeface="微软雅黑" panose="020B0503020204020204" pitchFamily="34" charset="-122"/>
              </a:rPr>
              <a:t>HTML</a:t>
            </a:r>
            <a:r>
              <a:rPr lang="zh-CN" altLang="en-US" sz="2800" dirty="0" smtClean="0">
                <a:solidFill>
                  <a:srgbClr val="006600"/>
                </a:solidFill>
                <a:latin typeface="微软雅黑" panose="020B0503020204020204" pitchFamily="34" charset="-122"/>
                <a:ea typeface="微软雅黑" panose="020B0503020204020204" pitchFamily="34" charset="-122"/>
              </a:rPr>
              <a:t>代码并给日历元素</a:t>
            </a:r>
            <a:r>
              <a:rPr lang="zh-CN" altLang="en-US" sz="2800" dirty="0">
                <a:solidFill>
                  <a:srgbClr val="FF3300"/>
                </a:solidFill>
                <a:latin typeface="微软雅黑" panose="020B0503020204020204" pitchFamily="34" charset="-122"/>
                <a:ea typeface="微软雅黑" panose="020B0503020204020204" pitchFamily="34" charset="-122"/>
              </a:rPr>
              <a:t>自动增加</a:t>
            </a:r>
            <a:r>
              <a:rPr lang="zh-CN" altLang="en-US" sz="2800" dirty="0" smtClean="0">
                <a:solidFill>
                  <a:srgbClr val="006600"/>
                </a:solidFill>
                <a:latin typeface="微软雅黑" panose="020B0503020204020204" pitchFamily="34" charset="-122"/>
                <a:ea typeface="微软雅黑" panose="020B0503020204020204" pitchFamily="34" charset="-122"/>
              </a:rPr>
              <a:t>了</a:t>
            </a:r>
            <a:r>
              <a:rPr lang="zh-CN" altLang="en-US" sz="2800" dirty="0">
                <a:solidFill>
                  <a:srgbClr val="FF3300"/>
                </a:solidFill>
                <a:latin typeface="微软雅黑" panose="020B0503020204020204" pitchFamily="34" charset="-122"/>
                <a:ea typeface="微软雅黑" panose="020B0503020204020204" pitchFamily="34" charset="-122"/>
              </a:rPr>
              <a:t>特定</a:t>
            </a:r>
            <a:r>
              <a:rPr lang="zh-CN" altLang="en-US" sz="2800" dirty="0" smtClean="0">
                <a:solidFill>
                  <a:srgbClr val="FF3300"/>
                </a:solidFill>
                <a:latin typeface="微软雅黑" panose="020B0503020204020204" pitchFamily="34" charset="-122"/>
                <a:ea typeface="微软雅黑" panose="020B0503020204020204" pitchFamily="34" charset="-122"/>
              </a:rPr>
              <a:t>的</a:t>
            </a:r>
            <a:r>
              <a:rPr lang="en-US" altLang="zh-CN" sz="2800" dirty="0" smtClean="0">
                <a:solidFill>
                  <a:srgbClr val="FF3300"/>
                </a:solidFill>
                <a:latin typeface="微软雅黑" panose="020B0503020204020204" pitchFamily="34" charset="-122"/>
                <a:ea typeface="微软雅黑" panose="020B0503020204020204" pitchFamily="34" charset="-122"/>
              </a:rPr>
              <a:t>CSS</a:t>
            </a:r>
            <a:r>
              <a:rPr lang="zh-CN" altLang="en-US" sz="2800" dirty="0" smtClean="0">
                <a:solidFill>
                  <a:srgbClr val="FF3300"/>
                </a:solidFill>
                <a:latin typeface="微软雅黑" panose="020B0503020204020204" pitchFamily="34" charset="-122"/>
                <a:ea typeface="微软雅黑" panose="020B0503020204020204" pitchFamily="34" charset="-122"/>
              </a:rPr>
              <a:t>类</a:t>
            </a:r>
            <a:r>
              <a:rPr lang="zh-CN" altLang="en-US" sz="2800" dirty="0" smtClean="0">
                <a:solidFill>
                  <a:srgbClr val="006600"/>
                </a:solidFill>
                <a:latin typeface="微软雅黑" panose="020B0503020204020204" pitchFamily="34" charset="-122"/>
                <a:ea typeface="微软雅黑" panose="020B0503020204020204" pitchFamily="34" charset="-122"/>
              </a:rPr>
              <a:t>，赋予了它们适当的样式。</a:t>
            </a:r>
            <a:endParaRPr lang="zh-CN" altLang="en-US" sz="2800" dirty="0">
              <a:solidFill>
                <a:srgbClr val="0066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046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2</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2" name="矩形 1"/>
          <p:cNvSpPr/>
          <p:nvPr/>
        </p:nvSpPr>
        <p:spPr>
          <a:xfrm>
            <a:off x="899662" y="1188084"/>
            <a:ext cx="10512876" cy="2425279"/>
          </a:xfrm>
          <a:prstGeom prst="rect">
            <a:avLst/>
          </a:prstGeom>
        </p:spPr>
        <p:txBody>
          <a:bodyPr wrap="square">
            <a:spAutoFit/>
          </a:bodyPr>
          <a:lstStyle/>
          <a:p>
            <a:pPr marL="0" indent="0">
              <a:spcAft>
                <a:spcPts val="600"/>
              </a:spcAft>
              <a:buNone/>
            </a:pPr>
            <a:r>
              <a:rPr lang="zh-CN" altLang="en-US" sz="2800" dirty="0" smtClean="0">
                <a:latin typeface="微软雅黑" panose="020B0503020204020204" pitchFamily="34" charset="-122"/>
                <a:ea typeface="微软雅黑" panose="020B0503020204020204" pitchFamily="34" charset="-122"/>
              </a:rPr>
              <a:t>自定义日期选择器</a:t>
            </a:r>
            <a:r>
              <a:rPr lang="en-US" altLang="zh-CN"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需要</a:t>
            </a:r>
            <a:r>
              <a:rPr lang="zh-CN" altLang="en-US" sz="2800" dirty="0" smtClean="0">
                <a:latin typeface="微软雅黑" panose="020B0503020204020204" pitchFamily="34" charset="-122"/>
                <a:ea typeface="微软雅黑" panose="020B0503020204020204" pitchFamily="34" charset="-122"/>
              </a:rPr>
              <a:t>使用指定</a:t>
            </a:r>
            <a:r>
              <a:rPr lang="zh-CN" altLang="en-US" sz="2800" dirty="0">
                <a:latin typeface="微软雅黑" panose="020B0503020204020204" pitchFamily="34" charset="-122"/>
                <a:ea typeface="微软雅黑" panose="020B0503020204020204" pitchFamily="34" charset="-122"/>
              </a:rPr>
              <a:t>的</a:t>
            </a:r>
            <a:r>
              <a:rPr lang="en-US" altLang="zh-CN" sz="2800" dirty="0">
                <a:latin typeface="微软雅黑" panose="020B0503020204020204" pitchFamily="34" charset="-122"/>
                <a:ea typeface="微软雅黑" panose="020B0503020204020204" pitchFamily="34" charset="-122"/>
              </a:rPr>
              <a:t>CSS class </a:t>
            </a:r>
            <a:r>
              <a:rPr lang="zh-CN" altLang="en-US" sz="2800" dirty="0">
                <a:latin typeface="微软雅黑" panose="020B0503020204020204" pitchFamily="34" charset="-122"/>
                <a:ea typeface="微软雅黑" panose="020B0503020204020204" pitchFamily="34" charset="-122"/>
              </a:rPr>
              <a:t>名称</a:t>
            </a:r>
            <a:endParaRPr lang="en-US" altLang="zh-CN" sz="2800" dirty="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chemeClr val="tx1"/>
              </a:buClr>
              <a:buSzPct val="60000"/>
            </a:pPr>
            <a:r>
              <a:rPr lang="en-US" altLang="zh-CN" sz="2600" dirty="0" err="1" smtClean="0">
                <a:latin typeface="微软雅黑" panose="020B0503020204020204" pitchFamily="34" charset="-122"/>
                <a:ea typeface="微软雅黑" panose="020B0503020204020204" pitchFamily="34" charset="-122"/>
              </a:rPr>
              <a:t>ui-datepicker</a:t>
            </a:r>
            <a:r>
              <a:rPr lang="zh-CN" altLang="en-US" sz="2600" dirty="0" smtClean="0">
                <a:latin typeface="微软雅黑" panose="020B0503020204020204" pitchFamily="34" charset="-122"/>
                <a:ea typeface="微软雅黑" panose="020B0503020204020204" pitchFamily="34" charset="-122"/>
              </a:rPr>
              <a:t>：整个日期选择器。</a:t>
            </a:r>
            <a:endParaRPr lang="en-US" altLang="zh-CN" sz="26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chemeClr val="tx1"/>
              </a:buClr>
              <a:buSzPct val="60000"/>
            </a:pPr>
            <a:r>
              <a:rPr lang="en-US" altLang="zh-CN" sz="2600" dirty="0" err="1" smtClean="0">
                <a:latin typeface="微软雅黑" panose="020B0503020204020204" pitchFamily="34" charset="-122"/>
                <a:ea typeface="微软雅黑" panose="020B0503020204020204" pitchFamily="34" charset="-122"/>
              </a:rPr>
              <a:t>ui</a:t>
            </a:r>
            <a:r>
              <a:rPr lang="en-US" altLang="zh-CN"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datepicker</a:t>
            </a:r>
            <a:r>
              <a:rPr lang="en-US" altLang="zh-CN" sz="2600" dirty="0" smtClean="0">
                <a:latin typeface="微软雅黑" panose="020B0503020204020204" pitchFamily="34" charset="-122"/>
                <a:ea typeface="微软雅黑" panose="020B0503020204020204" pitchFamily="34" charset="-122"/>
              </a:rPr>
              <a:t>-header</a:t>
            </a:r>
            <a:r>
              <a:rPr lang="zh-CN" altLang="en-US" sz="2600" dirty="0" smtClean="0">
                <a:latin typeface="微软雅黑" panose="020B0503020204020204" pitchFamily="34" charset="-122"/>
                <a:ea typeface="微软雅黑" panose="020B0503020204020204" pitchFamily="34" charset="-122"/>
              </a:rPr>
              <a:t>：日期选择器的导航条。</a:t>
            </a:r>
            <a:endParaRPr lang="en-US" altLang="zh-CN" sz="26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buClr>
                <a:schemeClr val="tx1"/>
              </a:buClr>
              <a:buSzPct val="60000"/>
            </a:pPr>
            <a:r>
              <a:rPr lang="en-US" altLang="zh-CN" sz="2600" dirty="0" err="1" smtClean="0">
                <a:latin typeface="微软雅黑" panose="020B0503020204020204" pitchFamily="34" charset="-122"/>
                <a:ea typeface="微软雅黑" panose="020B0503020204020204" pitchFamily="34" charset="-122"/>
              </a:rPr>
              <a:t>ui</a:t>
            </a:r>
            <a:r>
              <a:rPr lang="en-US" altLang="zh-CN"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datepicker</a:t>
            </a:r>
            <a:r>
              <a:rPr lang="en-US" altLang="zh-CN" sz="2600" dirty="0" smtClean="0">
                <a:latin typeface="微软雅黑" panose="020B0503020204020204" pitchFamily="34" charset="-122"/>
                <a:ea typeface="微软雅黑" panose="020B0503020204020204" pitchFamily="34" charset="-122"/>
              </a:rPr>
              <a:t>-calendar</a:t>
            </a:r>
            <a:r>
              <a:rPr lang="zh-CN" altLang="en-US" sz="2600" dirty="0" smtClean="0">
                <a:latin typeface="微软雅黑" panose="020B0503020204020204" pitchFamily="34" charset="-122"/>
                <a:ea typeface="微软雅黑" panose="020B0503020204020204" pitchFamily="34" charset="-122"/>
              </a:rPr>
              <a:t>：日期选择器容器。</a:t>
            </a:r>
            <a:endParaRPr lang="en-US" altLang="zh-CN" sz="2600" dirty="0" smtClean="0">
              <a:latin typeface="微软雅黑" panose="020B0503020204020204" pitchFamily="34" charset="-122"/>
              <a:ea typeface="微软雅黑" panose="020B0503020204020204" pitchFamily="34" charset="-122"/>
            </a:endParaRPr>
          </a:p>
        </p:txBody>
      </p:sp>
      <p:sp>
        <p:nvSpPr>
          <p:cNvPr id="6"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7" name="文本框 6"/>
          <p:cNvSpPr txBox="1"/>
          <p:nvPr/>
        </p:nvSpPr>
        <p:spPr>
          <a:xfrm>
            <a:off x="1763734" y="127132"/>
            <a:ext cx="496841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主题化</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1537511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5472456" cy="584775"/>
          </a:xfrm>
          <a:prstGeom prst="rect">
            <a:avLst/>
          </a:prstGeom>
          <a:noFill/>
        </p:spPr>
        <p:txBody>
          <a:bodyPr wrap="square" rtlCol="0">
            <a:spAutoFit/>
          </a:bodyPr>
          <a:lstStyle/>
          <a:p>
            <a:r>
              <a:rPr lang="en-US" altLang="zh-CN" sz="3200" b="1" dirty="0" err="1"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datepicker</a:t>
            </a:r>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a:t>
            </a:r>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微软雅黑" panose="020B0503020204020204" pitchFamily="34" charset="-122"/>
              </a:rPr>
              <a:t>options</a:t>
            </a:r>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方法</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3" name="文本框 2"/>
          <p:cNvSpPr txBox="1"/>
          <p:nvPr/>
        </p:nvSpPr>
        <p:spPr>
          <a:xfrm>
            <a:off x="971668" y="4044293"/>
            <a:ext cx="10008834" cy="523220"/>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en-US" altLang="zh-CN" sz="2800" dirty="0" smtClean="0">
                <a:latin typeface="微软雅黑" panose="020B0503020204020204" pitchFamily="34" charset="-122"/>
                <a:ea typeface="微软雅黑" panose="020B0503020204020204" pitchFamily="34" charset="-122"/>
                <a:cs typeface="Calibri" panose="020F0502020204030204" pitchFamily="34" charset="0"/>
              </a:rPr>
              <a:t>           $(selector, context) .</a:t>
            </a:r>
            <a:r>
              <a:rPr lang="en-US" altLang="zh-CN" sz="2800" dirty="0" err="1" smtClean="0">
                <a:latin typeface="微软雅黑" panose="020B0503020204020204" pitchFamily="34" charset="-122"/>
                <a:ea typeface="微软雅黑" panose="020B0503020204020204" pitchFamily="34" charset="-122"/>
                <a:cs typeface="Calibri" panose="020F0502020204030204" pitchFamily="34" charset="0"/>
              </a:rPr>
              <a:t>datepicker</a:t>
            </a:r>
            <a:r>
              <a:rPr lang="en-US" altLang="zh-CN" sz="2800" dirty="0">
                <a:latin typeface="微软雅黑" panose="020B0503020204020204" pitchFamily="34" charset="-122"/>
                <a:ea typeface="微软雅黑" panose="020B0503020204020204" pitchFamily="34" charset="-122"/>
                <a:cs typeface="Calibri" panose="020F0502020204030204" pitchFamily="34" charset="0"/>
              </a:rPr>
              <a:t>( </a:t>
            </a:r>
            <a:r>
              <a:rPr lang="en-US" altLang="zh-CN" sz="2800" dirty="0" smtClean="0">
                <a:latin typeface="微软雅黑" panose="020B0503020204020204" pitchFamily="34" charset="-122"/>
                <a:ea typeface="微软雅黑" panose="020B0503020204020204" pitchFamily="34" charset="-122"/>
                <a:cs typeface="Calibri" panose="020F0502020204030204" pitchFamily="34" charset="0"/>
              </a:rPr>
              <a:t>options)</a:t>
            </a:r>
          </a:p>
        </p:txBody>
      </p:sp>
      <p:sp>
        <p:nvSpPr>
          <p:cNvPr id="9" name="文本框 8"/>
          <p:cNvSpPr txBox="1"/>
          <p:nvPr/>
        </p:nvSpPr>
        <p:spPr>
          <a:xfrm>
            <a:off x="971668" y="1242757"/>
            <a:ext cx="9864822" cy="1797415"/>
          </a:xfrm>
          <a:prstGeom prst="rect">
            <a:avLst/>
          </a:prstGeom>
          <a:noFill/>
        </p:spPr>
        <p:txBody>
          <a:bodyPr wrap="square" rtlCol="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608259"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1216518"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824777"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2433036"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3041294" algn="l" defTabSz="1216518"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3649553" algn="l" defTabSz="1216518"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4257812" algn="l" defTabSz="1216518"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4866071" algn="l" defTabSz="1216518"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20000"/>
              </a:lnSpc>
              <a:spcBef>
                <a:spcPts val="600"/>
              </a:spcBef>
              <a:spcAft>
                <a:spcPts val="600"/>
              </a:spcAft>
            </a:pPr>
            <a:r>
              <a:rPr lang="en-US" altLang="zh-CN" sz="2800" dirty="0" err="1" smtClean="0">
                <a:latin typeface="微软雅黑" panose="020B0503020204020204" pitchFamily="34" charset="-122"/>
                <a:ea typeface="微软雅黑" panose="020B0503020204020204" pitchFamily="34" charset="-122"/>
                <a:sym typeface="Calibri" panose="020F0502020204030204" pitchFamily="34" charset="0"/>
              </a:rPr>
              <a:t>datepicker</a:t>
            </a:r>
            <a:r>
              <a:rPr lang="en-US" altLang="zh-CN" sz="2800" dirty="0" smtClean="0">
                <a:latin typeface="微软雅黑" panose="020B0503020204020204" pitchFamily="34" charset="-122"/>
                <a:ea typeface="微软雅黑" panose="020B0503020204020204" pitchFamily="34" charset="-122"/>
              </a:rPr>
              <a:t>(options</a:t>
            </a:r>
            <a:r>
              <a:rPr lang="en-US" altLang="zh-CN"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方法声明使用日历机制来管理</a:t>
            </a:r>
            <a:r>
              <a:rPr lang="en-US" altLang="zh-CN" sz="2800" dirty="0" smtClean="0">
                <a:latin typeface="微软雅黑" panose="020B0503020204020204" pitchFamily="34" charset="-122"/>
                <a:ea typeface="微软雅黑" panose="020B0503020204020204" pitchFamily="34" charset="-122"/>
              </a:rPr>
              <a:t>HTML</a:t>
            </a:r>
            <a:r>
              <a:rPr lang="zh-CN" altLang="en-US" sz="2800" dirty="0" smtClean="0">
                <a:latin typeface="微软雅黑" panose="020B0503020204020204" pitchFamily="34" charset="-122"/>
                <a:ea typeface="微软雅黑" panose="020B0503020204020204" pitchFamily="34" charset="-122"/>
              </a:rPr>
              <a:t>元素。</a:t>
            </a:r>
            <a:r>
              <a:rPr lang="en-US" altLang="zh-CN" sz="2800" dirty="0">
                <a:latin typeface="微软雅黑" panose="020B0503020204020204" pitchFamily="34" charset="-122"/>
                <a:ea typeface="微软雅黑" panose="020B0503020204020204" pitchFamily="34" charset="-122"/>
              </a:rPr>
              <a:t>o</a:t>
            </a:r>
            <a:r>
              <a:rPr lang="en-US" altLang="zh-CN" sz="2800" dirty="0" smtClean="0">
                <a:latin typeface="微软雅黑" panose="020B0503020204020204" pitchFamily="34" charset="-122"/>
                <a:ea typeface="微软雅黑" panose="020B0503020204020204" pitchFamily="34" charset="-122"/>
              </a:rPr>
              <a:t>ptions</a:t>
            </a:r>
            <a:r>
              <a:rPr lang="zh-CN" altLang="en-US" sz="2800" dirty="0" smtClean="0">
                <a:latin typeface="微软雅黑" panose="020B0503020204020204" pitchFamily="34" charset="-122"/>
                <a:ea typeface="微软雅黑" panose="020B0503020204020204" pitchFamily="34" charset="-122"/>
              </a:rPr>
              <a:t>参数是一个对象，用来指定日期选择器的外观及行为。</a:t>
            </a:r>
            <a:endParaRPr lang="en-US" altLang="zh-CN" sz="2800" dirty="0" smtClean="0">
              <a:latin typeface="微软雅黑" panose="020B0503020204020204" pitchFamily="34" charset="-122"/>
              <a:ea typeface="微软雅黑" panose="020B0503020204020204" pitchFamily="34" charset="-122"/>
            </a:endParaRPr>
          </a:p>
          <a:p>
            <a:pPr>
              <a:lnSpc>
                <a:spcPct val="120000"/>
              </a:lnSpc>
              <a:spcBef>
                <a:spcPts val="600"/>
              </a:spcBef>
              <a:spcAft>
                <a:spcPts val="600"/>
              </a:spcAft>
            </a:pPr>
            <a:r>
              <a:rPr lang="zh-CN" altLang="en-US" sz="2800" dirty="0">
                <a:latin typeface="微软雅黑" panose="020B0503020204020204" pitchFamily="34" charset="-122"/>
                <a:ea typeface="微软雅黑" panose="020B0503020204020204" pitchFamily="34" charset="-122"/>
              </a:rPr>
              <a:t>能</a:t>
            </a:r>
            <a:r>
              <a:rPr lang="zh-CN" altLang="en-US" sz="2800" dirty="0" smtClean="0">
                <a:latin typeface="微软雅黑" panose="020B0503020204020204" pitchFamily="34" charset="-122"/>
                <a:ea typeface="微软雅黑" panose="020B0503020204020204" pitchFamily="34" charset="-122"/>
              </a:rPr>
              <a:t>够指定不同国家的日期显示格式。</a:t>
            </a:r>
            <a:endParaRPr lang="en-US" altLang="zh-CN" sz="2800"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971668" y="4860389"/>
            <a:ext cx="10008834" cy="523220"/>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en-US" altLang="zh-CN" sz="2800" dirty="0" smtClean="0">
                <a:latin typeface="微软雅黑" panose="020B0503020204020204" pitchFamily="34" charset="-122"/>
                <a:ea typeface="微软雅黑" panose="020B0503020204020204" pitchFamily="34" charset="-122"/>
                <a:cs typeface="Calibri" panose="020F0502020204030204" pitchFamily="34" charset="0"/>
              </a:rPr>
              <a:t>           $(selector, context) .</a:t>
            </a:r>
            <a:r>
              <a:rPr lang="en-US" altLang="zh-CN" sz="2800" dirty="0" err="1" smtClean="0">
                <a:latin typeface="微软雅黑" panose="020B0503020204020204" pitchFamily="34" charset="-122"/>
                <a:ea typeface="微软雅黑" panose="020B0503020204020204" pitchFamily="34" charset="-122"/>
                <a:cs typeface="Calibri" panose="020F0502020204030204" pitchFamily="34" charset="0"/>
              </a:rPr>
              <a:t>datepicker</a:t>
            </a:r>
            <a:r>
              <a:rPr lang="en-US" altLang="zh-CN" sz="2800" dirty="0">
                <a:latin typeface="微软雅黑" panose="020B0503020204020204" pitchFamily="34" charset="-122"/>
                <a:ea typeface="微软雅黑" panose="020B0503020204020204" pitchFamily="34" charset="-122"/>
                <a:cs typeface="Calibri" panose="020F0502020204030204" pitchFamily="34" charset="0"/>
              </a:rPr>
              <a:t>( </a:t>
            </a:r>
            <a:r>
              <a:rPr lang="en-US" altLang="zh-CN" sz="2800" dirty="0" smtClean="0">
                <a:latin typeface="微软雅黑" panose="020B0503020204020204" pitchFamily="34" charset="-122"/>
                <a:ea typeface="微软雅黑" panose="020B0503020204020204" pitchFamily="34" charset="-122"/>
                <a:cs typeface="Calibri" panose="020F0502020204030204" pitchFamily="34" charset="0"/>
              </a:rPr>
              <a:t>“action”, </a:t>
            </a:r>
            <a:r>
              <a:rPr lang="en-US" altLang="zh-CN" sz="2800" dirty="0" err="1" smtClean="0">
                <a:latin typeface="微软雅黑" panose="020B0503020204020204" pitchFamily="34" charset="-122"/>
                <a:ea typeface="微软雅黑" panose="020B0503020204020204" pitchFamily="34" charset="-122"/>
                <a:cs typeface="Calibri" panose="020F0502020204030204" pitchFamily="34" charset="0"/>
              </a:rPr>
              <a:t>params</a:t>
            </a:r>
            <a:r>
              <a:rPr lang="en-US" altLang="zh-CN" sz="2800" dirty="0" smtClean="0">
                <a:latin typeface="微软雅黑" panose="020B0503020204020204" pitchFamily="34" charset="-122"/>
                <a:ea typeface="微软雅黑" panose="020B0503020204020204" pitchFamily="34" charset="-122"/>
                <a:cs typeface="Calibri" panose="020F0502020204030204" pitchFamily="34" charset="0"/>
              </a:rPr>
              <a:t>)</a:t>
            </a:r>
          </a:p>
        </p:txBody>
      </p:sp>
    </p:spTree>
    <p:extLst>
      <p:ext uri="{BB962C8B-B14F-4D97-AF65-F5344CB8AC3E}">
        <p14:creationId xmlns:p14="http://schemas.microsoft.com/office/powerpoint/2010/main" val="770377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951056" y="928075"/>
            <a:ext cx="4968414"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cs typeface="Calibri" panose="020F0502020204030204" pitchFamily="34" charset="0"/>
              </a:rPr>
              <a:t>管理日历</a:t>
            </a:r>
            <a:r>
              <a:rPr lang="zh-CN" altLang="en-US" sz="2800" dirty="0">
                <a:latin typeface="微软雅黑" panose="020B0503020204020204" pitchFamily="34" charset="-122"/>
                <a:ea typeface="微软雅黑" panose="020B0503020204020204" pitchFamily="34" charset="-122"/>
                <a:cs typeface="Calibri" panose="020F0502020204030204" pitchFamily="34" charset="0"/>
              </a:rPr>
              <a:t>的外观和视觉</a:t>
            </a:r>
            <a:r>
              <a:rPr lang="zh-CN" altLang="en-US" sz="2800" dirty="0" smtClean="0">
                <a:latin typeface="微软雅黑" panose="020B0503020204020204" pitchFamily="34" charset="-122"/>
                <a:ea typeface="微软雅黑" panose="020B0503020204020204" pitchFamily="34" charset="-122"/>
                <a:cs typeface="Calibri" panose="020F0502020204030204" pitchFamily="34" charset="0"/>
              </a:rPr>
              <a:t>特效。</a:t>
            </a:r>
            <a:endParaRPr lang="zh-CN" altLang="en-US" sz="2800"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graphicFrame>
        <p:nvGraphicFramePr>
          <p:cNvPr id="6" name="表格 5"/>
          <p:cNvGraphicFramePr>
            <a:graphicFrameLocks noGrp="1"/>
          </p:cNvGraphicFramePr>
          <p:nvPr>
            <p:extLst/>
          </p:nvPr>
        </p:nvGraphicFramePr>
        <p:xfrm>
          <a:off x="1005188" y="1512741"/>
          <a:ext cx="10479356" cy="5259634"/>
        </p:xfrm>
        <a:graphic>
          <a:graphicData uri="http://schemas.openxmlformats.org/drawingml/2006/table">
            <a:tbl>
              <a:tblPr firstRow="1" bandRow="1">
                <a:tableStyleId>{8799B23B-EC83-4686-B30A-512413B5E67A}</a:tableStyleId>
              </a:tblPr>
              <a:tblGrid>
                <a:gridCol w="2630702">
                  <a:extLst>
                    <a:ext uri="{9D8B030D-6E8A-4147-A177-3AD203B41FA5}">
                      <a16:colId xmlns:a16="http://schemas.microsoft.com/office/drawing/2014/main" val="2902980255"/>
                    </a:ext>
                  </a:extLst>
                </a:gridCol>
                <a:gridCol w="6071670">
                  <a:extLst>
                    <a:ext uri="{9D8B030D-6E8A-4147-A177-3AD203B41FA5}">
                      <a16:colId xmlns:a16="http://schemas.microsoft.com/office/drawing/2014/main" val="2726539436"/>
                    </a:ext>
                  </a:extLst>
                </a:gridCol>
                <a:gridCol w="1776984">
                  <a:extLst>
                    <a:ext uri="{9D8B030D-6E8A-4147-A177-3AD203B41FA5}">
                      <a16:colId xmlns:a16="http://schemas.microsoft.com/office/drawing/2014/main" val="4000498846"/>
                    </a:ext>
                  </a:extLst>
                </a:gridCol>
              </a:tblGrid>
              <a:tr h="433371">
                <a:tc>
                  <a:txBody>
                    <a:bodyPr/>
                    <a:lstStyle/>
                    <a:p>
                      <a:pPr algn="ctr"/>
                      <a:r>
                        <a:rPr lang="zh-CN" altLang="en-US" sz="2400" dirty="0" smtClean="0"/>
                        <a:t>选项</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dirty="0" smtClean="0"/>
                        <a:t>功能</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dirty="0" smtClean="0"/>
                        <a:t>默认值</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494760845"/>
                  </a:ext>
                </a:extLst>
              </a:tr>
              <a:tr h="504754">
                <a:tc>
                  <a:txBody>
                    <a:bodyPr/>
                    <a:lstStyle/>
                    <a:p>
                      <a:r>
                        <a:rPr lang="en-US" altLang="zh-CN" sz="2400" dirty="0" err="1" smtClean="0"/>
                        <a:t>firstDay</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指定日期从星期几开始</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marL="0" marR="0" indent="0" algn="l" defTabSz="912114" rtl="0" eaLnBrk="1" fontAlgn="auto" latinLnBrk="0" hangingPunct="1">
                        <a:lnSpc>
                          <a:spcPct val="100000"/>
                        </a:lnSpc>
                        <a:spcBef>
                          <a:spcPts val="0"/>
                        </a:spcBef>
                        <a:spcAft>
                          <a:spcPts val="0"/>
                        </a:spcAft>
                        <a:buClrTx/>
                        <a:buSzTx/>
                        <a:buFontTx/>
                        <a:buNone/>
                        <a:tabLst/>
                        <a:defRPr/>
                      </a:pPr>
                      <a:r>
                        <a:rPr lang="en-US" altLang="zh-CN" sz="2400" dirty="0" smtClean="0"/>
                        <a:t>0</a:t>
                      </a:r>
                      <a:r>
                        <a:rPr lang="zh-CN" altLang="en-US" sz="2400" dirty="0" smtClean="0"/>
                        <a:t>（星期日）</a:t>
                      </a:r>
                      <a:endParaRPr lang="zh-CN" altLang="en-US" sz="2400" dirty="0" smtClean="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645464357"/>
                  </a:ext>
                </a:extLst>
              </a:tr>
              <a:tr h="433371">
                <a:tc>
                  <a:txBody>
                    <a:bodyPr/>
                    <a:lstStyle/>
                    <a:p>
                      <a:pPr marL="0" algn="l" defTabSz="912114" rtl="0" eaLnBrk="1" latinLnBrk="0" hangingPunct="1"/>
                      <a:r>
                        <a:rPr lang="en-US" altLang="zh-CN" sz="2400" kern="1200" dirty="0" err="1" smtClean="0"/>
                        <a:t>numberOfMonths</a:t>
                      </a:r>
                      <a:endParaRPr lang="zh-CN" altLang="en-US" sz="24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日历中同时显示的月份个数</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en-US" altLang="zh-CN" sz="2400" dirty="0" smtClean="0"/>
                        <a:t>1</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31329772"/>
                  </a:ext>
                </a:extLst>
              </a:tr>
              <a:tr h="433371">
                <a:tc>
                  <a:txBody>
                    <a:bodyPr/>
                    <a:lstStyle/>
                    <a:p>
                      <a:pPr marL="0" algn="l" defTabSz="912114" rtl="0" eaLnBrk="1" latinLnBrk="0" hangingPunct="1"/>
                      <a:r>
                        <a:rPr lang="en-US" altLang="zh-CN" sz="2400" kern="1200" dirty="0" err="1" smtClean="0"/>
                        <a:t>showOtherMonths</a:t>
                      </a:r>
                      <a:endParaRPr lang="zh-CN" altLang="en-US" sz="24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2114" rtl="0" eaLnBrk="1" fontAlgn="auto" latinLnBrk="0" hangingPunct="1">
                        <a:lnSpc>
                          <a:spcPct val="100000"/>
                        </a:lnSpc>
                        <a:spcBef>
                          <a:spcPts val="0"/>
                        </a:spcBef>
                        <a:spcAft>
                          <a:spcPts val="0"/>
                        </a:spcAft>
                        <a:buClrTx/>
                        <a:buSzTx/>
                        <a:buFontTx/>
                        <a:buNone/>
                        <a:tabLst/>
                        <a:defRPr/>
                      </a:pPr>
                      <a:r>
                        <a:rPr lang="zh-CN" altLang="en-US" sz="2400" dirty="0" smtClean="0">
                          <a:latin typeface="微软雅黑" panose="020B0503020204020204" pitchFamily="34" charset="-122"/>
                          <a:ea typeface="微软雅黑" panose="020B0503020204020204" pitchFamily="34" charset="-122"/>
                        </a:rPr>
                        <a:t>如果月份的第一天不落在</a:t>
                      </a:r>
                      <a:r>
                        <a:rPr lang="en-US" altLang="zh-CN" sz="2400" dirty="0" err="1" smtClean="0">
                          <a:latin typeface="微软雅黑" panose="020B0503020204020204" pitchFamily="34" charset="-122"/>
                          <a:ea typeface="微软雅黑" panose="020B0503020204020204" pitchFamily="34" charset="-122"/>
                        </a:rPr>
                        <a:t>firstDay</a:t>
                      </a:r>
                      <a:r>
                        <a:rPr lang="zh-CN" altLang="en-US" sz="2400" dirty="0" smtClean="0">
                          <a:latin typeface="微软雅黑" panose="020B0503020204020204" pitchFamily="34" charset="-122"/>
                          <a:ea typeface="微软雅黑" panose="020B0503020204020204" pitchFamily="34" charset="-122"/>
                        </a:rPr>
                        <a:t>指定的日期上，则月份开始和结束没有使用的单元格是否显示上个月或下个月的日期。</a:t>
                      </a:r>
                    </a:p>
                  </a:txBody>
                  <a:tcPr/>
                </a:tc>
                <a:tc>
                  <a:txBody>
                    <a:bodyPr/>
                    <a:lstStyle/>
                    <a:p>
                      <a:r>
                        <a:rPr lang="en-US" altLang="zh-CN" sz="2400" dirty="0" smtClean="0"/>
                        <a:t>false</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702080478"/>
                  </a:ext>
                </a:extLst>
              </a:tr>
              <a:tr h="433371">
                <a:tc>
                  <a:txBody>
                    <a:bodyPr/>
                    <a:lstStyle/>
                    <a:p>
                      <a:r>
                        <a:rPr lang="en-US" altLang="zh-CN" sz="2400" dirty="0" err="1" smtClean="0"/>
                        <a:t>selectOtherMonths</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是否可以在当前月份中选择上个月份或下个月份中的日期</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en-US" altLang="zh-CN" sz="2400" dirty="0" smtClean="0"/>
                        <a:t>false</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199205856"/>
                  </a:ext>
                </a:extLst>
              </a:tr>
              <a:tr h="433371">
                <a:tc>
                  <a:txBody>
                    <a:bodyPr/>
                    <a:lstStyle/>
                    <a:p>
                      <a:r>
                        <a:rPr lang="en-US" altLang="zh-CN" sz="2400" dirty="0" err="1" smtClean="0"/>
                        <a:t>changeMonth</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显示快速选择月份的下拉列表</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en-US" altLang="zh-CN" sz="2400" dirty="0" smtClean="0"/>
                        <a:t>false</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798646004"/>
                  </a:ext>
                </a:extLst>
              </a:tr>
              <a:tr h="433371">
                <a:tc>
                  <a:txBody>
                    <a:bodyPr/>
                    <a:lstStyle/>
                    <a:p>
                      <a:r>
                        <a:rPr lang="en-US" altLang="zh-CN" sz="2400" dirty="0" err="1" smtClean="0"/>
                        <a:t>changeYear</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显示快速选择年份的下拉列表</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en-US" altLang="zh-CN" sz="2400" dirty="0" smtClean="0"/>
                        <a:t>false</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772727738"/>
                  </a:ext>
                </a:extLst>
              </a:tr>
              <a:tr h="433371">
                <a:tc>
                  <a:txBody>
                    <a:bodyPr/>
                    <a:lstStyle/>
                    <a:p>
                      <a:r>
                        <a:rPr lang="en-US" altLang="zh-CN" sz="2400" dirty="0" err="1" smtClean="0"/>
                        <a:t>showAnim</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日历在显示或消失时产生的动画特效</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en-US" altLang="zh-CN" sz="2400" dirty="0" err="1" smtClean="0"/>
                        <a:t>fadeIn</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34445806"/>
                  </a:ext>
                </a:extLst>
              </a:tr>
              <a:tr h="433371">
                <a:tc>
                  <a:txBody>
                    <a:bodyPr/>
                    <a:lstStyle/>
                    <a:p>
                      <a:r>
                        <a:rPr lang="en-US" altLang="zh-CN" sz="2400" dirty="0" smtClean="0"/>
                        <a:t>duration</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日期选择器打开的速度</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en-US" altLang="zh-CN" sz="2400" dirty="0" smtClean="0"/>
                        <a:t>normal</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01273189"/>
                  </a:ext>
                </a:extLst>
              </a:tr>
            </a:tbl>
          </a:graphicData>
        </a:graphic>
      </p:graphicFrame>
      <p:sp>
        <p:nvSpPr>
          <p:cNvPr id="9" name="文本框 8"/>
          <p:cNvSpPr txBox="1"/>
          <p:nvPr/>
        </p:nvSpPr>
        <p:spPr>
          <a:xfrm>
            <a:off x="1763734" y="127132"/>
            <a:ext cx="5472456" cy="584775"/>
          </a:xfrm>
          <a:prstGeom prst="rect">
            <a:avLst/>
          </a:prstGeom>
          <a:noFill/>
        </p:spPr>
        <p:txBody>
          <a:bodyPr wrap="square" rtlCol="0">
            <a:spAutoFit/>
          </a:bodyPr>
          <a:lstStyle/>
          <a:p>
            <a:r>
              <a:rPr lang="en-US" altLang="zh-CN" sz="3200" b="1" dirty="0" err="1"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datepicker</a:t>
            </a:r>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a:t>
            </a:r>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微软雅黑" panose="020B0503020204020204" pitchFamily="34" charset="-122"/>
              </a:rPr>
              <a:t>options</a:t>
            </a:r>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方法</a:t>
            </a:r>
            <a:endPar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3999898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a:spLocks noChangeArrowheads="1"/>
          </p:cNvSpPr>
          <p:nvPr/>
        </p:nvSpPr>
        <p:spPr bwMode="auto">
          <a:xfrm>
            <a:off x="3115045" y="900059"/>
            <a:ext cx="502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jQuery UI</a:t>
            </a:r>
          </a:p>
        </p:txBody>
      </p:sp>
      <p:sp>
        <p:nvSpPr>
          <p:cNvPr id="5" name="TextBox 14"/>
          <p:cNvSpPr>
            <a:spLocks noChangeArrowheads="1"/>
          </p:cNvSpPr>
          <p:nvPr/>
        </p:nvSpPr>
        <p:spPr bwMode="auto">
          <a:xfrm>
            <a:off x="2051759" y="866629"/>
            <a:ext cx="78810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宋体" panose="02010600030101010101" pitchFamily="2" charset="-122"/>
            </a:endParaRPr>
          </a:p>
        </p:txBody>
      </p:sp>
      <p:sp>
        <p:nvSpPr>
          <p:cNvPr id="7" name="文本框 6"/>
          <p:cNvSpPr txBox="1"/>
          <p:nvPr/>
        </p:nvSpPr>
        <p:spPr>
          <a:xfrm>
            <a:off x="1763734" y="127132"/>
            <a:ext cx="6120510"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日历的外观和视觉特效</a:t>
            </a:r>
          </a:p>
        </p:txBody>
      </p:sp>
      <p:sp>
        <p:nvSpPr>
          <p:cNvPr id="8" name="TextBox 14"/>
          <p:cNvSpPr>
            <a:spLocks noChangeArrowheads="1"/>
          </p:cNvSpPr>
          <p:nvPr/>
        </p:nvSpPr>
        <p:spPr bwMode="auto">
          <a:xfrm>
            <a:off x="755651" y="127132"/>
            <a:ext cx="43203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solidFill>
                  <a:schemeClr val="bg1"/>
                </a:solidFill>
                <a:latin typeface="Calibri" panose="020F0502020204030204" pitchFamily="34" charset="0"/>
                <a:cs typeface="Calibri" panose="020F0502020204030204" pitchFamily="34" charset="0"/>
                <a:sym typeface="Calibri" panose="020F0502020204030204" pitchFamily="34" charset="0"/>
              </a:rPr>
              <a:t>1</a:t>
            </a:r>
            <a:endParaRPr lang="zh-CN" altLang="en-US" sz="3600" b="1" dirty="0">
              <a:solidFill>
                <a:schemeClr val="bg1"/>
              </a:solidFill>
              <a:latin typeface="Calibri" panose="020F0502020204030204" pitchFamily="34" charset="0"/>
              <a:sym typeface="SimSun" panose="02010600030101010101" pitchFamily="2" charset="-122"/>
            </a:endParaRPr>
          </a:p>
        </p:txBody>
      </p:sp>
      <p:sp>
        <p:nvSpPr>
          <p:cNvPr id="12" name="文本框 11"/>
          <p:cNvSpPr txBox="1"/>
          <p:nvPr/>
        </p:nvSpPr>
        <p:spPr>
          <a:xfrm>
            <a:off x="9252358" y="5580449"/>
            <a:ext cx="2526938" cy="461665"/>
          </a:xfrm>
          <a:prstGeom prst="rect">
            <a:avLst/>
          </a:prstGeom>
          <a:noFill/>
        </p:spPr>
        <p:txBody>
          <a:bodyPr wrap="square" rtlCol="0">
            <a:spAutoFit/>
          </a:bodyPr>
          <a:lstStyle/>
          <a:p>
            <a:r>
              <a:rPr lang="en-US" altLang="zh-CN" sz="2400" dirty="0" smtClean="0"/>
              <a:t>datePicker2.html</a:t>
            </a:r>
            <a:endParaRPr lang="zh-CN" altLang="en-US" dirty="0"/>
          </a:p>
        </p:txBody>
      </p:sp>
      <p:sp>
        <p:nvSpPr>
          <p:cNvPr id="13" name="TextBox 14"/>
          <p:cNvSpPr>
            <a:spLocks noChangeArrowheads="1"/>
          </p:cNvSpPr>
          <p:nvPr/>
        </p:nvSpPr>
        <p:spPr bwMode="auto">
          <a:xfrm>
            <a:off x="755651" y="1142491"/>
            <a:ext cx="99368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smtClean="0">
                <a:latin typeface="微软雅黑" panose="020B0503020204020204" pitchFamily="34" charset="-122"/>
                <a:ea typeface="微软雅黑" panose="020B0503020204020204" pitchFamily="34" charset="-122"/>
                <a:sym typeface="宋体" panose="02010600030101010101" pitchFamily="2" charset="-122"/>
              </a:rPr>
              <a:t>修改</a:t>
            </a:r>
            <a:r>
              <a:rPr lang="zh-CN" altLang="en-US" sz="2800" dirty="0">
                <a:latin typeface="微软雅黑" panose="020B0503020204020204" pitchFamily="34" charset="-122"/>
                <a:ea typeface="微软雅黑" panose="020B0503020204020204" pitchFamily="34" charset="-122"/>
                <a:cs typeface="Calibri" panose="020F0502020204030204" pitchFamily="34" charset="0"/>
              </a:rPr>
              <a:t>日历的外观和视觉</a:t>
            </a:r>
            <a:r>
              <a:rPr lang="zh-CN" altLang="en-US" sz="2800" dirty="0" smtClean="0">
                <a:latin typeface="微软雅黑" panose="020B0503020204020204" pitchFamily="34" charset="-122"/>
                <a:ea typeface="微软雅黑" panose="020B0503020204020204" pitchFamily="34" charset="-122"/>
                <a:cs typeface="Calibri" panose="020F0502020204030204" pitchFamily="34" charset="0"/>
              </a:rPr>
              <a:t>特效</a:t>
            </a:r>
            <a:endParaRPr lang="zh-CN" altLang="en-US" sz="2800" dirty="0">
              <a:latin typeface="微软雅黑" panose="020B0503020204020204" pitchFamily="34" charset="-122"/>
              <a:ea typeface="微软雅黑" panose="020B0503020204020204" pitchFamily="34" charset="-122"/>
              <a:cs typeface="Calibri" panose="020F0502020204030204" pitchFamily="34" charset="0"/>
            </a:endParaRPr>
          </a:p>
        </p:txBody>
      </p:sp>
      <p:pic>
        <p:nvPicPr>
          <p:cNvPr id="3" name="图片 2"/>
          <p:cNvPicPr>
            <a:picLocks noChangeAspect="1"/>
          </p:cNvPicPr>
          <p:nvPr/>
        </p:nvPicPr>
        <p:blipFill>
          <a:blip r:embed="rId2"/>
          <a:stretch>
            <a:fillRect/>
          </a:stretch>
        </p:blipFill>
        <p:spPr>
          <a:xfrm>
            <a:off x="1617679" y="1941573"/>
            <a:ext cx="7634679" cy="3554829"/>
          </a:xfrm>
          <a:prstGeom prst="rect">
            <a:avLst/>
          </a:prstGeom>
        </p:spPr>
      </p:pic>
    </p:spTree>
    <p:extLst>
      <p:ext uri="{BB962C8B-B14F-4D97-AF65-F5344CB8AC3E}">
        <p14:creationId xmlns:p14="http://schemas.microsoft.com/office/powerpoint/2010/main" val="96162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4018</TotalTime>
  <Pages>0</Pages>
  <Words>1909</Words>
  <Characters>0</Characters>
  <Application>Microsoft Office PowerPoint</Application>
  <DocSecurity>0</DocSecurity>
  <PresentationFormat>自定义</PresentationFormat>
  <Lines>0</Lines>
  <Paragraphs>368</Paragraphs>
  <Slides>34</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等线</vt:lpstr>
      <vt:lpstr>等线 Light</vt:lpstr>
      <vt:lpstr>宋体</vt: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MengYi</dc:creator>
  <cp:keywords/>
  <dc:description/>
  <cp:lastModifiedBy>MengYi</cp:lastModifiedBy>
  <cp:revision>243</cp:revision>
  <dcterms:created xsi:type="dcterms:W3CDTF">2014-07-20T15:00:00Z</dcterms:created>
  <dcterms:modified xsi:type="dcterms:W3CDTF">2017-08-16T13:24:27Z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2052-9.1.0.4843</vt:lpwstr>
  </property>
</Properties>
</file>