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0"/>
  </p:notesMasterIdLst>
  <p:sldIdLst>
    <p:sldId id="257" r:id="rId2"/>
    <p:sldId id="281" r:id="rId3"/>
    <p:sldId id="284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19" r:id="rId13"/>
    <p:sldId id="361" r:id="rId14"/>
    <p:sldId id="338" r:id="rId15"/>
    <p:sldId id="341" r:id="rId16"/>
    <p:sldId id="376" r:id="rId17"/>
    <p:sldId id="377" r:id="rId18"/>
    <p:sldId id="378" r:id="rId19"/>
    <p:sldId id="381" r:id="rId20"/>
    <p:sldId id="379" r:id="rId21"/>
    <p:sldId id="380" r:id="rId22"/>
    <p:sldId id="335" r:id="rId23"/>
    <p:sldId id="362" r:id="rId24"/>
    <p:sldId id="363" r:id="rId25"/>
    <p:sldId id="364" r:id="rId26"/>
    <p:sldId id="365" r:id="rId27"/>
    <p:sldId id="343" r:id="rId28"/>
    <p:sldId id="346" r:id="rId29"/>
    <p:sldId id="366" r:id="rId30"/>
    <p:sldId id="367" r:id="rId31"/>
    <p:sldId id="345" r:id="rId32"/>
    <p:sldId id="368" r:id="rId33"/>
    <p:sldId id="347" r:id="rId34"/>
    <p:sldId id="348" r:id="rId35"/>
    <p:sldId id="336" r:id="rId36"/>
    <p:sldId id="349" r:id="rId37"/>
    <p:sldId id="350" r:id="rId38"/>
    <p:sldId id="351" r:id="rId39"/>
    <p:sldId id="352" r:id="rId40"/>
    <p:sldId id="337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279" r:id="rId49"/>
  </p:sldIdLst>
  <p:sldSz cx="12168188" cy="684053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259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6518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4777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3036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3041294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649553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257812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866071" algn="l" defTabSz="1216518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006600"/>
    <a:srgbClr val="88ABBD"/>
    <a:srgbClr val="E3AD71"/>
    <a:srgbClr val="CC0066"/>
    <a:srgbClr val="FF33CC"/>
    <a:srgbClr val="CD5899"/>
    <a:srgbClr val="000099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45" autoAdjust="0"/>
  </p:normalViewPr>
  <p:slideViewPr>
    <p:cSldViewPr>
      <p:cViewPr varScale="1">
        <p:scale>
          <a:sx n="65" d="100"/>
          <a:sy n="65" d="100"/>
        </p:scale>
        <p:origin x="918" y="72"/>
      </p:cViewPr>
      <p:guideLst>
        <p:guide orient="horz" pos="2155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82C4C25B-62BC-4AD3-8301-133DAB1D665D}" type="datetime1">
              <a:rPr lang="zh-CN" altLang="en-US"/>
              <a:pPr/>
              <a:t>2017/3/21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14EF7D8-8C42-43F6-87AD-A41B81F6A71E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59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1294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6pPr>
    <a:lvl7pPr marL="3649553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7pPr>
    <a:lvl8pPr marL="4257812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8pPr>
    <a:lvl9pPr marL="4866071" algn="l" defTabSz="1216518" rtl="0" eaLnBrk="1" latinLnBrk="0" hangingPunct="1">
      <a:defRPr sz="15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410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4106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12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$(document).ready(</a:t>
            </a:r>
            <a:r>
              <a:rPr lang="en-US" altLang="zh-CN" i="1" dirty="0" smtClean="0"/>
              <a:t>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$().ready(</a:t>
            </a:r>
            <a:r>
              <a:rPr lang="en-US" altLang="zh-CN" i="1" dirty="0" smtClean="0"/>
              <a:t>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$(function) </a:t>
            </a:r>
            <a:r>
              <a:rPr lang="zh-CN" altLang="en-US" dirty="0" smtClean="0"/>
              <a:t>在文档加载后激活函数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6487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5915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975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6650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00300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0199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739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1593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2272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1887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3007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0490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3874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81383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9589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161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80338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在现在操作系统中，选择方框早已成为标准组成的部分。比如说选桌面上的图标，可以在桌面的空白处按住鼠标，然后拖出一个包含所要选择图标的方框。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1639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856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例如，页面上显示有一些待购买的商品图片，用户可以直接将其拖拽到购物车中，形象地完成购物。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1314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8974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39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651841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在现在操作系统中，选择方框早已成为标准组成的部分。比如说选桌面上的图标，可以在桌面的空白处按住鼠标，然后拖出一个包含所要选择图标的方框。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21332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在现在操作系统中，选择方框早已成为标准组成的部分。比如说选桌面上的图标，可以在桌面的空白处按住鼠标，然后拖出一个包含所要选择图标的方框。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7313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2916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261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47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316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$(document).ready(</a:t>
            </a:r>
            <a:r>
              <a:rPr lang="en-US" altLang="zh-CN" i="1" dirty="0" smtClean="0"/>
              <a:t>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$().ready(</a:t>
            </a:r>
            <a:r>
              <a:rPr lang="en-US" altLang="zh-CN" i="1" dirty="0" smtClean="0"/>
              <a:t>function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$(function) </a:t>
            </a:r>
            <a:r>
              <a:rPr lang="zh-CN" altLang="en-US" dirty="0" smtClean="0"/>
              <a:t>在文档加载后激活函数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80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1032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36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6312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01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通过定义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draggable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区域的边界来约束每个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draggable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的运动。设置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axis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选项来限制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draggable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的路径为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轴或者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轴。或者使用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containment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选项来指定一个父级的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元素或者一个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选择器，比如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'document.'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2C4C25B-62BC-4AD3-8301-133DAB1D665D}" type="datetime1">
              <a:rPr lang="zh-CN" altLang="en-US" smtClean="0"/>
              <a:pPr/>
              <a:t>2017/3/21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4EF7D8-8C42-43F6-87AD-A41B81F6A71E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8907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024" y="1119505"/>
            <a:ext cx="9126141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024" y="3592866"/>
            <a:ext cx="9126141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093D-2DED-4E4A-8BB4-79054E20727D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1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169-02D0-47D3-BC29-E4806632724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9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7859" y="364195"/>
            <a:ext cx="2623766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563" y="364195"/>
            <a:ext cx="7719194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2E10-0FD1-4F28-BAE6-EC639EE3FC2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0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10" y="274466"/>
            <a:ext cx="10951369" cy="11400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8409" y="6340167"/>
            <a:ext cx="2839244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12DEF6-E872-4AC0-B287-8FC76CB9BCE6}" type="datetime1">
              <a:rPr lang="zh-CN" altLang="en-US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57464" y="6340167"/>
            <a:ext cx="3853260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20535" y="6340167"/>
            <a:ext cx="2839244" cy="365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566EA9-5A52-498D-91BE-84C9768D0E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0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78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2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80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7E9A0-B675-4B6E-B7B6-69490D8C425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225" y="1705385"/>
            <a:ext cx="1049506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25" y="4577778"/>
            <a:ext cx="1049506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CBC7-560A-48A3-9584-303D19C73D5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563" y="1820976"/>
            <a:ext cx="5171480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145" y="1820976"/>
            <a:ext cx="5171480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2FBF-6359-4979-B816-309B5E37EB2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364196"/>
            <a:ext cx="10495062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49" y="1676882"/>
            <a:ext cx="5147713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49" y="2498697"/>
            <a:ext cx="5147713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0145" y="1676882"/>
            <a:ext cx="51730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0145" y="2498697"/>
            <a:ext cx="5173065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69F0-05FA-4C81-A0CD-39E8CD6C72B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19"/>
          <p:cNvSpPr>
            <a:spLocks noChangeArrowheads="1"/>
          </p:cNvSpPr>
          <p:nvPr userDrawn="1"/>
        </p:nvSpPr>
        <p:spPr bwMode="auto">
          <a:xfrm>
            <a:off x="3846326" y="756047"/>
            <a:ext cx="416168" cy="415921"/>
          </a:xfrm>
          <a:prstGeom prst="ellipse">
            <a:avLst/>
          </a:prstGeom>
          <a:solidFill>
            <a:srgbClr val="80CAD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20"/>
          <p:cNvSpPr>
            <a:spLocks noChangeArrowheads="1"/>
          </p:cNvSpPr>
          <p:nvPr userDrawn="1"/>
        </p:nvSpPr>
        <p:spPr bwMode="auto">
          <a:xfrm>
            <a:off x="3839779" y="2403625"/>
            <a:ext cx="416168" cy="418033"/>
          </a:xfrm>
          <a:prstGeom prst="ellipse">
            <a:avLst/>
          </a:prstGeom>
          <a:solidFill>
            <a:srgbClr val="BF638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1"/>
          <p:cNvGrpSpPr>
            <a:grpSpLocks/>
          </p:cNvGrpSpPr>
          <p:nvPr userDrawn="1"/>
        </p:nvGrpSpPr>
        <p:grpSpPr bwMode="auto">
          <a:xfrm rot="16200000">
            <a:off x="-2671370" y="-365408"/>
            <a:ext cx="5342739" cy="7272607"/>
            <a:chOff x="0" y="0"/>
            <a:chExt cx="1900597" cy="2502024"/>
          </a:xfrm>
        </p:grpSpPr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735593">
              <a:off x="343051" y="452840"/>
              <a:ext cx="848430" cy="204918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771893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20991934">
              <a:off x="764731" y="482843"/>
              <a:ext cx="866885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847620">
              <a:off x="1096598" y="11122"/>
              <a:ext cx="803999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9" name="椭圆 20"/>
          <p:cNvSpPr>
            <a:spLocks noChangeArrowheads="1"/>
          </p:cNvSpPr>
          <p:nvPr userDrawn="1"/>
        </p:nvSpPr>
        <p:spPr bwMode="auto">
          <a:xfrm>
            <a:off x="3839779" y="4053315"/>
            <a:ext cx="416168" cy="418033"/>
          </a:xfrm>
          <a:prstGeom prst="ellipse">
            <a:avLst/>
          </a:prstGeom>
          <a:solidFill>
            <a:srgbClr val="E3AD7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椭圆 20"/>
          <p:cNvSpPr>
            <a:spLocks noChangeArrowheads="1"/>
          </p:cNvSpPr>
          <p:nvPr userDrawn="1"/>
        </p:nvSpPr>
        <p:spPr bwMode="auto">
          <a:xfrm>
            <a:off x="3846326" y="5703005"/>
            <a:ext cx="416168" cy="418033"/>
          </a:xfrm>
          <a:prstGeom prst="ellipse">
            <a:avLst/>
          </a:prstGeom>
          <a:solidFill>
            <a:srgbClr val="88ABBD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 userDrawn="1"/>
        </p:nvSpPr>
        <p:spPr>
          <a:xfrm>
            <a:off x="0" y="-11257"/>
            <a:ext cx="12168188" cy="936000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4" name="组合 14"/>
          <p:cNvGrpSpPr>
            <a:grpSpLocks/>
          </p:cNvGrpSpPr>
          <p:nvPr userDrawn="1"/>
        </p:nvGrpSpPr>
        <p:grpSpPr bwMode="auto">
          <a:xfrm flipV="1">
            <a:off x="334865" y="-3375"/>
            <a:ext cx="1245666" cy="933792"/>
            <a:chOff x="0" y="0"/>
            <a:chExt cx="1630597" cy="2119745"/>
          </a:xfrm>
        </p:grpSpPr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17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56036"/>
            <a:ext cx="392455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065" y="984911"/>
            <a:ext cx="6160145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052161"/>
            <a:ext cx="392455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06C7-50BB-41AA-9A9E-D9D35EB17BB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8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48" y="456036"/>
            <a:ext cx="392455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3065" y="984911"/>
            <a:ext cx="6160145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148" y="2052161"/>
            <a:ext cx="392455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DEF6-E872-4AC0-B287-8FC76CB9BCE6}" type="datetime1">
              <a:rPr lang="zh-CN" altLang="en-US" smtClean="0"/>
              <a:pPr/>
              <a:t>2017/3/21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F2A-9768-4CEC-A689-171C4190062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563" y="364196"/>
            <a:ext cx="1049506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63" y="1820976"/>
            <a:ext cx="1049506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563" y="6340166"/>
            <a:ext cx="27378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0713" y="6340166"/>
            <a:ext cx="410676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3783" y="6340166"/>
            <a:ext cx="273784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74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5"/>
          <p:cNvGrpSpPr>
            <a:grpSpLocks/>
          </p:cNvGrpSpPr>
          <p:nvPr/>
        </p:nvGrpSpPr>
        <p:grpSpPr bwMode="auto">
          <a:xfrm>
            <a:off x="-900488" y="-1593562"/>
            <a:ext cx="13656258" cy="9478203"/>
            <a:chOff x="0" y="102405"/>
            <a:chExt cx="12669374" cy="9177554"/>
          </a:xfrm>
        </p:grpSpPr>
        <p:sp>
          <p:nvSpPr>
            <p:cNvPr id="307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椭圆 5"/>
            <p:cNvSpPr>
              <a:spLocks noChangeArrowheads="1"/>
            </p:cNvSpPr>
            <p:nvPr/>
          </p:nvSpPr>
          <p:spPr bwMode="auto">
            <a:xfrm rot="17654843">
              <a:off x="8453454" y="2856887"/>
              <a:ext cx="1888507" cy="654333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椭圆 5"/>
            <p:cNvSpPr>
              <a:spLocks noChangeArrowheads="1"/>
            </p:cNvSpPr>
            <p:nvPr/>
          </p:nvSpPr>
          <p:spPr bwMode="auto">
            <a:xfrm rot="16200000">
              <a:off x="8541716" y="1631608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0" name="椭圆 5"/>
            <p:cNvSpPr>
              <a:spLocks noChangeArrowheads="1"/>
            </p:cNvSpPr>
            <p:nvPr/>
          </p:nvSpPr>
          <p:spPr bwMode="auto">
            <a:xfrm rot="4179482">
              <a:off x="8312909" y="451717"/>
              <a:ext cx="1957790" cy="612847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1" name="椭圆 5"/>
            <p:cNvSpPr>
              <a:spLocks noChangeArrowheads="1"/>
            </p:cNvSpPr>
            <p:nvPr/>
          </p:nvSpPr>
          <p:spPr bwMode="auto">
            <a:xfrm rot="13127628">
              <a:off x="3863132" y="4248990"/>
              <a:ext cx="1904318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2" name="椭圆 5"/>
            <p:cNvSpPr>
              <a:spLocks noChangeArrowheads="1"/>
            </p:cNvSpPr>
            <p:nvPr/>
          </p:nvSpPr>
          <p:spPr bwMode="auto">
            <a:xfrm rot="13314377">
              <a:off x="7274706" y="322762"/>
              <a:ext cx="1628954" cy="499213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3" name="椭圆 5"/>
            <p:cNvSpPr>
              <a:spLocks noChangeArrowheads="1"/>
            </p:cNvSpPr>
            <p:nvPr/>
          </p:nvSpPr>
          <p:spPr bwMode="auto">
            <a:xfrm>
              <a:off x="5602583" y="102405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椭圆 5"/>
            <p:cNvSpPr>
              <a:spLocks noChangeArrowheads="1"/>
            </p:cNvSpPr>
            <p:nvPr/>
          </p:nvSpPr>
          <p:spPr bwMode="auto">
            <a:xfrm>
              <a:off x="5457626" y="4748199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87" name="椭圆 20"/>
          <p:cNvSpPr>
            <a:spLocks noChangeArrowheads="1"/>
          </p:cNvSpPr>
          <p:nvPr/>
        </p:nvSpPr>
        <p:spPr bwMode="auto">
          <a:xfrm>
            <a:off x="4312444" y="1480344"/>
            <a:ext cx="3697288" cy="3697288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同心圆 22"/>
          <p:cNvSpPr>
            <a:spLocks noChangeArrowheads="1"/>
          </p:cNvSpPr>
          <p:nvPr/>
        </p:nvSpPr>
        <p:spPr bwMode="auto">
          <a:xfrm>
            <a:off x="4563270" y="1731170"/>
            <a:ext cx="3197225" cy="3197225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TextBox 23"/>
          <p:cNvSpPr>
            <a:spLocks noChangeArrowheads="1"/>
          </p:cNvSpPr>
          <p:nvPr/>
        </p:nvSpPr>
        <p:spPr bwMode="auto">
          <a:xfrm>
            <a:off x="2950855" y="3407565"/>
            <a:ext cx="6397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jQueryUI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交互组件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20571" y="2299417"/>
            <a:ext cx="4746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UI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框架及应用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55651" y="1188083"/>
            <a:ext cx="10368863" cy="6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中指定所要拖动的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&lt;div&gt;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元素的背景图片。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配置拖动属性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3671" y="1908143"/>
            <a:ext cx="84127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#drag { 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>
                <a:solidFill>
                  <a:srgbClr val="006600"/>
                </a:solidFill>
              </a:rPr>
              <a:t>background:url</a:t>
            </a:r>
            <a:r>
              <a:rPr lang="en-US" altLang="zh-CN" sz="2800" dirty="0" smtClean="0">
                <a:solidFill>
                  <a:srgbClr val="0066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</a:rPr>
              <a:t>img</a:t>
            </a:r>
            <a:r>
              <a:rPr lang="en-US" altLang="zh-CN" sz="2800" dirty="0" smtClean="0">
                <a:solidFill>
                  <a:srgbClr val="006600"/>
                </a:solidFill>
              </a:rPr>
              <a:t>/draggable.png</a:t>
            </a:r>
            <a:r>
              <a:rPr lang="en-US" altLang="zh-CN" sz="2800" dirty="0">
                <a:solidFill>
                  <a:srgbClr val="006600"/>
                </a:solidFill>
              </a:rPr>
              <a:t>) no-repeat; </a:t>
            </a:r>
          </a:p>
          <a:p>
            <a:r>
              <a:rPr lang="en-US" altLang="zh-CN" sz="2800" dirty="0"/>
              <a:t>	width:114px; </a:t>
            </a:r>
          </a:p>
          <a:p>
            <a:r>
              <a:rPr lang="en-US" altLang="zh-CN" sz="2800" dirty="0"/>
              <a:t>	height:114px; </a:t>
            </a:r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9120475" y="6012484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draggable2.html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371" y="3924311"/>
            <a:ext cx="1819576" cy="19617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3671" y="4284341"/>
            <a:ext cx="6920458" cy="2400657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$(function() 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 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dragOpts</a:t>
            </a:r>
            <a:r>
              <a:rPr lang="en-US" altLang="zh-CN" sz="2800" dirty="0"/>
              <a:t> = 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        </a:t>
            </a:r>
            <a:r>
              <a:rPr lang="en-US" altLang="zh-CN" sz="2800" dirty="0">
                <a:solidFill>
                  <a:srgbClr val="C00000"/>
                </a:solidFill>
              </a:rPr>
              <a:t>cursor: "</a:t>
            </a:r>
            <a:r>
              <a:rPr lang="en-US" altLang="zh-CN" sz="2800" dirty="0" smtClean="0">
                <a:solidFill>
                  <a:srgbClr val="C00000"/>
                </a:solidFill>
              </a:rPr>
              <a:t>pointer" </a:t>
            </a:r>
            <a:r>
              <a:rPr lang="en-US" altLang="zh-CN" sz="2800" dirty="0" smtClean="0"/>
              <a:t>};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      </a:t>
            </a:r>
            <a:r>
              <a:rPr lang="en-US" altLang="zh-CN" sz="2800" dirty="0" smtClean="0"/>
              <a:t>$("#</a:t>
            </a:r>
            <a:r>
              <a:rPr lang="en-US" altLang="zh-CN" sz="2800" dirty="0"/>
              <a:t>drag").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dragOpts</a:t>
            </a:r>
            <a:r>
              <a:rPr lang="en-US" altLang="zh-CN" sz="2800" dirty="0"/>
              <a:t>);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});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配置拖动属性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62970" y="1682778"/>
          <a:ext cx="10218858" cy="471271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05684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7913174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</a:pPr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600" dirty="0" smtClean="0"/>
                        <a:t>axis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限制拖动只能沿着某个方向轴进行，可设置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850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600" kern="1200" dirty="0" smtClean="0"/>
                        <a:t>containment 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指定一个容器元素，拖动将限制在此元素范围内。此元素可以通过选择器、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元素或者字符串来指定。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5629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600" kern="1200" dirty="0" smtClean="0"/>
                        <a:t>scroll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使拖动元素的容器可自动卷动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3723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600" kern="1200" dirty="0" err="1" smtClean="0"/>
                        <a:t>scrollspeed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设置拖动元素的卷动速度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41032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600" kern="1200" dirty="0" smtClean="0"/>
                        <a:t>grid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使可拖动元素只能在页面中虚拟网格间移动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5776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600" kern="1200" dirty="0" smtClean="0"/>
                        <a:t>helper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定义一个虚构拖动元素，在拖动时替代实际的可拖动元素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151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1668" y="1096899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管理元素的移动限制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7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拖放组件</a:t>
            </a: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2772309"/>
            <a:ext cx="10872906" cy="3816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&lt;script&gt;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$(function()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$( "#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" ).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({ scroll: true 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$( "#draggable2" ).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({ scroll: true,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scrollSensitivity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 100 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$( "#draggable3" ).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({ scroll: true, 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scrollSpeed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 100 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&lt;/script&gt;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1668" y="1112492"/>
            <a:ext cx="9504792" cy="14473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当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移动到视区外时自动滚动文档。设置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scroll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true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来启用自动滚动，当滚动触发时进行微调，滚动速度是通过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scrollSensitivity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scrollSpeed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选项设置的。</a:t>
            </a:r>
          </a:p>
        </p:txBody>
      </p:sp>
    </p:spTree>
    <p:extLst>
      <p:ext uri="{BB962C8B-B14F-4D97-AF65-F5344CB8AC3E}">
        <p14:creationId xmlns:p14="http://schemas.microsoft.com/office/powerpoint/2010/main" val="2250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通过设置边界来约束运动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20" y="1423279"/>
            <a:ext cx="7416617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$(function() 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$( "#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" ).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({ </a:t>
            </a:r>
            <a:r>
              <a:rPr lang="en-US" altLang="zh-CN" sz="2800" dirty="0">
                <a:solidFill>
                  <a:srgbClr val="FF0000"/>
                </a:solidFill>
              </a:rPr>
              <a:t>axis</a:t>
            </a:r>
            <a:r>
              <a:rPr lang="en-US" altLang="zh-CN" sz="2800" dirty="0"/>
              <a:t>: "y" });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$( "#draggable2" ).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({ </a:t>
            </a:r>
            <a:r>
              <a:rPr lang="en-US" altLang="zh-CN" sz="2800" dirty="0">
                <a:solidFill>
                  <a:srgbClr val="FF0000"/>
                </a:solidFill>
              </a:rPr>
              <a:t>axis</a:t>
            </a:r>
            <a:r>
              <a:rPr lang="en-US" altLang="zh-CN" sz="2800" dirty="0"/>
              <a:t>: "x" </a:t>
            </a:r>
            <a:r>
              <a:rPr lang="en-US" altLang="zh-CN" sz="2800" dirty="0" smtClean="0"/>
              <a:t>});</a:t>
            </a:r>
            <a:endParaRPr lang="en-US" altLang="zh-CN" sz="2800" dirty="0"/>
          </a:p>
          <a:p>
            <a:pPr>
              <a:lnSpc>
                <a:spcPts val="3600"/>
              </a:lnSpc>
            </a:pPr>
            <a:r>
              <a:rPr lang="en-US" altLang="zh-CN" sz="2800" dirty="0"/>
              <a:t>    $( "#draggable3" ).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({ </a:t>
            </a:r>
            <a:r>
              <a:rPr lang="en-US" altLang="zh-CN" sz="2800" dirty="0">
                <a:solidFill>
                  <a:srgbClr val="FF0000"/>
                </a:solidFill>
              </a:rPr>
              <a:t>containment</a:t>
            </a:r>
            <a:r>
              <a:rPr lang="en-US" altLang="zh-CN" sz="2800" dirty="0"/>
              <a:t>: "#containment-wrapper", scroll: false });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$( "#draggable5" ).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({ </a:t>
            </a:r>
            <a:r>
              <a:rPr lang="en-US" altLang="zh-CN" sz="2800" dirty="0">
                <a:solidFill>
                  <a:srgbClr val="FF0000"/>
                </a:solidFill>
              </a:rPr>
              <a:t>containment</a:t>
            </a:r>
            <a:r>
              <a:rPr lang="en-US" altLang="zh-CN" sz="2800" dirty="0"/>
              <a:t>: "parent" });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});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956250" y="5868473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draggable3.html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250" y="1423279"/>
            <a:ext cx="4104343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helper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元素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elper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元素是用于在拖动过程中显示的虚拟对象，而不是移动实际的可拖动对象。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2238" y="4428353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draggable4.html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949083" y="2228502"/>
            <a:ext cx="5351029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dragOpts</a:t>
            </a:r>
            <a:r>
              <a:rPr lang="en-US" altLang="zh-CN" sz="2400" dirty="0"/>
              <a:t> = {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helper</a:t>
            </a:r>
            <a:r>
              <a:rPr lang="en-US" altLang="zh-CN" sz="2400" dirty="0" err="1" smtClean="0"/>
              <a:t>:helperMaker</a:t>
            </a:r>
            <a:endParaRPr lang="en-US" altLang="zh-CN" sz="2400" dirty="0"/>
          </a:p>
          <a:p>
            <a:r>
              <a:rPr lang="en-US" altLang="zh-CN" sz="2400" dirty="0" smtClean="0"/>
              <a:t>};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 smtClean="0"/>
              <a:t>function </a:t>
            </a:r>
            <a:r>
              <a:rPr lang="en-US" altLang="zh-CN" sz="2400" dirty="0" err="1"/>
              <a:t>helperMaker</a:t>
            </a:r>
            <a:r>
              <a:rPr lang="en-US" altLang="zh-CN" sz="2400" dirty="0"/>
              <a:t>()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$("&lt;div&gt;").</a:t>
            </a:r>
            <a:r>
              <a:rPr lang="en-US" altLang="zh-CN" sz="2400" dirty="0" err="1"/>
              <a:t>css</a:t>
            </a:r>
            <a:r>
              <a:rPr lang="en-US" altLang="zh-CN" sz="2400" dirty="0"/>
              <a:t>({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border</a:t>
            </a:r>
            <a:r>
              <a:rPr lang="en-US" altLang="zh-CN" sz="2400" dirty="0"/>
              <a:t>: "4px solid #</a:t>
            </a:r>
            <a:r>
              <a:rPr lang="en-US" altLang="zh-CN" sz="2400" dirty="0" err="1"/>
              <a:t>cccccc</a:t>
            </a:r>
            <a:r>
              <a:rPr lang="en-US" altLang="zh-CN" sz="2400" dirty="0"/>
              <a:t>",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opacity</a:t>
            </a:r>
            <a:r>
              <a:rPr lang="en-US" altLang="zh-CN" sz="2400" dirty="0"/>
              <a:t>: "0.5",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height</a:t>
            </a:r>
            <a:r>
              <a:rPr lang="en-US" altLang="zh-CN" sz="2400" dirty="0"/>
              <a:t>: "110px",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width</a:t>
            </a:r>
            <a:r>
              <a:rPr lang="en-US" altLang="zh-CN" sz="2400" dirty="0"/>
              <a:t>: "120px"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68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事件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524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上的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start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drag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stop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事件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2268" y="5580449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draggable5.html</a:t>
            </a:r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305"/>
              </p:ext>
            </p:extLst>
          </p:nvPr>
        </p:nvGraphicFramePr>
        <p:xfrm>
          <a:off x="755651" y="2340179"/>
          <a:ext cx="7239725" cy="22539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3689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5656036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start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 panose="020F0502020204030204" pitchFamily="34" charset="0"/>
                        </a:rPr>
                        <a:t>拖拽开始时触发 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850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drag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 panose="020F0502020204030204" pitchFamily="34" charset="0"/>
                        </a:rPr>
                        <a:t>拖拽期间触发 。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5629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Calibri" panose="020F0502020204030204" pitchFamily="34" charset="0"/>
                        </a:rPr>
                        <a:t>stop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 panose="020F0502020204030204" pitchFamily="34" charset="0"/>
                        </a:rPr>
                        <a:t>拖拽停止时触发。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放置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组件的基本结构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放置组件（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Droppable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）是为拖动对象定义有效的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放置目标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。即为拖动元素提供可投放的地点，并且在将拖动元素投放到该区域时，触发某操作。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815" y="4154805"/>
            <a:ext cx="5840368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$(function() 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$("#</a:t>
            </a:r>
            <a:r>
              <a:rPr lang="en-US" altLang="zh-CN" sz="2800" dirty="0"/>
              <a:t>drag").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();		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$("#</a:t>
            </a:r>
            <a:r>
              <a:rPr lang="en-US" altLang="zh-CN" sz="2800" dirty="0"/>
              <a:t>target").droppable</a:t>
            </a:r>
            <a:r>
              <a:rPr lang="en-US" altLang="zh-CN" sz="2800" dirty="0" smtClean="0"/>
              <a:t>();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});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028256" y="5619504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droppable1.html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31698" y="2908340"/>
            <a:ext cx="5832485" cy="1015663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 smtClean="0"/>
              <a:t>  &lt;</a:t>
            </a:r>
            <a:r>
              <a:rPr lang="en-US" altLang="zh-CN" sz="2800" dirty="0"/>
              <a:t>div id="drag"&gt;&lt;/div&gt;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&lt;</a:t>
            </a:r>
            <a:r>
              <a:rPr lang="en-US" altLang="zh-CN" sz="2800" dirty="0"/>
              <a:t>div id="target"&gt;&lt;/div&gt;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74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配置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放置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2267"/>
              </p:ext>
            </p:extLst>
          </p:nvPr>
        </p:nvGraphicFramePr>
        <p:xfrm>
          <a:off x="1158976" y="2100027"/>
          <a:ext cx="9605508" cy="41767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8090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7497418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rgbClr val="FF0000"/>
                          </a:solidFill>
                        </a:rPr>
                        <a:t>accept</a:t>
                      </a:r>
                      <a:endParaRPr lang="zh-CN" altLang="en-US" sz="2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设置放置对象所能接受的元素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acctiveClass</a:t>
                      </a:r>
                      <a:endParaRPr lang="zh-CN" altLang="en-US" sz="2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设置在可接受的拖动元素处于拖动状态时，放置对象的样式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35015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greedy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当拖动对象被拖入到嵌套的放置对象中时，用于阻止放置事件被连环调用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1514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hoverClass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指定放置对象在拖动对象被移动到其中时的样式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0416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tolerance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设置所接受的拖动对象被认为完成投放的触发模式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798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1668" y="1096899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管理放置类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138" y="6276802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droppable2.html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91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Tolerance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76365"/>
              </p:ext>
            </p:extLst>
          </p:nvPr>
        </p:nvGraphicFramePr>
        <p:xfrm>
          <a:off x="1158976" y="2100027"/>
          <a:ext cx="9605508" cy="40853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8090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7497418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</a:rPr>
                        <a:t>fit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拖动对象完全处于放置对象的边界之内才会认为完成放置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intersect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至少有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25%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的拖动对象进入放置对象边界之内才会认为完成放置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35015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鼠标指针重叠在 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droppable 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1514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zh-CN" altLang="en-US" sz="2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只要拖动对象的边缘与放置对象的边缘相接触就会认为完成放置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0416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1668" y="1096899"/>
            <a:ext cx="972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tolerance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属性指示了放置对象探测拖动对象是否已完成放置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9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放置事件回调函数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7991"/>
              </p:ext>
            </p:extLst>
          </p:nvPr>
        </p:nvGraphicFramePr>
        <p:xfrm>
          <a:off x="1158976" y="2100027"/>
          <a:ext cx="9605508" cy="32877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8090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7497418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</a:rPr>
                        <a:t>activate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当所接受的拖动对象开始拖动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deactivate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当所接受的拖动对象停止拖动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35015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当所接受的拖动对象被放入至放置对象中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1514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当所接受的拖动对象从放置对象内部移出其边界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0416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</a:t>
                      </a:r>
                      <a:endParaRPr lang="zh-CN" altLang="en-US" sz="2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当所接受的拖动对象被移动到放置对象的边界之内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798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1668" y="1096899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管理放置事件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138" y="6276802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droppable3.html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96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拖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放组件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排序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3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JavaScript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迷宫小游戏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68" y="1096899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拖放组件实例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7138" y="6276802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dragMaze.html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162" y="1653549"/>
            <a:ext cx="4476190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JavaScript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迷宫小游戏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651" y="1096899"/>
            <a:ext cx="10512875" cy="585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循环为迷宫添加墙壁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为拖动元素定义一个简单的配置对象（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containment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属性）限制拖动元素只能在迷宫内部移动。创建拖动组件。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为墙壁定义配置对象。每个墙壁看作放置组件并接受拖动元素。指定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tolerance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属性增加一个回调函数。因为只要拖动对象一接触墙壁，该函数就会被执行。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增加另外一个放置对象以配置迷宫的末端，为此对象设置所接受的元素，即拖动元素。指定在拖动组件结束放置时执行的函数。（弹出“胜利”提示框，并使拖动元素消失）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把墙壁和末端元素设成放置组件。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设置迷宫中的墙壁样式。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30" y="5517635"/>
            <a:ext cx="1211238" cy="12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拖放组件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缩放组件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排序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缩放组件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缩放（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esizable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是网页上常见的一种操作，使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元素可以通过鼠标改变其尺寸。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jQuery UI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允许缩放页面上的每一个元素。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28" y="3204251"/>
            <a:ext cx="5324102" cy="34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缩放组件的基本结构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7169" y="4410397"/>
            <a:ext cx="6517043" cy="1554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$(</a:t>
            </a:r>
            <a:r>
              <a:rPr lang="en-US" altLang="zh-CN" sz="3000" dirty="0"/>
              <a:t>function() {</a:t>
            </a:r>
          </a:p>
          <a:p>
            <a:pPr>
              <a:lnSpc>
                <a:spcPts val="3800"/>
              </a:lnSpc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$(".</a:t>
            </a:r>
            <a:r>
              <a:rPr lang="en-US" altLang="zh-CN" sz="3000" dirty="0"/>
              <a:t>resize").</a:t>
            </a:r>
            <a:r>
              <a:rPr lang="en-US" altLang="zh-CN" sz="3000" dirty="0">
                <a:solidFill>
                  <a:srgbClr val="C00000"/>
                </a:solidFill>
              </a:rPr>
              <a:t>resizable()</a:t>
            </a:r>
            <a:r>
              <a:rPr lang="en-US" altLang="zh-CN" sz="3000" dirty="0"/>
              <a:t>;</a:t>
            </a:r>
          </a:p>
          <a:p>
            <a:pPr>
              <a:lnSpc>
                <a:spcPts val="3800"/>
              </a:lnSpc>
            </a:pPr>
            <a:r>
              <a:rPr lang="en-US" altLang="zh-CN" sz="3000" dirty="0" smtClean="0"/>
              <a:t> });</a:t>
            </a:r>
            <a:endParaRPr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8676310" y="5157665"/>
            <a:ext cx="230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resizable1.html</a:t>
            </a:r>
            <a:endParaRPr lang="zh-CN" altLang="en-US" sz="2400" dirty="0"/>
          </a:p>
        </p:txBody>
      </p:sp>
      <p:sp>
        <p:nvSpPr>
          <p:cNvPr id="10" name="文本框 2"/>
          <p:cNvSpPr txBox="1"/>
          <p:nvPr/>
        </p:nvSpPr>
        <p:spPr>
          <a:xfrm>
            <a:off x="755651" y="1263156"/>
            <a:ext cx="10008833" cy="524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缩放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resizable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功能可以应用在任意的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DOM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元素上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1118" y="2233384"/>
            <a:ext cx="6523095" cy="193899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000" dirty="0" smtClean="0"/>
              <a:t> &lt;</a:t>
            </a:r>
            <a:r>
              <a:rPr lang="en-US" altLang="zh-CN" sz="3000" dirty="0"/>
              <a:t>div class="resize</a:t>
            </a:r>
            <a:r>
              <a:rPr lang="en-US" altLang="zh-CN" sz="3000" dirty="0" smtClean="0"/>
              <a:t>"&gt;</a:t>
            </a:r>
          </a:p>
          <a:p>
            <a:pPr>
              <a:lnSpc>
                <a:spcPts val="3600"/>
              </a:lnSpc>
            </a:pPr>
            <a:r>
              <a:rPr lang="en-US" altLang="zh-CN" sz="3000" dirty="0" smtClean="0"/>
              <a:t>	&lt;</a:t>
            </a:r>
            <a:r>
              <a:rPr lang="en-US" altLang="zh-CN" sz="3000" dirty="0"/>
              <a:t>p&gt;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这是一个可以进行缩放的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000" dirty="0" smtClean="0"/>
              <a:t>&lt;/</a:t>
            </a:r>
            <a:r>
              <a:rPr lang="en-US" altLang="zh-CN" sz="3000" dirty="0"/>
              <a:t>p&gt;</a:t>
            </a:r>
          </a:p>
          <a:p>
            <a:pPr>
              <a:lnSpc>
                <a:spcPts val="3600"/>
              </a:lnSpc>
            </a:pPr>
            <a:r>
              <a:rPr lang="en-US" altLang="zh-CN" sz="3000" dirty="0" smtClean="0"/>
              <a:t>&lt;/</a:t>
            </a:r>
            <a:r>
              <a:rPr lang="en-US" altLang="zh-CN" sz="3000" dirty="0"/>
              <a:t>div&gt; </a:t>
            </a:r>
            <a:endParaRPr lang="zh-CN" altLang="en-US" sz="3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286" y="2183737"/>
            <a:ext cx="2808234" cy="28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668" y="1260089"/>
            <a:ext cx="928877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为什么使用了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resizable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()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方法会彻底改变已渲染页面中的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元素的外观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056">
            <a:off x="9086671" y="2691011"/>
            <a:ext cx="2772215" cy="2772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1668" y="3708293"/>
            <a:ext cx="765585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该方法遍历了</a:t>
            </a:r>
            <a:r>
              <a:rPr lang="en-US" altLang="zh-CN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代码，在指定的可缩放元素上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，赋予了它们适当的样式。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自定义缩放组件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使用指定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class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/>
              <a:t>ui</a:t>
            </a:r>
            <a:r>
              <a:rPr lang="en-US" altLang="zh-CN" sz="2800" dirty="0"/>
              <a:t>-resizable</a:t>
            </a:r>
            <a:r>
              <a:rPr lang="en-US" altLang="zh-CN" sz="2800" dirty="0" smtClean="0"/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：缩放元素的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/>
              <a:t>ui</a:t>
            </a:r>
            <a:r>
              <a:rPr lang="en-US" altLang="zh-CN" sz="2800" dirty="0"/>
              <a:t>-resizable-handle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：缩放手柄。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/>
              <a:t>ui</a:t>
            </a:r>
            <a:r>
              <a:rPr lang="en-US" altLang="zh-CN" sz="2800" dirty="0"/>
              <a:t>-resizable-e</a:t>
            </a:r>
            <a:r>
              <a:rPr lang="en-US" altLang="zh-CN" sz="2800" dirty="0" smtClean="0"/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：右侧拖动插件。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 smtClean="0"/>
              <a:t>ui</a:t>
            </a:r>
            <a:r>
              <a:rPr lang="en-US" altLang="zh-CN" sz="2800" dirty="0" smtClean="0"/>
              <a:t>-resizable-s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：底部拖动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 smtClean="0"/>
              <a:t>ui</a:t>
            </a:r>
            <a:r>
              <a:rPr lang="en-US" altLang="zh-CN" sz="2800" dirty="0" smtClean="0"/>
              <a:t>-resizable-se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：右下角拖动插件。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主题化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缩放组件的样式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314" y="1173608"/>
            <a:ext cx="100088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设置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resizable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插件允许生成在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元素的哪个边上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，可选值：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n,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s, w, e,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ne, se,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nw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, all 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52" y="2217941"/>
            <a:ext cx="7060728" cy="42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缩放组件的样式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1" y="1189685"/>
            <a:ext cx="9864821" cy="3831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rgbClr val="006600"/>
                </a:solidFill>
              </a:rPr>
              <a:t>.</a:t>
            </a:r>
            <a:r>
              <a:rPr lang="en-US" altLang="zh-CN" sz="2700" dirty="0" err="1">
                <a:solidFill>
                  <a:srgbClr val="006600"/>
                </a:solidFill>
              </a:rPr>
              <a:t>ui</a:t>
            </a:r>
            <a:r>
              <a:rPr lang="en-US" altLang="zh-CN" sz="2700" dirty="0">
                <a:solidFill>
                  <a:srgbClr val="006600"/>
                </a:solidFill>
              </a:rPr>
              <a:t>-resizable-e </a:t>
            </a:r>
            <a:r>
              <a:rPr lang="en-US" altLang="zh-CN" sz="2700" dirty="0"/>
              <a:t>{ </a:t>
            </a:r>
          </a:p>
          <a:p>
            <a:r>
              <a:rPr lang="en-US" altLang="zh-CN" sz="2700" dirty="0" smtClean="0"/>
              <a:t>	</a:t>
            </a:r>
            <a:r>
              <a:rPr lang="en-US" altLang="zh-CN" sz="2700" dirty="0" err="1" smtClean="0"/>
              <a:t>background:url</a:t>
            </a:r>
            <a:r>
              <a:rPr lang="en-US" altLang="zh-CN" sz="2700" dirty="0"/>
              <a:t>(../</a:t>
            </a:r>
            <a:r>
              <a:rPr lang="en-US" altLang="zh-CN" sz="2700" dirty="0" err="1" smtClean="0"/>
              <a:t>img</a:t>
            </a:r>
            <a:r>
              <a:rPr lang="en-US" altLang="zh-CN" sz="2700" dirty="0" smtClean="0"/>
              <a:t>/resizable-e.gif</a:t>
            </a:r>
            <a:r>
              <a:rPr lang="en-US" altLang="zh-CN" sz="2700" dirty="0"/>
              <a:t>) repeat right center; </a:t>
            </a:r>
          </a:p>
          <a:p>
            <a:r>
              <a:rPr lang="en-US" altLang="zh-CN" sz="2700" dirty="0"/>
              <a:t>}</a:t>
            </a:r>
          </a:p>
          <a:p>
            <a:r>
              <a:rPr lang="en-US" altLang="zh-CN" sz="2700" dirty="0">
                <a:solidFill>
                  <a:srgbClr val="006600"/>
                </a:solidFill>
              </a:rPr>
              <a:t>.</a:t>
            </a:r>
            <a:r>
              <a:rPr lang="en-US" altLang="zh-CN" sz="2700" dirty="0" err="1">
                <a:solidFill>
                  <a:srgbClr val="006600"/>
                </a:solidFill>
              </a:rPr>
              <a:t>ui</a:t>
            </a:r>
            <a:r>
              <a:rPr lang="en-US" altLang="zh-CN" sz="2700" dirty="0">
                <a:solidFill>
                  <a:srgbClr val="006600"/>
                </a:solidFill>
              </a:rPr>
              <a:t>-resizable-s </a:t>
            </a:r>
            <a:r>
              <a:rPr lang="en-US" altLang="zh-CN" sz="2700" dirty="0"/>
              <a:t>{ </a:t>
            </a:r>
          </a:p>
          <a:p>
            <a:r>
              <a:rPr lang="en-US" altLang="zh-CN" sz="2700" dirty="0" smtClean="0"/>
              <a:t>	</a:t>
            </a:r>
            <a:r>
              <a:rPr lang="en-US" altLang="zh-CN" sz="2700" dirty="0" err="1" smtClean="0"/>
              <a:t>background:url</a:t>
            </a:r>
            <a:r>
              <a:rPr lang="en-US" altLang="zh-CN" sz="2700" dirty="0"/>
              <a:t>(../</a:t>
            </a:r>
            <a:r>
              <a:rPr lang="en-US" altLang="zh-CN" sz="2700" dirty="0" err="1" smtClean="0"/>
              <a:t>img</a:t>
            </a:r>
            <a:r>
              <a:rPr lang="en-US" altLang="zh-CN" sz="2700" dirty="0" smtClean="0"/>
              <a:t>/resizable-s.gif</a:t>
            </a:r>
            <a:r>
              <a:rPr lang="en-US" altLang="zh-CN" sz="2700" dirty="0"/>
              <a:t>) repeat center top; </a:t>
            </a:r>
          </a:p>
          <a:p>
            <a:r>
              <a:rPr lang="en-US" altLang="zh-CN" sz="2700" dirty="0"/>
              <a:t>}</a:t>
            </a:r>
          </a:p>
          <a:p>
            <a:r>
              <a:rPr lang="en-US" altLang="zh-CN" sz="2700" dirty="0">
                <a:solidFill>
                  <a:srgbClr val="006600"/>
                </a:solidFill>
              </a:rPr>
              <a:t>.</a:t>
            </a:r>
            <a:r>
              <a:rPr lang="en-US" altLang="zh-CN" sz="2700" dirty="0" err="1">
                <a:solidFill>
                  <a:srgbClr val="006600"/>
                </a:solidFill>
              </a:rPr>
              <a:t>ui</a:t>
            </a:r>
            <a:r>
              <a:rPr lang="en-US" altLang="zh-CN" sz="2700" dirty="0">
                <a:solidFill>
                  <a:srgbClr val="006600"/>
                </a:solidFill>
              </a:rPr>
              <a:t>-resizable-se </a:t>
            </a:r>
            <a:r>
              <a:rPr lang="en-US" altLang="zh-CN" sz="2700" dirty="0"/>
              <a:t>{ </a:t>
            </a:r>
          </a:p>
          <a:p>
            <a:r>
              <a:rPr lang="en-US" altLang="zh-CN" sz="2700" dirty="0" smtClean="0"/>
              <a:t>	</a:t>
            </a:r>
            <a:r>
              <a:rPr lang="en-US" altLang="zh-CN" sz="2700" dirty="0" err="1" smtClean="0"/>
              <a:t>background:url</a:t>
            </a:r>
            <a:r>
              <a:rPr lang="en-US" altLang="zh-CN" sz="2700" dirty="0"/>
              <a:t>(../</a:t>
            </a:r>
            <a:r>
              <a:rPr lang="en-US" altLang="zh-CN" sz="2700" dirty="0" err="1" smtClean="0"/>
              <a:t>img</a:t>
            </a:r>
            <a:r>
              <a:rPr lang="en-US" altLang="zh-CN" sz="2700" dirty="0" smtClean="0"/>
              <a:t>/resizable-se.gif</a:t>
            </a:r>
            <a:r>
              <a:rPr lang="en-US" altLang="zh-CN" sz="2700" dirty="0"/>
              <a:t>) repeat; </a:t>
            </a:r>
          </a:p>
          <a:p>
            <a:r>
              <a:rPr lang="en-US" altLang="zh-CN" sz="2700" dirty="0"/>
              <a:t>}</a:t>
            </a:r>
            <a:endParaRPr lang="zh-CN" altLang="en-US" sz="2700" dirty="0"/>
          </a:p>
        </p:txBody>
      </p:sp>
      <p:sp>
        <p:nvSpPr>
          <p:cNvPr id="9" name="文本框 8"/>
          <p:cNvSpPr txBox="1"/>
          <p:nvPr/>
        </p:nvSpPr>
        <p:spPr>
          <a:xfrm>
            <a:off x="9434335" y="6227898"/>
            <a:ext cx="230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resizable2.html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225" y="3492275"/>
            <a:ext cx="2959445" cy="27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604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resizable(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options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)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5295" y="3452089"/>
            <a:ext cx="950479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$(selector, context)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(options 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662" y="1242757"/>
            <a:ext cx="10008834" cy="238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resizable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(options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方法声明了一个在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页面中可以被缩放的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ptions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参数是一个对象，用来指定缩放时相关元素的行为。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2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755651" y="1260088"/>
            <a:ext cx="10368863" cy="49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交互组件不是存在于页面上的物理对象，而是赋予对象一组</a:t>
            </a:r>
            <a:r>
              <a:rPr lang="zh-CN" altLang="en-US" sz="3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内在的行为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使页面中的元素具有更富吸引力的外观和更好的交互性。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r>
              <a:rPr lang="zh-CN" altLang="en-US" sz="3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拖放</a:t>
            </a:r>
            <a:r>
              <a:rPr lang="zh-CN" altLang="en-US" sz="3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</a:t>
            </a:r>
            <a:r>
              <a:rPr lang="zh-CN" altLang="en-US" sz="3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3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缩放组件</a:t>
            </a:r>
            <a:r>
              <a:rPr lang="zh-CN" altLang="en-US" sz="3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3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选择组件、排序</a:t>
            </a:r>
            <a:r>
              <a:rPr lang="zh-CN" altLang="en-US" sz="3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</a:t>
            </a: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ts val="3800"/>
              </a:lnSpc>
              <a:spcAft>
                <a:spcPts val="600"/>
              </a:spcAft>
              <a:buNone/>
            </a:pP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交互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缩放组件的可配置属性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80779"/>
              </p:ext>
            </p:extLst>
          </p:nvPr>
        </p:nvGraphicFramePr>
        <p:xfrm>
          <a:off x="755650" y="1754784"/>
          <a:ext cx="10728893" cy="490575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20210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6821955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  <a:gridCol w="1386728">
                  <a:extLst>
                    <a:ext uri="{9D8B030D-6E8A-4147-A177-3AD203B41FA5}">
                      <a16:colId xmlns:a16="http://schemas.microsoft.com/office/drawing/2014/main" val="3097157673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600" dirty="0" smtClean="0">
                          <a:solidFill>
                            <a:srgbClr val="FF0000"/>
                          </a:solidFill>
                        </a:rPr>
                        <a:t>animate</a:t>
                      </a:r>
                      <a:endParaRPr lang="zh-CN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缩放是否带动画效果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600" dirty="0" smtClean="0"/>
                        <a:t>false</a:t>
                      </a:r>
                      <a:endParaRPr lang="zh-CN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850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/>
                        <a:t>animateDuration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动画的速度，可以使用毫秒数作为他的值，也可使用字符串，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slow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slow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5629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/>
                        <a:t>alsoResize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缩放时使用选择器同时改变另外一个元素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false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372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/>
                        <a:t>autoHide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zh-CN" altLang="en-US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隐藏尺寸改变手柄，直到鼠标指针指向该位置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/>
                        <a:t>false</a:t>
                      </a:r>
                      <a:endParaRPr lang="zh-CN" altLang="en-US" sz="2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/>
                        <a:t>cancel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其值为一个选择器，指定不可被缩放的元素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input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68750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/>
                        <a:t>delay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缩放延迟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0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4334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helper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zh-CN" altLang="en-US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  <a:r>
                        <a:rPr lang="en-US" altLang="zh-CN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helper</a:t>
                      </a:r>
                      <a:r>
                        <a:rPr lang="zh-CN" altLang="en-US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元素以显示尺寸改变的过程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null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35015"/>
                  </a:ext>
                </a:extLst>
              </a:tr>
            </a:tbl>
          </a:graphicData>
        </a:graphic>
      </p:graphicFrame>
      <p:sp>
        <p:nvSpPr>
          <p:cNvPr id="6" name="文本框 7"/>
          <p:cNvSpPr txBox="1"/>
          <p:nvPr/>
        </p:nvSpPr>
        <p:spPr>
          <a:xfrm>
            <a:off x="759966" y="1120333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管理缩放元素及特效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5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尺寸改变动画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16012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animate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选项（布尔值）使缩放行为动画化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该选项设置为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true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时，拖拽轮廓到所需的位置，元素会在拖拽停止时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以动画形式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调整到该尺寸。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216" y="3271551"/>
            <a:ext cx="5976497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$(function() {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 smtClean="0"/>
              <a:t>  </a:t>
            </a:r>
            <a:r>
              <a:rPr lang="en-US" altLang="zh-CN" sz="3000" dirty="0"/>
              <a:t>$( "#resizable" ).resizable({</a:t>
            </a:r>
          </a:p>
          <a:p>
            <a:r>
              <a:rPr lang="en-US" altLang="zh-CN" sz="3000" dirty="0">
                <a:solidFill>
                  <a:srgbClr val="FF0000"/>
                </a:solidFill>
              </a:rPr>
              <a:t>      </a:t>
            </a:r>
            <a:r>
              <a:rPr lang="en-US" altLang="zh-CN" sz="3000" dirty="0" smtClean="0">
                <a:solidFill>
                  <a:srgbClr val="FF0000"/>
                </a:solidFill>
              </a:rPr>
              <a:t>    animate</a:t>
            </a:r>
            <a:r>
              <a:rPr lang="en-US" altLang="zh-CN" sz="3000" dirty="0"/>
              <a:t>: true</a:t>
            </a:r>
          </a:p>
          <a:p>
            <a:r>
              <a:rPr lang="en-US" altLang="zh-CN" sz="3000" dirty="0"/>
              <a:t>   </a:t>
            </a:r>
            <a:r>
              <a:rPr lang="en-US" altLang="zh-CN" sz="3000" dirty="0" smtClean="0"/>
              <a:t>  </a:t>
            </a:r>
            <a:r>
              <a:rPr lang="en-US" altLang="zh-CN" sz="3000" dirty="0"/>
              <a:t>});</a:t>
            </a:r>
          </a:p>
          <a:p>
            <a:r>
              <a:rPr lang="en-US" altLang="zh-CN" sz="3000" dirty="0" smtClean="0"/>
              <a:t>});</a:t>
            </a:r>
            <a:endParaRPr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7956248" y="5364431"/>
            <a:ext cx="230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resizable3.html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76" y="2814111"/>
            <a:ext cx="3658625" cy="21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缩放组件的可配置属性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53801"/>
              </p:ext>
            </p:extLst>
          </p:nvPr>
        </p:nvGraphicFramePr>
        <p:xfrm>
          <a:off x="755651" y="1737843"/>
          <a:ext cx="10584882" cy="38084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167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7200601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  <a:gridCol w="1368114">
                  <a:extLst>
                    <a:ext uri="{9D8B030D-6E8A-4147-A177-3AD203B41FA5}">
                      <a16:colId xmlns:a16="http://schemas.microsoft.com/office/drawing/2014/main" val="3097157673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600" dirty="0" err="1" smtClean="0">
                          <a:solidFill>
                            <a:srgbClr val="FF0000"/>
                          </a:solidFill>
                        </a:rPr>
                        <a:t>comtainment</a:t>
                      </a:r>
                      <a:endParaRPr lang="zh-CN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限制缩放适用于哪个元素范围。此元素可以通过选择器、</a:t>
                      </a:r>
                      <a:r>
                        <a:rPr lang="en-US" altLang="zh-CN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DOM</a:t>
                      </a: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元素或父元素来指定。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600" dirty="0" smtClean="0"/>
                        <a:t>false</a:t>
                      </a:r>
                      <a:endParaRPr lang="zh-CN" alt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850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maxHeight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元素允许被放大到的最大高度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null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5629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maxWidth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元素允许被放大到的最大宽度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/>
                        <a:t>null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372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minHeight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元素允许被缩小到的最小高度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 smtClean="0"/>
                        <a:t>10</a:t>
                      </a:r>
                      <a:endParaRPr lang="zh-CN" altLang="en-US" sz="2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minWidth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元素允许被缩小到的最小宽度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68750"/>
                  </a:ext>
                </a:extLst>
              </a:tr>
            </a:tbl>
          </a:graphicData>
        </a:graphic>
      </p:graphicFrame>
      <p:sp>
        <p:nvSpPr>
          <p:cNvPr id="6" name="文本框 7"/>
          <p:cNvSpPr txBox="1"/>
          <p:nvPr/>
        </p:nvSpPr>
        <p:spPr>
          <a:xfrm>
            <a:off x="759966" y="1120333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对缩放做的限制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3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限制缩放区域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985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定义缩放区域的边界。使用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containment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选项来指定一个父级的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DOM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元素或一个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jQuery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1" y="2699076"/>
            <a:ext cx="5976497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$(function() {</a:t>
            </a:r>
          </a:p>
          <a:p>
            <a:r>
              <a:rPr lang="en-US" altLang="zh-CN" sz="3000" dirty="0" smtClean="0"/>
              <a:t>    </a:t>
            </a:r>
            <a:r>
              <a:rPr lang="en-US" altLang="zh-CN" sz="3000" dirty="0"/>
              <a:t>$( "#resizable" ).resizable</a:t>
            </a:r>
            <a:r>
              <a:rPr lang="en-US" altLang="zh-CN" sz="3000" dirty="0" smtClean="0"/>
              <a:t>({</a:t>
            </a:r>
          </a:p>
          <a:p>
            <a:r>
              <a:rPr lang="en-US" altLang="zh-CN" sz="3000" dirty="0"/>
              <a:t> </a:t>
            </a:r>
            <a:r>
              <a:rPr lang="en-US" altLang="zh-CN" sz="3000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containment</a:t>
            </a:r>
            <a:r>
              <a:rPr lang="en-US" altLang="zh-CN" sz="3000" dirty="0" smtClean="0"/>
              <a:t>: "#container"</a:t>
            </a:r>
          </a:p>
          <a:p>
            <a:r>
              <a:rPr lang="en-US" altLang="zh-CN" sz="3000" dirty="0" smtClean="0"/>
              <a:t>	});</a:t>
            </a:r>
            <a:endParaRPr lang="en-US" altLang="zh-CN" sz="3000" dirty="0"/>
          </a:p>
          <a:p>
            <a:r>
              <a:rPr lang="en-US" altLang="zh-CN" sz="3000" dirty="0" smtClean="0"/>
              <a:t>});</a:t>
            </a:r>
            <a:endParaRPr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8209061" y="5775053"/>
            <a:ext cx="230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resizable4.html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2" y="2131443"/>
            <a:ext cx="3673889" cy="35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助手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985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通过设置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helper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选项为一个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CSS class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，当缩放时只显示元素的轮廓。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1" y="2699076"/>
            <a:ext cx="5976497" cy="2400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$(function() </a:t>
            </a:r>
            <a:r>
              <a:rPr lang="en-US" altLang="zh-CN" sz="3000" dirty="0" smtClean="0"/>
              <a:t>{</a:t>
            </a:r>
            <a:r>
              <a:rPr lang="en-US" altLang="zh-CN" sz="3000" dirty="0"/>
              <a:t>	    </a:t>
            </a:r>
            <a:r>
              <a:rPr lang="en-US" altLang="zh-CN" sz="3000" dirty="0" smtClean="0"/>
              <a:t>  	$( </a:t>
            </a:r>
            <a:r>
              <a:rPr lang="en-US" altLang="zh-CN" sz="3000" dirty="0"/>
              <a:t>"#resizable" ).resizable({</a:t>
            </a:r>
          </a:p>
          <a:p>
            <a:r>
              <a:rPr lang="en-US" altLang="zh-CN" sz="3000" dirty="0" smtClean="0">
                <a:solidFill>
                  <a:srgbClr val="FF0000"/>
                </a:solidFill>
              </a:rPr>
              <a:t>helper</a:t>
            </a:r>
            <a:r>
              <a:rPr lang="en-US" altLang="zh-CN" sz="3000" dirty="0"/>
              <a:t>: "</a:t>
            </a:r>
            <a:r>
              <a:rPr lang="en-US" altLang="zh-CN" sz="3000" dirty="0" err="1"/>
              <a:t>ui</a:t>
            </a:r>
            <a:r>
              <a:rPr lang="en-US" altLang="zh-CN" sz="3000" dirty="0"/>
              <a:t>-resizable-helper"</a:t>
            </a:r>
          </a:p>
          <a:p>
            <a:r>
              <a:rPr lang="en-US" altLang="zh-CN" sz="3000" dirty="0"/>
              <a:t>	</a:t>
            </a:r>
            <a:r>
              <a:rPr lang="en-US" altLang="zh-CN" sz="3000" dirty="0" smtClean="0"/>
              <a:t>});</a:t>
            </a:r>
            <a:endParaRPr lang="en-US" altLang="zh-CN" sz="3000" dirty="0"/>
          </a:p>
          <a:p>
            <a:r>
              <a:rPr lang="en-US" altLang="zh-CN" sz="3000" dirty="0" smtClean="0"/>
              <a:t>});</a:t>
            </a:r>
            <a:endParaRPr lang="zh-CN" altLang="en-US" sz="3000" dirty="0"/>
          </a:p>
        </p:txBody>
      </p:sp>
      <p:sp>
        <p:nvSpPr>
          <p:cNvPr id="9" name="文本框 8"/>
          <p:cNvSpPr txBox="1"/>
          <p:nvPr/>
        </p:nvSpPr>
        <p:spPr>
          <a:xfrm>
            <a:off x="8209061" y="5775053"/>
            <a:ext cx="230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resizable5.html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010" y="2008557"/>
            <a:ext cx="3514293" cy="37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拖放组件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缩放组件</a:t>
            </a: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选择组件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排序</a:t>
            </a:r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49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选择组件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组件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Selectable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用来确定一系列可选的元素。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/>
            </a:r>
            <a:b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</a:b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某个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DOM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元素上或者一组元素上启用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selectable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功能。通过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鼠标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拖拽或点击的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方式选择条目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。按住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Ctrl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键，选择多个不相邻的条目。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1" y="4099040"/>
            <a:ext cx="643892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$(</a:t>
            </a:r>
            <a:r>
              <a:rPr lang="en-US" altLang="zh-CN" sz="3200" dirty="0"/>
              <a:t>function() {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smtClean="0"/>
              <a:t>  $( </a:t>
            </a:r>
            <a:r>
              <a:rPr lang="en-US" altLang="zh-CN" sz="3200" dirty="0"/>
              <a:t>"#selectable" ).</a:t>
            </a:r>
            <a:r>
              <a:rPr lang="en-US" altLang="zh-CN" sz="3200" dirty="0">
                <a:solidFill>
                  <a:srgbClr val="FF0000"/>
                </a:solidFill>
              </a:rPr>
              <a:t>selectable()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 smtClean="0"/>
              <a:t>});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selectable1.html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692" y="3405461"/>
            <a:ext cx="2585810" cy="25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Selectee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样式类名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9288773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组件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Selectable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所有被设置为可选择的元素初始时都被设置了一个样式类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-selectable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-selecting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选择方框包含了可选元素时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-selected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选择交互结束时，被选择的元素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-unselecting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先前被选过但现在不在所选范围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配置属性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selectable2.html</a:t>
            </a:r>
            <a:endParaRPr lang="zh-CN" altLang="en-US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24514"/>
              </p:ext>
            </p:extLst>
          </p:nvPr>
        </p:nvGraphicFramePr>
        <p:xfrm>
          <a:off x="467626" y="1332095"/>
          <a:ext cx="11160930" cy="170535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88174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1224102">
                  <a:extLst>
                    <a:ext uri="{9D8B030D-6E8A-4147-A177-3AD203B41FA5}">
                      <a16:colId xmlns:a16="http://schemas.microsoft.com/office/drawing/2014/main" val="2193456537"/>
                    </a:ext>
                  </a:extLst>
                </a:gridCol>
                <a:gridCol w="7848654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7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800" dirty="0" err="1" smtClean="0"/>
                        <a:t>autoRefresh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en-US" altLang="zh-CN" sz="2800" dirty="0" smtClean="0"/>
                        <a:t>true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在开始选择操作前，自动刷新每个选项的位置和尺寸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98501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en-US" altLang="zh-CN" sz="2800" kern="1200" dirty="0" smtClean="0"/>
                        <a:t>filter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600"/>
                        </a:lnSpc>
                      </a:pPr>
                      <a:r>
                        <a:rPr lang="zh-CN" altLang="en-US" sz="2800" kern="1200" dirty="0" smtClean="0"/>
                        <a:t>*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</a:pPr>
                      <a:r>
                        <a:rPr lang="zh-CN" altLang="en-US" sz="2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指定设为可选项的子元素</a:t>
                      </a:r>
                      <a:endParaRPr lang="zh-CN" altLang="en-US" sz="2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562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7626" y="3348263"/>
            <a:ext cx="820868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$(function() 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selectableObj</a:t>
            </a:r>
            <a:r>
              <a:rPr lang="en-US" altLang="zh-CN" sz="2800" dirty="0"/>
              <a:t> = {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smtClean="0">
                <a:solidFill>
                  <a:srgbClr val="FF0000"/>
                </a:solidFill>
              </a:rPr>
              <a:t>filter</a:t>
            </a:r>
            <a:r>
              <a:rPr lang="en-US" altLang="zh-CN" sz="2800" dirty="0"/>
              <a:t>: ".selectable"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$("#</a:t>
            </a:r>
            <a:r>
              <a:rPr lang="en-US" altLang="zh-CN" sz="2800" dirty="0" err="1"/>
              <a:t>selectables</a:t>
            </a:r>
            <a:r>
              <a:rPr lang="en-US" altLang="zh-CN" sz="2800" dirty="0"/>
              <a:t>").selectable(</a:t>
            </a:r>
            <a:r>
              <a:rPr lang="en-US" altLang="zh-CN" sz="2800" dirty="0" err="1"/>
              <a:t>selectableObj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});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9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自定义网格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418125"/>
            <a:ext cx="100088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让 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selectable 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条目显示为网格，使用 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CSS 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使得它们带有相同的尺寸且浮动显示。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selectable3.html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01" y="3173285"/>
            <a:ext cx="5020047" cy="30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拖放组件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拖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放（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drag-and-drop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是网页上常见的一种操作，用来移动某个元素（使用鼠标将其放置在另一个页面元素上）。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jQuery UI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可以管理这些操作，并能对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“拖拽“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（移动某元素）和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”放置”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（搁放下刚刚移动的元素）加以区分。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16" y="4140329"/>
            <a:ext cx="2172116" cy="21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7"/>
          <p:cNvSpPr>
            <a:spLocks noChangeArrowheads="1"/>
          </p:cNvSpPr>
          <p:nvPr/>
        </p:nvSpPr>
        <p:spPr bwMode="auto">
          <a:xfrm>
            <a:off x="4849472" y="68404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拖放组件</a:t>
            </a:r>
          </a:p>
        </p:txBody>
      </p:sp>
      <p:sp>
        <p:nvSpPr>
          <p:cNvPr id="5" name="TextBox 27"/>
          <p:cNvSpPr>
            <a:spLocks noChangeArrowheads="1"/>
          </p:cNvSpPr>
          <p:nvPr/>
        </p:nvSpPr>
        <p:spPr bwMode="auto">
          <a:xfrm>
            <a:off x="4849472" y="2268173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缩放组件</a:t>
            </a:r>
          </a:p>
        </p:txBody>
      </p:sp>
      <p:sp>
        <p:nvSpPr>
          <p:cNvPr id="6" name="TextBox 27"/>
          <p:cNvSpPr>
            <a:spLocks noChangeArrowheads="1"/>
          </p:cNvSpPr>
          <p:nvPr/>
        </p:nvSpPr>
        <p:spPr bwMode="auto">
          <a:xfrm>
            <a:off x="4849472" y="392431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选择组件</a:t>
            </a:r>
            <a:endParaRPr lang="zh-CN" altLang="en-US" sz="3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27"/>
          <p:cNvSpPr>
            <a:spLocks noChangeArrowheads="1"/>
          </p:cNvSpPr>
          <p:nvPr/>
        </p:nvSpPr>
        <p:spPr bwMode="auto">
          <a:xfrm>
            <a:off x="4849472" y="5558571"/>
            <a:ext cx="432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排序</a:t>
            </a:r>
            <a:r>
              <a:rPr lang="zh-CN" altLang="en-US" sz="3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组件</a:t>
            </a:r>
            <a:endParaRPr lang="zh-CN" alt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2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排序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排序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组件（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Sortable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</a:t>
            </a:r>
            <a:endParaRPr lang="en-US" altLang="zh-CN" sz="30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在任意的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DOM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元素上启用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sortable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功能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鼠标点击并拖拽元素到列表中的一个新的位置，其它条目会自动调整。默认情况下，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sortable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各个条目共享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属性。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1" y="4099040"/>
            <a:ext cx="643892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$(</a:t>
            </a:r>
            <a:r>
              <a:rPr lang="en-US" altLang="zh-CN" sz="3200" dirty="0"/>
              <a:t>function() {</a:t>
            </a:r>
          </a:p>
          <a:p>
            <a:r>
              <a:rPr lang="en-US" altLang="zh-CN" sz="3200" dirty="0"/>
              <a:t>    </a:t>
            </a:r>
            <a:r>
              <a:rPr lang="en-US" altLang="zh-CN" sz="3200" dirty="0" smtClean="0"/>
              <a:t>    $("#</a:t>
            </a:r>
            <a:r>
              <a:rPr lang="en-US" altLang="zh-CN" sz="3200" dirty="0" err="1"/>
              <a:t>sortables</a:t>
            </a:r>
            <a:r>
              <a:rPr lang="en-US" altLang="zh-CN" sz="3200" dirty="0"/>
              <a:t>").</a:t>
            </a:r>
            <a:r>
              <a:rPr lang="en-US" altLang="zh-CN" sz="3200" dirty="0">
                <a:solidFill>
                  <a:srgbClr val="FF0000"/>
                </a:solidFill>
              </a:rPr>
              <a:t>sortable()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});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sortable1.html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71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排序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组件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3000" dirty="0"/>
              <a:t>sortable()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方法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遍历了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HTML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代码并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给元素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自动增加了特定的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CSS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类，赋予了它们适当的样式。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651" y="2668097"/>
            <a:ext cx="763263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-sortable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：整个课排序组件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-sortable-handle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：可排序元素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-sortable-helper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：正在被移动的元素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9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-sortable-helper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：占位元素（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sortable(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options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)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662" y="3261122"/>
            <a:ext cx="1029685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$(selector, context)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sortable(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options)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668" y="1242757"/>
            <a:ext cx="9864822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sortable(options)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方法声明了一个含有可调序元素的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ptions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参数是一个对象，用来指定与调序相关的行为。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662" y="4191114"/>
            <a:ext cx="1029685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$(selector, context)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sortable(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“action”,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params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3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056" y="1024893"/>
            <a:ext cx="496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管理可移动元素。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4395"/>
              </p:ext>
            </p:extLst>
          </p:nvPr>
        </p:nvGraphicFramePr>
        <p:xfrm>
          <a:off x="1005188" y="1765073"/>
          <a:ext cx="10479356" cy="48234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70672">
                  <a:extLst>
                    <a:ext uri="{9D8B030D-6E8A-4147-A177-3AD203B41FA5}">
                      <a16:colId xmlns:a16="http://schemas.microsoft.com/office/drawing/2014/main" val="2902980255"/>
                    </a:ext>
                  </a:extLst>
                </a:gridCol>
                <a:gridCol w="6552546">
                  <a:extLst>
                    <a:ext uri="{9D8B030D-6E8A-4147-A177-3AD203B41FA5}">
                      <a16:colId xmlns:a16="http://schemas.microsoft.com/office/drawing/2014/main" val="2726539436"/>
                    </a:ext>
                  </a:extLst>
                </a:gridCol>
                <a:gridCol w="1656138">
                  <a:extLst>
                    <a:ext uri="{9D8B030D-6E8A-4147-A177-3AD203B41FA5}">
                      <a16:colId xmlns:a16="http://schemas.microsoft.com/office/drawing/2014/main" val="4000498846"/>
                    </a:ext>
                  </a:extLst>
                </a:gridCol>
              </a:tblGrid>
              <a:tr h="433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默认值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60845"/>
                  </a:ext>
                </a:extLst>
              </a:tr>
              <a:tr h="504754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800" dirty="0" smtClean="0"/>
                        <a:t>disabled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如果设置为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，则禁用该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sortable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64357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定义当排序时被显示的光标。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crosshair(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十字形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default(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箭头形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pointer(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手形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  move(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十字交叉箭头型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wait(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系统繁忙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      help(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帮助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800" dirty="0" smtClean="0">
                          <a:latin typeface="+mn-lt"/>
                          <a:ea typeface="+mn-ea"/>
                        </a:rPr>
                        <a:t>auto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29772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指定延迟时间，只有在鼠标持续拖动超过延迟时间后，才开始移动元素。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毫秒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05856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指定一个距离，以像素为单位，只有在鼠标持续拖动超过此距离后，才开始移动元素。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像素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46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sortable(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options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)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056" y="1042063"/>
            <a:ext cx="496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管理可移动元素。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33609"/>
              </p:ext>
            </p:extLst>
          </p:nvPr>
        </p:nvGraphicFramePr>
        <p:xfrm>
          <a:off x="951056" y="1728909"/>
          <a:ext cx="10479356" cy="30454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26660">
                  <a:extLst>
                    <a:ext uri="{9D8B030D-6E8A-4147-A177-3AD203B41FA5}">
                      <a16:colId xmlns:a16="http://schemas.microsoft.com/office/drawing/2014/main" val="2902980255"/>
                    </a:ext>
                  </a:extLst>
                </a:gridCol>
                <a:gridCol w="6696558">
                  <a:extLst>
                    <a:ext uri="{9D8B030D-6E8A-4147-A177-3AD203B41FA5}">
                      <a16:colId xmlns:a16="http://schemas.microsoft.com/office/drawing/2014/main" val="2726539436"/>
                    </a:ext>
                  </a:extLst>
                </a:gridCol>
                <a:gridCol w="1656138">
                  <a:extLst>
                    <a:ext uri="{9D8B030D-6E8A-4147-A177-3AD203B41FA5}">
                      <a16:colId xmlns:a16="http://schemas.microsoft.com/office/drawing/2014/main" val="4000498846"/>
                    </a:ext>
                  </a:extLst>
                </a:gridCol>
              </a:tblGrid>
              <a:tr h="433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选项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默认值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60845"/>
                  </a:ext>
                </a:extLst>
              </a:tr>
              <a:tr h="504754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800" dirty="0" smtClean="0"/>
                        <a:t>axis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限制排序组件只能沿一个方向轴拖动，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64357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containment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限制排序组件的条目在拖动时不能越过容器。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en-US" altLang="zh-CN" sz="2800" dirty="0" smtClean="0">
                          <a:latin typeface="+mn-lt"/>
                          <a:ea typeface="+mn-ea"/>
                        </a:rPr>
                        <a:t>parent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29772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opacity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元素移动时的透明度设置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不透明）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05856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指定用于放置排序元素的空白位置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样式类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3765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sortable(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options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)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sortable2.html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26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占位符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68" y="1242757"/>
            <a:ext cx="9864822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占位符定义了预留给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待排序条目的空白区域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，作为它排序后的新位置。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符的位置并不固定，它随着待排序条目的移动而移动到将要替换的目标位置。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68" y="3780299"/>
            <a:ext cx="4392366" cy="1514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sortOpts</a:t>
            </a:r>
            <a:r>
              <a:rPr lang="en-US" altLang="zh-CN" sz="2800" dirty="0"/>
              <a:t> = 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			placeholder: "empty"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/>
              <a:t>};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580052" y="3780299"/>
            <a:ext cx="6336528" cy="190533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&lt;style&gt;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    .</a:t>
            </a:r>
            <a:r>
              <a:rPr lang="en-US" altLang="zh-CN" sz="2800" dirty="0"/>
              <a:t>empty { background-color</a:t>
            </a:r>
            <a:r>
              <a:rPr lang="en-US" altLang="zh-CN" sz="2800" dirty="0" smtClean="0"/>
              <a:t>:  #</a:t>
            </a:r>
            <a:r>
              <a:rPr lang="en-US" altLang="zh-CN" sz="2800" dirty="0" err="1"/>
              <a:t>cdfdcd</a:t>
            </a:r>
            <a:r>
              <a:rPr lang="en-US" altLang="zh-CN" sz="2800" dirty="0"/>
              <a:t>; </a:t>
            </a:r>
            <a:r>
              <a:rPr lang="en-US" altLang="zh-CN" sz="2800" dirty="0" smtClean="0"/>
              <a:t>}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&lt;/style&gt;</a:t>
            </a:r>
            <a:endParaRPr lang="zh-CN" altLang="en-US" sz="28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067926" y="4716377"/>
            <a:ext cx="1152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44124" y="4688689"/>
            <a:ext cx="1152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sortable3.html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9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056" y="1024893"/>
            <a:ext cx="496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管理可调序元素的事件。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98408"/>
              </p:ext>
            </p:extLst>
          </p:nvPr>
        </p:nvGraphicFramePr>
        <p:xfrm>
          <a:off x="1005188" y="1765073"/>
          <a:ext cx="9831302" cy="401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30104">
                  <a:extLst>
                    <a:ext uri="{9D8B030D-6E8A-4147-A177-3AD203B41FA5}">
                      <a16:colId xmlns:a16="http://schemas.microsoft.com/office/drawing/2014/main" val="2902980255"/>
                    </a:ext>
                  </a:extLst>
                </a:gridCol>
                <a:gridCol w="7301198">
                  <a:extLst>
                    <a:ext uri="{9D8B030D-6E8A-4147-A177-3AD203B41FA5}">
                      <a16:colId xmlns:a16="http://schemas.microsoft.com/office/drawing/2014/main" val="2726539436"/>
                    </a:ext>
                  </a:extLst>
                </a:gridCol>
              </a:tblGrid>
              <a:tr h="433371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400" dirty="0" smtClean="0"/>
                        <a:t>选项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400" dirty="0" smtClean="0"/>
                        <a:t>功能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60845"/>
                  </a:ext>
                </a:extLst>
              </a:tr>
              <a:tr h="504754"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en-US" altLang="zh-CN" sz="2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当排序开始时触发该事件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64357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当排序停止时触发该事件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29772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en-US" altLang="zh-CN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beforeStop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8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stop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之前被调用，此时占位元素仍然在列表中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205856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在排序期间触发该事件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46004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在元素和一个被拖动元素调换位置之后被调用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1411"/>
                  </a:ext>
                </a:extLst>
              </a:tr>
              <a:tr h="43337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800"/>
                        </a:lnSpc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当用户停止排序且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DOM 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位置改变时触发该事件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22499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63734" y="127132"/>
            <a:ext cx="5472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sortable(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options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)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94692" y="6113895"/>
            <a:ext cx="258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sortable4.html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71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-365919" y="-1531144"/>
            <a:ext cx="12463463" cy="9278938"/>
            <a:chOff x="0" y="0"/>
            <a:chExt cx="12463730" cy="9279959"/>
          </a:xfrm>
        </p:grpSpPr>
        <p:sp>
          <p:nvSpPr>
            <p:cNvPr id="25603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4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5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6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7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8" name="椭圆 5"/>
            <p:cNvSpPr>
              <a:spLocks noChangeArrowheads="1"/>
            </p:cNvSpPr>
            <p:nvPr/>
          </p:nvSpPr>
          <p:spPr bwMode="auto">
            <a:xfrm rot="4071505">
              <a:off x="8283693" y="492662"/>
              <a:ext cx="2130503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09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0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2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3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4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615" name="椭圆 20"/>
          <p:cNvSpPr>
            <a:spLocks noChangeArrowheads="1"/>
          </p:cNvSpPr>
          <p:nvPr/>
        </p:nvSpPr>
        <p:spPr bwMode="auto">
          <a:xfrm>
            <a:off x="4312444" y="1480344"/>
            <a:ext cx="3697288" cy="3697288"/>
          </a:xfrm>
          <a:prstGeom prst="ellipse">
            <a:avLst/>
          </a:prstGeom>
          <a:solidFill>
            <a:srgbClr val="000000">
              <a:alpha val="57999"/>
            </a:srgbClr>
          </a:solidFill>
          <a:ln w="25400" cap="flat" cmpd="sng">
            <a:solidFill>
              <a:srgbClr val="498DA4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6" name="同心圆 22"/>
          <p:cNvSpPr>
            <a:spLocks noChangeArrowheads="1"/>
          </p:cNvSpPr>
          <p:nvPr/>
        </p:nvSpPr>
        <p:spPr bwMode="auto">
          <a:xfrm>
            <a:off x="4563270" y="1731170"/>
            <a:ext cx="3197225" cy="3197225"/>
          </a:xfrm>
          <a:custGeom>
            <a:avLst/>
            <a:gdLst>
              <a:gd name="G0" fmla="+- 637 0 0"/>
              <a:gd name="G1" fmla="+- 21600 0 637"/>
              <a:gd name="G2" fmla="+- 21600 0 637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37" y="10800"/>
                </a:moveTo>
                <a:cubicBezTo>
                  <a:pt x="637" y="16413"/>
                  <a:pt x="5187" y="20963"/>
                  <a:pt x="10800" y="20963"/>
                </a:cubicBezTo>
                <a:cubicBezTo>
                  <a:pt x="16413" y="20963"/>
                  <a:pt x="20963" y="16413"/>
                  <a:pt x="20963" y="10800"/>
                </a:cubicBezTo>
                <a:cubicBezTo>
                  <a:pt x="20963" y="5187"/>
                  <a:pt x="16413" y="637"/>
                  <a:pt x="10800" y="637"/>
                </a:cubicBezTo>
                <a:cubicBezTo>
                  <a:pt x="5187" y="637"/>
                  <a:pt x="637" y="5187"/>
                  <a:pt x="637" y="10800"/>
                </a:cubicBezTo>
                <a:close/>
              </a:path>
            </a:pathLst>
          </a:custGeom>
          <a:gradFill rotWithShape="1">
            <a:gsLst>
              <a:gs pos="0">
                <a:srgbClr val="BF638A"/>
              </a:gs>
              <a:gs pos="12000">
                <a:srgbClr val="BF638A"/>
              </a:gs>
              <a:gs pos="15999">
                <a:srgbClr val="D27E50"/>
              </a:gs>
              <a:gs pos="34999">
                <a:srgbClr val="DB9649"/>
              </a:gs>
              <a:gs pos="39000">
                <a:srgbClr val="80CAD7"/>
              </a:gs>
              <a:gs pos="56000">
                <a:srgbClr val="80CAD7"/>
              </a:gs>
              <a:gs pos="62999">
                <a:srgbClr val="498DA4"/>
              </a:gs>
              <a:gs pos="82999">
                <a:srgbClr val="498DA4"/>
              </a:gs>
              <a:gs pos="84999">
                <a:srgbClr val="DB9649"/>
              </a:gs>
              <a:gs pos="98999">
                <a:srgbClr val="DB9649"/>
              </a:gs>
              <a:gs pos="100000">
                <a:srgbClr val="DB96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7" name="TextBox 23"/>
          <p:cNvSpPr>
            <a:spLocks noChangeArrowheads="1"/>
          </p:cNvSpPr>
          <p:nvPr/>
        </p:nvSpPr>
        <p:spPr bwMode="auto">
          <a:xfrm>
            <a:off x="4789082" y="2893496"/>
            <a:ext cx="2657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拖动组件的基本结构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1" y="1212839"/>
            <a:ext cx="10008833" cy="524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拖放组件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功能可以应用在任意的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DOM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元素上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768" y="4142177"/>
            <a:ext cx="692045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 $(function() {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$( </a:t>
            </a:r>
            <a:r>
              <a:rPr lang="en-US" altLang="zh-CN" sz="2800" dirty="0"/>
              <a:t>"#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" ).</a:t>
            </a:r>
            <a:r>
              <a:rPr lang="en-US" altLang="zh-CN" sz="2800" dirty="0" err="1">
                <a:solidFill>
                  <a:srgbClr val="C00000"/>
                </a:solidFill>
              </a:rPr>
              <a:t>draggable</a:t>
            </a:r>
            <a:r>
              <a:rPr lang="en-US" altLang="zh-CN" sz="2800" dirty="0">
                <a:solidFill>
                  <a:srgbClr val="C00000"/>
                </a:solidFill>
              </a:rPr>
              <a:t>()</a:t>
            </a:r>
            <a:r>
              <a:rPr lang="en-US" altLang="zh-CN" sz="2800" dirty="0"/>
              <a:t>;</a:t>
            </a:r>
          </a:p>
          <a:p>
            <a:pPr>
              <a:lnSpc>
                <a:spcPts val="36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});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632094" y="4981569"/>
            <a:ext cx="259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draggable1.html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38" y="2071345"/>
            <a:ext cx="4231928" cy="15229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768" y="2351513"/>
            <a:ext cx="6920458" cy="144366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/>
              <a:t>&lt;div id="drag2" class="</a:t>
            </a:r>
            <a:r>
              <a:rPr lang="en-US" altLang="zh-CN" sz="2800" dirty="0" err="1"/>
              <a:t>ui</a:t>
            </a:r>
            <a:r>
              <a:rPr lang="en-US" altLang="zh-CN" sz="2800" dirty="0"/>
              <a:t>-widget-content"&gt;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    &lt;</a:t>
            </a:r>
            <a:r>
              <a:rPr lang="en-US" altLang="zh-CN" sz="2800" dirty="0"/>
              <a:t>p&gt;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请拖动我！</a:t>
            </a:r>
            <a:r>
              <a:rPr lang="en-US" altLang="zh-CN" sz="2800" dirty="0"/>
              <a:t>&lt;/p</a:t>
            </a:r>
            <a:r>
              <a:rPr lang="en-US" altLang="zh-CN" sz="2800" dirty="0" smtClean="0"/>
              <a:t>&gt;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&lt;/</a:t>
            </a:r>
            <a:r>
              <a:rPr lang="en-US" altLang="zh-CN" sz="2800" dirty="0"/>
              <a:t>div&gt;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97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思考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668" y="1260089"/>
            <a:ext cx="9288774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为什么使用了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draggable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()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方法会彻底改变已渲染页面中的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元素的外观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056">
            <a:off x="9086671" y="2691011"/>
            <a:ext cx="2772215" cy="2772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1668" y="3708293"/>
            <a:ext cx="765585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</a:pP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该方法遍历了</a:t>
            </a:r>
            <a:r>
              <a:rPr lang="en-US" altLang="zh-CN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代码，在指定的可移动元素上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，赋予了它们适当的样式。</a:t>
            </a:r>
            <a:endParaRPr lang="zh-CN" altLang="en-US" sz="28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2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662" y="1188084"/>
            <a:ext cx="10512876" cy="253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自定义拖动组件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使用指定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class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/>
              <a:t>ui-draggable</a:t>
            </a:r>
            <a:r>
              <a:rPr lang="en-US" altLang="zh-CN" sz="2800" dirty="0" smtClean="0"/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拖动元素受影响的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 smtClean="0"/>
              <a:t>ui</a:t>
            </a: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draggable</a:t>
            </a:r>
            <a:r>
              <a:rPr lang="en-US" altLang="zh-CN" sz="2800" dirty="0" smtClean="0"/>
              <a:t>-handle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：拖动手柄。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sz="2800" dirty="0" err="1"/>
              <a:t>ui</a:t>
            </a:r>
            <a:r>
              <a:rPr lang="en-US" altLang="zh-CN" sz="2800" dirty="0"/>
              <a:t>-</a:t>
            </a:r>
            <a:r>
              <a:rPr lang="en-US" altLang="zh-CN" sz="2800" dirty="0" err="1"/>
              <a:t>draggable</a:t>
            </a:r>
            <a:r>
              <a:rPr lang="en-US" altLang="zh-CN" sz="2800" dirty="0"/>
              <a:t>-dragging</a:t>
            </a:r>
            <a:r>
              <a:rPr lang="en-US" altLang="zh-CN" sz="2800" dirty="0" smtClean="0"/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：拖动过程中的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主题化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UI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3734" y="127132"/>
            <a:ext cx="604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options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)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5295" y="3452089"/>
            <a:ext cx="950479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$(selector, context)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(options )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662" y="1242757"/>
            <a:ext cx="10008834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08259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6518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4777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3036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3041294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3649553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4257812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4866071" algn="l" defTabSz="1216518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draggable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(options 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方法声明了一个在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页面中可以被移动的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ptions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参数是一个对象，用来指定相关元素的行为。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1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>
            <a:spLocks noChangeArrowheads="1"/>
          </p:cNvSpPr>
          <p:nvPr/>
        </p:nvSpPr>
        <p:spPr bwMode="auto">
          <a:xfrm>
            <a:off x="3115045" y="900059"/>
            <a:ext cx="502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</a:t>
            </a:r>
          </a:p>
        </p:txBody>
      </p:sp>
      <p:sp>
        <p:nvSpPr>
          <p:cNvPr id="3" name="TextBox 14"/>
          <p:cNvSpPr>
            <a:spLocks noChangeArrowheads="1"/>
          </p:cNvSpPr>
          <p:nvPr/>
        </p:nvSpPr>
        <p:spPr bwMode="auto">
          <a:xfrm>
            <a:off x="2051759" y="866629"/>
            <a:ext cx="78810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332" y="1692125"/>
            <a:ext cx="777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14"/>
          <p:cNvSpPr>
            <a:spLocks noChangeArrowheads="1"/>
          </p:cNvSpPr>
          <p:nvPr/>
        </p:nvSpPr>
        <p:spPr bwMode="auto">
          <a:xfrm>
            <a:off x="755651" y="127132"/>
            <a:ext cx="43203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3734" y="127132"/>
            <a:ext cx="4968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配置拖动属性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34991"/>
              </p:ext>
            </p:extLst>
          </p:nvPr>
        </p:nvGraphicFramePr>
        <p:xfrm>
          <a:off x="971668" y="1759875"/>
          <a:ext cx="10218858" cy="31810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9438">
                  <a:extLst>
                    <a:ext uri="{9D8B030D-6E8A-4147-A177-3AD203B41FA5}">
                      <a16:colId xmlns:a16="http://schemas.microsoft.com/office/drawing/2014/main" val="1598498661"/>
                    </a:ext>
                  </a:extLst>
                </a:gridCol>
                <a:gridCol w="7341282">
                  <a:extLst>
                    <a:ext uri="{9D8B030D-6E8A-4147-A177-3AD203B41FA5}">
                      <a16:colId xmlns:a16="http://schemas.microsoft.com/office/drawing/2014/main" val="73821957"/>
                    </a:ext>
                  </a:extLst>
                </a:gridCol>
                <a:gridCol w="1578138">
                  <a:extLst>
                    <a:ext uri="{9D8B030D-6E8A-4147-A177-3AD203B41FA5}">
                      <a16:colId xmlns:a16="http://schemas.microsoft.com/office/drawing/2014/main" val="3882123294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27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7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</a:t>
                      </a:r>
                      <a:endParaRPr lang="zh-CN" altLang="en-US" sz="27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74726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zh-CN" altLang="en-US" sz="2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指定拖动光标的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CSS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样式，可用的值有：</a:t>
                      </a:r>
                      <a:endParaRPr lang="en-US" altLang="zh-CN" sz="26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crosshair(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十字形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default(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箭头形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pointer(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手形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move(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十字交叉箭头形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)…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0833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/>
                        <a:t>delay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指定开始拖动时延迟的毫秒数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35015"/>
                  </a:ext>
                </a:extLst>
              </a:tr>
              <a:tr h="435191"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opacity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元素移动时的透明度（介于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之间）。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2114" rtl="0" eaLnBrk="1" latinLnBrk="0" hangingPunct="1">
                        <a:lnSpc>
                          <a:spcPts val="35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7151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1668" y="1096899"/>
            <a:ext cx="504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管理元素的移动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2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4912</TotalTime>
  <Pages>0</Pages>
  <Words>2942</Words>
  <Characters>0</Characters>
  <Application>Microsoft Office PowerPoint</Application>
  <DocSecurity>0</DocSecurity>
  <PresentationFormat>自定义</PresentationFormat>
  <Lines>0</Lines>
  <Paragraphs>600</Paragraphs>
  <Slides>48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等线</vt:lpstr>
      <vt:lpstr>等线 Light</vt:lpstr>
      <vt:lpstr>宋体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MengYi</dc:creator>
  <cp:keywords/>
  <dc:description/>
  <cp:lastModifiedBy>MengYi</cp:lastModifiedBy>
  <cp:revision>319</cp:revision>
  <dcterms:created xsi:type="dcterms:W3CDTF">2014-07-20T15:00:00Z</dcterms:created>
  <dcterms:modified xsi:type="dcterms:W3CDTF">2017-03-21T07:19:59Z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