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281" r:id="rId3"/>
    <p:sldId id="284" r:id="rId4"/>
    <p:sldId id="282" r:id="rId5"/>
    <p:sldId id="343" r:id="rId6"/>
    <p:sldId id="338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279" r:id="rId27"/>
  </p:sldIdLst>
  <p:sldSz cx="12168188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259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6518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4777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3036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1294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49553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57812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66071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FFFF"/>
    <a:srgbClr val="00FFFF"/>
    <a:srgbClr val="000099"/>
    <a:srgbClr val="CC0066"/>
    <a:srgbClr val="88ABBD"/>
    <a:srgbClr val="E3AD71"/>
    <a:srgbClr val="FF33CC"/>
    <a:srgbClr val="CD58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45" autoAdjust="0"/>
  </p:normalViewPr>
  <p:slideViewPr>
    <p:cSldViewPr>
      <p:cViewPr varScale="1">
        <p:scale>
          <a:sx n="65" d="100"/>
          <a:sy n="65" d="100"/>
        </p:scale>
        <p:origin x="918" y="72"/>
      </p:cViewPr>
      <p:guideLst>
        <p:guide orient="horz" pos="2155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2C4C25B-62BC-4AD3-8301-133DAB1D665D}" type="datetime1">
              <a:rPr lang="zh-CN" altLang="en-US"/>
              <a:pPr/>
              <a:t>2017/8/16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14EF7D8-8C42-43F6-87AD-A41B81F6A71E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1294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3649553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4257812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4866071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410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835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700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3920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64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540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参数设置于</a:t>
            </a:r>
            <a:r>
              <a:rPr lang="en-US" altLang="zh-CN" dirty="0" smtClean="0">
                <a:solidFill>
                  <a:srgbClr val="FF0000"/>
                </a:solidFill>
              </a:rPr>
              <a:t>effect</a:t>
            </a:r>
            <a:r>
              <a:rPr lang="zh-CN" altLang="en-US" dirty="0" smtClean="0">
                <a:solidFill>
                  <a:srgbClr val="FF0000"/>
                </a:solidFill>
              </a:rPr>
              <a:t>一样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42282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位置、宽度、高度、不透明度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3993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825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742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中得到了改进，可以用来管理视觉特效。改进了这些方法。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1134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2272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中得到了改进，可以用来管理视觉特效。改进了这些方法。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90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中得到了改进，可以用来管理视觉特效。改进了这些方法。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8205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47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610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4106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默认为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时，只会制造弹跳效果，并不会伴随元素的出现或消失。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803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默认为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时，只会制造弹跳效果，并不会伴随元素的出现或消失。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239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8749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默认为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时，只会制造弹跳效果，并不会伴随元素的出现或消失。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492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024" y="1119505"/>
            <a:ext cx="9126141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024" y="3592866"/>
            <a:ext cx="9126141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093D-2DED-4E4A-8BB4-79054E20727D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1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169-02D0-47D3-BC29-E4806632724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9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7859" y="364195"/>
            <a:ext cx="2623766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563" y="364195"/>
            <a:ext cx="7719194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2E10-0FD1-4F28-BAE6-EC639EE3FC2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0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0" y="274466"/>
            <a:ext cx="10951369" cy="11400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8409" y="6340167"/>
            <a:ext cx="2839244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12DEF6-E872-4AC0-B287-8FC76CB9BCE6}" type="datetime1">
              <a:rPr lang="zh-CN" altLang="en-US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57464" y="6340167"/>
            <a:ext cx="3853260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20535" y="6340167"/>
            <a:ext cx="2839244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566EA9-5A52-498D-91BE-84C9768D0E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0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78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E9A0-B675-4B6E-B7B6-69490D8C425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25" y="1705385"/>
            <a:ext cx="1049506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25" y="4577778"/>
            <a:ext cx="1049506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CBC7-560A-48A3-9584-303D19C73D5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563" y="1820976"/>
            <a:ext cx="5171480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145" y="1820976"/>
            <a:ext cx="5171480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FBF-6359-4979-B816-309B5E37EB2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364196"/>
            <a:ext cx="10495062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49" y="1676882"/>
            <a:ext cx="5147713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49" y="2498697"/>
            <a:ext cx="5147713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145" y="1676882"/>
            <a:ext cx="51730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145" y="2498697"/>
            <a:ext cx="5173065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9F0-05FA-4C81-A0CD-39E8CD6C72B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19"/>
          <p:cNvSpPr>
            <a:spLocks noChangeArrowheads="1"/>
          </p:cNvSpPr>
          <p:nvPr userDrawn="1"/>
        </p:nvSpPr>
        <p:spPr bwMode="auto">
          <a:xfrm>
            <a:off x="3846326" y="756047"/>
            <a:ext cx="416168" cy="415921"/>
          </a:xfrm>
          <a:prstGeom prst="ellipse">
            <a:avLst/>
          </a:prstGeom>
          <a:solidFill>
            <a:srgbClr val="80CAD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20"/>
          <p:cNvSpPr>
            <a:spLocks noChangeArrowheads="1"/>
          </p:cNvSpPr>
          <p:nvPr userDrawn="1"/>
        </p:nvSpPr>
        <p:spPr bwMode="auto">
          <a:xfrm>
            <a:off x="3839779" y="2403625"/>
            <a:ext cx="416168" cy="418033"/>
          </a:xfrm>
          <a:prstGeom prst="ellipse">
            <a:avLst/>
          </a:prstGeom>
          <a:solidFill>
            <a:srgbClr val="BF638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1"/>
          <p:cNvGrpSpPr>
            <a:grpSpLocks/>
          </p:cNvGrpSpPr>
          <p:nvPr userDrawn="1"/>
        </p:nvGrpSpPr>
        <p:grpSpPr bwMode="auto">
          <a:xfrm rot="16200000">
            <a:off x="-2671370" y="-365408"/>
            <a:ext cx="5342739" cy="7272607"/>
            <a:chOff x="0" y="0"/>
            <a:chExt cx="1900597" cy="2502024"/>
          </a:xfrm>
        </p:grpSpPr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735593">
              <a:off x="343051" y="452840"/>
              <a:ext cx="848430" cy="204918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771893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20991934">
              <a:off x="764731" y="482843"/>
              <a:ext cx="866885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847620">
              <a:off x="1096598" y="11122"/>
              <a:ext cx="803999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9" name="椭圆 20"/>
          <p:cNvSpPr>
            <a:spLocks noChangeArrowheads="1"/>
          </p:cNvSpPr>
          <p:nvPr userDrawn="1"/>
        </p:nvSpPr>
        <p:spPr bwMode="auto">
          <a:xfrm>
            <a:off x="3839779" y="4053315"/>
            <a:ext cx="416168" cy="418033"/>
          </a:xfrm>
          <a:prstGeom prst="ellipse">
            <a:avLst/>
          </a:prstGeom>
          <a:solidFill>
            <a:srgbClr val="E3AD7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椭圆 20"/>
          <p:cNvSpPr>
            <a:spLocks noChangeArrowheads="1"/>
          </p:cNvSpPr>
          <p:nvPr userDrawn="1"/>
        </p:nvSpPr>
        <p:spPr bwMode="auto">
          <a:xfrm>
            <a:off x="3846326" y="5703005"/>
            <a:ext cx="416168" cy="418033"/>
          </a:xfrm>
          <a:prstGeom prst="ellipse">
            <a:avLst/>
          </a:prstGeom>
          <a:solidFill>
            <a:srgbClr val="88ABB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17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56036"/>
            <a:ext cx="392455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065" y="984911"/>
            <a:ext cx="6160145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052161"/>
            <a:ext cx="392455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6C7-50BB-41AA-9A9E-D9D35EB17BB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8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56036"/>
            <a:ext cx="392455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3065" y="984911"/>
            <a:ext cx="6160145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052161"/>
            <a:ext cx="392455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2017/8/16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2A-9768-4CEC-A689-171C4190062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563" y="364196"/>
            <a:ext cx="1049506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63" y="1820976"/>
            <a:ext cx="1049506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563" y="6340166"/>
            <a:ext cx="27378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0713" y="6340166"/>
            <a:ext cx="410676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3783" y="6340166"/>
            <a:ext cx="27378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74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queryui/api-category-effec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runoob.com/jqueryui/api-easing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5"/>
          <p:cNvGrpSpPr>
            <a:grpSpLocks/>
          </p:cNvGrpSpPr>
          <p:nvPr/>
        </p:nvGrpSpPr>
        <p:grpSpPr bwMode="auto">
          <a:xfrm>
            <a:off x="-900488" y="-1593562"/>
            <a:ext cx="13656258" cy="9478203"/>
            <a:chOff x="0" y="102405"/>
            <a:chExt cx="12669374" cy="9177554"/>
          </a:xfrm>
        </p:grpSpPr>
        <p:sp>
          <p:nvSpPr>
            <p:cNvPr id="307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椭圆 5"/>
            <p:cNvSpPr>
              <a:spLocks noChangeArrowheads="1"/>
            </p:cNvSpPr>
            <p:nvPr/>
          </p:nvSpPr>
          <p:spPr bwMode="auto">
            <a:xfrm rot="17654843">
              <a:off x="8453454" y="2856887"/>
              <a:ext cx="1888507" cy="654333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椭圆 5"/>
            <p:cNvSpPr>
              <a:spLocks noChangeArrowheads="1"/>
            </p:cNvSpPr>
            <p:nvPr/>
          </p:nvSpPr>
          <p:spPr bwMode="auto">
            <a:xfrm rot="16200000">
              <a:off x="8541716" y="1631608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0" name="椭圆 5"/>
            <p:cNvSpPr>
              <a:spLocks noChangeArrowheads="1"/>
            </p:cNvSpPr>
            <p:nvPr/>
          </p:nvSpPr>
          <p:spPr bwMode="auto">
            <a:xfrm rot="4179482">
              <a:off x="8312909" y="451717"/>
              <a:ext cx="1957790" cy="612847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1" name="椭圆 5"/>
            <p:cNvSpPr>
              <a:spLocks noChangeArrowheads="1"/>
            </p:cNvSpPr>
            <p:nvPr/>
          </p:nvSpPr>
          <p:spPr bwMode="auto">
            <a:xfrm rot="13127628">
              <a:off x="3863132" y="4248990"/>
              <a:ext cx="1904318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2" name="椭圆 5"/>
            <p:cNvSpPr>
              <a:spLocks noChangeArrowheads="1"/>
            </p:cNvSpPr>
            <p:nvPr/>
          </p:nvSpPr>
          <p:spPr bwMode="auto">
            <a:xfrm rot="13314377">
              <a:off x="7274706" y="322762"/>
              <a:ext cx="1628954" cy="499213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椭圆 5"/>
            <p:cNvSpPr>
              <a:spLocks noChangeArrowheads="1"/>
            </p:cNvSpPr>
            <p:nvPr/>
          </p:nvSpPr>
          <p:spPr bwMode="auto">
            <a:xfrm>
              <a:off x="5602583" y="102405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椭圆 5"/>
            <p:cNvSpPr>
              <a:spLocks noChangeArrowheads="1"/>
            </p:cNvSpPr>
            <p:nvPr/>
          </p:nvSpPr>
          <p:spPr bwMode="auto">
            <a:xfrm>
              <a:off x="5457626" y="4748199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椭圆 20"/>
          <p:cNvSpPr>
            <a:spLocks noChangeArrowheads="1"/>
          </p:cNvSpPr>
          <p:nvPr/>
        </p:nvSpPr>
        <p:spPr bwMode="auto">
          <a:xfrm>
            <a:off x="4312444" y="1480344"/>
            <a:ext cx="3697288" cy="3697288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同心圆 22"/>
          <p:cNvSpPr>
            <a:spLocks noChangeArrowheads="1"/>
          </p:cNvSpPr>
          <p:nvPr/>
        </p:nvSpPr>
        <p:spPr bwMode="auto">
          <a:xfrm>
            <a:off x="4563270" y="1731170"/>
            <a:ext cx="3197225" cy="3197225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TextBox 23"/>
          <p:cNvSpPr>
            <a:spLocks noChangeArrowheads="1"/>
          </p:cNvSpPr>
          <p:nvPr/>
        </p:nvSpPr>
        <p:spPr bwMode="auto">
          <a:xfrm>
            <a:off x="2950855" y="3407565"/>
            <a:ext cx="6397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jQueryUI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动画特效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20571" y="2299417"/>
            <a:ext cx="4746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框架及应用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676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震动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特效练习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6190" y="5419025"/>
            <a:ext cx="259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shake.html</a:t>
            </a:r>
            <a:endParaRPr lang="zh-CN" altLang="en-US" sz="2800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785102" y="1260089"/>
            <a:ext cx="720128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、将动画效果改为左右晃动元素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、将晃动速度改为</a:t>
            </a:r>
            <a:r>
              <a:rPr lang="en-US" altLang="zh-CN" sz="2800" dirty="0"/>
              <a:t>2000</a:t>
            </a:r>
            <a:r>
              <a:rPr lang="zh-CN" altLang="en-US" sz="2800" dirty="0"/>
              <a:t>毫秒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、元素晃动结束后弹出对话框</a:t>
            </a:r>
          </a:p>
        </p:txBody>
      </p:sp>
    </p:spTree>
    <p:extLst>
      <p:ext uri="{BB962C8B-B14F-4D97-AF65-F5344CB8AC3E}">
        <p14:creationId xmlns:p14="http://schemas.microsoft.com/office/powerpoint/2010/main" val="26744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爆炸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Explode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66" y="1250714"/>
            <a:ext cx="10008833" cy="985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爆炸特效（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Explode Effect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）通过把元素裂成碎片来隐藏或显示一个元素。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86218"/>
              </p:ext>
            </p:extLst>
          </p:nvPr>
        </p:nvGraphicFramePr>
        <p:xfrm>
          <a:off x="971666" y="2635660"/>
          <a:ext cx="9639327" cy="25793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54745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688474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296108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option.mode</a:t>
                      </a:r>
                      <a:endParaRPr lang="en-US" altLang="zh-CN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显示或隐藏元素。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hide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option. pieces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指定将元素分作几个碎片。（应该是个平方数，任何其他值被舍入到最近的平方数。）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8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爆炸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Explode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651" y="1332095"/>
            <a:ext cx="936077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$(</a:t>
            </a:r>
            <a:r>
              <a:rPr lang="en-US" altLang="zh-CN" sz="2800" dirty="0"/>
              <a:t>function() 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    $("#</a:t>
            </a:r>
            <a:r>
              <a:rPr lang="en-US" altLang="zh-CN" sz="2800" dirty="0"/>
              <a:t>detonate").click(function() {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smtClean="0"/>
              <a:t>    $("#</a:t>
            </a:r>
            <a:r>
              <a:rPr lang="en-US" altLang="zh-CN" sz="2800" dirty="0" err="1"/>
              <a:t>theBomb</a:t>
            </a:r>
            <a:r>
              <a:rPr lang="en-US" altLang="zh-CN" sz="2800" dirty="0"/>
              <a:t>").effect("explode");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    });</a:t>
            </a:r>
            <a:endParaRPr lang="en-US" altLang="zh-CN" sz="2800" dirty="0"/>
          </a:p>
          <a:p>
            <a:r>
              <a:rPr lang="en-US" altLang="zh-CN" sz="2800" dirty="0" smtClean="0"/>
              <a:t>    }); </a:t>
            </a:r>
            <a:r>
              <a:rPr lang="en-US" altLang="zh-CN" sz="2400" dirty="0" smtClean="0"/>
              <a:t>	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76" y="3852305"/>
            <a:ext cx="2592216" cy="29367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36190" y="5419025"/>
            <a:ext cx="259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explode.html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56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其他相关特效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666" y="1250714"/>
            <a:ext cx="10512878" cy="51706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剪辑特效（</a:t>
            </a: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Clip Effect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通过垂直或水平方向夹剪元素来隐藏或显示一个元素。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折叠特效（</a:t>
            </a: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Fold Effect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通过折叠元素来隐藏或显示一个元素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nl-NL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降落特效（</a:t>
            </a:r>
            <a:r>
              <a:rPr lang="nl-NL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Drop Effect</a:t>
            </a:r>
            <a:r>
              <a:rPr lang="zh-CN" altLang="nl-NL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通过单个方向滑动的淡入淡出来隐藏或显示一个元素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膨胀特效（</a:t>
            </a: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Puff Effect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通过在缩放元素的同时隐藏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跳动特效（</a:t>
            </a: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Pulsate Effect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通过跳动来隐藏或显示一个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更多特效：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http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://www.runoob.com/jqueryui/ref-effects.html</a:t>
            </a:r>
          </a:p>
        </p:txBody>
      </p:sp>
    </p:spTree>
    <p:extLst>
      <p:ext uri="{BB962C8B-B14F-4D97-AF65-F5344CB8AC3E}">
        <p14:creationId xmlns:p14="http://schemas.microsoft.com/office/powerpoint/2010/main" val="914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突出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Highlight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66" y="1250714"/>
            <a:ext cx="10008833" cy="985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突出特效（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Highlight Effect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通过改变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背景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颜色的方式来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隐藏或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显示元素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0108"/>
              </p:ext>
            </p:extLst>
          </p:nvPr>
        </p:nvGraphicFramePr>
        <p:xfrm>
          <a:off x="971666" y="2635660"/>
          <a:ext cx="9720813" cy="21221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77187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531499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512127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option.mode</a:t>
                      </a:r>
                      <a:endParaRPr lang="en-US" altLang="zh-CN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显示或隐藏元素。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option. color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动画期间使用的背景颜色。会逐渐过渡到元素原本样式所定义的背景色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"#ffff99"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8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5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突出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Highlight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6010" y="1355249"/>
            <a:ext cx="661176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/>
              <a:t>$(function() 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$("#</a:t>
            </a:r>
            <a:r>
              <a:rPr lang="en-US" altLang="zh-CN" sz="2800" dirty="0"/>
              <a:t>hint").click(function() 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				$("#c").effect("highlight");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});</a:t>
            </a:r>
            <a:endParaRPr lang="en-US" altLang="zh-CN" sz="2800" dirty="0"/>
          </a:p>
          <a:p>
            <a:r>
              <a:rPr lang="en-US" altLang="zh-CN" sz="2800" dirty="0" smtClean="0"/>
              <a:t>});</a:t>
            </a:r>
            <a:endParaRPr lang="en-US" altLang="zh-CN" sz="2400" dirty="0"/>
          </a:p>
        </p:txBody>
      </p:sp>
      <p:sp>
        <p:nvSpPr>
          <p:cNvPr id="11" name="文本框 5"/>
          <p:cNvSpPr txBox="1"/>
          <p:nvPr/>
        </p:nvSpPr>
        <p:spPr>
          <a:xfrm>
            <a:off x="503629" y="1332095"/>
            <a:ext cx="4248354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&lt;button id="a"&gt;Next&lt;/button&gt;</a:t>
            </a:r>
          </a:p>
          <a:p>
            <a:r>
              <a:rPr lang="en-US" altLang="zh-CN" sz="2400" dirty="0"/>
              <a:t>    &lt;button id="b"&gt;Next&lt;/button&gt;</a:t>
            </a:r>
          </a:p>
          <a:p>
            <a:r>
              <a:rPr lang="en-US" altLang="zh-CN" sz="2400" dirty="0"/>
              <a:t>    &lt;button id="c"&gt;Next&lt;/button&gt;</a:t>
            </a:r>
          </a:p>
          <a:p>
            <a:r>
              <a:rPr lang="en-US" altLang="zh-CN" sz="2400" dirty="0"/>
              <a:t>    &lt;button id="d"&gt;Next&lt;/button&gt;</a:t>
            </a:r>
          </a:p>
          <a:p>
            <a:r>
              <a:rPr lang="en-US" altLang="zh-CN" sz="2400" dirty="0"/>
              <a:t>    &lt;p&gt;</a:t>
            </a:r>
          </a:p>
          <a:p>
            <a:r>
              <a:rPr lang="en-US" altLang="zh-CN" sz="2400" dirty="0"/>
              <a:t>    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其中只一个按钮能跳转到下一页，请选择（可点击“提示”按钮进行帮助）。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&lt;/p&gt;</a:t>
            </a:r>
          </a:p>
          <a:p>
            <a:r>
              <a:rPr lang="en-US" altLang="zh-CN" sz="2400" dirty="0"/>
              <a:t>    &lt;button id="hint"&gt;</a:t>
            </a:r>
            <a:r>
              <a:rPr lang="zh-CN" altLang="en-US" sz="2400" dirty="0"/>
              <a:t>提示</a:t>
            </a:r>
            <a:r>
              <a:rPr lang="en-US" altLang="zh-CN" sz="2400" dirty="0"/>
              <a:t>&lt;/button&gt;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09" y="3780299"/>
            <a:ext cx="6611770" cy="15841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36190" y="5419025"/>
            <a:ext cx="259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highlight.html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96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新视觉特效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663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show()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hide()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toggle()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5050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增强的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animate()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类生成特效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5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新视觉特效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97119"/>
            <a:ext cx="10368864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用指定的特效来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显示元素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show</a:t>
            </a:r>
            <a:r>
              <a:rPr lang="en-US" altLang="zh-CN" sz="2800" dirty="0"/>
              <a:t>( effect [, options ] [, duration ] [, complete ] </a:t>
            </a:r>
            <a:r>
              <a:rPr lang="en-US" altLang="zh-CN" sz="2800" dirty="0" smtClean="0"/>
              <a:t>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用指定的特效来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隐藏元素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hide</a:t>
            </a:r>
            <a:r>
              <a:rPr lang="en-US" altLang="zh-CN" sz="2800" dirty="0"/>
              <a:t>( effect [, options ] [, duration ] [, complete ] </a:t>
            </a:r>
            <a:r>
              <a:rPr lang="en-US" altLang="zh-CN" sz="2800" dirty="0" smtClean="0"/>
              <a:t>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在显示与隐藏之间来回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toggle</a:t>
            </a:r>
            <a:r>
              <a:rPr lang="en-US" altLang="zh-CN" sz="2800" dirty="0"/>
              <a:t>( effect [, options ] [, duration ] [, complete ] 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1070" y="5631857"/>
            <a:ext cx="259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show</a:t>
            </a:r>
            <a:r>
              <a:rPr lang="en-US" altLang="zh-CN" sz="2800" dirty="0" smtClean="0"/>
              <a:t>.html</a:t>
            </a:r>
            <a:endParaRPr lang="zh-CN" altLang="en-US" sz="2800" dirty="0"/>
          </a:p>
        </p:txBody>
      </p:sp>
      <p:sp>
        <p:nvSpPr>
          <p:cNvPr id="10" name="文本框 5"/>
          <p:cNvSpPr txBox="1"/>
          <p:nvPr/>
        </p:nvSpPr>
        <p:spPr>
          <a:xfrm>
            <a:off x="840327" y="5043979"/>
            <a:ext cx="631534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/>
              <a:t>$( "button" ).click(function() {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  $( </a:t>
            </a:r>
            <a:r>
              <a:rPr lang="en-US" altLang="zh-CN" sz="2800" dirty="0"/>
              <a:t>"div" ).show( "fold", 1000 );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});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8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新视觉特效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663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hide()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toggle()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5050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增强的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animate()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类生成特效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7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增强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animate()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97119"/>
            <a:ext cx="1036886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自定义动画的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animate</a:t>
            </a:r>
            <a:r>
              <a:rPr lang="en-US" altLang="zh-CN" sz="2800" dirty="0"/>
              <a:t>( properties [, duration] [, easing] [, complete] </a:t>
            </a:r>
            <a:r>
              <a:rPr lang="en-US" altLang="zh-CN" sz="2800" dirty="0" smtClean="0"/>
              <a:t>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69506"/>
              </p:ext>
            </p:extLst>
          </p:nvPr>
        </p:nvGraphicFramePr>
        <p:xfrm>
          <a:off x="971666" y="2635660"/>
          <a:ext cx="9720813" cy="39433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77187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531499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512127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properties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一组包含作为动画属性和终值的样式属性和及其值的集合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duration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动画执行时间，其值可以是三种预定速度之一的字符串</a:t>
                      </a:r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("slow", "normal", or "fast")</a:t>
                      </a:r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或表示动画时长的毫秒数值</a:t>
                      </a:r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如：</a:t>
                      </a:r>
                      <a:r>
                        <a:rPr lang="en-US" altLang="zh-CN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80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easing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要使用的过渡效果的名称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6834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complete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在动画完成时执行的函数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0971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新视觉特效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663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how()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hide()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toggle()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5050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增强的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animate()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类生成特效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3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增强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animate()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97119"/>
            <a:ext cx="103688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jQuery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animate()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方法允许使用色彩相关的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可完成颜色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动画及其他许多与颜色相关的实用功能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11" y="3333285"/>
            <a:ext cx="5029187" cy="20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新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easing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选项值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97119"/>
            <a:ext cx="1036886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方法支持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选项提供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种特效的演进方式。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09" y="2252238"/>
            <a:ext cx="7613285" cy="44987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79752" y="2264078"/>
            <a:ext cx="3013601" cy="151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新视觉特效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663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hide()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toggle()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5050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增强的</a:t>
            </a:r>
            <a:r>
              <a:rPr lang="en-US" altLang="zh-CN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animate()</a:t>
            </a: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类生成特效</a:t>
            </a:r>
          </a:p>
        </p:txBody>
      </p:sp>
    </p:spTree>
    <p:extLst>
      <p:ext uri="{BB962C8B-B14F-4D97-AF65-F5344CB8AC3E}">
        <p14:creationId xmlns:p14="http://schemas.microsoft.com/office/powerpoint/2010/main" val="40994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CSS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类生成特效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97119"/>
            <a:ext cx="1036886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为元素添加样式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[, duration ] [, easing ] [, complete ]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当动画样式改变时，为匹配的元素集合内的每个元素添加指定的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7795"/>
              </p:ext>
            </p:extLst>
          </p:nvPr>
        </p:nvGraphicFramePr>
        <p:xfrm>
          <a:off x="971668" y="3712515"/>
          <a:ext cx="9504792" cy="248031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97384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785526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721882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className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需要添加的一个或多个类名，用空格分隔。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duration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特效的持续时间，以毫秒为单位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80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easing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设置过渡效果的名称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swing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6834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callback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在动画完成时执行的函数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0971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CSS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类生成特效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841204" y="3271550"/>
            <a:ext cx="10296290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600" dirty="0"/>
              <a:t>$(function() {</a:t>
            </a:r>
          </a:p>
          <a:p>
            <a:r>
              <a:rPr lang="en-US" altLang="zh-CN" sz="2600" dirty="0" smtClean="0"/>
              <a:t>        $( </a:t>
            </a:r>
            <a:r>
              <a:rPr lang="en-US" altLang="zh-CN" sz="2600" dirty="0"/>
              <a:t>"div" ).click(function() {</a:t>
            </a:r>
          </a:p>
          <a:p>
            <a:r>
              <a:rPr lang="en-US" altLang="zh-CN" sz="2600" dirty="0"/>
              <a:t>              </a:t>
            </a:r>
            <a:r>
              <a:rPr lang="en-US" altLang="zh-CN" sz="2600" dirty="0" smtClean="0"/>
              <a:t>    $( </a:t>
            </a:r>
            <a:r>
              <a:rPr lang="en-US" altLang="zh-CN" sz="2600" dirty="0"/>
              <a:t>this ).</a:t>
            </a:r>
            <a:r>
              <a:rPr lang="en-US" altLang="zh-CN" sz="2600" dirty="0" err="1"/>
              <a:t>addClass</a:t>
            </a:r>
            <a:r>
              <a:rPr lang="en-US" altLang="zh-CN" sz="2600" dirty="0"/>
              <a:t>( "big-blue", 1000, "</a:t>
            </a:r>
            <a:r>
              <a:rPr lang="en-US" altLang="zh-CN" sz="2600" dirty="0" err="1"/>
              <a:t>easeOutBounce</a:t>
            </a:r>
            <a:r>
              <a:rPr lang="en-US" altLang="zh-CN" sz="2600" dirty="0"/>
              <a:t>" );</a:t>
            </a:r>
          </a:p>
          <a:p>
            <a:r>
              <a:rPr lang="en-US" altLang="zh-CN" sz="2600" dirty="0"/>
              <a:t>            });</a:t>
            </a:r>
          </a:p>
          <a:p>
            <a:r>
              <a:rPr lang="en-US" altLang="zh-CN" sz="2600" dirty="0" smtClean="0"/>
              <a:t>});</a:t>
            </a:r>
            <a:endParaRPr lang="zh-CN" altLang="en-US" sz="2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00" y="1161669"/>
            <a:ext cx="1872156" cy="18262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33000" y="5942923"/>
            <a:ext cx="403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addClass</a:t>
            </a:r>
            <a:r>
              <a:rPr lang="en-US" altLang="zh-CN" sz="2800" dirty="0" smtClean="0"/>
              <a:t>.html</a:t>
            </a:r>
            <a:endParaRPr lang="zh-CN" altLang="en-US" sz="2800" dirty="0"/>
          </a:p>
        </p:txBody>
      </p:sp>
      <p:sp>
        <p:nvSpPr>
          <p:cNvPr id="11" name="文本框 5"/>
          <p:cNvSpPr txBox="1"/>
          <p:nvPr/>
        </p:nvSpPr>
        <p:spPr>
          <a:xfrm>
            <a:off x="828224" y="1100198"/>
            <a:ext cx="5111858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600" dirty="0"/>
              <a:t>.big-blue {</a:t>
            </a:r>
          </a:p>
          <a:p>
            <a:r>
              <a:rPr lang="en-US" altLang="zh-CN" sz="2600" dirty="0"/>
              <a:t>        width: 200px;</a:t>
            </a:r>
          </a:p>
          <a:p>
            <a:r>
              <a:rPr lang="en-US" altLang="zh-CN" sz="2600" dirty="0"/>
              <a:t>        height: 200px;</a:t>
            </a:r>
          </a:p>
          <a:p>
            <a:r>
              <a:rPr lang="en-US" altLang="zh-CN" sz="2600" dirty="0"/>
              <a:t>        background-color: #00f;</a:t>
            </a:r>
          </a:p>
          <a:p>
            <a:r>
              <a:rPr lang="en-US" altLang="zh-CN" sz="2600" dirty="0" smtClean="0"/>
              <a:t>}</a:t>
            </a:r>
            <a:endParaRPr lang="en-US" altLang="zh-CN" sz="2600" dirty="0"/>
          </a:p>
        </p:txBody>
      </p:sp>
      <p:sp>
        <p:nvSpPr>
          <p:cNvPr id="13" name="爆炸形 1 12"/>
          <p:cNvSpPr/>
          <p:nvPr/>
        </p:nvSpPr>
        <p:spPr bwMode="auto">
          <a:xfrm>
            <a:off x="5512899" y="1324095"/>
            <a:ext cx="1944687" cy="1279525"/>
          </a:xfrm>
          <a:prstGeom prst="irregularSeal1">
            <a:avLst/>
          </a:prstGeom>
          <a:solidFill>
            <a:srgbClr val="00FFFF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" pitchFamily="34" charset="0"/>
              </a:rPr>
              <a:t>css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260089"/>
            <a:ext cx="10368863" cy="474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removeclass/toggleclass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79302"/>
            <a:ext cx="10368864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removeclass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[,duration] [,easing] [,complete])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移除元素样式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toggleclass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[,duration] [,easing] [,complete])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切换元素样式</a:t>
            </a:r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828223" y="4135329"/>
            <a:ext cx="6770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参数设置于</a:t>
            </a:r>
            <a:r>
              <a:rPr lang="en-US" altLang="zh-CN" dirty="0" err="1">
                <a:solidFill>
                  <a:srgbClr val="FF0000"/>
                </a:solidFill>
              </a:rPr>
              <a:t>addclass</a:t>
            </a:r>
            <a:r>
              <a:rPr lang="zh-CN" altLang="en-US" dirty="0">
                <a:solidFill>
                  <a:srgbClr val="FF0000"/>
                </a:solidFill>
              </a:rPr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7270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-365919" y="-1531144"/>
            <a:ext cx="12463463" cy="9278938"/>
            <a:chOff x="0" y="0"/>
            <a:chExt cx="12463730" cy="9279959"/>
          </a:xfrm>
        </p:grpSpPr>
        <p:sp>
          <p:nvSpPr>
            <p:cNvPr id="25603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椭圆 5"/>
            <p:cNvSpPr>
              <a:spLocks noChangeArrowheads="1"/>
            </p:cNvSpPr>
            <p:nvPr/>
          </p:nvSpPr>
          <p:spPr bwMode="auto">
            <a:xfrm rot="4071505">
              <a:off x="8283693" y="492662"/>
              <a:ext cx="2130503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0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2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3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4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615" name="椭圆 20"/>
          <p:cNvSpPr>
            <a:spLocks noChangeArrowheads="1"/>
          </p:cNvSpPr>
          <p:nvPr/>
        </p:nvSpPr>
        <p:spPr bwMode="auto">
          <a:xfrm>
            <a:off x="4312444" y="1480344"/>
            <a:ext cx="3697288" cy="3697288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6" name="同心圆 22"/>
          <p:cNvSpPr>
            <a:spLocks noChangeArrowheads="1"/>
          </p:cNvSpPr>
          <p:nvPr/>
        </p:nvSpPr>
        <p:spPr bwMode="auto">
          <a:xfrm>
            <a:off x="4563270" y="1731170"/>
            <a:ext cx="3197225" cy="3197225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7" name="TextBox 23"/>
          <p:cNvSpPr>
            <a:spLocks noChangeArrowheads="1"/>
          </p:cNvSpPr>
          <p:nvPr/>
        </p:nvSpPr>
        <p:spPr bwMode="auto">
          <a:xfrm>
            <a:off x="4789082" y="2893496"/>
            <a:ext cx="2657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28224" y="1031684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新视觉特效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223" y="1197119"/>
            <a:ext cx="10368864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支持使用一些基本的视觉特效，包括管理元素的透明度和高度，以及使用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animate()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方法管理其他新特效。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则进一步提供了：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套完整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的新视觉特效；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类来生成特效的能力。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223" y="5220419"/>
            <a:ext cx="78480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jQuery UI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动画方法是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8354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新视觉特效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effect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对一个元素应用动画特效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effect( effect [, options ] [, duration ] [, complete ]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08608"/>
              </p:ext>
            </p:extLst>
          </p:nvPr>
        </p:nvGraphicFramePr>
        <p:xfrm>
          <a:off x="971668" y="2591190"/>
          <a:ext cx="10296857" cy="388467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44213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2692165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  <a:gridCol w="4464372">
                  <a:extLst>
                    <a:ext uri="{9D8B030D-6E8A-4147-A177-3AD203B41FA5}">
                      <a16:colId xmlns:a16="http://schemas.microsoft.com/office/drawing/2014/main" val="2662672019"/>
                    </a:ext>
                  </a:extLst>
                </a:gridCol>
                <a:gridCol w="1296107">
                  <a:extLst>
                    <a:ext uri="{9D8B030D-6E8A-4147-A177-3AD203B41FA5}">
                      <a16:colId xmlns:a16="http://schemas.microsoft.com/office/drawing/2014/main" val="1976189963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effect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一个字符串，指示要使用哪一种</a:t>
                      </a:r>
                      <a:r>
                        <a:rPr lang="zh-CN" altLang="en-US" sz="2600" u="sng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特效</a:t>
                      </a: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5629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options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Object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特效具体的设置和 </a:t>
                      </a:r>
                      <a:r>
                        <a:rPr lang="en-US" sz="2600" u="sng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easing</a:t>
                      </a:r>
                      <a:r>
                        <a:rPr 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3723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duration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Number </a:t>
                      </a:r>
                      <a:r>
                        <a:rPr lang="zh-CN" altLang="en-US" sz="2800" dirty="0">
                          <a:effectLst/>
                        </a:rPr>
                        <a:t>或 </a:t>
                      </a:r>
                      <a:r>
                        <a:rPr lang="en-US" sz="2800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一个字符串或一个数字，指定动画将运行多久。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400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41032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complete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Function()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一旦动画完成时要调用的函数。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百叶窗特效（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Blind Effect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百叶窗特效（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Blind Effect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）通过将元素包裹在一个容器内，采用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拉百叶窗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效果来隐藏或显示元素。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35548"/>
              </p:ext>
            </p:extLst>
          </p:nvPr>
        </p:nvGraphicFramePr>
        <p:xfrm>
          <a:off x="971666" y="2660671"/>
          <a:ext cx="9792819" cy="2528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45210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522265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500"/>
                        </a:lnSpc>
                      </a:pPr>
                      <a:r>
                        <a:rPr lang="en-US" altLang="zh-CN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option.mode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5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显示（</a:t>
                      </a: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</a:t>
                      </a: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）或隐藏（</a:t>
                      </a: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hide</a:t>
                      </a: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）元素。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500"/>
                        </a:lnSpc>
                      </a:pP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hide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95243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500"/>
                        </a:lnSpc>
                      </a:pPr>
                      <a:r>
                        <a:rPr lang="en-US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options.direction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5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隐藏或显示元素</a:t>
                      </a: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时拉动百叶窗的方向。</a:t>
                      </a:r>
                      <a:b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可取的</a:t>
                      </a:r>
                      <a:r>
                        <a:rPr lang="zh-CN" alt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值：</a:t>
                      </a:r>
                      <a:r>
                        <a:rPr lang="en-US" sz="2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up、down、left、right、vertical、horizontal</a:t>
                      </a:r>
                      <a:r>
                        <a:rPr lang="en-US" sz="2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500"/>
                        </a:lnSpc>
                      </a:pPr>
                      <a:r>
                        <a:rPr 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604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百叶窗特效（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Blind Effect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56250" y="5220419"/>
            <a:ext cx="259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blind.html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55651" y="1417908"/>
            <a:ext cx="105848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$(function() {</a:t>
            </a:r>
          </a:p>
          <a:p>
            <a:r>
              <a:rPr lang="en-US" altLang="zh-CN" sz="2800" dirty="0"/>
              <a:t>	$("#img1").effect("blind",{</a:t>
            </a:r>
            <a:r>
              <a:rPr lang="en-US" altLang="zh-CN" sz="2800" dirty="0" err="1"/>
              <a:t>mode:"hide",direction:"horizontal</a:t>
            </a:r>
            <a:r>
              <a:rPr lang="en-US" altLang="zh-CN" sz="2800" dirty="0"/>
              <a:t>"},1000);</a:t>
            </a:r>
          </a:p>
          <a:p>
            <a:r>
              <a:rPr lang="en-US" altLang="zh-CN" sz="2800" dirty="0" smtClean="0"/>
              <a:t>}); </a:t>
            </a:r>
            <a:r>
              <a:rPr lang="en-US" altLang="zh-CN" sz="2400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34" y="3539191"/>
            <a:ext cx="2873881" cy="21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676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反弹特效（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Bounce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反弹特效（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Bounce Effect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）反弹一个元素。当与隐藏或显示一起使用时，最后一次或第一次反弹会呈现淡入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淡出效果。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90103"/>
              </p:ext>
            </p:extLst>
          </p:nvPr>
        </p:nvGraphicFramePr>
        <p:xfrm>
          <a:off x="971666" y="2660671"/>
          <a:ext cx="9576800" cy="32118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92218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688474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296108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option.mode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显示（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）或隐藏（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hide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）元素。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effect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156280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option.direction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指定元素的弹跳方向，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（上）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down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（下）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（左）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（右）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75045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</a:t>
                      </a:r>
                      <a:r>
                        <a:rPr lang="en-US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distance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最大的反弹距离，以像素为单位。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95243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</a:t>
                      </a:r>
                      <a:r>
                        <a:rPr lang="en-US" sz="2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2114" rtl="0" eaLnBrk="1" fontAlgn="t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元素反弹的次数。当隐藏或显示时，会为淡入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淡出效果添加半个反弹。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2114" rtl="0" eaLnBrk="1" fontAlgn="t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676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反弹特效（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Bounce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6190" y="5419025"/>
            <a:ext cx="259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bounce.html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87986" y="1410609"/>
            <a:ext cx="691257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$(function() {		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$("#</a:t>
            </a:r>
            <a:r>
              <a:rPr lang="en-US" altLang="zh-CN" sz="2800" dirty="0"/>
              <a:t>menu a").</a:t>
            </a:r>
            <a:r>
              <a:rPr lang="en-US" altLang="zh-CN" sz="2800" dirty="0" err="1"/>
              <a:t>mouseover</a:t>
            </a:r>
            <a:r>
              <a:rPr lang="en-US" altLang="zh-CN" sz="2800" dirty="0"/>
              <a:t>(function() {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smtClean="0"/>
              <a:t>$(</a:t>
            </a:r>
            <a:r>
              <a:rPr lang="en-US" altLang="zh-CN" sz="2800" dirty="0"/>
              <a:t>this).effect("bounce");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});</a:t>
            </a:r>
            <a:endParaRPr lang="en-US" altLang="zh-CN" sz="2800" dirty="0"/>
          </a:p>
          <a:p>
            <a:r>
              <a:rPr lang="en-US" altLang="zh-CN" sz="2800" dirty="0" smtClean="0"/>
              <a:t>}); </a:t>
            </a:r>
            <a:r>
              <a:rPr lang="en-US" altLang="zh-CN" sz="2400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01" y="5204403"/>
            <a:ext cx="3790742" cy="8909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14" y="1410609"/>
            <a:ext cx="4019554" cy="328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600" dirty="0"/>
              <a:t>&lt;div id="menu"&gt;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="#"&gt;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2600" dirty="0"/>
              <a:t>&lt;/a&gt;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="#"&gt;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600" dirty="0"/>
              <a:t>&lt;/a&gt;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="#"&gt;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en-US" altLang="zh-CN" sz="2600" dirty="0"/>
              <a:t>&lt;/a&gt;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="#"&gt;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600" dirty="0"/>
              <a:t>&lt;/a&gt;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     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="#"&gt;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2600" dirty="0"/>
              <a:t>&lt;/a&gt;</a:t>
            </a:r>
          </a:p>
          <a:p>
            <a:pPr>
              <a:lnSpc>
                <a:spcPts val="3600"/>
              </a:lnSpc>
            </a:pPr>
            <a:r>
              <a:rPr lang="en-US" altLang="zh-CN" sz="2600" dirty="0" smtClean="0"/>
              <a:t>&lt;/</a:t>
            </a:r>
            <a:r>
              <a:rPr lang="en-US" altLang="zh-CN" sz="2600" dirty="0"/>
              <a:t>div&gt;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176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597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震动特效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Shake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Effect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66" y="1250714"/>
            <a:ext cx="10008833" cy="524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垂直或水平方向多次震动元素。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89589"/>
              </p:ext>
            </p:extLst>
          </p:nvPr>
        </p:nvGraphicFramePr>
        <p:xfrm>
          <a:off x="971666" y="2145359"/>
          <a:ext cx="9576800" cy="36271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08236">
                  <a:extLst>
                    <a:ext uri="{9D8B030D-6E8A-4147-A177-3AD203B41FA5}">
                      <a16:colId xmlns:a16="http://schemas.microsoft.com/office/drawing/2014/main" val="3838002119"/>
                    </a:ext>
                  </a:extLst>
                </a:gridCol>
                <a:gridCol w="5472456">
                  <a:extLst>
                    <a:ext uri="{9D8B030D-6E8A-4147-A177-3AD203B41FA5}">
                      <a16:colId xmlns:a16="http://schemas.microsoft.com/office/drawing/2014/main" val="4273996232"/>
                    </a:ext>
                  </a:extLst>
                </a:gridCol>
                <a:gridCol w="1296108">
                  <a:extLst>
                    <a:ext uri="{9D8B030D-6E8A-4147-A177-3AD203B41FA5}">
                      <a16:colId xmlns:a16="http://schemas.microsoft.com/office/drawing/2014/main" val="2975951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 marL="28575" marR="28575" marT="28575" marB="28575"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7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options.direction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"left" </a:t>
                      </a: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"right" </a:t>
                      </a: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的值将水平震动元素，</a:t>
                      </a: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"up" </a:t>
                      </a: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"down" </a:t>
                      </a: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的值将垂直震动元素。该值指定元素沿轴线移动时第一步的方向。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2148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</a:t>
                      </a:r>
                      <a:r>
                        <a:rPr lang="en-US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distance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要震动的距离。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80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altLang="zh-CN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option.</a:t>
                      </a:r>
                      <a:r>
                        <a:rPr lang="en-US" sz="2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要震动的次数。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8675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4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5519</TotalTime>
  <Pages>0</Pages>
  <Words>1589</Words>
  <Characters>0</Characters>
  <Application>Microsoft Office PowerPoint</Application>
  <DocSecurity>0</DocSecurity>
  <PresentationFormat>自定义</PresentationFormat>
  <Lines>0</Lines>
  <Paragraphs>335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宋体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MengYi</dc:creator>
  <cp:keywords/>
  <dc:description/>
  <cp:lastModifiedBy>MengYi</cp:lastModifiedBy>
  <cp:revision>335</cp:revision>
  <dcterms:created xsi:type="dcterms:W3CDTF">2014-07-20T15:00:00Z</dcterms:created>
  <dcterms:modified xsi:type="dcterms:W3CDTF">2017-08-16T13:26:55Z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