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284" r:id="rId2"/>
    <p:sldId id="278" r:id="rId3"/>
    <p:sldId id="260" r:id="rId4"/>
    <p:sldId id="304" r:id="rId5"/>
    <p:sldId id="279" r:id="rId6"/>
    <p:sldId id="356" r:id="rId7"/>
    <p:sldId id="357" r:id="rId8"/>
    <p:sldId id="359" r:id="rId9"/>
    <p:sldId id="358" r:id="rId10"/>
    <p:sldId id="360" r:id="rId11"/>
    <p:sldId id="361" r:id="rId12"/>
    <p:sldId id="362" r:id="rId13"/>
    <p:sldId id="363" r:id="rId14"/>
    <p:sldId id="305" r:id="rId15"/>
    <p:sldId id="306" r:id="rId16"/>
    <p:sldId id="261" r:id="rId17"/>
    <p:sldId id="308" r:id="rId18"/>
    <p:sldId id="309" r:id="rId19"/>
    <p:sldId id="310" r:id="rId20"/>
    <p:sldId id="307" r:id="rId21"/>
    <p:sldId id="286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  <a:srgbClr val="FF9933"/>
    <a:srgbClr val="FF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55" autoAdjust="0"/>
  </p:normalViewPr>
  <p:slideViewPr>
    <p:cSldViewPr>
      <p:cViewPr varScale="1">
        <p:scale>
          <a:sx n="66" d="100"/>
          <a:sy n="66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9B8F-2FAC-4EF6-8B86-78F373CDA57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C7D6C-8290-40A4-99E6-D887D72A9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6EBCE-D49C-4E0F-BEC6-129B398155E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A86ED-B0F1-4C9F-8987-B35D6747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4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2017/8/16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6921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近几年，有一个新兴的词在设计领域诞生，这个词就是“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86ED-B0F1-4C9F-8987-B35D6747A4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9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近几年，有一个新兴的词在设计领域诞生，这个词就是“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86ED-B0F1-4C9F-8987-B35D6747A4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48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例如在网页中看到一个日记本图标，很容易就辨别出这个栏目与日记或留言有关，就不需要再标注一长串文字了。也避免各个国家之间不同文字所带来的理解障碍。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86ED-B0F1-4C9F-8987-B35D6747A4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0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使用相同绘制方法，完成其他简约图标的绘制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86ED-B0F1-4C9F-8987-B35D6747A4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6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19"/>
          <p:cNvSpPr>
            <a:spLocks noChangeArrowheads="1"/>
          </p:cNvSpPr>
          <p:nvPr/>
        </p:nvSpPr>
        <p:spPr bwMode="auto">
          <a:xfrm>
            <a:off x="3910709" y="1784662"/>
            <a:ext cx="416982" cy="416983"/>
          </a:xfrm>
          <a:prstGeom prst="ellipse">
            <a:avLst/>
          </a:prstGeom>
          <a:solidFill>
            <a:srgbClr val="80CAD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20"/>
          <p:cNvSpPr>
            <a:spLocks noChangeArrowheads="1"/>
          </p:cNvSpPr>
          <p:nvPr/>
        </p:nvSpPr>
        <p:spPr bwMode="auto">
          <a:xfrm>
            <a:off x="3871600" y="3728184"/>
            <a:ext cx="416982" cy="419100"/>
          </a:xfrm>
          <a:prstGeom prst="ellipse">
            <a:avLst/>
          </a:prstGeom>
          <a:solidFill>
            <a:srgbClr val="BF638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1"/>
          <p:cNvGrpSpPr>
            <a:grpSpLocks/>
          </p:cNvGrpSpPr>
          <p:nvPr/>
        </p:nvGrpSpPr>
        <p:grpSpPr bwMode="auto">
          <a:xfrm rot="16200000">
            <a:off x="-2678189" y="-364174"/>
            <a:ext cx="5356378" cy="7286839"/>
            <a:chOff x="0" y="0"/>
            <a:chExt cx="1900597" cy="2502024"/>
          </a:xfrm>
        </p:grpSpPr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735593">
              <a:off x="343051" y="452840"/>
              <a:ext cx="848430" cy="204918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771893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20991934">
              <a:off x="764731" y="482843"/>
              <a:ext cx="866885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847620">
              <a:off x="1096598" y="11122"/>
              <a:ext cx="803999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16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0" y="3712"/>
            <a:ext cx="12192000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/>
        </p:nvGrpSpPr>
        <p:grpSpPr bwMode="auto">
          <a:xfrm flipV="1">
            <a:off x="335520" y="-3384"/>
            <a:ext cx="1248104" cy="936176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4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5167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0" y="-11286"/>
            <a:ext cx="12192000" cy="369332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/>
        </p:nvGrpSpPr>
        <p:grpSpPr bwMode="auto">
          <a:xfrm flipV="1">
            <a:off x="335520" y="-3384"/>
            <a:ext cx="1248104" cy="936176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61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iming>
    <p:tnLst>
      <p:par>
        <p:cTn id="1" dur="indefinite" restart="never" nodeType="tmRoot"/>
      </p:par>
    </p:tnLst>
  </p:timing>
  <p:txStyles>
    <p:titleStyle>
      <a:lvl1pPr algn="l" defTabSz="913938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85" indent="-228485" algn="l" defTabSz="9139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54" indent="-228485" algn="l" defTabSz="9139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423" indent="-228485" algn="l" defTabSz="9139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392" indent="-228485" algn="l" defTabSz="9139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362" indent="-228485" algn="l" defTabSz="9139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1" indent="-228485" algn="l" defTabSz="9139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00" indent="-228485" algn="l" defTabSz="9139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69" indent="-228485" algn="l" defTabSz="9139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38" indent="-228485" algn="l" defTabSz="9139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69" algn="l" defTabSz="9139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38" algn="l" defTabSz="9139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07" algn="l" defTabSz="9139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76" algn="l" defTabSz="9139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46" algn="l" defTabSz="9139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15" algn="l" defTabSz="9139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784" algn="l" defTabSz="9139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53" algn="l" defTabSz="9139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5"/>
          <p:cNvGrpSpPr>
            <a:grpSpLocks/>
          </p:cNvGrpSpPr>
          <p:nvPr/>
        </p:nvGrpSpPr>
        <p:grpSpPr bwMode="auto">
          <a:xfrm>
            <a:off x="-902251" y="-1594642"/>
            <a:ext cx="13682983" cy="9496751"/>
            <a:chOff x="0" y="102405"/>
            <a:chExt cx="12669374" cy="9177554"/>
          </a:xfrm>
        </p:grpSpPr>
        <p:sp>
          <p:nvSpPr>
            <p:cNvPr id="307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椭圆 5"/>
            <p:cNvSpPr>
              <a:spLocks noChangeArrowheads="1"/>
            </p:cNvSpPr>
            <p:nvPr/>
          </p:nvSpPr>
          <p:spPr bwMode="auto">
            <a:xfrm rot="17654843">
              <a:off x="8453454" y="2856887"/>
              <a:ext cx="1888507" cy="654333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椭圆 5"/>
            <p:cNvSpPr>
              <a:spLocks noChangeArrowheads="1"/>
            </p:cNvSpPr>
            <p:nvPr/>
          </p:nvSpPr>
          <p:spPr bwMode="auto">
            <a:xfrm rot="16200000">
              <a:off x="8541716" y="1631608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0" name="椭圆 5"/>
            <p:cNvSpPr>
              <a:spLocks noChangeArrowheads="1"/>
            </p:cNvSpPr>
            <p:nvPr/>
          </p:nvSpPr>
          <p:spPr bwMode="auto">
            <a:xfrm rot="4179482">
              <a:off x="8312909" y="451717"/>
              <a:ext cx="1957790" cy="612847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1" name="椭圆 5"/>
            <p:cNvSpPr>
              <a:spLocks noChangeArrowheads="1"/>
            </p:cNvSpPr>
            <p:nvPr/>
          </p:nvSpPr>
          <p:spPr bwMode="auto">
            <a:xfrm rot="13127628">
              <a:off x="3863132" y="4248990"/>
              <a:ext cx="1904318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2" name="椭圆 5"/>
            <p:cNvSpPr>
              <a:spLocks noChangeArrowheads="1"/>
            </p:cNvSpPr>
            <p:nvPr/>
          </p:nvSpPr>
          <p:spPr bwMode="auto">
            <a:xfrm rot="13314377">
              <a:off x="7274706" y="322762"/>
              <a:ext cx="1628954" cy="499213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椭圆 5"/>
            <p:cNvSpPr>
              <a:spLocks noChangeArrowheads="1"/>
            </p:cNvSpPr>
            <p:nvPr/>
          </p:nvSpPr>
          <p:spPr bwMode="auto">
            <a:xfrm>
              <a:off x="5602583" y="102405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4" name="椭圆 5"/>
            <p:cNvSpPr>
              <a:spLocks noChangeArrowheads="1"/>
            </p:cNvSpPr>
            <p:nvPr/>
          </p:nvSpPr>
          <p:spPr bwMode="auto">
            <a:xfrm>
              <a:off x="5457626" y="4748199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7" name="椭圆 20"/>
          <p:cNvSpPr>
            <a:spLocks noChangeArrowheads="1"/>
          </p:cNvSpPr>
          <p:nvPr/>
        </p:nvSpPr>
        <p:spPr bwMode="auto">
          <a:xfrm>
            <a:off x="4320883" y="1485279"/>
            <a:ext cx="3704523" cy="3704523"/>
          </a:xfrm>
          <a:prstGeom prst="ellipse">
            <a:avLst/>
          </a:prstGeom>
          <a:solidFill>
            <a:srgbClr val="000000">
              <a:alpha val="57999"/>
            </a:srgbClr>
          </a:solidFill>
          <a:ln w="25400" cap="flat" cmpd="sng">
            <a:solidFill>
              <a:srgbClr val="498DA4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同心圆 22"/>
          <p:cNvSpPr>
            <a:spLocks noChangeArrowheads="1"/>
          </p:cNvSpPr>
          <p:nvPr/>
        </p:nvSpPr>
        <p:spPr bwMode="auto">
          <a:xfrm>
            <a:off x="4572200" y="1736596"/>
            <a:ext cx="3203482" cy="3203482"/>
          </a:xfrm>
          <a:custGeom>
            <a:avLst/>
            <a:gdLst>
              <a:gd name="G0" fmla="+- 637 0 0"/>
              <a:gd name="G1" fmla="+- 21600 0 637"/>
              <a:gd name="G2" fmla="+- 21600 0 63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37" y="10800"/>
                </a:moveTo>
                <a:cubicBezTo>
                  <a:pt x="637" y="16413"/>
                  <a:pt x="5187" y="20963"/>
                  <a:pt x="10800" y="20963"/>
                </a:cubicBezTo>
                <a:cubicBezTo>
                  <a:pt x="16413" y="20963"/>
                  <a:pt x="20963" y="16413"/>
                  <a:pt x="20963" y="10800"/>
                </a:cubicBezTo>
                <a:cubicBezTo>
                  <a:pt x="20963" y="5187"/>
                  <a:pt x="16413" y="637"/>
                  <a:pt x="10800" y="637"/>
                </a:cubicBezTo>
                <a:cubicBezTo>
                  <a:pt x="5187" y="637"/>
                  <a:pt x="637" y="5187"/>
                  <a:pt x="637" y="10800"/>
                </a:cubicBezTo>
                <a:close/>
              </a:path>
            </a:pathLst>
          </a:custGeom>
          <a:gradFill rotWithShape="1">
            <a:gsLst>
              <a:gs pos="0">
                <a:srgbClr val="BF638A"/>
              </a:gs>
              <a:gs pos="12000">
                <a:srgbClr val="BF638A"/>
              </a:gs>
              <a:gs pos="15999">
                <a:srgbClr val="D27E50"/>
              </a:gs>
              <a:gs pos="34999">
                <a:srgbClr val="DB9649"/>
              </a:gs>
              <a:gs pos="39000">
                <a:srgbClr val="80CAD7"/>
              </a:gs>
              <a:gs pos="56000">
                <a:srgbClr val="80CAD7"/>
              </a:gs>
              <a:gs pos="62999">
                <a:srgbClr val="498DA4"/>
              </a:gs>
              <a:gs pos="82999">
                <a:srgbClr val="498DA4"/>
              </a:gs>
              <a:gs pos="84999">
                <a:srgbClr val="DB9649"/>
              </a:gs>
              <a:gs pos="98999">
                <a:srgbClr val="DB9649"/>
              </a:gs>
              <a:gs pos="100000">
                <a:srgbClr val="DB964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TextBox 23"/>
          <p:cNvSpPr>
            <a:spLocks noChangeArrowheads="1"/>
          </p:cNvSpPr>
          <p:nvPr/>
        </p:nvSpPr>
        <p:spPr bwMode="auto">
          <a:xfrm>
            <a:off x="2737380" y="3430261"/>
            <a:ext cx="6871528" cy="64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360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360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 </a:t>
            </a:r>
            <a:r>
              <a:rPr lang="zh-CN" altLang="en-US" sz="360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</a:t>
            </a:r>
            <a:r>
              <a:rPr lang="zh-CN" altLang="en-US" sz="36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基本图形元素</a:t>
            </a:r>
            <a:r>
              <a:rPr lang="zh-CN" altLang="en-US" sz="360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r>
              <a:rPr lang="en-US" altLang="zh-CN" sz="360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360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en-US" altLang="zh-CN" sz="360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360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27852" y="2305955"/>
            <a:ext cx="4755630" cy="70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UI</a:t>
            </a:r>
            <a:r>
              <a:rPr lang="zh-CN" altLang="en-US" sz="400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框架及应用</a:t>
            </a:r>
          </a:p>
        </p:txBody>
      </p:sp>
    </p:spTree>
    <p:extLst>
      <p:ext uri="{BB962C8B-B14F-4D97-AF65-F5344CB8AC3E}">
        <p14:creationId xmlns:p14="http://schemas.microsoft.com/office/powerpoint/2010/main" val="1042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424" y="1052736"/>
            <a:ext cx="1000911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⑸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新建图层组，重命名为“图标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”图层组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⑹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使用圆角矩形工具，填充色为白色，绘制一个圆角矩形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5" y="2332172"/>
            <a:ext cx="3888432" cy="43545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2332172"/>
            <a:ext cx="2331795" cy="21832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333" y="2332577"/>
            <a:ext cx="2412723" cy="21824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绘制网页图标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424" y="1052736"/>
            <a:ext cx="103691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⑺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圆角矩形工具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减去顶层形状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设置半径为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像素，减去多个圆角矩形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⑻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使用钢笔工具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减去顶层形状，减去相应图形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60" y="2455253"/>
            <a:ext cx="3663137" cy="2197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2455253"/>
            <a:ext cx="1684092" cy="2197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621" y="2457191"/>
            <a:ext cx="2000751" cy="21959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013" y="2455252"/>
            <a:ext cx="1957019" cy="21978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绘制网页图标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424" y="1052736"/>
            <a:ext cx="1000911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⑼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矩形工具绘制一个白色矩形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ctrl+t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旋转矩形到合适位置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⑽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多边形工具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设置合并工具，绘制三角形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51" y="2484981"/>
            <a:ext cx="2808312" cy="2160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99" y="2484981"/>
            <a:ext cx="1955253" cy="2160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492897"/>
            <a:ext cx="2880320" cy="21523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925" y="2492897"/>
            <a:ext cx="2309221" cy="216023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绘制网页图标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424" y="1052736"/>
            <a:ext cx="10009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⑾为“图标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“图层组设置图标投影，完成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图标绘制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7" y="2204864"/>
            <a:ext cx="2078349" cy="23042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712" y="2204864"/>
            <a:ext cx="2614567" cy="34860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71" y="2204864"/>
            <a:ext cx="5025531" cy="34860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绘制网页图标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95400" y="1124744"/>
            <a:ext cx="10801200" cy="5616624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可识别性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能准确表达相应的操作。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是图标设计的灵魂。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统一性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一套风格一致的图标会使人们从视觉上感觉网页界面的完整和专业。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与环境协调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独立存在的图标是没有意义的，只有被真正应用到界面中才能实现自身的价值，因此需要考虑图标与整个界面风格的协调性。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创意性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在保证图标实用性的基础上，提高图标的创意性，给浏览者留下深刻印象。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网页中图标的设计原则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网页中图标的设计原则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124744"/>
            <a:ext cx="9447619" cy="48666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7488" y="6093296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http://www.sanrio.co.jp/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0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95400" y="1124744"/>
            <a:ext cx="10801200" cy="1656184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实例一：使用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设计简约风格网页图标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网页图标应用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00" y="1772816"/>
            <a:ext cx="6217920" cy="4919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3" name="AutoShape 51"/>
          <p:cNvSpPr>
            <a:spLocks noChangeArrowheads="1"/>
          </p:cNvSpPr>
          <p:nvPr/>
        </p:nvSpPr>
        <p:spPr bwMode="gray">
          <a:xfrm>
            <a:off x="4871864" y="3645024"/>
            <a:ext cx="47069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Font typeface="Arial" panose="020B0604020202020204" pitchFamily="34" charset="0"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网页按钮设计</a:t>
            </a:r>
          </a:p>
        </p:txBody>
      </p:sp>
      <p:sp>
        <p:nvSpPr>
          <p:cNvPr id="28724" name="AutoShape 52"/>
          <p:cNvSpPr>
            <a:spLocks noChangeArrowheads="1"/>
          </p:cNvSpPr>
          <p:nvPr/>
        </p:nvSpPr>
        <p:spPr bwMode="gray">
          <a:xfrm>
            <a:off x="4871864" y="177281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Font typeface="Arial" panose="020B0604020202020204" pitchFamily="34" charset="0"/>
            </a:pPr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网页图标设计</a:t>
            </a:r>
          </a:p>
        </p:txBody>
      </p:sp>
    </p:spTree>
    <p:extLst>
      <p:ext uri="{BB962C8B-B14F-4D97-AF65-F5344CB8AC3E}">
        <p14:creationId xmlns:p14="http://schemas.microsoft.com/office/powerpoint/2010/main" val="10968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95400" y="1124744"/>
            <a:ext cx="10801200" cy="5616624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、按钮概述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按钮是网页的导航元素，按钮分为两类。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一种是有提交功能的按钮－真正意义上的按钮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实现提交功能；标明当前操作的目的 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一种是仅仅表示链接的按钮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、按钮的表现形式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可以大致总结为两种：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系统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标准按钮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使用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图片自制的按钮 </a:t>
            </a:r>
          </a:p>
          <a:p>
            <a:pPr marL="0" indent="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按钮设计原则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按钮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4" name="Picture 4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84" y="1340768"/>
            <a:ext cx="2982001" cy="198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GM_lilbuttons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87" y="1340768"/>
            <a:ext cx="2667000" cy="44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5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1192549"/>
            <a:ext cx="2390415" cy="228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904" y="3493893"/>
            <a:ext cx="4552381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3" name="AutoShape 51"/>
          <p:cNvSpPr>
            <a:spLocks noChangeArrowheads="1"/>
          </p:cNvSpPr>
          <p:nvPr/>
        </p:nvSpPr>
        <p:spPr bwMode="gray">
          <a:xfrm>
            <a:off x="4896385" y="3717032"/>
            <a:ext cx="47069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Font typeface="Arial" panose="020B0604020202020204" pitchFamily="34" charset="0"/>
            </a:pP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网页按钮设计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24" name="AutoShape 52"/>
          <p:cNvSpPr>
            <a:spLocks noChangeArrowheads="1"/>
          </p:cNvSpPr>
          <p:nvPr/>
        </p:nvSpPr>
        <p:spPr bwMode="gray">
          <a:xfrm>
            <a:off x="4896385" y="177281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Font typeface="Arial" panose="020B0604020202020204" pitchFamily="34" charset="0"/>
            </a:pP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网页图标设计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95400" y="1124744"/>
            <a:ext cx="10801200" cy="1656184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设计质感游戏按钮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网页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按钮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应用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34" y="2034107"/>
            <a:ext cx="8760296" cy="45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"/>
          <p:cNvGrpSpPr>
            <a:grpSpLocks/>
          </p:cNvGrpSpPr>
          <p:nvPr/>
        </p:nvGrpSpPr>
        <p:grpSpPr bwMode="auto">
          <a:xfrm>
            <a:off x="-366635" y="-1532102"/>
            <a:ext cx="12487853" cy="9297096"/>
            <a:chOff x="0" y="0"/>
            <a:chExt cx="12463730" cy="9279959"/>
          </a:xfrm>
        </p:grpSpPr>
        <p:sp>
          <p:nvSpPr>
            <p:cNvPr id="25603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4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5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6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7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8" name="椭圆 5"/>
            <p:cNvSpPr>
              <a:spLocks noChangeArrowheads="1"/>
            </p:cNvSpPr>
            <p:nvPr/>
          </p:nvSpPr>
          <p:spPr bwMode="auto">
            <a:xfrm rot="4071505">
              <a:off x="8283693" y="492662"/>
              <a:ext cx="2130503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9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0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1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2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3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4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615" name="椭圆 20"/>
          <p:cNvSpPr>
            <a:spLocks noChangeArrowheads="1"/>
          </p:cNvSpPr>
          <p:nvPr/>
        </p:nvSpPr>
        <p:spPr bwMode="auto">
          <a:xfrm>
            <a:off x="4320883" y="1485279"/>
            <a:ext cx="3704523" cy="3704523"/>
          </a:xfrm>
          <a:prstGeom prst="ellipse">
            <a:avLst/>
          </a:prstGeom>
          <a:solidFill>
            <a:srgbClr val="000000">
              <a:alpha val="57999"/>
            </a:srgbClr>
          </a:solidFill>
          <a:ln w="25400" cap="flat" cmpd="sng">
            <a:solidFill>
              <a:srgbClr val="498DA4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16" name="同心圆 22"/>
          <p:cNvSpPr>
            <a:spLocks noChangeArrowheads="1"/>
          </p:cNvSpPr>
          <p:nvPr/>
        </p:nvSpPr>
        <p:spPr bwMode="auto">
          <a:xfrm>
            <a:off x="4572200" y="1736596"/>
            <a:ext cx="3203482" cy="3203482"/>
          </a:xfrm>
          <a:custGeom>
            <a:avLst/>
            <a:gdLst>
              <a:gd name="G0" fmla="+- 637 0 0"/>
              <a:gd name="G1" fmla="+- 21600 0 637"/>
              <a:gd name="G2" fmla="+- 21600 0 63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37" y="10800"/>
                </a:moveTo>
                <a:cubicBezTo>
                  <a:pt x="637" y="16413"/>
                  <a:pt x="5187" y="20963"/>
                  <a:pt x="10800" y="20963"/>
                </a:cubicBezTo>
                <a:cubicBezTo>
                  <a:pt x="16413" y="20963"/>
                  <a:pt x="20963" y="16413"/>
                  <a:pt x="20963" y="10800"/>
                </a:cubicBezTo>
                <a:cubicBezTo>
                  <a:pt x="20963" y="5187"/>
                  <a:pt x="16413" y="637"/>
                  <a:pt x="10800" y="637"/>
                </a:cubicBezTo>
                <a:cubicBezTo>
                  <a:pt x="5187" y="637"/>
                  <a:pt x="637" y="5187"/>
                  <a:pt x="637" y="10800"/>
                </a:cubicBezTo>
                <a:close/>
              </a:path>
            </a:pathLst>
          </a:custGeom>
          <a:gradFill rotWithShape="1">
            <a:gsLst>
              <a:gs pos="0">
                <a:srgbClr val="BF638A"/>
              </a:gs>
              <a:gs pos="12000">
                <a:srgbClr val="BF638A"/>
              </a:gs>
              <a:gs pos="15999">
                <a:srgbClr val="D27E50"/>
              </a:gs>
              <a:gs pos="34999">
                <a:srgbClr val="DB9649"/>
              </a:gs>
              <a:gs pos="39000">
                <a:srgbClr val="80CAD7"/>
              </a:gs>
              <a:gs pos="56000">
                <a:srgbClr val="80CAD7"/>
              </a:gs>
              <a:gs pos="62999">
                <a:srgbClr val="498DA4"/>
              </a:gs>
              <a:gs pos="82999">
                <a:srgbClr val="498DA4"/>
              </a:gs>
              <a:gs pos="84999">
                <a:srgbClr val="DB9649"/>
              </a:gs>
              <a:gs pos="98999">
                <a:srgbClr val="DB9649"/>
              </a:gs>
              <a:gs pos="100000">
                <a:srgbClr val="DB964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17" name="TextBox 23"/>
          <p:cNvSpPr>
            <a:spLocks noChangeArrowheads="1"/>
          </p:cNvSpPr>
          <p:nvPr/>
        </p:nvSpPr>
        <p:spPr bwMode="auto">
          <a:xfrm>
            <a:off x="4798454" y="2901197"/>
            <a:ext cx="2662676" cy="64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177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95400" y="1124744"/>
            <a:ext cx="10441160" cy="432528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广义和狭义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广义的图标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：指具有指代意义的图形符号，具有高度浓缩并快捷传达信息、便于记忆的特性。应用范围广，如软硬件、网页、社交场所、公共场合等。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8" name="AutoShape 22"/>
          <p:cNvSpPr>
            <a:spLocks noChangeAspect="1" noChangeArrowheads="1" noTextEdit="1"/>
          </p:cNvSpPr>
          <p:nvPr/>
        </p:nvSpPr>
        <p:spPr bwMode="gray">
          <a:xfrm flipH="1">
            <a:off x="2445148" y="4730749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认识网页图标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645024"/>
            <a:ext cx="4272136" cy="2848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95400" y="1124744"/>
            <a:ext cx="10441160" cy="432528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广义和狭义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：指计算机软件方面的应用，包括程序标识、数据标识、命令标识、模式信号或切换开关等。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8" name="AutoShape 22"/>
          <p:cNvSpPr>
            <a:spLocks noChangeAspect="1" noChangeArrowheads="1" noTextEdit="1"/>
          </p:cNvSpPr>
          <p:nvPr/>
        </p:nvSpPr>
        <p:spPr bwMode="gray">
          <a:xfrm flipH="1">
            <a:off x="2445148" y="4730749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认识网页图标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25" y="2924944"/>
            <a:ext cx="4773910" cy="378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网页图标应用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695400" y="1124744"/>
            <a:ext cx="10441160" cy="432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485" indent="-228485" algn="l" defTabSz="91393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454" indent="-228485" algn="l" defTabSz="9139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23" indent="-228485" algn="l" defTabSz="9139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392" indent="-228485" algn="l" defTabSz="9139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62" indent="-228485" algn="l" defTabSz="9139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1" indent="-228485" algn="l" defTabSz="9139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00" indent="-228485" algn="l" defTabSz="9139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69" indent="-228485" algn="l" defTabSz="9139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38" indent="-228485" algn="l" defTabSz="91393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网页图标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就是用图像的方式来标识一个栏目、功能或命令。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27" y="1772816"/>
            <a:ext cx="9561905" cy="49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1052736"/>
            <a:ext cx="4747389" cy="56761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设计简约风格网页图标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424" y="1052736"/>
            <a:ext cx="1000911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⑴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新建文件，设置参数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⑵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新建图层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287525"/>
            <a:ext cx="4860540" cy="3240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1884544"/>
            <a:ext cx="4255352" cy="47222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绘制网页图标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424" y="1052736"/>
            <a:ext cx="1000911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⑶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⑷图层面板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fx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)-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添加内阴影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2281778"/>
            <a:ext cx="5400600" cy="4448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1" y="2281778"/>
            <a:ext cx="5000809" cy="34514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绘制网页图标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424" y="1052736"/>
            <a:ext cx="10009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⑷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层面板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fx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)-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添加渐变叠加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9" y="1863989"/>
            <a:ext cx="5944968" cy="4878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3734" y="127132"/>
            <a:ext cx="721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绘制网页图标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4197BE28-9A5D-40F0-8A1D-BC11DC1C6011}" vid="{551EF0CD-9501-4801-8872-00C433600C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4548</TotalTime>
  <Words>564</Words>
  <Application>Microsoft Office PowerPoint</Application>
  <PresentationFormat>宽屏</PresentationFormat>
  <Paragraphs>71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宋体</vt:lpstr>
      <vt:lpstr>宋体</vt:lpstr>
      <vt:lpstr>微软雅黑</vt:lpstr>
      <vt:lpstr>Arial</vt:lpstr>
      <vt:lpstr>Calibri</vt:lpstr>
      <vt:lpstr>Calibri Light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MengYi</cp:lastModifiedBy>
  <cp:revision>222</cp:revision>
  <dcterms:created xsi:type="dcterms:W3CDTF">2008-09-13T15:06:20Z</dcterms:created>
  <dcterms:modified xsi:type="dcterms:W3CDTF">2017-08-16T13:49:47Z</dcterms:modified>
</cp:coreProperties>
</file>