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5" r:id="rId3"/>
    <p:sldId id="442" r:id="rId4"/>
    <p:sldId id="462" r:id="rId5"/>
    <p:sldId id="438" r:id="rId6"/>
    <p:sldId id="467" r:id="rId7"/>
    <p:sldId id="439" r:id="rId8"/>
    <p:sldId id="443" r:id="rId9"/>
    <p:sldId id="479" r:id="rId10"/>
    <p:sldId id="436" r:id="rId11"/>
    <p:sldId id="463" r:id="rId12"/>
    <p:sldId id="466" r:id="rId13"/>
    <p:sldId id="447" r:id="rId14"/>
    <p:sldId id="444" r:id="rId15"/>
    <p:sldId id="448" r:id="rId16"/>
    <p:sldId id="464" r:id="rId17"/>
    <p:sldId id="434" r:id="rId18"/>
    <p:sldId id="465" r:id="rId19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4" autoAdjust="0"/>
    <p:restoredTop sz="85269" autoAdjust="0"/>
  </p:normalViewPr>
  <p:slideViewPr>
    <p:cSldViewPr>
      <p:cViewPr varScale="1">
        <p:scale>
          <a:sx n="72" d="100"/>
          <a:sy n="72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794E53-7980-4D04-BFBC-764B956214CB}" type="slidenum">
              <a:rPr lang="pt-PT" altLang="zh-CN"/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4AADAD-C786-4E4C-9C16-3B9629259507}" type="slidenum">
              <a:rPr lang="pt-PT" altLang="zh-CN"/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E5ACFF-994C-4035-9D6B-16F4165F05FB}" type="slidenum">
              <a:rPr lang="pt-PT" altLang="zh-CN" sz="1200" smtClean="0">
                <a:solidFill>
                  <a:schemeClr val="tx1"/>
                </a:solidFill>
              </a:rPr>
              <a:t>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中心思想：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什么是封装？封装的概念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为什么要封装？封装的目的及好处</a:t>
            </a:r>
            <a:br>
              <a:rPr lang="en-US" altLang="zh-CN"/>
            </a:br>
            <a:r>
              <a:rPr lang="en-US" altLang="zh-CN"/>
              <a:t>3.</a:t>
            </a:r>
            <a:r>
              <a:rPr lang="zh-CN" altLang="en-US"/>
              <a:t>怎么样实现封装？ 类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56B35-35CF-41B4-9AC0-A8AB7FBBB670}" type="slidenum">
              <a:rPr lang="pt-PT" altLang="zh-CN" sz="1200" smtClean="0">
                <a:solidFill>
                  <a:schemeClr val="tx1"/>
                </a:solidFill>
              </a:rPr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定义学号、姓名、年龄等属性和显示信息方法。其中，姓名、学号为公开信息，年龄为私有的信息。显示信息方法为公开方法。</a:t>
            </a:r>
          </a:p>
          <a:p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CFE410-D06A-450F-8E8A-B17D7F299A95}" type="slidenum">
              <a:rPr lang="pt-PT" altLang="zh-CN" sz="1200" smtClean="0">
                <a:solidFill>
                  <a:schemeClr val="tx1"/>
                </a:solidFill>
              </a:rPr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/>
              <a:t>抽象而来：忽略不必要的，取我们所需要的成员</a:t>
            </a: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</a:rPr>
              <a:t>同类对象拥有相同的成员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AF8A70-4C4C-44D8-B4B0-8BEEC4C13EDB}" type="slidenum">
              <a:rPr lang="pt-PT" altLang="zh-CN" sz="1200" smtClean="0">
                <a:solidFill>
                  <a:schemeClr val="tx1"/>
                </a:solidFill>
              </a:rPr>
              <a:t>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封装的一个主要的好处，就是增加软件代码的内聚性。通过增加内聚性，进而提高可复用性和可维护性。</a:t>
            </a:r>
            <a:br>
              <a:rPr lang="zh-CN" altLang="en-US"/>
            </a:br>
            <a:r>
              <a:rPr lang="zh-CN" altLang="en-US"/>
              <a:t>信息隐藏的好处，正好和“封装”的好处相呼应。封装是为了提高内聚性；而信息隐藏是为了降低耦合性。通过降低耦合，一样可以达到提高可复用性、可维护性这</a:t>
            </a:r>
            <a:r>
              <a:rPr lang="en-US" altLang="zh-CN"/>
              <a:t>2</a:t>
            </a:r>
            <a:r>
              <a:rPr lang="zh-CN" altLang="en-US"/>
              <a:t>个目的。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1228A3-985D-47DE-94E2-9B88EEB04043}" type="slidenum">
              <a:rPr lang="pt-PT" altLang="zh-CN" sz="1200" smtClean="0">
                <a:solidFill>
                  <a:schemeClr val="tx1"/>
                </a:solidFill>
              </a:rPr>
              <a:t>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/>
              <a:t>抽象而来：忽略不必要的，取我们所需要的成员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Courier New" panose="02070309020205020404" pitchFamily="49" charset="0"/>
              </a:rPr>
              <a:t>同类对象拥有相同的成员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2AF517-3615-4445-A6DC-45BDCCCACAF9}" type="slidenum">
              <a:rPr lang="pt-PT" altLang="zh-CN" sz="1200" smtClean="0">
                <a:solidFill>
                  <a:schemeClr val="tx1"/>
                </a:solidFill>
              </a:rPr>
              <a:t>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中心思想：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什么是封装？封装的概念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为什么要封装？封装的目的及好处</a:t>
            </a:r>
            <a:br>
              <a:rPr lang="en-US" altLang="zh-CN"/>
            </a:br>
            <a:r>
              <a:rPr lang="en-US" altLang="zh-CN"/>
              <a:t>3.</a:t>
            </a:r>
            <a:r>
              <a:rPr lang="zh-CN" altLang="en-US"/>
              <a:t>怎么样实现封装？ 类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039B7E-58AC-4F4B-84B7-CCEC1765DD1C}" type="slidenum">
              <a:rPr lang="pt-PT" altLang="zh-CN" sz="1200" smtClean="0">
                <a:solidFill>
                  <a:schemeClr val="tx1"/>
                </a:solidFill>
              </a:rPr>
              <a:t>16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类的封装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华文新魏" pitchFamily="2" charset="-122"/>
              </a:rPr>
              <a:t>武永亮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类与封装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15" y="1017905"/>
            <a:ext cx="5058410" cy="5788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访问修饰符与封装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种访问权限修饰符</a:t>
            </a:r>
            <a:r>
              <a:rPr lang="en-US" altLang="zh-CN"/>
              <a:t>(3</a:t>
            </a:r>
            <a:r>
              <a:rPr lang="zh-CN" altLang="en-US"/>
              <a:t>个关键字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public</a:t>
            </a:r>
          </a:p>
          <a:p>
            <a:pPr lvl="1"/>
            <a:r>
              <a:rPr lang="en-US" altLang="zh-CN"/>
              <a:t>private</a:t>
            </a:r>
          </a:p>
          <a:p>
            <a:pPr lvl="1"/>
            <a:r>
              <a:rPr lang="en-US" altLang="zh-CN"/>
              <a:t>protected</a:t>
            </a:r>
          </a:p>
          <a:p>
            <a:pPr lvl="1"/>
            <a:r>
              <a:rPr lang="zh-CN" altLang="en-US"/>
              <a:t>缺省</a:t>
            </a:r>
            <a:endParaRPr lang="en-US" altLang="zh-CN"/>
          </a:p>
          <a:p>
            <a:r>
              <a:rPr lang="zh-CN" altLang="en-US"/>
              <a:t>不写访问权限</a:t>
            </a:r>
            <a:r>
              <a:rPr lang="en-US" altLang="zh-CN"/>
              <a:t>(</a:t>
            </a:r>
            <a:r>
              <a:rPr lang="zh-CN" altLang="en-US"/>
              <a:t>默认权限，或称包权限</a:t>
            </a:r>
            <a:r>
              <a:rPr lang="en-US" altLang="zh-CN"/>
              <a:t>)</a:t>
            </a:r>
          </a:p>
          <a:p>
            <a:pPr lvl="1"/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访问修饰符与封装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2400">
                <a:sym typeface="+mn-ea"/>
              </a:rPr>
              <a:t>private</a:t>
            </a:r>
            <a:r>
              <a:rPr sz="2400">
                <a:sym typeface="+mn-ea"/>
              </a:rPr>
              <a:t>私有成员</a:t>
            </a:r>
            <a:endParaRPr lang="zh-CN" altLang="en-US" sz="2400"/>
          </a:p>
          <a:p>
            <a:pPr lvl="1"/>
            <a:r>
              <a:rPr sz="2400">
                <a:sym typeface="+mn-ea"/>
              </a:rPr>
              <a:t>成员方法或变量声明为</a:t>
            </a:r>
            <a:r>
              <a:rPr lang="en-US" altLang="zh-CN" sz="2400">
                <a:sym typeface="+mn-ea"/>
              </a:rPr>
              <a:t>private</a:t>
            </a:r>
            <a:r>
              <a:rPr sz="2400">
                <a:sym typeface="+mn-ea"/>
              </a:rPr>
              <a:t>，称为私有成员</a:t>
            </a:r>
            <a:endParaRPr lang="en-US" altLang="zh-CN" sz="2400"/>
          </a:p>
          <a:p>
            <a:pPr lvl="2"/>
            <a:r>
              <a:rPr sz="2400">
                <a:sym typeface="+mn-ea"/>
              </a:rPr>
              <a:t>不能被其所在类以外的任何类访问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protected</a:t>
            </a:r>
            <a:r>
              <a:rPr sz="2400">
                <a:sym typeface="+mn-ea"/>
              </a:rPr>
              <a:t>保护成员</a:t>
            </a:r>
            <a:endParaRPr lang="zh-CN" altLang="en-US" sz="2400"/>
          </a:p>
          <a:p>
            <a:pPr lvl="1"/>
            <a:r>
              <a:rPr sz="2400">
                <a:sym typeface="+mn-ea"/>
              </a:rPr>
              <a:t>声明为</a:t>
            </a:r>
            <a:r>
              <a:rPr lang="en-US" altLang="zh-CN" sz="2400">
                <a:sym typeface="+mn-ea"/>
              </a:rPr>
              <a:t>protected</a:t>
            </a:r>
            <a:r>
              <a:rPr sz="2400">
                <a:sym typeface="+mn-ea"/>
              </a:rPr>
              <a:t>的成员，称为保护成员</a:t>
            </a:r>
            <a:endParaRPr lang="zh-CN" altLang="en-US" sz="2400"/>
          </a:p>
          <a:p>
            <a:pPr lvl="2"/>
            <a:r>
              <a:rPr sz="2400">
                <a:sym typeface="+mn-ea"/>
              </a:rPr>
              <a:t>可以被同一包内的类访问和被子类访问</a:t>
            </a:r>
            <a:endParaRPr lang="en-US" altLang="zh-CN"/>
          </a:p>
          <a:p>
            <a:r>
              <a:rPr lang="en-US" altLang="zh-CN"/>
              <a:t>public</a:t>
            </a:r>
            <a:r>
              <a:rPr lang="zh-CN" altLang="en-US"/>
              <a:t>公共成员</a:t>
            </a:r>
            <a:endParaRPr lang="en-US" altLang="zh-CN"/>
          </a:p>
          <a:p>
            <a:pPr lvl="1"/>
            <a:r>
              <a:rPr lang="zh-CN" altLang="en-US"/>
              <a:t>成员方法或变量声明为</a:t>
            </a:r>
            <a:r>
              <a:rPr lang="en-US" altLang="zh-CN"/>
              <a:t>public</a:t>
            </a:r>
            <a:r>
              <a:rPr lang="zh-CN" altLang="en-US"/>
              <a:t>，称为公共成员</a:t>
            </a:r>
          </a:p>
          <a:p>
            <a:pPr lvl="2"/>
            <a:r>
              <a:rPr lang="zh-CN" altLang="en-US"/>
              <a:t>可以被所有的类访问的成员（前提所属类本身是可见的）</a:t>
            </a:r>
            <a:endParaRPr lang="en-US" altLang="zh-CN"/>
          </a:p>
          <a:p>
            <a:pPr lvl="0"/>
            <a:r>
              <a:rPr lang="zh-CN" altLang="en-US"/>
              <a:t>没有任何修饰符的成员，称为默认成员</a:t>
            </a:r>
          </a:p>
          <a:p>
            <a:pPr lvl="1"/>
            <a:r>
              <a:rPr lang="zh-CN" altLang="en-US"/>
              <a:t>只能被同一包内的类访问</a:t>
            </a:r>
          </a:p>
          <a:p>
            <a:pPr lvl="1"/>
            <a:endParaRPr lang="en-US" altLang="zh-CN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466923" y="1453704"/>
            <a:ext cx="8137525" cy="4207544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/>
              <a:t>pulic class Student{</a:t>
            </a:r>
            <a:endParaRPr lang="zh-CN" altLang="zh-CN" sz="2400"/>
          </a:p>
          <a:p>
            <a:r>
              <a:rPr lang="en-US" altLang="zh-CN" sz="2400"/>
              <a:t>	public  String name;</a:t>
            </a:r>
            <a:endParaRPr lang="zh-CN" altLang="zh-CN" sz="2400"/>
          </a:p>
          <a:p>
            <a:r>
              <a:rPr lang="en-US" altLang="zh-CN" sz="2400"/>
              <a:t> 	public  int   id;</a:t>
            </a:r>
            <a:endParaRPr lang="zh-CN" altLang="zh-CN" sz="2400"/>
          </a:p>
          <a:p>
            <a:r>
              <a:rPr lang="en-US" altLang="zh-CN" sz="2400"/>
              <a:t>  	private int  age;</a:t>
            </a:r>
          </a:p>
          <a:p>
            <a:r>
              <a:rPr lang="en-US" altLang="zh-CN" sz="2400"/>
              <a:t> 	public void print(){</a:t>
            </a:r>
          </a:p>
          <a:p>
            <a:r>
              <a:rPr lang="en-US" altLang="zh-CN" sz="2400"/>
              <a:t>               System.out.println(“</a:t>
            </a:r>
            <a:r>
              <a:rPr lang="zh-CN" altLang="en-US" sz="2400"/>
              <a:t>姓名</a:t>
            </a:r>
            <a:r>
              <a:rPr lang="en-US" altLang="zh-CN" sz="2400"/>
              <a:t>=”+name</a:t>
            </a:r>
          </a:p>
          <a:p>
            <a:r>
              <a:rPr lang="en-US" altLang="zh-CN" sz="2400"/>
              <a:t>	     +”</a:t>
            </a:r>
            <a:r>
              <a:rPr lang="zh-CN" altLang="en-US" sz="2400"/>
              <a:t>学号 </a:t>
            </a:r>
            <a:r>
              <a:rPr lang="en-US" altLang="zh-CN" sz="2400"/>
              <a:t>=”+id + “</a:t>
            </a:r>
            <a:r>
              <a:rPr lang="zh-CN" altLang="en-US" sz="2400"/>
              <a:t>年龄 </a:t>
            </a:r>
            <a:r>
              <a:rPr lang="en-US" altLang="zh-CN" sz="2400"/>
              <a:t>= ”+age);</a:t>
            </a:r>
          </a:p>
          <a:p>
            <a:r>
              <a:rPr lang="en-US" altLang="zh-CN" sz="2400"/>
              <a:t>  	}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  <a:p>
            <a:endParaRPr lang="zh-CN" altLang="en-US" sz="2400" dirty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访问修饰符与封装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491865" y="1952625"/>
            <a:ext cx="2686685" cy="6838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7417" idx="1"/>
          </p:cNvCxnSpPr>
          <p:nvPr/>
        </p:nvCxnSpPr>
        <p:spPr bwMode="auto">
          <a:xfrm flipH="1">
            <a:off x="4219575" y="1852295"/>
            <a:ext cx="1958975" cy="3352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3779838" y="1952625"/>
            <a:ext cx="2398712" cy="10048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4219575" y="1952625"/>
            <a:ext cx="1958975" cy="1327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3779838" y="2957513"/>
            <a:ext cx="2470150" cy="322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7" name="Rectangle 5"/>
          <p:cNvSpPr txBox="1">
            <a:spLocks noChangeArrowheads="1"/>
          </p:cNvSpPr>
          <p:nvPr/>
        </p:nvSpPr>
        <p:spPr bwMode="auto">
          <a:xfrm>
            <a:off x="6178550" y="1516063"/>
            <a:ext cx="971550" cy="6715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</a:t>
            </a:r>
          </a:p>
        </p:txBody>
      </p:sp>
      <p:sp>
        <p:nvSpPr>
          <p:cNvPr id="17418" name="Rectangle 5"/>
          <p:cNvSpPr txBox="1">
            <a:spLocks noChangeArrowheads="1"/>
          </p:cNvSpPr>
          <p:nvPr/>
        </p:nvSpPr>
        <p:spPr bwMode="auto">
          <a:xfrm>
            <a:off x="6237288" y="2894013"/>
            <a:ext cx="973137" cy="6794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类成员</a:t>
            </a:r>
          </a:p>
          <a:p>
            <a:pPr lvl="1"/>
            <a:r>
              <a:rPr lang="zh-CN" altLang="en-US"/>
              <a:t>属性，如：</a:t>
            </a:r>
            <a:r>
              <a:rPr lang="en-US" altLang="zh-CN"/>
              <a:t>name</a:t>
            </a:r>
          </a:p>
          <a:p>
            <a:pPr lvl="1"/>
            <a:r>
              <a:rPr lang="zh-CN" altLang="en-US"/>
              <a:t>方法，如：</a:t>
            </a:r>
            <a:r>
              <a:rPr lang="en-US" altLang="zh-CN"/>
              <a:t>void print()</a:t>
            </a:r>
          </a:p>
          <a:p>
            <a:r>
              <a:rPr lang="zh-CN" altLang="en-US"/>
              <a:t>类的成员</a:t>
            </a:r>
          </a:p>
          <a:p>
            <a:pPr lvl="1"/>
            <a:r>
              <a:rPr lang="zh-CN" altLang="en-US"/>
              <a:t>抽象而来：忽略不必要的，取我们所需要的成员</a:t>
            </a:r>
          </a:p>
          <a:p>
            <a:pPr lvl="1"/>
            <a:r>
              <a:rPr lang="zh-CN" altLang="en-US"/>
              <a:t>同类对象拥有相同的成员</a:t>
            </a:r>
            <a:endParaRPr lang="en-US" altLang="zh-CN"/>
          </a:p>
          <a:p>
            <a:r>
              <a:rPr lang="zh-CN" altLang="en-US"/>
              <a:t>成员的封装</a:t>
            </a:r>
          </a:p>
          <a:p>
            <a:pPr lvl="1"/>
            <a:r>
              <a:rPr lang="zh-CN" altLang="en-US"/>
              <a:t>都可以选择</a:t>
            </a:r>
            <a:r>
              <a:rPr lang="en-US" altLang="zh-CN"/>
              <a:t>private</a:t>
            </a:r>
            <a:r>
              <a:rPr lang="zh-CN" altLang="en-US"/>
              <a:t>、</a:t>
            </a:r>
            <a:r>
              <a:rPr lang="en-US" altLang="zh-CN"/>
              <a:t>protected</a:t>
            </a:r>
            <a:r>
              <a:rPr lang="zh-CN" altLang="en-US"/>
              <a:t>、</a:t>
            </a:r>
            <a:r>
              <a:rPr lang="en-US" altLang="zh-CN"/>
              <a:t>public</a:t>
            </a:r>
            <a:r>
              <a:rPr lang="zh-CN" altLang="en-US"/>
              <a:t>或默认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类成员的访问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对象的</a:t>
            </a:r>
            <a:r>
              <a:rPr lang="en-US" altLang="zh-CN"/>
              <a:t>private</a:t>
            </a:r>
            <a:r>
              <a:rPr lang="zh-CN" altLang="en-US"/>
              <a:t>成员，被隐藏，不可被对象使用者访问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对象的</a:t>
            </a:r>
            <a:r>
              <a:rPr lang="en-US" altLang="zh-CN"/>
              <a:t>public</a:t>
            </a:r>
            <a:r>
              <a:rPr lang="zh-CN" altLang="en-US"/>
              <a:t>成员，被公开，可被对象使用者访问</a:t>
            </a:r>
            <a:r>
              <a:rPr lang="en-US" altLang="zh-CN"/>
              <a:t>;</a:t>
            </a: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protected</a:t>
            </a:r>
            <a:r>
              <a:rPr lang="zh-CN" altLang="en-US"/>
              <a:t>成员，将在“继承“一讲中阐述。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9460" name="Rectangle 5"/>
          <p:cNvSpPr txBox="1">
            <a:spLocks noChangeArrowheads="1"/>
          </p:cNvSpPr>
          <p:nvPr/>
        </p:nvSpPr>
        <p:spPr bwMode="auto">
          <a:xfrm>
            <a:off x="611188" y="2852738"/>
            <a:ext cx="8137525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Student{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public static void main(){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Student  tom= new Student();//xiaoming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tom.name=“Tom”;       //name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//tome.age = 22;    //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编译出错，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封装的概念</a:t>
            </a:r>
            <a:endParaRPr lang="en-US" altLang="zh-CN"/>
          </a:p>
          <a:p>
            <a:r>
              <a:rPr lang="zh-CN" altLang="en-US"/>
              <a:t>封装的好处</a:t>
            </a:r>
            <a:endParaRPr lang="en-US" altLang="zh-CN"/>
          </a:p>
          <a:p>
            <a:r>
              <a:rPr lang="zh-CN" altLang="en-US"/>
              <a:t>类与封装</a:t>
            </a:r>
            <a:endParaRPr lang="en-US" altLang="zh-CN"/>
          </a:p>
          <a:p>
            <a:r>
              <a:rPr lang="zh-CN" altLang="en-US"/>
              <a:t>访问修饰符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课后阅读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private</a:t>
            </a:r>
            <a:r>
              <a:rPr lang="zh-CN" altLang="en-US"/>
              <a:t>、</a:t>
            </a:r>
            <a:r>
              <a:rPr lang="en-US" altLang="zh-CN"/>
              <a:t>protected</a:t>
            </a:r>
            <a:r>
              <a:rPr lang="zh-CN" altLang="en-US"/>
              <a:t>、</a:t>
            </a:r>
            <a:r>
              <a:rPr lang="en-US" altLang="zh-CN"/>
              <a:t>public</a:t>
            </a:r>
            <a:r>
              <a:rPr lang="zh-CN" altLang="en-US"/>
              <a:t>修饰符的访问权限。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7544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封装的概念</a:t>
            </a:r>
            <a:endParaRPr lang="en-US" altLang="zh-CN"/>
          </a:p>
          <a:p>
            <a:r>
              <a:rPr lang="zh-CN" altLang="en-US"/>
              <a:t>封装的好处</a:t>
            </a:r>
            <a:endParaRPr lang="en-US" altLang="zh-CN"/>
          </a:p>
          <a:p>
            <a:r>
              <a:rPr lang="zh-CN" altLang="en-US"/>
              <a:t>类与封装</a:t>
            </a:r>
            <a:endParaRPr lang="en-US" altLang="zh-CN"/>
          </a:p>
          <a:p>
            <a:r>
              <a:rPr lang="zh-CN" altLang="en-US"/>
              <a:t>访问修饰符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封装的引入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举例：学生成绩管理系统中，对于学生类，如何在计算机中表示学生的信息？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051720" y="2420888"/>
          <a:ext cx="482453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r:id="rId4" imgW="3333750" imgH="1952625" progId="PBrush">
                  <p:embed/>
                </p:oleObj>
              </mc:Choice>
              <mc:Fallback>
                <p:oleObj r:id="rId4" imgW="3333750" imgH="1952625" progId="PBrush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482453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封装的引入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信息：</a:t>
            </a:r>
          </a:p>
        </p:txBody>
      </p:sp>
      <p:sp>
        <p:nvSpPr>
          <p:cNvPr id="9220" name="Rectangle 5"/>
          <p:cNvSpPr txBox="1">
            <a:spLocks noChangeArrowheads="1"/>
          </p:cNvSpPr>
          <p:nvPr/>
        </p:nvSpPr>
        <p:spPr bwMode="auto">
          <a:xfrm>
            <a:off x="801688" y="3933825"/>
            <a:ext cx="1944687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201301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221" name="Rectangle 5"/>
          <p:cNvSpPr txBox="1">
            <a:spLocks noChangeArrowheads="1"/>
          </p:cNvSpPr>
          <p:nvPr/>
        </p:nvSpPr>
        <p:spPr bwMode="auto">
          <a:xfrm>
            <a:off x="3429000" y="3933825"/>
            <a:ext cx="1943100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201302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910120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Mary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9222" name="Rectangle 5"/>
          <p:cNvSpPr txBox="1">
            <a:spLocks noChangeArrowheads="1"/>
          </p:cNvSpPr>
          <p:nvPr/>
        </p:nvSpPr>
        <p:spPr bwMode="auto">
          <a:xfrm>
            <a:off x="6156325" y="3933825"/>
            <a:ext cx="1944688" cy="18716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891120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Linda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9219" idx="2"/>
            <a:endCxn id="9221" idx="0"/>
          </p:cNvCxnSpPr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4" name="肘形连接符 16"/>
          <p:cNvCxnSpPr>
            <a:cxnSpLocks noChangeShapeType="1"/>
            <a:stCxn id="9219" idx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肘形连接符 18"/>
          <p:cNvCxnSpPr>
            <a:cxnSpLocks noChangeShapeType="1"/>
            <a:endCxn id="9222" idx="0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arrow" w="med" len="med"/>
              </a14:hiddenLine>
            </a:ext>
          </a:extLst>
        </p:spPr>
      </p:cxnSp>
      <p:cxnSp>
        <p:nvCxnSpPr>
          <p:cNvPr id="9226" name="肘形连接符 23"/>
          <p:cNvCxnSpPr>
            <a:cxnSpLocks noChangeShapeType="1"/>
            <a:stCxn id="9219" idx="3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Rectangle 5"/>
          <p:cNvSpPr txBox="1">
            <a:spLocks noChangeArrowheads="1"/>
          </p:cNvSpPr>
          <p:nvPr/>
        </p:nvSpPr>
        <p:spPr bwMode="auto">
          <a:xfrm>
            <a:off x="3413125" y="3933825"/>
            <a:ext cx="1958975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Mary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201302</a:t>
            </a:r>
          </a:p>
        </p:txBody>
      </p:sp>
      <p:sp>
        <p:nvSpPr>
          <p:cNvPr id="9228" name="Rectangle 5"/>
          <p:cNvSpPr txBox="1">
            <a:spLocks noChangeArrowheads="1"/>
          </p:cNvSpPr>
          <p:nvPr/>
        </p:nvSpPr>
        <p:spPr bwMode="auto">
          <a:xfrm>
            <a:off x="6140450" y="3933825"/>
            <a:ext cx="1960563" cy="20875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Linda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201303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2498" y="1628800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</a:t>
            </a:r>
            <a:endParaRPr lang="en-US" altLang="zh-CN"/>
          </a:p>
          <a:p>
            <a:r>
              <a:rPr lang="zh-CN" altLang="en-US"/>
              <a:t>姓名</a:t>
            </a:r>
            <a:endParaRPr lang="en-US" altLang="zh-CN"/>
          </a:p>
          <a:p>
            <a:r>
              <a:rPr lang="zh-CN" altLang="en-US"/>
              <a:t>学号</a:t>
            </a:r>
            <a:r>
              <a:rPr lang="en-US" altLang="zh-CN"/>
              <a:t>    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 ≈“包装</a:t>
            </a:r>
            <a:r>
              <a:rPr lang="en-US" altLang="zh-CN"/>
              <a:t>”+“</a:t>
            </a:r>
            <a:r>
              <a:rPr lang="zh-CN" altLang="en-US"/>
              <a:t>隐藏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封装（</a:t>
            </a:r>
            <a:r>
              <a:rPr lang="en-US" altLang="zh-CN"/>
              <a:t>Encapsulation</a:t>
            </a:r>
            <a:r>
              <a:rPr lang="zh-CN" altLang="en-US"/>
              <a:t>）摘自：</a:t>
            </a:r>
            <a:r>
              <a:rPr lang="en-US" altLang="zh-CN"/>
              <a:t>zh.wikipedia.org/wiki/</a:t>
            </a:r>
            <a:r>
              <a:rPr lang="zh-CN" altLang="en-US"/>
              <a:t>封装</a:t>
            </a:r>
            <a:r>
              <a:rPr lang="en-US" altLang="zh-CN"/>
              <a:t>_(</a:t>
            </a:r>
            <a:r>
              <a:rPr lang="zh-CN" altLang="en-US"/>
              <a:t>物件导向程式设计</a:t>
            </a:r>
            <a:r>
              <a:rPr lang="en-US" altLang="zh-CN"/>
              <a:t>)</a:t>
            </a:r>
            <a:endParaRPr lang="zh-CN" altLang="en-US"/>
          </a:p>
          <a:p>
            <a:pPr lvl="1"/>
            <a:r>
              <a:rPr lang="zh-CN" altLang="en-US"/>
              <a:t>一种将抽象性函数接口的实现细节部份包装、隐藏起来的方法。</a:t>
            </a:r>
          </a:p>
          <a:p>
            <a:pPr lvl="1"/>
            <a:r>
              <a:rPr lang="zh-CN" altLang="en-US"/>
              <a:t>同时，它也是一种防止外界呼叫端，去存取物件内部实作细节的手段，这个手段是由编程语言本身来提供的。</a:t>
            </a:r>
          </a:p>
          <a:p>
            <a:r>
              <a:rPr lang="zh-CN" altLang="en-US"/>
              <a:t>封装，摘自：</a:t>
            </a:r>
            <a:r>
              <a:rPr lang="en-US" altLang="zh-CN"/>
              <a:t>http://baike.baidu.com/view/1520586.htm#1_2</a:t>
            </a:r>
          </a:p>
          <a:p>
            <a:pPr lvl="1"/>
            <a:r>
              <a:rPr lang="zh-CN" altLang="en-US"/>
              <a:t>一是把对象的全部属性和行为结合在一起，形成一个不可分割的独立单位。对象的属性值（除了公有的属性值）只能由这个对象的行为来读取和修改；</a:t>
            </a:r>
          </a:p>
          <a:p>
            <a:pPr lvl="1"/>
            <a:r>
              <a:rPr lang="zh-CN" altLang="en-US"/>
              <a:t>二是尽可能隐蔽对象的内部细节，对外形成一道屏障，与外部的联系只能通过外部接口实现。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封装的引入</a:t>
            </a:r>
          </a:p>
        </p:txBody>
      </p:sp>
      <p:sp>
        <p:nvSpPr>
          <p:cNvPr id="11268" name="Rectangle 5"/>
          <p:cNvSpPr txBox="1">
            <a:spLocks noChangeArrowheads="1"/>
          </p:cNvSpPr>
          <p:nvPr/>
        </p:nvSpPr>
        <p:spPr bwMode="auto">
          <a:xfrm>
            <a:off x="801688" y="4076701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20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Tom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201301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400550" y="2924175"/>
            <a:ext cx="0" cy="10096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72" name="肘形连接符 16"/>
          <p:cNvCxnSpPr>
            <a:cxnSpLocks noChangeShapeType="1"/>
          </p:cNvCxnSpPr>
          <p:nvPr/>
        </p:nvCxnSpPr>
        <p:spPr bwMode="auto">
          <a:xfrm rot="10800000" flipV="1">
            <a:off x="1774825" y="1989138"/>
            <a:ext cx="1654175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肘形连接符 18"/>
          <p:cNvCxnSpPr>
            <a:cxnSpLocks noChangeShapeType="1"/>
          </p:cNvCxnSpPr>
          <p:nvPr/>
        </p:nvCxnSpPr>
        <p:spPr bwMode="auto">
          <a:xfrm>
            <a:off x="4400550" y="3429000"/>
            <a:ext cx="2727325" cy="504825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arrow" w="med" len="med"/>
              </a14:hiddenLine>
            </a:ext>
          </a:extLst>
        </p:spPr>
      </p:cxnSp>
      <p:cxnSp>
        <p:nvCxnSpPr>
          <p:cNvPr id="11274" name="肘形连接符 23"/>
          <p:cNvCxnSpPr>
            <a:cxnSpLocks noChangeShapeType="1"/>
          </p:cNvCxnSpPr>
          <p:nvPr/>
        </p:nvCxnSpPr>
        <p:spPr bwMode="auto">
          <a:xfrm>
            <a:off x="5372100" y="1989138"/>
            <a:ext cx="1755775" cy="19446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641092" y="1292959"/>
            <a:ext cx="1518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私有属性：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年龄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姓名</a:t>
            </a:r>
            <a:endParaRPr lang="en-US" altLang="zh-CN"/>
          </a:p>
          <a:p>
            <a:r>
              <a:rPr lang="zh-CN" altLang="en-US"/>
              <a:t>      学号</a:t>
            </a:r>
            <a:endParaRPr lang="en-US" altLang="zh-CN"/>
          </a:p>
          <a:p>
            <a:r>
              <a:rPr lang="zh-CN" altLang="en-US"/>
              <a:t>公开接口：</a:t>
            </a:r>
            <a:endParaRPr lang="en-US" altLang="zh-CN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3271478" y="4076700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21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Tim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201302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5998803" y="4092117"/>
            <a:ext cx="2258144" cy="216061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23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Jerry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201303</a:t>
            </a:r>
          </a:p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公开接口方法：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封装的好处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封装机制将对象的使用者与设计者分开，使用者不必知道对象行为实现的细节</a:t>
            </a:r>
          </a:p>
          <a:p>
            <a:pPr lvl="1"/>
            <a:r>
              <a:rPr lang="zh-CN" altLang="en-US"/>
              <a:t>或者说“接口”与“实现”分开</a:t>
            </a:r>
          </a:p>
          <a:p>
            <a:r>
              <a:rPr lang="en-US" altLang="zh-CN"/>
              <a:t>Simplicity and clarity</a:t>
            </a:r>
          </a:p>
          <a:p>
            <a:r>
              <a:rPr lang="en-US" altLang="zh-CN"/>
              <a:t>Low complexity</a:t>
            </a:r>
          </a:p>
          <a:p>
            <a:r>
              <a:rPr lang="en-US" altLang="zh-CN"/>
              <a:t>Better understanding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现实世界中的封装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封装机制将对象的使用者与设计者分开，使用者不必知道对象行为实现的细节 </a:t>
            </a:r>
            <a:endParaRPr lang="en-US" altLang="zh-CN"/>
          </a:p>
          <a:p>
            <a:pPr lvl="1"/>
            <a:r>
              <a:rPr lang="zh-CN" altLang="en-US"/>
              <a:t>或者说“接口”与“实现”分开</a:t>
            </a:r>
          </a:p>
          <a:p>
            <a:r>
              <a:rPr lang="zh-CN" altLang="en-US"/>
              <a:t>比如：</a:t>
            </a:r>
            <a:endParaRPr lang="en-US" altLang="zh-CN"/>
          </a:p>
          <a:p>
            <a:pPr lvl="1"/>
            <a:r>
              <a:rPr lang="zh-CN" altLang="en-US"/>
              <a:t>“人”隐藏了什么？</a:t>
            </a:r>
          </a:p>
          <a:p>
            <a:pPr lvl="2"/>
            <a:r>
              <a:rPr lang="zh-CN" altLang="en-US"/>
              <a:t>内脏</a:t>
            </a:r>
          </a:p>
          <a:p>
            <a:pPr lvl="1"/>
            <a:r>
              <a:rPr lang="zh-CN" altLang="en-US"/>
              <a:t>你如何与他交互？</a:t>
            </a:r>
            <a:r>
              <a:rPr lang="en-US" altLang="zh-CN"/>
              <a:t>(</a:t>
            </a:r>
            <a:r>
              <a:rPr lang="zh-CN" altLang="en-US"/>
              <a:t>接口）</a:t>
            </a:r>
          </a:p>
          <a:p>
            <a:pPr lvl="2"/>
            <a:r>
              <a:rPr lang="zh-CN" altLang="en-US"/>
              <a:t>手、脚、五官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类与封装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通过类来实现封装，通过访问修饰符来实现信息隐藏。</a:t>
            </a:r>
            <a:endParaRPr lang="en-US" altLang="zh-CN"/>
          </a:p>
          <a:p>
            <a:r>
              <a:rPr lang="zh-CN" altLang="en-US"/>
              <a:t>类声明的语法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class </a:t>
            </a:r>
            <a:r>
              <a:rPr lang="zh-CN" altLang="zh-CN"/>
              <a:t>类名</a:t>
            </a:r>
            <a:r>
              <a:rPr lang="en-US" altLang="zh-CN"/>
              <a:t>{  </a:t>
            </a:r>
          </a:p>
          <a:p>
            <a:pPr lvl="1"/>
            <a:r>
              <a:rPr lang="en-US" altLang="zh-CN"/>
              <a:t>        [private/protected/public]   </a:t>
            </a:r>
            <a:r>
              <a:rPr lang="zh-CN" altLang="en-US"/>
              <a:t>成员的声明和定义</a:t>
            </a:r>
            <a:r>
              <a:rPr lang="en-US" altLang="zh-CN"/>
              <a:t>;</a:t>
            </a:r>
          </a:p>
          <a:p>
            <a:pPr lvl="1"/>
            <a:r>
              <a:rPr lang="en-US" altLang="zh-CN"/>
              <a:t>}</a:t>
            </a:r>
          </a:p>
          <a:p>
            <a:pPr lvl="1"/>
            <a:r>
              <a:rPr lang="zh-CN" altLang="en-US"/>
              <a:t>其中，</a:t>
            </a:r>
            <a:r>
              <a:rPr lang="en-US" altLang="zh-CN"/>
              <a:t>private</a:t>
            </a:r>
            <a:r>
              <a:rPr lang="zh-CN" altLang="en-US"/>
              <a:t>、</a:t>
            </a:r>
            <a:r>
              <a:rPr lang="en-US" altLang="zh-CN"/>
              <a:t>public</a:t>
            </a:r>
            <a:r>
              <a:rPr lang="zh-CN" altLang="en-US"/>
              <a:t>及</a:t>
            </a:r>
            <a:r>
              <a:rPr lang="en-US" altLang="zh-CN"/>
              <a:t>protected</a:t>
            </a:r>
            <a:r>
              <a:rPr lang="zh-CN" altLang="en-US"/>
              <a:t>被称为访问修饰符。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endParaRPr lang="zh-CN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Office PowerPoint</Application>
  <PresentationFormat>全屏显示(4:3)</PresentationFormat>
  <Paragraphs>164</Paragraphs>
  <Slides>18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华文新魏</vt:lpstr>
      <vt:lpstr>宋体</vt:lpstr>
      <vt:lpstr>微软雅黑</vt:lpstr>
      <vt:lpstr>Arial</vt:lpstr>
      <vt:lpstr>Courier New</vt:lpstr>
      <vt:lpstr>4_Default Design</vt:lpstr>
      <vt:lpstr>类的封装</vt:lpstr>
      <vt:lpstr>讲授思路　　　　　　　　　</vt:lpstr>
      <vt:lpstr>封装的引入</vt:lpstr>
      <vt:lpstr>封装的引入</vt:lpstr>
      <vt:lpstr>封装 ≈“包装”+“隐藏”</vt:lpstr>
      <vt:lpstr>封装的引入</vt:lpstr>
      <vt:lpstr>封装的好处</vt:lpstr>
      <vt:lpstr>现实世界中的封装</vt:lpstr>
      <vt:lpstr>类与封装</vt:lpstr>
      <vt:lpstr>类与封装</vt:lpstr>
      <vt:lpstr>访问修饰符与封装</vt:lpstr>
      <vt:lpstr>访问修饰符与封装</vt:lpstr>
      <vt:lpstr>访问修饰符与封装</vt:lpstr>
      <vt:lpstr>类成员的定义</vt:lpstr>
      <vt:lpstr>类成员的访问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765</cp:revision>
  <dcterms:created xsi:type="dcterms:W3CDTF">2006-10-06T15:46:00Z</dcterms:created>
  <dcterms:modified xsi:type="dcterms:W3CDTF">2018-07-26T08:17:40Z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