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75" r:id="rId3"/>
    <p:sldId id="512" r:id="rId4"/>
    <p:sldId id="473" r:id="rId5"/>
    <p:sldId id="432" r:id="rId6"/>
    <p:sldId id="436" r:id="rId7"/>
    <p:sldId id="435" r:id="rId8"/>
    <p:sldId id="457" r:id="rId9"/>
    <p:sldId id="439" r:id="rId10"/>
    <p:sldId id="458" r:id="rId11"/>
    <p:sldId id="440" r:id="rId12"/>
    <p:sldId id="442" r:id="rId13"/>
    <p:sldId id="443" r:id="rId14"/>
    <p:sldId id="513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514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515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555" r:id="rId44"/>
    <p:sldId id="460" r:id="rId45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84749" autoAdjust="0"/>
  </p:normalViewPr>
  <p:slideViewPr>
    <p:cSldViewPr>
      <p:cViewPr varScale="1">
        <p:scale>
          <a:sx n="72" d="100"/>
          <a:sy n="72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31954-D5CF-4669-B5AB-3F141C5C8A17}" type="doc">
      <dgm:prSet loTypeId="urn:microsoft.com/office/officeart/2011/layout/CircleProcess" loCatId="officeonline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797F89E-DDF2-4D7A-965E-653A02C7694D}">
      <dgm:prSet phldrT="[文本]"/>
      <dgm:spPr/>
      <dgm:t>
        <a:bodyPr/>
        <a:lstStyle/>
        <a:p>
          <a:r>
            <a:rPr lang="en-US" altLang="zh-CN" dirty="0"/>
            <a:t>Person</a:t>
          </a:r>
          <a:r>
            <a:rPr lang="zh-CN" altLang="en-US" dirty="0"/>
            <a:t>无参构造方法</a:t>
          </a:r>
        </a:p>
      </dgm:t>
    </dgm:pt>
    <dgm:pt modelId="{E23F68E6-316C-44A1-A2E6-0738B11F39A6}" type="parTrans" cxnId="{B7875E86-81F6-4B30-AA0C-0304E1F2D96A}">
      <dgm:prSet/>
      <dgm:spPr/>
      <dgm:t>
        <a:bodyPr/>
        <a:lstStyle/>
        <a:p>
          <a:endParaRPr lang="zh-CN" altLang="en-US"/>
        </a:p>
      </dgm:t>
    </dgm:pt>
    <dgm:pt modelId="{819D9E3C-42A8-4690-9EE7-4861F1B0A683}" type="sibTrans" cxnId="{B7875E86-81F6-4B30-AA0C-0304E1F2D96A}">
      <dgm:prSet/>
      <dgm:spPr/>
      <dgm:t>
        <a:bodyPr/>
        <a:lstStyle/>
        <a:p>
          <a:endParaRPr lang="zh-CN" altLang="en-US"/>
        </a:p>
      </dgm:t>
    </dgm:pt>
    <dgm:pt modelId="{49C57EBB-3FEC-4B64-8B3A-61FAC7E7546A}">
      <dgm:prSet phldrT="[文本]"/>
      <dgm:spPr/>
      <dgm:t>
        <a:bodyPr/>
        <a:lstStyle/>
        <a:p>
          <a:r>
            <a:rPr lang="en-US" altLang="zh-CN" dirty="0"/>
            <a:t>Teacher</a:t>
          </a:r>
          <a:r>
            <a:rPr lang="zh-CN" altLang="en-US" dirty="0"/>
            <a:t>无参构造方法</a:t>
          </a:r>
        </a:p>
      </dgm:t>
    </dgm:pt>
    <dgm:pt modelId="{DD2D3B63-F73B-4DCC-BED2-550210ABF837}" type="parTrans" cxnId="{ABA88357-2A96-4C6E-9FCA-BF5BDCDED944}">
      <dgm:prSet/>
      <dgm:spPr/>
      <dgm:t>
        <a:bodyPr/>
        <a:lstStyle/>
        <a:p>
          <a:endParaRPr lang="zh-CN" altLang="en-US"/>
        </a:p>
      </dgm:t>
    </dgm:pt>
    <dgm:pt modelId="{F9A8D891-50CC-4F7A-83F1-93820591E588}" type="sibTrans" cxnId="{ABA88357-2A96-4C6E-9FCA-BF5BDCDED944}">
      <dgm:prSet/>
      <dgm:spPr/>
      <dgm:t>
        <a:bodyPr/>
        <a:lstStyle/>
        <a:p>
          <a:endParaRPr lang="zh-CN" altLang="en-US"/>
        </a:p>
      </dgm:t>
    </dgm:pt>
    <dgm:pt modelId="{72F42D15-85BE-44EB-AF6B-70B6D7CAE795}" type="pres">
      <dgm:prSet presAssocID="{EA131954-D5CF-4669-B5AB-3F141C5C8A1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28D6387-2268-470E-9516-AE046A63026C}" type="pres">
      <dgm:prSet presAssocID="{49C57EBB-3FEC-4B64-8B3A-61FAC7E7546A}" presName="Accent2" presStyleCnt="0"/>
      <dgm:spPr/>
    </dgm:pt>
    <dgm:pt modelId="{7C34F02F-9A1B-48D1-8F35-B818F78EBF7C}" type="pres">
      <dgm:prSet presAssocID="{49C57EBB-3FEC-4B64-8B3A-61FAC7E7546A}" presName="Accent" presStyleLbl="node1" presStyleIdx="0" presStyleCnt="2"/>
      <dgm:spPr/>
    </dgm:pt>
    <dgm:pt modelId="{82C19B0B-29D7-4105-A594-7DCFAA9E9E0A}" type="pres">
      <dgm:prSet presAssocID="{49C57EBB-3FEC-4B64-8B3A-61FAC7E7546A}" presName="ParentBackground2" presStyleCnt="0"/>
      <dgm:spPr/>
    </dgm:pt>
    <dgm:pt modelId="{C1224D35-8F20-44F8-AF16-E13F37226821}" type="pres">
      <dgm:prSet presAssocID="{49C57EBB-3FEC-4B64-8B3A-61FAC7E7546A}" presName="ParentBackground" presStyleLbl="fgAcc1" presStyleIdx="0" presStyleCnt="2"/>
      <dgm:spPr/>
    </dgm:pt>
    <dgm:pt modelId="{35CEC8C2-5E16-427D-9D23-DD61FD07EBBC}" type="pres">
      <dgm:prSet presAssocID="{49C57EBB-3FEC-4B64-8B3A-61FAC7E7546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B68AD91-B3AC-4BF8-A64C-A2B688B9F40F}" type="pres">
      <dgm:prSet presAssocID="{F797F89E-DDF2-4D7A-965E-653A02C7694D}" presName="Accent1" presStyleCnt="0"/>
      <dgm:spPr/>
    </dgm:pt>
    <dgm:pt modelId="{5BDC3C64-6EB1-4640-9578-66B4D07F1F5B}" type="pres">
      <dgm:prSet presAssocID="{F797F89E-DDF2-4D7A-965E-653A02C7694D}" presName="Accent" presStyleLbl="node1" presStyleIdx="1" presStyleCnt="2"/>
      <dgm:spPr/>
    </dgm:pt>
    <dgm:pt modelId="{5745ED45-EC79-4C6E-97E4-BBB41A203E58}" type="pres">
      <dgm:prSet presAssocID="{F797F89E-DDF2-4D7A-965E-653A02C7694D}" presName="ParentBackground1" presStyleCnt="0"/>
      <dgm:spPr/>
    </dgm:pt>
    <dgm:pt modelId="{4A36CD08-FB7C-4C76-803F-24B7B91F5657}" type="pres">
      <dgm:prSet presAssocID="{F797F89E-DDF2-4D7A-965E-653A02C7694D}" presName="ParentBackground" presStyleLbl="fgAcc1" presStyleIdx="1" presStyleCnt="2"/>
      <dgm:spPr/>
    </dgm:pt>
    <dgm:pt modelId="{17C5AA28-8B1B-4DC2-BD82-ACC0741EC225}" type="pres">
      <dgm:prSet presAssocID="{F797F89E-DDF2-4D7A-965E-653A02C7694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0762322-AE6A-4370-8776-15A20075DF4D}" type="presOf" srcId="{EA131954-D5CF-4669-B5AB-3F141C5C8A17}" destId="{72F42D15-85BE-44EB-AF6B-70B6D7CAE795}" srcOrd="0" destOrd="0" presId="urn:microsoft.com/office/officeart/2011/layout/CircleProcess"/>
    <dgm:cxn modelId="{35E15961-89A0-4E32-9AB0-D0F1CD0E6B1F}" type="presOf" srcId="{49C57EBB-3FEC-4B64-8B3A-61FAC7E7546A}" destId="{35CEC8C2-5E16-427D-9D23-DD61FD07EBBC}" srcOrd="1" destOrd="0" presId="urn:microsoft.com/office/officeart/2011/layout/CircleProcess"/>
    <dgm:cxn modelId="{ABA88357-2A96-4C6E-9FCA-BF5BDCDED944}" srcId="{EA131954-D5CF-4669-B5AB-3F141C5C8A17}" destId="{49C57EBB-3FEC-4B64-8B3A-61FAC7E7546A}" srcOrd="1" destOrd="0" parTransId="{DD2D3B63-F73B-4DCC-BED2-550210ABF837}" sibTransId="{F9A8D891-50CC-4F7A-83F1-93820591E588}"/>
    <dgm:cxn modelId="{B7875E86-81F6-4B30-AA0C-0304E1F2D96A}" srcId="{EA131954-D5CF-4669-B5AB-3F141C5C8A17}" destId="{F797F89E-DDF2-4D7A-965E-653A02C7694D}" srcOrd="0" destOrd="0" parTransId="{E23F68E6-316C-44A1-A2E6-0738B11F39A6}" sibTransId="{819D9E3C-42A8-4690-9EE7-4861F1B0A683}"/>
    <dgm:cxn modelId="{B0220BA9-2E2F-4F90-AD9D-7E7F94F0ABAA}" type="presOf" srcId="{F797F89E-DDF2-4D7A-965E-653A02C7694D}" destId="{17C5AA28-8B1B-4DC2-BD82-ACC0741EC225}" srcOrd="1" destOrd="0" presId="urn:microsoft.com/office/officeart/2011/layout/CircleProcess"/>
    <dgm:cxn modelId="{2D6137AB-B2E1-4D5F-B208-226AF18D9411}" type="presOf" srcId="{49C57EBB-3FEC-4B64-8B3A-61FAC7E7546A}" destId="{C1224D35-8F20-44F8-AF16-E13F37226821}" srcOrd="0" destOrd="0" presId="urn:microsoft.com/office/officeart/2011/layout/CircleProcess"/>
    <dgm:cxn modelId="{1E7990F1-75A1-4E75-86C7-19159637240A}" type="presOf" srcId="{F797F89E-DDF2-4D7A-965E-653A02C7694D}" destId="{4A36CD08-FB7C-4C76-803F-24B7B91F5657}" srcOrd="0" destOrd="0" presId="urn:microsoft.com/office/officeart/2011/layout/CircleProcess"/>
    <dgm:cxn modelId="{53E7D7BC-C2CC-4A93-8B09-E74B6CFDF6C6}" type="presParOf" srcId="{72F42D15-85BE-44EB-AF6B-70B6D7CAE795}" destId="{028D6387-2268-470E-9516-AE046A63026C}" srcOrd="0" destOrd="0" presId="urn:microsoft.com/office/officeart/2011/layout/CircleProcess"/>
    <dgm:cxn modelId="{4D8BA354-A917-4433-91E2-D484A61E6BF4}" type="presParOf" srcId="{028D6387-2268-470E-9516-AE046A63026C}" destId="{7C34F02F-9A1B-48D1-8F35-B818F78EBF7C}" srcOrd="0" destOrd="0" presId="urn:microsoft.com/office/officeart/2011/layout/CircleProcess"/>
    <dgm:cxn modelId="{323A5878-C5C1-48BF-B046-DC66DD29671B}" type="presParOf" srcId="{72F42D15-85BE-44EB-AF6B-70B6D7CAE795}" destId="{82C19B0B-29D7-4105-A594-7DCFAA9E9E0A}" srcOrd="1" destOrd="0" presId="urn:microsoft.com/office/officeart/2011/layout/CircleProcess"/>
    <dgm:cxn modelId="{787D36F3-9F8E-41E9-9DFA-3C81CE82ABD6}" type="presParOf" srcId="{82C19B0B-29D7-4105-A594-7DCFAA9E9E0A}" destId="{C1224D35-8F20-44F8-AF16-E13F37226821}" srcOrd="0" destOrd="0" presId="urn:microsoft.com/office/officeart/2011/layout/CircleProcess"/>
    <dgm:cxn modelId="{BE5B21E8-0A02-4571-BB9D-558ECD2FD910}" type="presParOf" srcId="{72F42D15-85BE-44EB-AF6B-70B6D7CAE795}" destId="{35CEC8C2-5E16-427D-9D23-DD61FD07EBBC}" srcOrd="2" destOrd="0" presId="urn:microsoft.com/office/officeart/2011/layout/CircleProcess"/>
    <dgm:cxn modelId="{18C3259A-FCD5-4E6F-86AA-8D9D7131A20F}" type="presParOf" srcId="{72F42D15-85BE-44EB-AF6B-70B6D7CAE795}" destId="{5B68AD91-B3AC-4BF8-A64C-A2B688B9F40F}" srcOrd="3" destOrd="0" presId="urn:microsoft.com/office/officeart/2011/layout/CircleProcess"/>
    <dgm:cxn modelId="{BD17E9BF-8288-40B7-97DA-8E6AA268283C}" type="presParOf" srcId="{5B68AD91-B3AC-4BF8-A64C-A2B688B9F40F}" destId="{5BDC3C64-6EB1-4640-9578-66B4D07F1F5B}" srcOrd="0" destOrd="0" presId="urn:microsoft.com/office/officeart/2011/layout/CircleProcess"/>
    <dgm:cxn modelId="{3E74126D-9F07-4D83-AE13-44390AB19C45}" type="presParOf" srcId="{72F42D15-85BE-44EB-AF6B-70B6D7CAE795}" destId="{5745ED45-EC79-4C6E-97E4-BBB41A203E58}" srcOrd="4" destOrd="0" presId="urn:microsoft.com/office/officeart/2011/layout/CircleProcess"/>
    <dgm:cxn modelId="{6D8EDBD5-3E62-4BFE-BE3D-045954583E99}" type="presParOf" srcId="{5745ED45-EC79-4C6E-97E4-BBB41A203E58}" destId="{4A36CD08-FB7C-4C76-803F-24B7B91F5657}" srcOrd="0" destOrd="0" presId="urn:microsoft.com/office/officeart/2011/layout/CircleProcess"/>
    <dgm:cxn modelId="{7099049B-FBEA-440D-B501-3A59CD77AE67}" type="presParOf" srcId="{72F42D15-85BE-44EB-AF6B-70B6D7CAE795}" destId="{17C5AA28-8B1B-4DC2-BD82-ACC0741EC225}" srcOrd="5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4F02F-9A1B-48D1-8F35-B818F78EBF7C}">
      <dsp:nvSpPr>
        <dsp:cNvPr id="0" name=""/>
        <dsp:cNvSpPr/>
      </dsp:nvSpPr>
      <dsp:spPr>
        <a:xfrm>
          <a:off x="2820082" y="681512"/>
          <a:ext cx="1805669" cy="1805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24D35-8F20-44F8-AF16-E13F37226821}">
      <dsp:nvSpPr>
        <dsp:cNvPr id="0" name=""/>
        <dsp:cNvSpPr/>
      </dsp:nvSpPr>
      <dsp:spPr>
        <a:xfrm>
          <a:off x="2880244" y="741711"/>
          <a:ext cx="1684944" cy="1685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Teacher</a:t>
          </a:r>
          <a:r>
            <a:rPr lang="zh-CN" altLang="en-US" sz="2500" kern="1200" dirty="0"/>
            <a:t>无参构造方法</a:t>
          </a:r>
        </a:p>
      </dsp:txBody>
      <dsp:txXfrm>
        <a:off x="3121294" y="982505"/>
        <a:ext cx="1203646" cy="1203656"/>
      </dsp:txXfrm>
    </dsp:sp>
    <dsp:sp modelId="{5BDC3C64-6EB1-4640-9578-66B4D07F1F5B}">
      <dsp:nvSpPr>
        <dsp:cNvPr id="0" name=""/>
        <dsp:cNvSpPr/>
      </dsp:nvSpPr>
      <dsp:spPr>
        <a:xfrm rot="2700000">
          <a:off x="954420" y="681311"/>
          <a:ext cx="1805729" cy="180572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6CD08-FB7C-4C76-803F-24B7B91F5657}">
      <dsp:nvSpPr>
        <dsp:cNvPr id="0" name=""/>
        <dsp:cNvSpPr/>
      </dsp:nvSpPr>
      <dsp:spPr>
        <a:xfrm>
          <a:off x="1014813" y="741711"/>
          <a:ext cx="1684944" cy="1685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Person</a:t>
          </a:r>
          <a:r>
            <a:rPr lang="zh-CN" altLang="en-US" sz="2500" kern="1200" dirty="0"/>
            <a:t>无参构造方法</a:t>
          </a:r>
        </a:p>
      </dsp:txBody>
      <dsp:txXfrm>
        <a:off x="1255462" y="982505"/>
        <a:ext cx="1203646" cy="120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循环流程"/>
  <dgm:desc val="用于显示流程中的顺序步骤。限制为 11 个级别 1 形状，级别 2 形状数目不受限制。非常适合于少量文本。不使用的文本不出现，但是在切换版式后仍然可用。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722288-2E86-4D9B-809C-496BB8AE57CF}" type="slidenum">
              <a:rPr lang="pt-PT" altLang="zh-CN"/>
              <a:t>‹#›</a:t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5856A2-F468-412F-B413-11004BD31613}" type="slidenum">
              <a:rPr lang="pt-PT" altLang="zh-CN"/>
              <a:t>‹#›</a:t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418860.htm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中心思想：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什么是继承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继承的目的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中心思想：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什么是继承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继承的目的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t>22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包含了抽象方法的一个类叫作“抽象类”。如果一个类里包含了一个或多个抽象方法，类就必须指定成</a:t>
            </a:r>
          </a:p>
          <a:p>
            <a:r>
              <a:rPr lang="en-US" altLang="zh-CN">
                <a:latin typeface="Arial" panose="020B0604020202020204" pitchFamily="34" charset="0"/>
              </a:rPr>
              <a:t>abstract</a:t>
            </a:r>
            <a:r>
              <a:rPr lang="zh-CN" altLang="en-US">
                <a:latin typeface="Arial" panose="020B0604020202020204" pitchFamily="34" charset="0"/>
              </a:rPr>
              <a:t>（抽象）。“抽象方法”</a:t>
            </a:r>
            <a:r>
              <a:rPr lang="en-US" altLang="zh-CN">
                <a:latin typeface="Arial" panose="020B0604020202020204" pitchFamily="34" charset="0"/>
              </a:rPr>
              <a:t>,</a:t>
            </a:r>
            <a:r>
              <a:rPr lang="zh-CN" altLang="en-US">
                <a:latin typeface="Arial" panose="020B0604020202020204" pitchFamily="34" charset="0"/>
              </a:rPr>
              <a:t>属于一种不完整的方法，只含有一个声明，没有方法主体。下面是抽象方法声明时采用的语法：</a:t>
            </a:r>
          </a:p>
          <a:p>
            <a:r>
              <a:rPr lang="en-US" altLang="zh-CN">
                <a:latin typeface="Arial" panose="020B0604020202020204" pitchFamily="34" charset="0"/>
              </a:rPr>
              <a:t>abstract void f();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219C90-A868-413A-A542-3AD43852E100}" type="slidenum">
              <a:rPr lang="pt-PT" altLang="zh-CN" sz="1200" smtClean="0">
                <a:solidFill>
                  <a:schemeClr val="tx1"/>
                </a:solidFill>
              </a:rPr>
              <a:t>24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如果从一个抽象类继承，而且想生成新类型的一个对象，就必须为基础类中的所有抽象方法提供方法定义。</a:t>
            </a:r>
          </a:p>
          <a:p>
            <a:r>
              <a:rPr lang="zh-CN" altLang="en-US">
                <a:latin typeface="Arial" panose="020B0604020202020204" pitchFamily="34" charset="0"/>
              </a:rPr>
              <a:t>如果不这样做（完全可以选择不做），则衍生类也会是抽象的，而且编译器会强迫我们用</a:t>
            </a:r>
            <a:r>
              <a:rPr lang="en-US" altLang="zh-CN">
                <a:latin typeface="Arial" panose="020B0604020202020204" pitchFamily="34" charset="0"/>
              </a:rPr>
              <a:t>abstract </a:t>
            </a:r>
            <a:r>
              <a:rPr lang="zh-CN" altLang="en-US">
                <a:latin typeface="Arial" panose="020B0604020202020204" pitchFamily="34" charset="0"/>
              </a:rPr>
              <a:t>关键字标志那个类的“抽象”本质。</a:t>
            </a:r>
          </a:p>
          <a:p>
            <a:r>
              <a:rPr lang="zh-CN" altLang="en-US">
                <a:latin typeface="Arial" panose="020B0604020202020204" pitchFamily="34" charset="0"/>
              </a:rPr>
              <a:t>即使不包括任何</a:t>
            </a:r>
            <a:r>
              <a:rPr lang="en-US" altLang="zh-CN">
                <a:latin typeface="Arial" panose="020B0604020202020204" pitchFamily="34" charset="0"/>
              </a:rPr>
              <a:t>abstract </a:t>
            </a:r>
            <a:r>
              <a:rPr lang="zh-CN" altLang="en-US">
                <a:latin typeface="Arial" panose="020B0604020202020204" pitchFamily="34" charset="0"/>
              </a:rPr>
              <a:t>方法，亦可将一个类声明成“抽象类”。如果一个类没必要拥有任何抽象方法，而且我们想禁止那个类的所有实例，这种能力就会显得非常有用。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F79A51-D565-47B4-8746-3077FA4BC890}" type="slidenum">
              <a:rPr lang="pt-PT" altLang="zh-CN" sz="1200" smtClean="0">
                <a:solidFill>
                  <a:schemeClr val="tx1"/>
                </a:solidFill>
              </a:rPr>
              <a:t>25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t>26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尽管不能构造接口的对象，却可以声明接口的变量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744DF8-E813-4AC2-B48E-8ECA0FDE41C7}" type="slidenum">
              <a:rPr lang="pt-PT" altLang="zh-CN" sz="1200" smtClean="0">
                <a:solidFill>
                  <a:schemeClr val="tx1"/>
                </a:solidFill>
              </a:rPr>
              <a:t>27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中接口和抽象类的区别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http://baike.baidu.com/view/3418860.htm</a:t>
            </a:r>
            <a:endParaRPr lang="en-US" altLang="zh-CN" dirty="0"/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t>29</a:t>
            </a:fld>
            <a:endParaRPr lang="pt-PT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中心思想：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什么是继承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继承的目的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t>30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中心思想：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什么是继承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继承的目的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9280FE-89BD-48E9-85D0-22CC28F23654}" type="slidenum">
              <a:rPr lang="pt-PT" altLang="zh-CN"/>
              <a:t>31</a:t>
            </a:fld>
            <a:endParaRPr lang="pt-PT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默认判断的是 两个对象的引用是否相等</a:t>
            </a:r>
          </a:p>
          <a:p>
            <a:endParaRPr lang="zh-CN" altLang="en-US"/>
          </a:p>
          <a:p>
            <a:r>
              <a:rPr lang="zh-CN" altLang="en-US"/>
              <a:t>一般情况下，需要重写此方法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中心思想：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什么是继承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继承的目的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t>43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中心思想：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什么是继承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继承的目的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中心思想：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什么是继承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继承的目的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t>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A28574-9455-4BF9-BFA6-93DEAC528A3B}" type="slidenum">
              <a:rPr lang="pt-PT" altLang="zh-CN" sz="1200" smtClean="0">
                <a:solidFill>
                  <a:schemeClr val="tx1"/>
                </a:solidFill>
              </a:rPr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F98745-EE26-449A-A1A1-A72AC37272F1}" type="slidenum">
              <a:rPr lang="pt-PT" altLang="zh-CN" sz="1200" smtClean="0">
                <a:solidFill>
                  <a:schemeClr val="tx1"/>
                </a:solidFill>
              </a:rPr>
              <a:t>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B08716-3E45-4B03-A6AE-652A96D14BAB}" type="slidenum">
              <a:rPr lang="pt-PT" altLang="zh-CN" sz="1200" smtClean="0">
                <a:solidFill>
                  <a:schemeClr val="tx1"/>
                </a:solidFill>
              </a:rPr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10A295-7424-48C9-A636-5BB46C5BBBFE}" type="slidenum">
              <a:rPr lang="pt-PT" altLang="zh-CN" sz="1200" smtClean="0">
                <a:solidFill>
                  <a:schemeClr val="tx1"/>
                </a:solidFill>
              </a:rPr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中心思想：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什么是继承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继承的目的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439179-71D4-4FFC-AD61-63CD3721D543}" type="slidenum">
              <a:rPr lang="pt-PT" altLang="zh-CN" sz="1200" smtClean="0">
                <a:solidFill>
                  <a:schemeClr val="tx1"/>
                </a:solidFill>
              </a:rPr>
              <a:t>15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华文新魏" pitchFamily="2" charset="-122"/>
              </a:rPr>
              <a:t>武永亮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构造方法的调用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思考：如何解决？</a:t>
            </a:r>
            <a:endParaRPr lang="en-US" altLang="zh-CN"/>
          </a:p>
          <a:p>
            <a:pPr lvl="1"/>
            <a:r>
              <a:rPr lang="zh-CN" altLang="en-US"/>
              <a:t>方法一：在父类中定义无参数的构造方法。</a:t>
            </a:r>
            <a:endParaRPr lang="en-US" altLang="zh-CN"/>
          </a:p>
          <a:p>
            <a:pPr lvl="1"/>
            <a:r>
              <a:rPr lang="zh-CN" altLang="en-US"/>
              <a:t>方法二：在子类中显示调用父类中定义的构造方法。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404131" y="1190629"/>
            <a:ext cx="3729036" cy="44005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class Person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String  name;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String sex;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age;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public Person(String name){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public void display(){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38661" y="1163638"/>
            <a:ext cx="3755193" cy="37856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class Teacher extends Person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String  address;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String major;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double salary;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public void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displayEx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(){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构造方法的调用</a:t>
            </a:r>
          </a:p>
        </p:txBody>
      </p:sp>
      <p:grpSp>
        <p:nvGrpSpPr>
          <p:cNvPr id="14339" name="组合 3"/>
          <p:cNvGrpSpPr/>
          <p:nvPr/>
        </p:nvGrpSpPr>
        <p:grpSpPr bwMode="auto">
          <a:xfrm>
            <a:off x="3766815" y="1904934"/>
            <a:ext cx="740306" cy="228566"/>
            <a:chOff x="3623320" y="4640560"/>
            <a:chExt cx="740296" cy="228600"/>
          </a:xfrm>
        </p:grpSpPr>
        <p:sp>
          <p:nvSpPr>
            <p:cNvPr id="14345" name="Line 42"/>
            <p:cNvSpPr>
              <a:spLocks noChangeShapeType="1"/>
            </p:cNvSpPr>
            <p:nvPr/>
          </p:nvSpPr>
          <p:spPr bwMode="auto">
            <a:xfrm flipH="1">
              <a:off x="3851920" y="4781500"/>
              <a:ext cx="5116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AutoShape 41"/>
            <p:cNvSpPr>
              <a:spLocks noChangeArrowheads="1"/>
            </p:cNvSpPr>
            <p:nvPr/>
          </p:nvSpPr>
          <p:spPr bwMode="auto">
            <a:xfrm rot="-5400000">
              <a:off x="3623320" y="4640560"/>
              <a:ext cx="228600" cy="228600"/>
            </a:xfrm>
            <a:prstGeom prst="flowChartExtra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171890" y="4964975"/>
            <a:ext cx="800219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7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X</a:t>
            </a:r>
            <a:endParaRPr lang="zh-CN" altLang="en-US" sz="7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7313" y="3573463"/>
            <a:ext cx="3313112" cy="10160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public Person(){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……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32363" y="2708275"/>
            <a:ext cx="33115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public Teacher(){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super("</a:t>
            </a:r>
            <a:r>
              <a:rPr lang="zh-CN" altLang="en-US" b="1" u="sng" dirty="0">
                <a:solidFill>
                  <a:srgbClr val="FF0000"/>
                </a:solidFill>
                <a:ea typeface="宋体" panose="02010600030101010101" pitchFamily="2" charset="-122"/>
              </a:rPr>
              <a:t>张老师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……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</a:t>
            </a:r>
            <a:r>
              <a:rPr lang="zh-CN" altLang="en-US"/>
              <a:t>关键字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super</a:t>
            </a:r>
            <a:r>
              <a:rPr lang="zh-CN" altLang="en-US"/>
              <a:t>用于引用父类中的属性或方法</a:t>
            </a:r>
            <a:endParaRPr lang="en-US" altLang="zh-CN"/>
          </a:p>
          <a:p>
            <a:pPr lvl="1"/>
            <a:r>
              <a:rPr lang="en-US" altLang="zh-CN"/>
              <a:t>super.</a:t>
            </a:r>
            <a:r>
              <a:rPr lang="zh-CN" altLang="en-US"/>
              <a:t>属性、</a:t>
            </a:r>
            <a:r>
              <a:rPr lang="en-US" altLang="zh-CN"/>
              <a:t>super.</a:t>
            </a:r>
            <a:r>
              <a:rPr lang="zh-CN" altLang="en-US"/>
              <a:t>方法</a:t>
            </a:r>
            <a:r>
              <a:rPr lang="en-US" altLang="zh-CN"/>
              <a:t>()</a:t>
            </a:r>
          </a:p>
          <a:p>
            <a:pPr lvl="1"/>
            <a:r>
              <a:rPr lang="zh-CN" altLang="en-US"/>
              <a:t>注意：子类只能访问父类中的</a:t>
            </a:r>
            <a:r>
              <a:rPr lang="en-US" altLang="zh-CN"/>
              <a:t>protected</a:t>
            </a:r>
            <a:r>
              <a:rPr lang="zh-CN" altLang="en-US"/>
              <a:t>或</a:t>
            </a:r>
            <a:r>
              <a:rPr lang="en-US" altLang="zh-CN"/>
              <a:t>public</a:t>
            </a:r>
            <a:r>
              <a:rPr lang="zh-CN" altLang="en-US"/>
              <a:t>类型的属性或方法。</a:t>
            </a:r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475656" y="2852936"/>
            <a:ext cx="5943600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Person{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 String name;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 void display(){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Teacher extends Person{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display(){</a:t>
            </a: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super.name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="teacher";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编译器报错</a:t>
            </a:r>
          </a:p>
          <a:p>
            <a:pPr lvl="2">
              <a:defRPr/>
            </a:pP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super.display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</a:t>
            </a:r>
            <a:r>
              <a:rPr lang="zh-CN" altLang="en-US"/>
              <a:t>关键字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调用父类的构造方法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super()</a:t>
            </a:r>
            <a:r>
              <a:rPr lang="zh-CN" altLang="en-US"/>
              <a:t>、</a:t>
            </a:r>
            <a:r>
              <a:rPr lang="en-US" altLang="zh-CN"/>
              <a:t>super(</a:t>
            </a:r>
            <a:r>
              <a:rPr lang="zh-CN" altLang="en-US"/>
              <a:t>参数</a:t>
            </a:r>
            <a:r>
              <a:rPr lang="en-US" altLang="zh-CN"/>
              <a:t>)</a:t>
            </a:r>
            <a:r>
              <a:rPr lang="zh-CN" altLang="en-US"/>
              <a:t>的形式。</a:t>
            </a:r>
          </a:p>
          <a:p>
            <a:pPr lvl="1"/>
            <a:r>
              <a:rPr lang="en-US" altLang="zh-CN"/>
              <a:t>super()</a:t>
            </a:r>
            <a:r>
              <a:rPr lang="zh-CN" altLang="en-US"/>
              <a:t>调用只能放在子类构造方法的第一行。</a:t>
            </a:r>
          </a:p>
          <a:p>
            <a:pPr lvl="1"/>
            <a:r>
              <a:rPr lang="zh-CN" altLang="en-US"/>
              <a:t>子类构造方法中没有显示调用父类构造方法，则默认调用父类的无参构造方法。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继承的实现</a:t>
            </a:r>
          </a:p>
          <a:p>
            <a:r>
              <a:rPr lang="zh-CN" altLang="en-US">
                <a:solidFill>
                  <a:srgbClr val="FF0000"/>
                </a:solidFill>
              </a:rPr>
              <a:t>方法重写</a:t>
            </a:r>
          </a:p>
          <a:p>
            <a:r>
              <a:rPr lang="zh-CN" altLang="en-US"/>
              <a:t>抽象类和接口</a:t>
            </a:r>
            <a:endParaRPr lang="en-US" altLang="zh-CN"/>
          </a:p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方法的重写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方法重写概念</a:t>
            </a:r>
            <a:endParaRPr lang="en-US" altLang="zh-CN"/>
          </a:p>
          <a:p>
            <a:r>
              <a:rPr lang="zh-CN" altLang="en-US"/>
              <a:t>方法重写的规则</a:t>
            </a:r>
            <a:endParaRPr lang="en-US" altLang="zh-CN"/>
          </a:p>
          <a:p>
            <a:r>
              <a:rPr lang="zh-CN" altLang="en-US"/>
              <a:t>方法重写的意义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方法重写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在继承</a:t>
            </a:r>
            <a:r>
              <a:rPr lang="zh-CN" altLang="en-US"/>
              <a:t>机制中</a:t>
            </a:r>
            <a:r>
              <a:rPr lang="zh-CN" altLang="zh-CN"/>
              <a:t>子类继承了父类的属性和方法，同时还可以对父类中的属性和方法做进一步的扩充或者修改</a:t>
            </a:r>
            <a:r>
              <a:rPr lang="zh-CN" altLang="en-US"/>
              <a:t>；</a:t>
            </a:r>
            <a:r>
              <a:rPr lang="zh-CN" altLang="zh-CN"/>
              <a:t>子类对父类中声明（定义）的方法进行重新实现的改造</a:t>
            </a:r>
            <a:r>
              <a:rPr lang="zh-CN" altLang="en-US"/>
              <a:t>称为方法重写（</a:t>
            </a:r>
            <a:r>
              <a:rPr lang="en-US" altLang="zh-CN"/>
              <a:t>override</a:t>
            </a:r>
            <a:r>
              <a:rPr lang="zh-CN" altLang="en-US"/>
              <a:t>）。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3350" y="3068638"/>
            <a:ext cx="6048375" cy="3384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class Person {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private String name;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public  void display() { 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zh-CN" dirty="0"/>
              <a:t>("Person display");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class Teacher extends Person{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public void display(){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zh-CN" dirty="0"/>
              <a:t>("Teacher display");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方法重写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51720" y="954088"/>
            <a:ext cx="4978400" cy="5903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TestOverride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static void main (String[]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Person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Person();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Teacher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=new Teacher();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person.display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teacher.display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Person{</a:t>
            </a: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private String name;</a:t>
            </a: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 void display() { </a:t>
            </a: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/>
              <a:t> ("Person display");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Teacher extends Person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display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方法重写</a:t>
            </a:r>
          </a:p>
        </p:txBody>
      </p:sp>
      <p:sp>
        <p:nvSpPr>
          <p:cNvPr id="102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重写只能出现在继承关系之中。当一个类继承它的父类方法时，都有机会重写该父类的方法。重写的主要优点是能够定义某个子类型特有的行为。</a:t>
            </a:r>
            <a:endParaRPr lang="en-US" altLang="zh-CN"/>
          </a:p>
          <a:p>
            <a:r>
              <a:rPr lang="zh-CN" altLang="en-US"/>
              <a:t>对于从父类继承来的抽象方法，要么在子类用重写的方式设计该方法，要么把子类也标识为抽象的。所以抽象方法可以说是必须要被重写的方法。 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方法重写的规则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子类中可以对父类中定义的方法进行改造，但必须遵循一定的规则：</a:t>
            </a:r>
            <a:endParaRPr lang="en-US" altLang="zh-CN"/>
          </a:p>
          <a:p>
            <a:pPr lvl="1"/>
            <a:r>
              <a:rPr lang="zh-CN" altLang="zh-CN"/>
              <a:t>重写的方法返回类型一致</a:t>
            </a:r>
            <a:r>
              <a:rPr lang="en-US" altLang="zh-CN"/>
              <a:t>;</a:t>
            </a:r>
          </a:p>
          <a:p>
            <a:pPr lvl="1"/>
            <a:r>
              <a:rPr lang="zh-CN" altLang="zh-CN"/>
              <a:t>重写的方法具有相同的方法名</a:t>
            </a:r>
            <a:r>
              <a:rPr lang="en-US" altLang="zh-CN"/>
              <a:t>;</a:t>
            </a:r>
            <a:endParaRPr lang="zh-CN" altLang="zh-CN"/>
          </a:p>
          <a:p>
            <a:pPr lvl="1"/>
            <a:r>
              <a:rPr lang="zh-CN" altLang="zh-CN"/>
              <a:t>重写的方法参数列表必须相同</a:t>
            </a:r>
            <a:r>
              <a:rPr lang="en-US" altLang="zh-CN"/>
              <a:t>;</a:t>
            </a:r>
            <a:endParaRPr lang="zh-CN" altLang="zh-CN"/>
          </a:p>
          <a:p>
            <a:pPr lvl="1"/>
            <a:r>
              <a:rPr lang="zh-CN" altLang="en-US"/>
              <a:t>不能重写被标识为</a:t>
            </a:r>
            <a:r>
              <a:rPr lang="en-US" altLang="zh-CN"/>
              <a:t>final</a:t>
            </a:r>
            <a:r>
              <a:rPr lang="zh-CN" altLang="en-US"/>
              <a:t>的方法</a:t>
            </a:r>
            <a:r>
              <a:rPr lang="en-US" altLang="zh-CN"/>
              <a:t>;</a:t>
            </a:r>
          </a:p>
          <a:p>
            <a:pPr lvl="1"/>
            <a:r>
              <a:rPr lang="zh-CN" altLang="zh-CN"/>
              <a:t>重写的方法不能缩小访问权限</a:t>
            </a:r>
            <a:r>
              <a:rPr lang="en-US" altLang="zh-CN"/>
              <a:t>;</a:t>
            </a:r>
          </a:p>
          <a:p>
            <a:pPr lvl="1"/>
            <a:r>
              <a:rPr lang="zh-CN" altLang="en-US"/>
              <a:t>如果一个方法不能被继承，则不能重写它。如：父类的</a:t>
            </a:r>
            <a:r>
              <a:rPr lang="en-US" altLang="zh-CN"/>
              <a:t>private</a:t>
            </a:r>
            <a:r>
              <a:rPr lang="zh-CN" altLang="en-US"/>
              <a:t>方法。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继承的实现</a:t>
            </a:r>
            <a:endParaRPr lang="en-US" altLang="zh-CN"/>
          </a:p>
          <a:p>
            <a:r>
              <a:rPr lang="zh-CN" altLang="en-US"/>
              <a:t>方法重写</a:t>
            </a:r>
            <a:endParaRPr lang="en-US" altLang="zh-CN"/>
          </a:p>
          <a:p>
            <a:r>
              <a:rPr lang="zh-CN" altLang="en-US"/>
              <a:t>抽象类和接口</a:t>
            </a:r>
            <a:endParaRPr lang="en-US" altLang="zh-CN"/>
          </a:p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方法重写的意义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方法重写</a:t>
            </a:r>
            <a:r>
              <a:rPr lang="zh-CN" altLang="zh-CN"/>
              <a:t>最大的作用就是在不改变原来代码的基础上可以对其中</a:t>
            </a:r>
            <a:r>
              <a:rPr lang="zh-CN" altLang="en-US"/>
              <a:t>任意</a:t>
            </a:r>
            <a:r>
              <a:rPr lang="zh-CN" altLang="zh-CN"/>
              <a:t>模块进行改造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举例：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908175" y="2564904"/>
            <a:ext cx="6192838" cy="396081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1800" kern="0" dirty="0"/>
              <a:t>class Person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private String name;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public  void display() {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"Person display"</a:t>
            </a:r>
            <a:r>
              <a:rPr lang="en-US" altLang="zh-CN" sz="1800" kern="0" dirty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800" kern="0" dirty="0"/>
              <a:t>class Teacher extends Person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public void display()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override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800" kern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方法重写的意义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重写方法可以实现多态，用父类的引用来操纵子类对象，但是在实际运行中对象将运行其自己特有的方法。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继承的实现</a:t>
            </a:r>
          </a:p>
          <a:p>
            <a:r>
              <a:rPr lang="zh-CN" altLang="en-US">
                <a:solidFill>
                  <a:schemeClr val="tx1"/>
                </a:solidFill>
              </a:rPr>
              <a:t>方法重写</a:t>
            </a:r>
          </a:p>
          <a:p>
            <a:r>
              <a:rPr lang="zh-CN" altLang="en-US">
                <a:solidFill>
                  <a:srgbClr val="FF0000"/>
                </a:solidFill>
              </a:rPr>
              <a:t>抽象类和接口</a:t>
            </a:r>
          </a:p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抽象类和接口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抽象类的概念</a:t>
            </a:r>
            <a:endParaRPr lang="en-US" altLang="zh-CN"/>
          </a:p>
          <a:p>
            <a:r>
              <a:rPr lang="zh-CN" altLang="en-US"/>
              <a:t>抽象类的继承</a:t>
            </a:r>
            <a:endParaRPr lang="en-US" altLang="zh-CN"/>
          </a:p>
          <a:p>
            <a:r>
              <a:rPr lang="zh-CN" altLang="en-US"/>
              <a:t>接口的概念</a:t>
            </a:r>
            <a:endParaRPr lang="en-US" altLang="zh-CN"/>
          </a:p>
          <a:p>
            <a:r>
              <a:rPr lang="zh-CN" altLang="en-US"/>
              <a:t>接口的定义</a:t>
            </a:r>
            <a:endParaRPr lang="en-US" altLang="zh-CN"/>
          </a:p>
          <a:p>
            <a:r>
              <a:rPr lang="zh-CN" altLang="en-US"/>
              <a:t>接口的实现</a:t>
            </a:r>
            <a:endParaRPr lang="en-US" altLang="zh-CN"/>
          </a:p>
          <a:p>
            <a:r>
              <a:rPr lang="zh-CN" altLang="en-US"/>
              <a:t>接口的继承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abstract</a:t>
            </a:r>
            <a:r>
              <a:rPr lang="zh-CN" altLang="en-US"/>
              <a:t>修饰的类称为抽象类，抽象类的特点：</a:t>
            </a:r>
            <a:endParaRPr lang="en-US" altLang="zh-CN"/>
          </a:p>
          <a:p>
            <a:pPr lvl="1"/>
            <a:r>
              <a:rPr lang="zh-CN" altLang="en-US"/>
              <a:t>不能实例化对象</a:t>
            </a:r>
            <a:r>
              <a:rPr lang="en-US" altLang="zh-CN"/>
              <a:t>;</a:t>
            </a:r>
          </a:p>
          <a:p>
            <a:pPr lvl="1"/>
            <a:r>
              <a:rPr lang="zh-CN" altLang="en-US"/>
              <a:t>类中可以定义抽象方法（</a:t>
            </a:r>
            <a:r>
              <a:rPr lang="en-US" altLang="zh-CN"/>
              <a:t>abstract</a:t>
            </a:r>
            <a:r>
              <a:rPr lang="zh-CN" altLang="en-US"/>
              <a:t>修饰的方法）</a:t>
            </a:r>
            <a:r>
              <a:rPr lang="en-US" altLang="zh-CN"/>
              <a:t>;</a:t>
            </a:r>
          </a:p>
          <a:p>
            <a:pPr lvl="1"/>
            <a:r>
              <a:rPr lang="zh-CN" altLang="en-US"/>
              <a:t>抽象类中可以没有抽象方法。</a:t>
            </a:r>
            <a:endParaRPr lang="en-US" altLang="zh-CN"/>
          </a:p>
          <a:p>
            <a:r>
              <a:rPr lang="en-US" altLang="zh-CN"/>
              <a:t>abstract</a:t>
            </a:r>
            <a:r>
              <a:rPr lang="zh-CN" altLang="en-US"/>
              <a:t>修饰的方法称为抽象方法，抽象方法只有方法的声明没有方法实现，即没有方法体。包含抽象方法的类本身必须被声明为抽象的。</a:t>
            </a:r>
            <a:endParaRPr lang="zh-CN" altLang="en-U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73275" y="4581525"/>
            <a:ext cx="3911600" cy="1524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class Animal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private String color 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void  shout();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抽象类的继承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子类继承抽象类必须实现抽象类中所有的抽象方法，否则子类也必须定义为抽象类。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250" y="2155825"/>
            <a:ext cx="5165725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Cat extends Animal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喵喵喵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19250" y="4022725"/>
            <a:ext cx="5165725" cy="708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class Cat extends Animal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619250" y="4822825"/>
            <a:ext cx="5183188" cy="16303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PersiaCat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Cat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波斯猫喵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接口的概念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中的接口是一系列方法的声明，是一些方法特征的集合，接口</a:t>
            </a:r>
            <a:r>
              <a:rPr lang="zh-CN" altLang="zh-CN"/>
              <a:t>可以看做</a:t>
            </a:r>
            <a:r>
              <a:rPr lang="zh-CN" altLang="en-US"/>
              <a:t>是</a:t>
            </a:r>
            <a:r>
              <a:rPr lang="zh-CN" altLang="zh-CN"/>
              <a:t>一种特殊的抽象类，其中包含常量和方法的声明，而没有变量和方法的实现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接口的意义</a:t>
            </a:r>
            <a:endParaRPr lang="en-US" altLang="zh-CN"/>
          </a:p>
          <a:p>
            <a:pPr lvl="1"/>
            <a:r>
              <a:rPr lang="zh-CN" altLang="en-US"/>
              <a:t>弥补</a:t>
            </a:r>
            <a:r>
              <a:rPr lang="en-US" altLang="zh-CN"/>
              <a:t>Java</a:t>
            </a:r>
            <a:r>
              <a:rPr lang="zh-CN" altLang="en-US"/>
              <a:t>中单继承机制的不足。</a:t>
            </a:r>
            <a:endParaRPr lang="en-US" altLang="zh-CN"/>
          </a:p>
          <a:p>
            <a:pPr lvl="1"/>
            <a:r>
              <a:rPr lang="zh-CN" altLang="en-US"/>
              <a:t>接口只有方法的定义没有方法的实现，即都是抽象方法，这些方法可以在不同的地方被不同的类实现，而这些实现可以具有不同的行为（功能）。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接口的定义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接口的定义语法：</a:t>
            </a:r>
            <a:endParaRPr lang="en-US" altLang="zh-CN"/>
          </a:p>
          <a:p>
            <a:pPr lvl="1"/>
            <a:r>
              <a:rPr lang="en-US" altLang="zh-CN"/>
              <a:t>interface </a:t>
            </a:r>
            <a:r>
              <a:rPr lang="zh-CN" altLang="en-US"/>
              <a:t>接口名称 </a:t>
            </a:r>
            <a:r>
              <a:rPr lang="en-US" altLang="zh-CN"/>
              <a:t>{</a:t>
            </a:r>
          </a:p>
          <a:p>
            <a:pPr lvl="2"/>
            <a:r>
              <a:rPr lang="en-US" altLang="zh-CN"/>
              <a:t>//</a:t>
            </a:r>
            <a:r>
              <a:rPr lang="zh-CN" altLang="zh-CN"/>
              <a:t>接口中的常量声明</a:t>
            </a:r>
            <a:endParaRPr lang="en-US" altLang="zh-CN"/>
          </a:p>
          <a:p>
            <a:pPr lvl="2"/>
            <a:r>
              <a:rPr lang="en-US" altLang="zh-CN"/>
              <a:t>//</a:t>
            </a:r>
            <a:r>
              <a:rPr lang="zh-CN" altLang="zh-CN"/>
              <a:t>接口中的抽象方法声明</a:t>
            </a:r>
            <a:endParaRPr lang="en-US" altLang="zh-CN"/>
          </a:p>
          <a:p>
            <a:pPr lvl="1"/>
            <a:r>
              <a:rPr lang="en-US" altLang="zh-CN"/>
              <a:t>}</a:t>
            </a:r>
          </a:p>
          <a:p>
            <a:r>
              <a:rPr lang="zh-CN" altLang="en-US"/>
              <a:t>举例：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30275" y="3644900"/>
            <a:ext cx="4465638" cy="10160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interface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Comparable {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(Object other);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类可以通过实现接口的方式来具有接口中定义的功能，基本语法：</a:t>
            </a:r>
            <a:endParaRPr lang="en-US" altLang="zh-CN"/>
          </a:p>
          <a:p>
            <a:pPr lvl="1"/>
            <a:r>
              <a:rPr lang="en-US" altLang="zh-CN"/>
              <a:t>class </a:t>
            </a:r>
            <a:r>
              <a:rPr lang="zh-CN" altLang="en-US"/>
              <a:t>类名 </a:t>
            </a:r>
            <a:r>
              <a:rPr lang="en-US" altLang="zh-CN"/>
              <a:t>implements </a:t>
            </a:r>
            <a:r>
              <a:rPr lang="zh-CN" altLang="en-US"/>
              <a:t>接口名 </a:t>
            </a:r>
            <a:r>
              <a:rPr lang="en-US" altLang="zh-CN"/>
              <a:t>{</a:t>
            </a:r>
          </a:p>
          <a:p>
            <a:pPr lvl="2"/>
            <a:r>
              <a:rPr lang="en-US" altLang="zh-CN"/>
              <a:t>  ……</a:t>
            </a:r>
          </a:p>
          <a:p>
            <a:pPr lvl="1"/>
            <a:r>
              <a:rPr lang="en-US" altLang="zh-CN"/>
              <a:t>}</a:t>
            </a:r>
          </a:p>
          <a:p>
            <a:r>
              <a:rPr lang="zh-CN" altLang="en-US"/>
              <a:t>要点</a:t>
            </a:r>
            <a:endParaRPr lang="en-US" altLang="zh-CN"/>
          </a:p>
          <a:p>
            <a:pPr lvl="1"/>
            <a:r>
              <a:rPr lang="zh-CN" altLang="en-US"/>
              <a:t>一个类可以同时实现多个接口</a:t>
            </a:r>
            <a:r>
              <a:rPr lang="en-US" altLang="zh-CN"/>
              <a:t>;</a:t>
            </a:r>
          </a:p>
          <a:p>
            <a:pPr lvl="1"/>
            <a:r>
              <a:rPr lang="zh-CN" altLang="en-US"/>
              <a:t>一个接口可以被多个无关的类实现</a:t>
            </a:r>
            <a:r>
              <a:rPr lang="en-US" altLang="zh-CN"/>
              <a:t>;</a:t>
            </a:r>
          </a:p>
          <a:p>
            <a:pPr lvl="1"/>
            <a:r>
              <a:rPr lang="zh-CN" altLang="en-US"/>
              <a:t>一个类实现接口必须实现接口中所有的抽象方法，否则必须定义为抽象类。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5085184"/>
            <a:ext cx="5040313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class Employee implements Comparable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public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(Object other)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…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}		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接口的继承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中接口可以继承接口，与类的继承概念一致，一个接口继承一个父接口就会继承父接口中定义的所有方法和属性。</a:t>
            </a:r>
            <a:endParaRPr lang="en-US" altLang="zh-CN"/>
          </a:p>
          <a:p>
            <a:r>
              <a:rPr lang="en-US" altLang="zh-CN"/>
              <a:t>Java</a:t>
            </a:r>
            <a:r>
              <a:rPr lang="zh-CN" altLang="en-US"/>
              <a:t>中接口的继承是多继承机制，即一个接口可以同时继承多个接口。</a:t>
            </a:r>
            <a:endParaRPr lang="en-US" altLang="zh-CN"/>
          </a:p>
          <a:p>
            <a:r>
              <a:rPr lang="zh-CN" altLang="en-US"/>
              <a:t>接口继承的基本语法 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interface </a:t>
            </a:r>
            <a:r>
              <a:rPr lang="zh-CN" altLang="en-US"/>
              <a:t>接口名 </a:t>
            </a:r>
            <a:r>
              <a:rPr lang="en-US" altLang="zh-CN"/>
              <a:t>extends </a:t>
            </a:r>
            <a:r>
              <a:rPr lang="zh-CN" altLang="en-US"/>
              <a:t>父接口</a:t>
            </a:r>
            <a:r>
              <a:rPr lang="en-US" altLang="zh-CN"/>
              <a:t>1,</a:t>
            </a:r>
            <a:r>
              <a:rPr lang="zh-CN" altLang="en-US"/>
              <a:t>父接口</a:t>
            </a:r>
            <a:r>
              <a:rPr lang="en-US" altLang="zh-CN"/>
              <a:t>2,……{</a:t>
            </a:r>
          </a:p>
          <a:p>
            <a:pPr lvl="2"/>
            <a:r>
              <a:rPr lang="en-US" altLang="zh-CN"/>
              <a:t>……</a:t>
            </a:r>
          </a:p>
          <a:p>
            <a:pPr lvl="1"/>
            <a:r>
              <a:rPr lang="en-US" altLang="zh-CN"/>
              <a:t>}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013" y="5013325"/>
            <a:ext cx="6192291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interface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interFaceA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extends interFace1,interFace2 {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	//</a:t>
            </a:r>
            <a:r>
              <a:rPr lang="zh-CN" altLang="zh-CN" dirty="0">
                <a:solidFill>
                  <a:schemeClr val="tx1"/>
                </a:solidFill>
                <a:ea typeface="宋体" panose="02010600030101010101" pitchFamily="2" charset="-122"/>
              </a:rPr>
              <a:t>接口的其他代码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继承的实现</a:t>
            </a:r>
          </a:p>
          <a:p>
            <a:r>
              <a:rPr lang="zh-CN" altLang="en-US"/>
              <a:t>方法重写</a:t>
            </a:r>
            <a:endParaRPr lang="en-US" altLang="zh-CN"/>
          </a:p>
          <a:p>
            <a:r>
              <a:rPr lang="zh-CN" altLang="en-US"/>
              <a:t>抽象类和接口</a:t>
            </a:r>
            <a:endParaRPr lang="en-US" altLang="zh-CN"/>
          </a:p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继承的实现</a:t>
            </a:r>
          </a:p>
          <a:p>
            <a:r>
              <a:rPr lang="zh-CN" altLang="en-US">
                <a:solidFill>
                  <a:schemeClr val="tx1"/>
                </a:solidFill>
              </a:rPr>
              <a:t>方法重写</a:t>
            </a:r>
          </a:p>
          <a:p>
            <a:r>
              <a:rPr lang="zh-CN" altLang="en-US">
                <a:solidFill>
                  <a:schemeClr val="tx1"/>
                </a:solidFill>
              </a:rPr>
              <a:t>抽象类和接口</a:t>
            </a:r>
          </a:p>
          <a:p>
            <a:r>
              <a:rPr lang="en-US" altLang="zh-CN">
                <a:solidFill>
                  <a:srgbClr val="FF0000"/>
                </a:solidFill>
              </a:rPr>
              <a:t>Object</a:t>
            </a:r>
            <a:r>
              <a:rPr lang="zh-CN" altLang="en-US">
                <a:solidFill>
                  <a:srgbClr val="FF0000"/>
                </a:solidFill>
              </a:rPr>
              <a:t>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　　　　　　　　　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类概述</a:t>
            </a:r>
            <a:endParaRPr lang="en-US" altLang="zh-CN"/>
          </a:p>
          <a:p>
            <a:r>
              <a:rPr lang="zh-CN" altLang="en-US"/>
              <a:t>方法预览</a:t>
            </a:r>
            <a:endParaRPr lang="en-US" altLang="zh-CN"/>
          </a:p>
          <a:p>
            <a:r>
              <a:rPr lang="zh-CN" altLang="en-US"/>
              <a:t>方法使用说明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类概述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类是所有</a:t>
            </a:r>
            <a:r>
              <a:rPr lang="en-US" altLang="zh-CN"/>
              <a:t>Java</a:t>
            </a:r>
            <a:r>
              <a:rPr lang="zh-CN" altLang="en-US"/>
              <a:t>类的祖先。每个类都使用 </a:t>
            </a:r>
            <a:r>
              <a:rPr lang="en-US" altLang="zh-CN"/>
              <a:t>Object </a:t>
            </a:r>
            <a:r>
              <a:rPr lang="zh-CN" altLang="en-US"/>
              <a:t>作为超类。所有对象（包括数组）都实现这个类的方法。</a:t>
            </a:r>
          </a:p>
          <a:p>
            <a:r>
              <a:rPr lang="zh-CN" altLang="en-US"/>
              <a:t>在不明确给出超类的情况下，</a:t>
            </a:r>
            <a:r>
              <a:rPr lang="en-US" altLang="zh-CN"/>
              <a:t>Java</a:t>
            </a:r>
            <a:r>
              <a:rPr lang="zh-CN" altLang="en-US"/>
              <a:t>会自动把</a:t>
            </a:r>
            <a:r>
              <a:rPr lang="en-US" altLang="zh-CN"/>
              <a:t>Object</a:t>
            </a:r>
            <a:r>
              <a:rPr lang="zh-CN" altLang="en-US"/>
              <a:t>作为要定义类的超类。</a:t>
            </a:r>
          </a:p>
          <a:p>
            <a:r>
              <a:rPr lang="zh-CN" altLang="en-US"/>
              <a:t>可以使用类型为</a:t>
            </a:r>
            <a:r>
              <a:rPr lang="en-US" altLang="zh-CN"/>
              <a:t>Object</a:t>
            </a:r>
            <a:r>
              <a:rPr lang="zh-CN" altLang="en-US"/>
              <a:t>的变量指向任意类型的对象。</a:t>
            </a:r>
            <a:br>
              <a:rPr lang="zh-CN" altLang="en-US"/>
            </a:b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类概述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类有一个默认构造方法 </a:t>
            </a:r>
            <a:r>
              <a:rPr lang="en-US" altLang="zh-CN"/>
              <a:t>pubilc Object()</a:t>
            </a:r>
            <a:r>
              <a:rPr lang="zh-CN" altLang="en-US"/>
              <a:t>，在构造子类实例时，都会先调用这个默认构造方法。</a:t>
            </a:r>
            <a:endParaRPr lang="en-US" altLang="zh-CN"/>
          </a:p>
          <a:p>
            <a:r>
              <a:rPr lang="en-US" altLang="zh-CN"/>
              <a:t>Object</a:t>
            </a:r>
            <a:r>
              <a:rPr lang="zh-CN" altLang="en-US"/>
              <a:t>类的变量只能用作各种值的通用持有者。要对他们进行任何专门的操作，都需要知道它们的原始类型并进行类型转换。</a:t>
            </a:r>
            <a:endParaRPr lang="en-US" altLang="zh-CN"/>
          </a:p>
          <a:p>
            <a:r>
              <a:rPr lang="zh-CN" altLang="en-US"/>
              <a:t>例如：</a:t>
            </a:r>
            <a:endParaRPr lang="en-US" altLang="zh-CN"/>
          </a:p>
          <a:p>
            <a:pPr lvl="1"/>
            <a:r>
              <a:rPr lang="en-US" altLang="zh-CN"/>
              <a:t>Object  obj = new  Student();</a:t>
            </a:r>
          </a:p>
          <a:p>
            <a:pPr lvl="1"/>
            <a:r>
              <a:rPr lang="en-US" altLang="zh-CN">
                <a:sym typeface="+mn-ea"/>
              </a:rPr>
              <a:t>Student </a:t>
            </a:r>
            <a:r>
              <a:rPr lang="en-US" altLang="zh-CN"/>
              <a:t>x = (</a:t>
            </a:r>
            <a:r>
              <a:rPr lang="en-US" altLang="zh-CN">
                <a:sym typeface="+mn-ea"/>
              </a:rPr>
              <a:t>Student</a:t>
            </a:r>
            <a:r>
              <a:rPr lang="en-US" altLang="zh-CN"/>
              <a:t>) obj; </a:t>
            </a:r>
            <a:br>
              <a:rPr lang="zh-CN" altLang="en-US"/>
            </a:b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Object()</a:t>
            </a:r>
          </a:p>
          <a:p>
            <a:pPr lvl="1"/>
            <a:r>
              <a:rPr lang="zh-CN" altLang="en-US"/>
              <a:t>默认构造方法。</a:t>
            </a:r>
            <a:endParaRPr lang="en-US" altLang="zh-CN"/>
          </a:p>
          <a:p>
            <a:r>
              <a:rPr lang="en-US" altLang="zh-CN"/>
              <a:t>clone() </a:t>
            </a:r>
          </a:p>
          <a:p>
            <a:pPr lvl="1"/>
            <a:r>
              <a:rPr lang="zh-CN" altLang="en-US"/>
              <a:t>创建并返回此对象的一个副本。 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equals(Object obj) 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指示某个其他对象是否与此对象“相等”。 </a:t>
            </a: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hashCode() </a:t>
            </a:r>
          </a:p>
          <a:p>
            <a:pPr lvl="1"/>
            <a:r>
              <a:rPr sz="2400">
                <a:solidFill>
                  <a:srgbClr val="FF0000"/>
                </a:solidFill>
                <a:sym typeface="+mn-ea"/>
              </a:rPr>
              <a:t>返回该对象的哈希码值。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toString() </a:t>
            </a:r>
          </a:p>
          <a:p>
            <a:pPr lvl="1"/>
            <a:r>
              <a:rPr sz="2400">
                <a:solidFill>
                  <a:srgbClr val="FF0000"/>
                </a:solidFill>
                <a:sym typeface="+mn-ea"/>
              </a:rPr>
              <a:t>返回该对象的字符串表示。 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/>
              <a:t>getClass() </a:t>
            </a:r>
          </a:p>
          <a:p>
            <a:pPr lvl="1"/>
            <a:r>
              <a:rPr lang="zh-CN" altLang="en-US"/>
              <a:t>返回一个对象的运行时类。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finalize() </a:t>
            </a:r>
            <a:endParaRPr lang="en-US" altLang="zh-CN" sz="2400"/>
          </a:p>
          <a:p>
            <a:pPr lvl="1"/>
            <a:r>
              <a:rPr sz="2400">
                <a:sym typeface="+mn-ea"/>
              </a:rPr>
              <a:t>当垃圾回收器确定不存在对该对象的更多引用时，由对象的垃圾回收器调用此方法。 </a:t>
            </a:r>
            <a:endParaRPr lang="en-US" altLang="zh-CN"/>
          </a:p>
          <a:p>
            <a:r>
              <a:rPr lang="en-US" altLang="zh-CN"/>
              <a:t>notify() </a:t>
            </a:r>
          </a:p>
          <a:p>
            <a:pPr lvl="1"/>
            <a:r>
              <a:rPr lang="zh-CN" altLang="en-US"/>
              <a:t>唤醒在此对象监视器上等待的单个线程。</a:t>
            </a:r>
            <a:endParaRPr lang="en-US" altLang="zh-CN"/>
          </a:p>
          <a:p>
            <a:r>
              <a:rPr lang="en-US" altLang="zh-CN"/>
              <a:t>notifyAll() </a:t>
            </a:r>
          </a:p>
          <a:p>
            <a:pPr lvl="1"/>
            <a:r>
              <a:rPr lang="zh-CN" altLang="en-US"/>
              <a:t>唤醒在此对象监视器上等待的所有线程。 </a:t>
            </a:r>
            <a:endParaRPr lang="en-US" altLang="zh-CN"/>
          </a:p>
          <a:p>
            <a:r>
              <a:rPr lang="en-US" altLang="zh-CN"/>
              <a:t>wait() </a:t>
            </a:r>
          </a:p>
          <a:p>
            <a:pPr lvl="1"/>
            <a:r>
              <a:rPr lang="zh-CN" altLang="en-US"/>
              <a:t>导致当前的线程等待，直到其他线程调用此对象的 </a:t>
            </a:r>
            <a:r>
              <a:rPr lang="en-US" altLang="zh-CN"/>
              <a:t>notify() </a:t>
            </a:r>
            <a:r>
              <a:rPr lang="zh-CN" altLang="en-US"/>
              <a:t>方法或 </a:t>
            </a:r>
            <a:r>
              <a:rPr lang="en-US" altLang="zh-CN"/>
              <a:t>notifyAll() </a:t>
            </a:r>
            <a:r>
              <a:rPr lang="zh-CN" altLang="en-US"/>
              <a:t>方法。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wait(long timeout)</a:t>
            </a:r>
          </a:p>
          <a:p>
            <a:pPr lvl="1"/>
            <a:r>
              <a:rPr lang="zh-CN" altLang="en-US"/>
              <a:t>导致当前的线程等待，直到其他线程调用此对象的 </a:t>
            </a:r>
            <a:r>
              <a:rPr lang="en-US" altLang="zh-CN"/>
              <a:t>notify() </a:t>
            </a:r>
            <a:r>
              <a:rPr lang="zh-CN" altLang="en-US"/>
              <a:t>方法或 </a:t>
            </a:r>
            <a:r>
              <a:rPr lang="en-US" altLang="zh-CN"/>
              <a:t>notifyAll() </a:t>
            </a:r>
            <a:r>
              <a:rPr lang="zh-CN" altLang="en-US"/>
              <a:t>方法，或者超过指定的时间量。</a:t>
            </a:r>
            <a:endParaRPr lang="en-US" altLang="zh-CN"/>
          </a:p>
          <a:p>
            <a:r>
              <a:rPr lang="en-US" altLang="zh-CN"/>
              <a:t>wait(long timeout, int nanos) </a:t>
            </a:r>
          </a:p>
          <a:p>
            <a:pPr lvl="1"/>
            <a:r>
              <a:rPr lang="zh-CN" altLang="en-US"/>
              <a:t>导致当前的线程等待，直到其他线程调用此对象的 </a:t>
            </a:r>
            <a:r>
              <a:rPr lang="en-US" altLang="zh-CN"/>
              <a:t>notify() </a:t>
            </a:r>
            <a:r>
              <a:rPr lang="zh-CN" altLang="en-US"/>
              <a:t>方法或 </a:t>
            </a:r>
            <a:r>
              <a:rPr lang="en-US" altLang="zh-CN"/>
              <a:t>notifyAll() </a:t>
            </a:r>
            <a:r>
              <a:rPr lang="zh-CN" altLang="en-US"/>
              <a:t>方法，或者其他某个线程中断当前线程，或者已超过某个实际时间量。</a:t>
            </a:r>
            <a:br>
              <a:rPr lang="zh-CN" altLang="en-US"/>
            </a:b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方法使用说明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en-US" altLang="zh-CN"/>
              <a:t>hashCode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en-US" altLang="zh-CN"/>
              <a:t>toString</a:t>
            </a:r>
            <a:r>
              <a:rPr lang="zh-CN" altLang="en-US"/>
              <a:t>方法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equals()</a:t>
            </a:r>
            <a:r>
              <a:rPr lang="zh-CN" altLang="en-US"/>
              <a:t>方法：用于测试某个对象是否同另一个对象相等。它在</a:t>
            </a:r>
            <a:r>
              <a:rPr lang="en-US" altLang="zh-CN"/>
              <a:t>Object</a:t>
            </a:r>
            <a:r>
              <a:rPr lang="zh-CN" altLang="en-US"/>
              <a:t>类中的实现是判断两个对象是否指向同一块内存区域。</a:t>
            </a:r>
            <a:endParaRPr lang="en-US" altLang="zh-CN"/>
          </a:p>
          <a:p>
            <a:r>
              <a:rPr lang="zh-CN" altLang="en-US"/>
              <a:t>这种测试用处不大，因为即使内容相同的对象，内存区域也是不同的。如果想测试对象是否相等，就需要覆盖此方法，进行更有意义的比较。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举例：如果两个雇员对象的姓名、薪水、雇佣日期都一样，就认为这两个对象是相等的。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09675" y="2133600"/>
            <a:ext cx="7058025" cy="4535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/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Employee{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public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equals(Object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快速测试是否是同一个对象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if(this ==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return true;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如果显式参数为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，必须返回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if(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== null)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reutrn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false;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如果类不匹配，就不可能相等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if(getClass() !=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otherObj.getClass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()) return false;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现在已经知道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是个非空的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Employee other = (Employee)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测试所有的字段是否相等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return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name.equals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otherName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&amp;&amp; salary ==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other.salary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&amp;&amp;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hireDay.equals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other.hireDay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继承的实现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继承的概念</a:t>
            </a:r>
            <a:endParaRPr lang="en-US" altLang="zh-CN"/>
          </a:p>
          <a:p>
            <a:r>
              <a:rPr lang="zh-CN" altLang="en-US"/>
              <a:t>继承的语法</a:t>
            </a:r>
            <a:endParaRPr lang="en-US" altLang="zh-CN"/>
          </a:p>
          <a:p>
            <a:r>
              <a:rPr lang="zh-CN" altLang="en-US"/>
              <a:t>继承举例</a:t>
            </a:r>
            <a:endParaRPr lang="en-US" altLang="zh-CN"/>
          </a:p>
          <a:p>
            <a:r>
              <a:rPr lang="zh-CN" altLang="en-US"/>
              <a:t>构造方法的调用</a:t>
            </a:r>
            <a:endParaRPr lang="en-US" altLang="zh-CN"/>
          </a:p>
          <a:p>
            <a:r>
              <a:rPr lang="en-US" altLang="zh-CN"/>
              <a:t>super</a:t>
            </a:r>
            <a:r>
              <a:rPr lang="zh-CN" altLang="en-US"/>
              <a:t>关键字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语言规范要求</a:t>
            </a:r>
            <a:r>
              <a:rPr lang="en-US" altLang="zh-CN"/>
              <a:t>equals</a:t>
            </a:r>
            <a:r>
              <a:rPr lang="zh-CN" altLang="en-US"/>
              <a:t>方法具有下面的特点：</a:t>
            </a:r>
          </a:p>
          <a:p>
            <a:pPr lvl="1"/>
            <a:r>
              <a:rPr lang="zh-CN" altLang="en-US"/>
              <a:t>自反性：对于任何非空引用值 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x.equals(x) </a:t>
            </a:r>
            <a:r>
              <a:rPr lang="zh-CN" altLang="en-US"/>
              <a:t>都应返回 </a:t>
            </a:r>
            <a:r>
              <a:rPr lang="en-US" altLang="zh-CN"/>
              <a:t>true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对称性：对于任何非空引用值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</a:t>
            </a:r>
            <a:r>
              <a:rPr lang="zh-CN" altLang="en-US"/>
              <a:t>，当且仅当 </a:t>
            </a:r>
            <a:r>
              <a:rPr lang="en-US" altLang="zh-CN"/>
              <a:t>y.equals(x) </a:t>
            </a:r>
            <a:r>
              <a:rPr lang="zh-CN" altLang="en-US"/>
              <a:t>返回 </a:t>
            </a:r>
            <a:r>
              <a:rPr lang="en-US" altLang="zh-CN"/>
              <a:t>true </a:t>
            </a:r>
            <a:r>
              <a:rPr lang="zh-CN" altLang="en-US"/>
              <a:t>时，</a:t>
            </a:r>
            <a:r>
              <a:rPr lang="en-US" altLang="zh-CN"/>
              <a:t>x.equals(y) </a:t>
            </a:r>
            <a:r>
              <a:rPr lang="zh-CN" altLang="en-US"/>
              <a:t>才应返回 </a:t>
            </a:r>
            <a:r>
              <a:rPr lang="en-US" altLang="zh-CN"/>
              <a:t>true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传递性：对于任何非空引用值 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和 </a:t>
            </a:r>
            <a:r>
              <a:rPr lang="en-US" altLang="zh-CN"/>
              <a:t>z</a:t>
            </a:r>
            <a:r>
              <a:rPr lang="zh-CN" altLang="en-US"/>
              <a:t>，如果 </a:t>
            </a:r>
            <a:r>
              <a:rPr lang="en-US" altLang="zh-CN"/>
              <a:t>x.equals(y) </a:t>
            </a:r>
            <a:r>
              <a:rPr lang="zh-CN" altLang="en-US"/>
              <a:t>返回 </a:t>
            </a:r>
            <a:r>
              <a:rPr lang="en-US" altLang="zh-CN"/>
              <a:t>true</a:t>
            </a:r>
            <a:r>
              <a:rPr lang="zh-CN" altLang="en-US"/>
              <a:t>，并且 </a:t>
            </a:r>
            <a:r>
              <a:rPr lang="en-US" altLang="zh-CN"/>
              <a:t>y.equals(z) </a:t>
            </a:r>
            <a:r>
              <a:rPr lang="zh-CN" altLang="en-US"/>
              <a:t>返回 </a:t>
            </a:r>
            <a:r>
              <a:rPr lang="en-US" altLang="zh-CN"/>
              <a:t>true</a:t>
            </a:r>
            <a:r>
              <a:rPr lang="zh-CN" altLang="en-US"/>
              <a:t>，那么 </a:t>
            </a:r>
            <a:r>
              <a:rPr lang="en-US" altLang="zh-CN"/>
              <a:t>x.equals(z) </a:t>
            </a:r>
            <a:r>
              <a:rPr lang="zh-CN" altLang="en-US"/>
              <a:t>应返回 </a:t>
            </a:r>
            <a:r>
              <a:rPr lang="en-US" altLang="zh-CN"/>
              <a:t>true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一致性：对于任何非空引用值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</a:t>
            </a:r>
            <a:r>
              <a:rPr lang="zh-CN" altLang="en-US"/>
              <a:t>，多次调用 </a:t>
            </a:r>
            <a:r>
              <a:rPr lang="en-US" altLang="zh-CN"/>
              <a:t>x.equals(y) </a:t>
            </a:r>
            <a:r>
              <a:rPr lang="zh-CN" altLang="en-US"/>
              <a:t>始终返回 </a:t>
            </a:r>
            <a:r>
              <a:rPr lang="en-US" altLang="zh-CN"/>
              <a:t>true </a:t>
            </a:r>
            <a:r>
              <a:rPr lang="zh-CN" altLang="en-US"/>
              <a:t>或始终返回 </a:t>
            </a:r>
            <a:r>
              <a:rPr lang="en-US" altLang="zh-CN"/>
              <a:t>false</a:t>
            </a:r>
            <a:r>
              <a:rPr lang="zh-CN" altLang="en-US"/>
              <a:t>，前提是对象上 </a:t>
            </a:r>
            <a:r>
              <a:rPr lang="en-US" altLang="zh-CN"/>
              <a:t>equals </a:t>
            </a:r>
            <a:r>
              <a:rPr lang="zh-CN" altLang="en-US"/>
              <a:t>比较中所用的信息没有被修改。</a:t>
            </a:r>
          </a:p>
          <a:p>
            <a:pPr lvl="1"/>
            <a:r>
              <a:rPr lang="zh-CN" altLang="en-US"/>
              <a:t>对于任何非空引用值 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x.equals(null) </a:t>
            </a:r>
            <a:r>
              <a:rPr lang="zh-CN" altLang="en-US"/>
              <a:t>都应返回 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hashCode</a:t>
            </a:r>
            <a:r>
              <a:rPr lang="zh-CN" altLang="en-US"/>
              <a:t>方法</a:t>
            </a:r>
            <a:br>
              <a:rPr lang="en-US" altLang="zh-CN"/>
            </a:br>
            <a:br>
              <a:rPr lang="en-US" altLang="zh-CN"/>
            </a:br>
            <a:endParaRPr lang="zh-CN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int hashCode() </a:t>
            </a:r>
            <a:r>
              <a:rPr lang="zh-CN" altLang="en-US"/>
              <a:t>返回该对象的哈希码值。</a:t>
            </a:r>
            <a:endParaRPr lang="en-US" altLang="zh-CN"/>
          </a:p>
          <a:p>
            <a:r>
              <a:rPr lang="en-US" altLang="zh-CN"/>
              <a:t>hashCode</a:t>
            </a:r>
            <a:r>
              <a:rPr lang="zh-CN" altLang="en-US"/>
              <a:t> 的常规协定是： </a:t>
            </a:r>
          </a:p>
          <a:p>
            <a:pPr lvl="1"/>
            <a:r>
              <a:rPr lang="zh-CN" altLang="en-US"/>
              <a:t>在 </a:t>
            </a:r>
            <a:r>
              <a:rPr lang="en-US" altLang="zh-CN"/>
              <a:t>Java </a:t>
            </a:r>
            <a:r>
              <a:rPr lang="zh-CN" altLang="en-US"/>
              <a:t>应用程序执行期间，在同一对象上多次调用 </a:t>
            </a:r>
            <a:r>
              <a:rPr lang="en-US" altLang="zh-CN"/>
              <a:t>hashCode</a:t>
            </a:r>
            <a:r>
              <a:rPr lang="zh-CN" altLang="en-US"/>
              <a:t> 方法时，必须一致地返回相同的整数，前提是对象上 </a:t>
            </a:r>
            <a:r>
              <a:rPr lang="en-US" altLang="zh-CN"/>
              <a:t>equals</a:t>
            </a:r>
            <a:r>
              <a:rPr lang="zh-CN" altLang="en-US"/>
              <a:t> 比较中所用的信息没有被修改。</a:t>
            </a:r>
          </a:p>
          <a:p>
            <a:pPr lvl="1"/>
            <a:r>
              <a:rPr lang="zh-CN" altLang="en-US"/>
              <a:t>如果根据 </a:t>
            </a:r>
            <a:r>
              <a:rPr lang="en-US" altLang="zh-CN"/>
              <a:t>equals(Object)</a:t>
            </a:r>
            <a:r>
              <a:rPr lang="zh-CN" altLang="en-US"/>
              <a:t> 方法，两个对象是相等的，那么在两个对象中的每个对象上调用 </a:t>
            </a:r>
            <a:r>
              <a:rPr lang="en-US" altLang="zh-CN"/>
              <a:t>hashCode</a:t>
            </a:r>
            <a:r>
              <a:rPr lang="zh-CN" altLang="en-US"/>
              <a:t> 方法都必须生成相同的整数结果。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toString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String toString() </a:t>
            </a:r>
            <a:r>
              <a:rPr lang="zh-CN" altLang="en-US"/>
              <a:t>返回该对象的字符串表示。</a:t>
            </a:r>
            <a:endParaRPr lang="en-US" altLang="zh-CN"/>
          </a:p>
          <a:p>
            <a:r>
              <a:rPr lang="zh-CN" altLang="en-US"/>
              <a:t>通常，</a:t>
            </a:r>
            <a:r>
              <a:rPr lang="en-US" altLang="zh-CN"/>
              <a:t>toString </a:t>
            </a:r>
            <a:r>
              <a:rPr lang="zh-CN" altLang="en-US"/>
              <a:t>方法会返回一个“以文本方式表示”此对象的字符串。建议所有子类都重写此方法。 </a:t>
            </a:r>
            <a:endParaRPr lang="en-US" altLang="zh-CN"/>
          </a:p>
          <a:p>
            <a:r>
              <a:rPr lang="en-US" altLang="zh-CN"/>
              <a:t>Object </a:t>
            </a:r>
            <a:r>
              <a:rPr lang="zh-CN" altLang="en-US"/>
              <a:t>类的 </a:t>
            </a:r>
            <a:r>
              <a:rPr lang="en-US" altLang="zh-CN"/>
              <a:t>toString </a:t>
            </a:r>
            <a:r>
              <a:rPr lang="zh-CN" altLang="en-US"/>
              <a:t>方法返回一个字符串，该字符串由类名（对象是该类的一个实例）、</a:t>
            </a:r>
            <a:r>
              <a:rPr lang="en-US" altLang="zh-CN"/>
              <a:t>at </a:t>
            </a:r>
            <a:r>
              <a:rPr lang="zh-CN" altLang="en-US"/>
              <a:t>标记符“</a:t>
            </a:r>
            <a:r>
              <a:rPr lang="en-US" altLang="zh-CN"/>
              <a:t>@</a:t>
            </a:r>
            <a:r>
              <a:rPr lang="zh-CN" altLang="en-US"/>
              <a:t>”和此对象哈希码的无符号十六进制表示组成。</a:t>
            </a:r>
            <a:endParaRPr lang="en-US" altLang="zh-CN"/>
          </a:p>
          <a:p>
            <a:r>
              <a:rPr lang="zh-CN" altLang="en-US"/>
              <a:t>该方法返回一个字符串，它的值等于： </a:t>
            </a:r>
          </a:p>
          <a:p>
            <a:pPr lvl="1"/>
            <a:r>
              <a:rPr lang="en-US" altLang="zh-CN"/>
              <a:t>getClass().getName() + '@' + Integer.toHexString(hashCode())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继承的实现</a:t>
            </a:r>
            <a:endParaRPr lang="en-US" altLang="zh-CN"/>
          </a:p>
          <a:p>
            <a:r>
              <a:rPr lang="zh-CN" altLang="en-US"/>
              <a:t>方法重写</a:t>
            </a:r>
            <a:endParaRPr lang="en-US" altLang="zh-CN"/>
          </a:p>
          <a:p>
            <a:r>
              <a:rPr lang="zh-CN" altLang="en-US"/>
              <a:t>抽象类和接口</a:t>
            </a:r>
            <a:endParaRPr lang="en-US" altLang="zh-CN"/>
          </a:p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115616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继承就是从已有的类(父类)产生一个新的子类，</a:t>
            </a:r>
            <a:r>
              <a:rPr lang="zh-CN" altLang="zh-CN"/>
              <a:t>子类通过继承自动拥有父类的属性和方法</a:t>
            </a:r>
            <a:r>
              <a:rPr lang="zh-CN" altLang="en-US"/>
              <a:t>，</a:t>
            </a:r>
            <a:r>
              <a:rPr lang="zh-CN" altLang="zh-CN"/>
              <a:t>继承是实现类的重用、软件复用的重要手段</a:t>
            </a:r>
            <a:r>
              <a:rPr lang="zh-CN" altLang="en-US"/>
              <a:t>。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581150" y="2755900"/>
          <a:ext cx="2000250" cy="163353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Person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+display()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-name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-sex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-age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13"/>
          <p:cNvGraphicFramePr>
            <a:graphicFrameLocks noGrp="1"/>
          </p:cNvGraphicFramePr>
          <p:nvPr/>
        </p:nvGraphicFramePr>
        <p:xfrm>
          <a:off x="5232400" y="2755900"/>
          <a:ext cx="2000250" cy="3336926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Teacher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display()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name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sex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age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+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displayEx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-address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-major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-salary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20" name="左大括号 12"/>
          <p:cNvSpPr/>
          <p:nvPr/>
        </p:nvSpPr>
        <p:spPr bwMode="auto">
          <a:xfrm>
            <a:off x="4875213" y="3152775"/>
            <a:ext cx="214312" cy="142875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1" name="左大括号 18"/>
          <p:cNvSpPr/>
          <p:nvPr/>
        </p:nvSpPr>
        <p:spPr bwMode="auto">
          <a:xfrm>
            <a:off x="4867275" y="4664075"/>
            <a:ext cx="214313" cy="142875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2" name="Line 42"/>
          <p:cNvSpPr>
            <a:spLocks noChangeShapeType="1"/>
          </p:cNvSpPr>
          <p:nvPr/>
        </p:nvSpPr>
        <p:spPr bwMode="auto">
          <a:xfrm flipH="1">
            <a:off x="3810000" y="391795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AutoShape 41"/>
          <p:cNvSpPr>
            <a:spLocks noChangeArrowheads="1"/>
          </p:cNvSpPr>
          <p:nvPr/>
        </p:nvSpPr>
        <p:spPr bwMode="auto">
          <a:xfrm rot="-5400000">
            <a:off x="3581400" y="3776663"/>
            <a:ext cx="228600" cy="2286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24" name="TextBox 17"/>
          <p:cNvSpPr txBox="1">
            <a:spLocks noChangeArrowheads="1"/>
          </p:cNvSpPr>
          <p:nvPr/>
        </p:nvSpPr>
        <p:spPr bwMode="auto">
          <a:xfrm>
            <a:off x="3724275" y="3567113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继承</a:t>
            </a:r>
          </a:p>
        </p:txBody>
      </p:sp>
      <p:sp>
        <p:nvSpPr>
          <p:cNvPr id="8225" name="TextBox 20"/>
          <p:cNvSpPr txBox="1">
            <a:spLocks noChangeArrowheads="1"/>
          </p:cNvSpPr>
          <p:nvPr/>
        </p:nvSpPr>
        <p:spPr bwMode="auto">
          <a:xfrm>
            <a:off x="3276600" y="4829175"/>
            <a:ext cx="1519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新增成员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继承的语法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继承的语法格式：</a:t>
            </a:r>
            <a:endParaRPr lang="en-US" altLang="zh-CN"/>
          </a:p>
          <a:p>
            <a:pPr lvl="1"/>
            <a:r>
              <a:rPr lang="en-US" altLang="zh-CN"/>
              <a:t>class </a:t>
            </a:r>
            <a:r>
              <a:rPr lang="zh-CN" altLang="zh-CN"/>
              <a:t>子类名称</a:t>
            </a:r>
            <a:r>
              <a:rPr lang="en-US" altLang="zh-CN"/>
              <a:t> extends </a:t>
            </a:r>
            <a:r>
              <a:rPr lang="zh-CN" altLang="zh-CN"/>
              <a:t>父类名称</a:t>
            </a:r>
            <a:r>
              <a:rPr lang="en-US" altLang="zh-CN"/>
              <a:t>{ </a:t>
            </a:r>
          </a:p>
          <a:p>
            <a:pPr lvl="2"/>
            <a:r>
              <a:rPr lang="en-US" altLang="zh-CN"/>
              <a:t>//</a:t>
            </a:r>
            <a:r>
              <a:rPr lang="zh-CN" altLang="zh-CN"/>
              <a:t>扩充或修改的属性与方法</a:t>
            </a:r>
            <a:r>
              <a:rPr lang="en-US" altLang="zh-CN"/>
              <a:t>;</a:t>
            </a:r>
          </a:p>
          <a:p>
            <a:pPr lvl="1"/>
            <a:r>
              <a:rPr lang="en-US" altLang="zh-CN"/>
              <a:t>}</a:t>
            </a:r>
          </a:p>
          <a:p>
            <a:r>
              <a:rPr lang="zh-CN" altLang="en-US"/>
              <a:t>要点</a:t>
            </a:r>
            <a:endParaRPr lang="en-US" altLang="zh-CN"/>
          </a:p>
          <a:p>
            <a:pPr lvl="1"/>
            <a:r>
              <a:rPr lang="en-US" altLang="zh-CN"/>
              <a:t>Java </a:t>
            </a:r>
            <a:r>
              <a:rPr lang="zh-CN" altLang="en-US"/>
              <a:t>中的单继承机制：</a:t>
            </a:r>
            <a:r>
              <a:rPr lang="zh-CN" altLang="en-US">
                <a:solidFill>
                  <a:srgbClr val="FF0000"/>
                </a:solidFill>
              </a:rPr>
              <a:t>一个类只能有一个直接父类</a:t>
            </a:r>
            <a:r>
              <a:rPr lang="en-US" altLang="zh-CN"/>
              <a:t>;</a:t>
            </a:r>
          </a:p>
          <a:p>
            <a:pPr lvl="1"/>
            <a:r>
              <a:rPr lang="en-US" altLang="zh-CN"/>
              <a:t>final</a:t>
            </a:r>
            <a:r>
              <a:rPr lang="zh-CN" altLang="en-US"/>
              <a:t>修饰的类不能有子类</a:t>
            </a:r>
            <a:r>
              <a:rPr lang="en-US" altLang="zh-CN"/>
              <a:t>;String</a:t>
            </a:r>
            <a:r>
              <a:rPr lang="zh-CN" altLang="en-US"/>
              <a:t>是典型特例</a:t>
            </a:r>
            <a:endParaRPr lang="en-US" altLang="zh-CN"/>
          </a:p>
          <a:p>
            <a:pPr lvl="1"/>
            <a:r>
              <a:rPr lang="en-US" altLang="zh-CN"/>
              <a:t>Object</a:t>
            </a:r>
            <a:r>
              <a:rPr lang="zh-CN" altLang="en-US"/>
              <a:t>类是所有</a:t>
            </a:r>
            <a:r>
              <a:rPr lang="en-US" altLang="zh-CN"/>
              <a:t>Java</a:t>
            </a:r>
            <a:r>
              <a:rPr lang="zh-CN" altLang="en-US"/>
              <a:t>类的顶级父类。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继承举例</a:t>
            </a: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3666117" y="1904607"/>
            <a:ext cx="892005" cy="228469"/>
            <a:chOff x="3471664" y="4640560"/>
            <a:chExt cx="891952" cy="228600"/>
          </a:xfrm>
          <a:solidFill>
            <a:srgbClr val="FFCC99"/>
          </a:solidFill>
        </p:grpSpPr>
        <p:sp>
          <p:nvSpPr>
            <p:cNvPr id="10249" name="Line 42"/>
            <p:cNvSpPr>
              <a:spLocks noChangeShapeType="1"/>
            </p:cNvSpPr>
            <p:nvPr/>
          </p:nvSpPr>
          <p:spPr bwMode="auto">
            <a:xfrm flipH="1">
              <a:off x="3707904" y="4781500"/>
              <a:ext cx="655712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250" name="AutoShape 41"/>
            <p:cNvSpPr>
              <a:spLocks noChangeArrowheads="1"/>
            </p:cNvSpPr>
            <p:nvPr/>
          </p:nvSpPr>
          <p:spPr bwMode="auto">
            <a:xfrm rot="-5400000">
              <a:off x="3471664" y="4640560"/>
              <a:ext cx="228600" cy="228600"/>
            </a:xfrm>
            <a:prstGeom prst="flowChartExtra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70075" y="4076700"/>
            <a:ext cx="3659976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class Person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Object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String  name;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String sex;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age;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public void display(){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9" name="直角双向箭头 28"/>
          <p:cNvSpPr/>
          <p:nvPr/>
        </p:nvSpPr>
        <p:spPr bwMode="auto">
          <a:xfrm rot="5400000">
            <a:off x="908844" y="3934619"/>
            <a:ext cx="850900" cy="849312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89870" y="1163638"/>
            <a:ext cx="3827330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class Teacher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extends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Person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String  address;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String major;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private double salary;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public void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displayEx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(){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08873" y="1107334"/>
            <a:ext cx="3038991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class Person {</a:t>
            </a: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private String  name;</a:t>
            </a: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private String sex;</a:t>
            </a: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private int age;</a:t>
            </a: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public void display(){</a:t>
            </a: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继承举例</a:t>
            </a: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406400" y="4797425"/>
            <a:ext cx="838993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t1.display();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能否被正确执行？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通过语句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  t1  = new Teacher();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时，是否执行父类的构造方法？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187624" y="1412776"/>
            <a:ext cx="5760640" cy="286232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public  class Test{</a:t>
            </a:r>
          </a:p>
          <a:p>
            <a:r>
              <a:rPr lang="en-US" altLang="zh-CN"/>
              <a:t>	public static void main(String[] args) {</a:t>
            </a:r>
          </a:p>
          <a:p>
            <a:r>
              <a:rPr lang="en-US" altLang="zh-CN"/>
              <a:t>		 Person p1 = new Person ();</a:t>
            </a:r>
          </a:p>
          <a:p>
            <a:r>
              <a:rPr lang="en-US" altLang="zh-CN"/>
              <a:t>		 Teacher  t1  = new Teacher();</a:t>
            </a:r>
          </a:p>
          <a:p>
            <a:r>
              <a:rPr lang="en-US" altLang="zh-CN"/>
              <a:t>		 p1. display();</a:t>
            </a:r>
          </a:p>
          <a:p>
            <a:r>
              <a:rPr lang="en-US" altLang="zh-CN"/>
              <a:t>		 t1. displayEx();</a:t>
            </a:r>
          </a:p>
          <a:p>
            <a:r>
              <a:rPr lang="en-US" altLang="zh-CN"/>
              <a:t>                         // t1.display();		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构造方法的调用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从本质上讲，实例化子类对象时系统会先调用父类的构造方法，然后再调用子类的构造方法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JVM</a:t>
            </a:r>
            <a:r>
              <a:rPr lang="zh-CN" altLang="en-US"/>
              <a:t>默认会调用父类中无参数的构造方法，若父类中没有无参数的构造方法，程序会报错。</a:t>
            </a:r>
            <a:endParaRPr lang="en-US" altLang="zh-CN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2051720" y="2636912"/>
          <a:ext cx="520619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Microsoft Office PowerPoint</Application>
  <PresentationFormat>全屏显示(4:3)</PresentationFormat>
  <Paragraphs>452</Paragraphs>
  <Slides>44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华文楷体</vt:lpstr>
      <vt:lpstr>华文新魏</vt:lpstr>
      <vt:lpstr>宋体</vt:lpstr>
      <vt:lpstr>微软雅黑</vt:lpstr>
      <vt:lpstr>Arial</vt:lpstr>
      <vt:lpstr>Courier New</vt:lpstr>
      <vt:lpstr>Times New Roman</vt:lpstr>
      <vt:lpstr>3_Default Design</vt:lpstr>
      <vt:lpstr>类的继承</vt:lpstr>
      <vt:lpstr>讲授思路　　　　　　　　　</vt:lpstr>
      <vt:lpstr>讲授思路　　　　　　　　　</vt:lpstr>
      <vt:lpstr>继承的实现　　　　　　　　　</vt:lpstr>
      <vt:lpstr>继承的概念</vt:lpstr>
      <vt:lpstr>继承的语法</vt:lpstr>
      <vt:lpstr>继承举例</vt:lpstr>
      <vt:lpstr>继承举例</vt:lpstr>
      <vt:lpstr>构造方法的调用</vt:lpstr>
      <vt:lpstr>构造方法的调用</vt:lpstr>
      <vt:lpstr>构造方法的调用</vt:lpstr>
      <vt:lpstr>super关键字</vt:lpstr>
      <vt:lpstr>super关键字</vt:lpstr>
      <vt:lpstr>讲授思路　　　　　　　　　</vt:lpstr>
      <vt:lpstr>方法的重写　　　　　　　　　</vt:lpstr>
      <vt:lpstr>方法重写</vt:lpstr>
      <vt:lpstr>方法重写</vt:lpstr>
      <vt:lpstr>方法重写</vt:lpstr>
      <vt:lpstr>方法重写的规则</vt:lpstr>
      <vt:lpstr>方法重写的意义</vt:lpstr>
      <vt:lpstr>方法重写的意义</vt:lpstr>
      <vt:lpstr>讲授思路　　　　　　　　　</vt:lpstr>
      <vt:lpstr>抽象类和接口</vt:lpstr>
      <vt:lpstr>抽象类的概念</vt:lpstr>
      <vt:lpstr>抽象类的继承</vt:lpstr>
      <vt:lpstr>接口的概念</vt:lpstr>
      <vt:lpstr>接口的定义</vt:lpstr>
      <vt:lpstr>接口的实现</vt:lpstr>
      <vt:lpstr>接口的继承</vt:lpstr>
      <vt:lpstr>讲授思路　　　　　　　　　</vt:lpstr>
      <vt:lpstr>Object类　　　　　　　　　</vt:lpstr>
      <vt:lpstr>Object类概述 </vt:lpstr>
      <vt:lpstr>Object类概述 </vt:lpstr>
      <vt:lpstr>方法预览 </vt:lpstr>
      <vt:lpstr>方法预览 </vt:lpstr>
      <vt:lpstr>方法预览 </vt:lpstr>
      <vt:lpstr>方法使用说明 </vt:lpstr>
      <vt:lpstr>equals方法 </vt:lpstr>
      <vt:lpstr>equals方法 </vt:lpstr>
      <vt:lpstr>equals方法 </vt:lpstr>
      <vt:lpstr>hashCode方法  </vt:lpstr>
      <vt:lpstr>toString方法 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763</cp:revision>
  <dcterms:created xsi:type="dcterms:W3CDTF">2006-10-06T15:46:00Z</dcterms:created>
  <dcterms:modified xsi:type="dcterms:W3CDTF">2018-07-26T08:18:20Z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