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11"/>
  </p:notesMasterIdLst>
  <p:sldIdLst>
    <p:sldId id="256" r:id="rId2"/>
    <p:sldId id="667" r:id="rId3"/>
    <p:sldId id="681" r:id="rId4"/>
    <p:sldId id="682" r:id="rId5"/>
    <p:sldId id="683" r:id="rId6"/>
    <p:sldId id="684" r:id="rId7"/>
    <p:sldId id="685" r:id="rId8"/>
    <p:sldId id="680" r:id="rId9"/>
    <p:sldId id="618" r:id="rId10"/>
  </p:sldIdLst>
  <p:sldSz cx="9144000" cy="6858000" type="screen4x3"/>
  <p:notesSz cx="6794500" cy="9918700"/>
  <p:defaultTextStyle>
    <a:defPPr>
      <a:defRPr lang="en-US"/>
    </a:defPPr>
    <a:lvl1pPr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1pPr>
    <a:lvl2pPr marL="4572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2pPr>
    <a:lvl3pPr marL="9144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3pPr>
    <a:lvl4pPr marL="13716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4pPr>
    <a:lvl5pPr marL="18288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5pPr>
    <a:lvl6pPr marL="2286000" algn="l" defTabSz="914400" rtl="0" eaLnBrk="1" latinLnBrk="0" hangingPunct="1">
      <a:defRPr sz="2000" kern="1200">
        <a:solidFill>
          <a:srgbClr val="A50021"/>
        </a:solidFill>
        <a:latin typeface="Arial" panose="020B0604020202020204" pitchFamily="34" charset="0"/>
        <a:ea typeface="+mn-ea"/>
        <a:cs typeface="+mn-cs"/>
      </a:defRPr>
    </a:lvl6pPr>
    <a:lvl7pPr marL="2743200" algn="l" defTabSz="914400" rtl="0" eaLnBrk="1" latinLnBrk="0" hangingPunct="1">
      <a:defRPr sz="2000" kern="1200">
        <a:solidFill>
          <a:srgbClr val="A50021"/>
        </a:solidFill>
        <a:latin typeface="Arial" panose="020B0604020202020204" pitchFamily="34" charset="0"/>
        <a:ea typeface="+mn-ea"/>
        <a:cs typeface="+mn-cs"/>
      </a:defRPr>
    </a:lvl7pPr>
    <a:lvl8pPr marL="3200400" algn="l" defTabSz="914400" rtl="0" eaLnBrk="1" latinLnBrk="0" hangingPunct="1">
      <a:defRPr sz="2000" kern="1200">
        <a:solidFill>
          <a:srgbClr val="A50021"/>
        </a:solidFill>
        <a:latin typeface="Arial" panose="020B0604020202020204" pitchFamily="34" charset="0"/>
        <a:ea typeface="+mn-ea"/>
        <a:cs typeface="+mn-cs"/>
      </a:defRPr>
    </a:lvl8pPr>
    <a:lvl9pPr marL="3657600" algn="l" defTabSz="914400" rtl="0" eaLnBrk="1" latinLnBrk="0" hangingPunct="1">
      <a:defRPr sz="2000" kern="1200">
        <a:solidFill>
          <a:srgbClr val="A5002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80">
          <p15:clr>
            <a:srgbClr val="A4A3A4"/>
          </p15:clr>
        </p15:guide>
        <p15:guide id="2" pos="2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4FEDE"/>
    <a:srgbClr val="8BE58F"/>
    <a:srgbClr val="A0FAAF"/>
    <a:srgbClr val="DEFEE6"/>
    <a:srgbClr val="DBFDE1"/>
    <a:srgbClr val="E5E2F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36" autoAdjust="0"/>
  </p:normalViewPr>
  <p:slideViewPr>
    <p:cSldViewPr>
      <p:cViewPr varScale="1">
        <p:scale>
          <a:sx n="72" d="100"/>
          <a:sy n="72" d="100"/>
        </p:scale>
        <p:origin x="1326" y="66"/>
      </p:cViewPr>
      <p:guideLst>
        <p:guide orient="horz" pos="2180"/>
        <p:guide pos="28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4099"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32772" name="Rectangle 4"/>
          <p:cNvSpPr>
            <a:spLocks noGrp="1" noRot="1" noChangeAspect="1" noChangeArrowheads="1"/>
          </p:cNvSpPr>
          <p:nvPr>
            <p:ph type="sldImg" idx="2"/>
          </p:nvPr>
        </p:nvSpPr>
        <p:spPr bwMode="auto">
          <a:xfrm>
            <a:off x="917575" y="744538"/>
            <a:ext cx="4959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pt-PT" altLang="en-US" noProof="0"/>
              <a:t>Click to edit Master text styles</a:t>
            </a:r>
          </a:p>
          <a:p>
            <a:pPr lvl="1"/>
            <a:r>
              <a:rPr lang="pt-PT" altLang="en-US" noProof="0"/>
              <a:t>Second level</a:t>
            </a:r>
          </a:p>
          <a:p>
            <a:pPr lvl="2"/>
            <a:r>
              <a:rPr lang="pt-PT" altLang="en-US" noProof="0"/>
              <a:t>Third level</a:t>
            </a:r>
          </a:p>
          <a:p>
            <a:pPr lvl="3"/>
            <a:r>
              <a:rPr lang="pt-PT" altLang="en-US" noProof="0"/>
              <a:t>Fourth level</a:t>
            </a:r>
          </a:p>
          <a:p>
            <a:pPr lvl="4"/>
            <a:r>
              <a:rPr lang="pt-PT" altLang="en-US" noProof="0"/>
              <a:t>Fifth level</a:t>
            </a:r>
          </a:p>
        </p:txBody>
      </p:sp>
      <p:sp>
        <p:nvSpPr>
          <p:cNvPr id="4102"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4103"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fld id="{9F881EA6-9217-4A53-BC39-24988C79B76B}" type="slidenum">
              <a:rPr lang="pt-PT" altLang="en-US"/>
              <a:t>‹#›</a:t>
            </a:fld>
            <a:endParaRPr lang="pt-P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t>2</a:t>
            </a:fld>
            <a:endParaRPr lang="pt-PT" altLang="zh-CN" sz="12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所谓的向上转型，通俗地说就是子类转型成父类</a:t>
            </a:r>
          </a:p>
          <a:p>
            <a:endParaRPr lang="zh-CN" altLang="en-US">
              <a:latin typeface="Arial" panose="020B0604020202020204" pitchFamily="34" charset="0"/>
            </a:endParaRPr>
          </a:p>
          <a:p>
            <a:r>
              <a:rPr lang="zh-CN" altLang="en-US">
                <a:latin typeface="Arial" panose="020B0604020202020204" pitchFamily="34" charset="0"/>
              </a:rPr>
              <a:t>向上转型：子类引用的对象转换为父类类型称为向上转型。通俗地说就是是将子类对象转为父类对象。</a:t>
            </a:r>
          </a:p>
          <a:p>
            <a:endParaRPr lang="zh-CN" altLang="en-US">
              <a:latin typeface="Arial" panose="020B0604020202020204" pitchFamily="34" charset="0"/>
            </a:endParaRPr>
          </a:p>
          <a:p>
            <a:r>
              <a:rPr lang="zh-CN" altLang="en-US">
                <a:latin typeface="Arial" panose="020B0604020202020204" pitchFamily="34" charset="0"/>
              </a:rPr>
              <a:t>定义一个父类类型的引用指向一个子类的对象既可以使用子类强大的功能，又可以抽取父类的共性。</a:t>
            </a:r>
          </a:p>
          <a:p>
            <a:r>
              <a:rPr lang="zh-CN" altLang="en-US">
                <a:latin typeface="Arial" panose="020B0604020202020204" pitchFamily="34" charset="0"/>
              </a:rPr>
              <a:t>　　所以，父类类型的引用可以调用父类中定义的所有属性和方法，而对于子类中定义而父类中没有的方法，是不能被调用的；</a:t>
            </a:r>
          </a:p>
          <a:p>
            <a:r>
              <a:rPr lang="zh-CN" altLang="en-US">
                <a:latin typeface="Arial" panose="020B0604020202020204" pitchFamily="34" charset="0"/>
              </a:rPr>
              <a:t>         因此b.name调用父类的属性! b.eat方法父类中没有，报错！</a:t>
            </a:r>
          </a:p>
          <a:p>
            <a:endParaRPr lang="zh-CN" altLang="en-US">
              <a:latin typeface="Arial" panose="020B0604020202020204" pitchFamily="34" charset="0"/>
            </a:endParaRPr>
          </a:p>
          <a:p>
            <a:r>
              <a:rPr lang="zh-CN" altLang="en-US">
                <a:latin typeface="Arial" panose="020B0604020202020204" pitchFamily="34" charset="0"/>
              </a:rPr>
              <a:t>　    父类中的一个方法只有在在父类中定义而在子类中没有重写的情况下，才可以被父类类型的引用调用；</a:t>
            </a:r>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B6A787C8-1A34-4182-A81A-416F89EA2056}" type="slidenum">
              <a:rPr lang="pt-PT" altLang="zh-CN" sz="1200" smtClean="0">
                <a:solidFill>
                  <a:schemeClr val="tx1"/>
                </a:solidFill>
              </a:rPr>
              <a:t>3</a:t>
            </a:fld>
            <a:endParaRPr lang="pt-PT" altLang="zh-CN" sz="12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5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B0352AC7-C676-4112-A897-F765B585C77B}" type="slidenum">
              <a:rPr lang="pt-PT" altLang="zh-CN" sz="1200" smtClean="0">
                <a:solidFill>
                  <a:schemeClr val="tx1"/>
                </a:solidFill>
              </a:rPr>
              <a:t>4</a:t>
            </a:fld>
            <a:endParaRPr lang="pt-PT" altLang="zh-CN" sz="12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a:latin typeface="Arial" panose="020B0604020202020204" pitchFamily="34" charset="0"/>
              </a:rPr>
              <a:t>不能把父类对象引用赋给子类对象引用变量。例：</a:t>
            </a:r>
            <a:r>
              <a:rPr lang="en-US" altLang="zh-CN">
                <a:latin typeface="Arial" panose="020B0604020202020204" pitchFamily="34" charset="0"/>
              </a:rPr>
              <a:t>Teacher teacher=new person ();</a:t>
            </a:r>
            <a:r>
              <a:rPr lang="zh-CN" altLang="en-US">
                <a:latin typeface="Arial" panose="020B0604020202020204" pitchFamily="34" charset="0"/>
              </a:rPr>
              <a:t>会出错。在</a:t>
            </a:r>
            <a:r>
              <a:rPr lang="en-US" altLang="zh-CN">
                <a:latin typeface="Arial" panose="020B0604020202020204" pitchFamily="34" charset="0"/>
              </a:rPr>
              <a:t>java</a:t>
            </a:r>
            <a:r>
              <a:rPr lang="zh-CN" altLang="en-US">
                <a:latin typeface="Arial" panose="020B0604020202020204" pitchFamily="34" charset="0"/>
              </a:rPr>
              <a:t>里面，向上转型是自动进行的，但是向下转型却不是，需要我们自己定义强制进行。</a:t>
            </a:r>
            <a:endParaRPr lang="en-US" altLang="zh-CN">
              <a:latin typeface="Arial" panose="020B0604020202020204" pitchFamily="34" charset="0"/>
            </a:endParaRPr>
          </a:p>
          <a:p>
            <a:endParaRPr lang="zh-CN" altLang="en-US">
              <a:latin typeface="Arial" panose="020B0604020202020204" pitchFamily="34" charset="0"/>
            </a:endParaRPr>
          </a:p>
        </p:txBody>
      </p:sp>
      <p:sp>
        <p:nvSpPr>
          <p:cNvPr id="256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305BE6AC-52E4-4C23-B0AE-2633E988B96F}" type="slidenum">
              <a:rPr lang="pt-PT" altLang="zh-CN" sz="1200" smtClean="0">
                <a:solidFill>
                  <a:schemeClr val="tx1"/>
                </a:solidFill>
              </a:rPr>
              <a:t>5</a:t>
            </a:fld>
            <a:endParaRPr lang="pt-PT" altLang="zh-CN" sz="12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35BECAEE-E4E5-4028-900F-BB26B1067FA9}" type="slidenum">
              <a:rPr lang="pt-PT" altLang="zh-CN" sz="1200" smtClean="0">
                <a:solidFill>
                  <a:schemeClr val="tx1"/>
                </a:solidFill>
              </a:rPr>
              <a:t>6</a:t>
            </a:fld>
            <a:endParaRPr lang="pt-PT" altLang="zh-CN" sz="12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t>8</a:t>
            </a:fld>
            <a:endParaRPr lang="pt-PT" altLang="zh-CN"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panose="020B0604020202020204" pitchFamily="34" charset="0"/>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panose="020B0604020202020204" pitchFamily="34" charset="0"/>
              <a:buNone/>
              <a:defRPr lang="zh-CN" altLang="en-US" sz="2400" b="1">
                <a:solidFill>
                  <a:schemeClr val="tx1"/>
                </a:solidFill>
                <a:latin typeface="华文新魏" pitchFamily="2" charset="-122"/>
                <a:ea typeface="华文新魏" pitchFamily="2" charset="-122"/>
                <a:cs typeface="+mn-cs"/>
                <a:sym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123C4AA-8BF6-48E8-BE93-3F9322854056}" type="slidenum">
              <a:rPr lang="zh-CN" altLang="en-US"/>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panose="020B0604020202020204" pitchFamily="34" charset="0"/>
              <a:buChar char="•"/>
              <a:defRPr lang="zh-CN" altLang="en-US" sz="2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1pPr>
            <a:lvl2pPr>
              <a:defRPr lang="zh-CN" altLang="en-US" sz="20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2pPr>
            <a:lvl3pPr>
              <a:defRPr lang="zh-CN" altLang="en-US" sz="18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3pPr>
            <a:lvl4pPr>
              <a:defRPr lang="zh-CN" altLang="en-US" sz="1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4pPr>
            <a:lvl5pPr>
              <a:defRPr lang="zh-CN" altLang="en-US" sz="120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7272300" y="6263751"/>
            <a:ext cx="1512168" cy="369332"/>
          </a:xfrm>
          <a:prstGeom prst="rect">
            <a:avLst/>
          </a:prstGeom>
          <a:noFill/>
        </p:spPr>
        <p:txBody>
          <a:bodyPr wrap="square" rtlCol="0">
            <a:spAutoFit/>
          </a:bodyPr>
          <a:lstStyle/>
          <a:p>
            <a:r>
              <a:rPr lang="en-US" altLang="zh-CN" sz="180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t>‹#›</a:t>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8746639-648A-4A6E-B5CB-58A88354441E}" type="slidenum">
              <a:rPr lang="zh-CN" altLang="en-US"/>
              <a:t>‹#›</a:t>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t>‹#›</a:t>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B8AAA1F-0299-4436-B530-51F9169ABF49}" type="slidenum">
              <a:rPr lang="zh-CN" altLang="en-US"/>
              <a:t>‹#›</a:t>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t>‹#›</a:t>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6" name="TextBox 5"/>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buFont typeface="Arial" panose="020B0604020202020204" pitchFamily="34" charset="0"/>
              <a:buNone/>
              <a:defRPr sz="1400">
                <a:solidFill>
                  <a:schemeClr val="tx1"/>
                </a:solidFill>
                <a:latin typeface="Arial" panose="020B0604020202020204" pitchFamily="34" charset="0"/>
                <a:sym typeface="Arial" panose="020B0604020202020204"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sym typeface="Arial" panose="020B060402020202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cs typeface="+mn-cs"/>
          <a:sym typeface="Arial" panose="020B060402020202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5pPr>
      <a:lvl6pPr marL="25146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6pPr>
      <a:lvl7pPr marL="29718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7pPr>
      <a:lvl8pPr marL="34290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8pPr>
      <a:lvl9pPr marL="3886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3"/>
          <p:cNvSpPr>
            <a:spLocks noGrp="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4000" b="1" dirty="0">
                <a:solidFill>
                  <a:srgbClr val="A50021"/>
                </a:solidFill>
                <a:latin typeface="华文新魏" pitchFamily="2" charset="-122"/>
                <a:ea typeface="华文新魏" pitchFamily="2" charset="-122"/>
              </a:rPr>
              <a:t>多态</a:t>
            </a:r>
            <a:br>
              <a:rPr lang="zh-CN" altLang="en-US" dirty="0">
                <a:ea typeface="宋体" panose="02010600030101010101" pitchFamily="2" charset="-122"/>
              </a:rPr>
            </a:br>
            <a:endParaRPr lang="zh-CN" altLang="en-US" dirty="0">
              <a:ea typeface="宋体" panose="02010600030101010101" pitchFamily="2" charset="-122"/>
            </a:endParaRPr>
          </a:p>
        </p:txBody>
      </p:sp>
      <p:sp>
        <p:nvSpPr>
          <p:cNvPr id="15364" name="副标题 4"/>
          <p:cNvSpPr>
            <a:spLocks noGrp="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sym typeface="华文新魏" pitchFamily="2" charset="-122"/>
              </a:rPr>
              <a:t>武永亮</a:t>
            </a:r>
            <a:endParaRPr lang="zh-CN" altLang="en-US"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　　　　　　　　　</a:t>
            </a:r>
            <a:endParaRPr lang="zh-CN" altLang="en-US" dirty="0"/>
          </a:p>
        </p:txBody>
      </p:sp>
      <p:sp>
        <p:nvSpPr>
          <p:cNvPr id="7171" name="内容占位符 2"/>
          <p:cNvSpPr>
            <a:spLocks noGrp="1"/>
          </p:cNvSpPr>
          <p:nvPr>
            <p:ph idx="1"/>
          </p:nvPr>
        </p:nvSpPr>
        <p:spPr/>
        <p:txBody>
          <a:bodyPr/>
          <a:lstStyle/>
          <a:p>
            <a:r>
              <a:rPr lang="zh-CN" altLang="en-US">
                <a:sym typeface="Arial" panose="020B0604020202020204" pitchFamily="34" charset="0"/>
              </a:rPr>
              <a:t>多态的概念</a:t>
            </a:r>
            <a:endParaRPr lang="en-US" altLang="zh-CN">
              <a:sym typeface="Arial" panose="020B0604020202020204" pitchFamily="34" charset="0"/>
            </a:endParaRPr>
          </a:p>
          <a:p>
            <a:r>
              <a:rPr lang="zh-CN" altLang="en-US">
                <a:sym typeface="Arial" panose="020B0604020202020204" pitchFamily="34" charset="0"/>
              </a:rPr>
              <a:t>多态的实现</a:t>
            </a:r>
            <a:endParaRPr lang="en-US" altLang="zh-CN" dirty="0">
              <a:sym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a:t>多态的概念</a:t>
            </a:r>
          </a:p>
        </p:txBody>
      </p:sp>
      <p:sp>
        <p:nvSpPr>
          <p:cNvPr id="14339" name="内容占位符 2"/>
          <p:cNvSpPr>
            <a:spLocks noGrp="1"/>
          </p:cNvSpPr>
          <p:nvPr>
            <p:ph idx="1"/>
          </p:nvPr>
        </p:nvSpPr>
        <p:spPr/>
        <p:txBody>
          <a:bodyPr/>
          <a:lstStyle/>
          <a:p>
            <a:r>
              <a:rPr lang="zh-CN" altLang="en-US"/>
              <a:t>多态：发送消息给某个对象，让该对象自行决定响应何种行为。</a:t>
            </a:r>
            <a:endParaRPr lang="en-US" altLang="zh-CN"/>
          </a:p>
          <a:p>
            <a:r>
              <a:rPr lang="zh-CN" altLang="en-US"/>
              <a:t>多态是通过方法的重载、重写实现的，要了解</a:t>
            </a:r>
            <a:r>
              <a:rPr lang="en-US" altLang="zh-CN"/>
              <a:t>Java</a:t>
            </a:r>
            <a:r>
              <a:rPr lang="zh-CN" altLang="en-US"/>
              <a:t>中的多态必须先了解“向上转型”。</a:t>
            </a:r>
            <a:endParaRPr lang="en-US" altLang="zh-CN"/>
          </a:p>
          <a:p>
            <a:pPr lvl="1"/>
            <a:r>
              <a:rPr lang="zh-CN" altLang="en-US"/>
              <a:t>定义了一个子类</a:t>
            </a:r>
            <a:r>
              <a:rPr lang="en-US" altLang="zh-CN"/>
              <a:t>Teacher</a:t>
            </a:r>
            <a:r>
              <a:rPr lang="zh-CN" altLang="en-US"/>
              <a:t>，继承自</a:t>
            </a:r>
            <a:r>
              <a:rPr lang="en-US" altLang="zh-CN"/>
              <a:t>Person</a:t>
            </a:r>
            <a:r>
              <a:rPr lang="zh-CN" altLang="en-US"/>
              <a:t>。</a:t>
            </a:r>
            <a:endParaRPr lang="en-US" altLang="zh-CN"/>
          </a:p>
          <a:p>
            <a:pPr lvl="2"/>
            <a:r>
              <a:rPr lang="zh-CN" altLang="en-US"/>
              <a:t>通过</a:t>
            </a:r>
            <a:r>
              <a:rPr lang="en-US" altLang="zh-CN"/>
              <a:t>Teacher teacher = new Teacher()</a:t>
            </a:r>
            <a:r>
              <a:rPr lang="zh-CN" altLang="en-US"/>
              <a:t>实例化</a:t>
            </a:r>
            <a:r>
              <a:rPr lang="en-US" altLang="zh-CN"/>
              <a:t>Teacher</a:t>
            </a:r>
            <a:r>
              <a:rPr lang="zh-CN" altLang="en-US"/>
              <a:t>对象；</a:t>
            </a:r>
            <a:endParaRPr lang="en-US" altLang="zh-CN"/>
          </a:p>
          <a:p>
            <a:pPr lvl="2"/>
            <a:r>
              <a:rPr lang="zh-CN" altLang="en-US"/>
              <a:t>通过</a:t>
            </a:r>
            <a:r>
              <a:rPr lang="en-US" altLang="zh-CN"/>
              <a:t>Person p= new Teacher();</a:t>
            </a:r>
            <a:r>
              <a:rPr lang="zh-CN" altLang="en-US"/>
              <a:t>表示定义了一个</a:t>
            </a:r>
            <a:r>
              <a:rPr lang="en-US" altLang="zh-CN"/>
              <a:t>Person</a:t>
            </a:r>
            <a:r>
              <a:rPr lang="zh-CN" altLang="en-US"/>
              <a:t>类型的引用，指向新建的</a:t>
            </a:r>
            <a:r>
              <a:rPr lang="en-US" altLang="zh-CN"/>
              <a:t>Teacher</a:t>
            </a:r>
            <a:r>
              <a:rPr lang="zh-CN" altLang="en-US"/>
              <a:t>类型的对象，这就称为</a:t>
            </a:r>
            <a:r>
              <a:rPr lang="en-US" altLang="zh-CN"/>
              <a:t>”</a:t>
            </a:r>
            <a:r>
              <a:rPr lang="zh-CN" altLang="en-US"/>
              <a:t>向上转型</a:t>
            </a:r>
            <a:r>
              <a:rPr lang="en-US" altLang="zh-CN"/>
              <a:t>”</a:t>
            </a:r>
            <a:r>
              <a:rPr lang="zh-CN" altLang="en-US"/>
              <a:t>；</a:t>
            </a:r>
            <a:endParaRPr lang="en-US" altLang="zh-CN"/>
          </a:p>
          <a:p>
            <a:pPr lvl="1"/>
            <a:r>
              <a:rPr lang="en-US" altLang="zh-CN"/>
              <a:t>“</a:t>
            </a:r>
            <a:r>
              <a:rPr lang="zh-CN" altLang="en-US"/>
              <a:t>向上转型</a:t>
            </a:r>
            <a:r>
              <a:rPr lang="en-US" altLang="zh-CN"/>
              <a:t>”</a:t>
            </a:r>
            <a:r>
              <a:rPr lang="zh-CN" altLang="en-US"/>
              <a:t>既可以使用子类强大的功能，又可以抽取父类的共性。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animEffect transition="in" filter="fade">
                                      <p:cBhvr>
                                        <p:cTn id="7" dur="1000"/>
                                        <p:tgtEl>
                                          <p:spTgt spid="14339">
                                            <p:txEl>
                                              <p:pRg st="2" end="2"/>
                                            </p:txEl>
                                          </p:spTgt>
                                        </p:tgtEl>
                                      </p:cBhvr>
                                    </p:animEffect>
                                    <p:anim calcmode="lin" valueType="num">
                                      <p:cBhvr>
                                        <p:cTn id="8"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39">
                                            <p:txEl>
                                              <p:pRg st="3" end="3"/>
                                            </p:txEl>
                                          </p:spTgt>
                                        </p:tgtEl>
                                        <p:attrNameLst>
                                          <p:attrName>style.visibility</p:attrName>
                                        </p:attrNameLst>
                                      </p:cBhvr>
                                      <p:to>
                                        <p:strVal val="visible"/>
                                      </p:to>
                                    </p:set>
                                    <p:animEffect transition="in" filter="fade">
                                      <p:cBhvr>
                                        <p:cTn id="12" dur="1000"/>
                                        <p:tgtEl>
                                          <p:spTgt spid="14339">
                                            <p:txEl>
                                              <p:pRg st="3" end="3"/>
                                            </p:txEl>
                                          </p:spTgt>
                                        </p:tgtEl>
                                      </p:cBhvr>
                                    </p:animEffect>
                                    <p:anim calcmode="lin" valueType="num">
                                      <p:cBhvr>
                                        <p:cTn id="13"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4339">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339">
                                            <p:txEl>
                                              <p:pRg st="4" end="4"/>
                                            </p:txEl>
                                          </p:spTgt>
                                        </p:tgtEl>
                                        <p:attrNameLst>
                                          <p:attrName>style.visibility</p:attrName>
                                        </p:attrNameLst>
                                      </p:cBhvr>
                                      <p:to>
                                        <p:strVal val="visible"/>
                                      </p:to>
                                    </p:set>
                                    <p:animEffect transition="in" filter="fade">
                                      <p:cBhvr>
                                        <p:cTn id="17" dur="1000"/>
                                        <p:tgtEl>
                                          <p:spTgt spid="14339">
                                            <p:txEl>
                                              <p:pRg st="4" end="4"/>
                                            </p:txEl>
                                          </p:spTgt>
                                        </p:tgtEl>
                                      </p:cBhvr>
                                    </p:animEffect>
                                    <p:anim calcmode="lin" valueType="num">
                                      <p:cBhvr>
                                        <p:cTn id="18"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14339">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339">
                                            <p:txEl>
                                              <p:pRg st="5" end="5"/>
                                            </p:txEl>
                                          </p:spTgt>
                                        </p:tgtEl>
                                        <p:attrNameLst>
                                          <p:attrName>style.visibility</p:attrName>
                                        </p:attrNameLst>
                                      </p:cBhvr>
                                      <p:to>
                                        <p:strVal val="visible"/>
                                      </p:to>
                                    </p:set>
                                    <p:animEffect transition="in" filter="fade">
                                      <p:cBhvr>
                                        <p:cTn id="22" dur="1000"/>
                                        <p:tgtEl>
                                          <p:spTgt spid="14339">
                                            <p:txEl>
                                              <p:pRg st="5" end="5"/>
                                            </p:txEl>
                                          </p:spTgt>
                                        </p:tgtEl>
                                      </p:cBhvr>
                                    </p:animEffect>
                                    <p:anim calcmode="lin" valueType="num">
                                      <p:cBhvr>
                                        <p:cTn id="23" dur="10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1433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3810" y="2146300"/>
            <a:ext cx="5976938" cy="4591050"/>
          </a:xfrm>
          <a:prstGeom prst="rect">
            <a:avLst/>
          </a:prstGeom>
          <a:solidFill>
            <a:srgbClr val="FFCC99"/>
          </a:solidFill>
          <a:ln>
            <a:solidFill>
              <a:schemeClr val="bg1"/>
            </a:solidFill>
            <a:miter lim="800000"/>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en-US" altLang="zh-CN" sz="1800" kern="0" dirty="0"/>
              <a:t>class Person{</a:t>
            </a:r>
          </a:p>
          <a:p>
            <a:pPr marL="457200" lvl="1" indent="0">
              <a:buFontTx/>
              <a:buNone/>
              <a:defRPr/>
            </a:pPr>
            <a:r>
              <a:rPr lang="en-US" altLang="zh-CN" sz="1800" kern="0" dirty="0"/>
              <a:t>private String name;</a:t>
            </a:r>
          </a:p>
          <a:p>
            <a:pPr marL="457200" lvl="1" indent="0">
              <a:buFontTx/>
              <a:buNone/>
              <a:defRPr/>
            </a:pPr>
            <a:r>
              <a:rPr lang="en-US" altLang="zh-CN" sz="1800" kern="0" dirty="0"/>
              <a:t>public  void display() { </a:t>
            </a:r>
          </a:p>
          <a:p>
            <a:pPr marL="457200" lvl="1" indent="0">
              <a:buFontTx/>
              <a:buNone/>
              <a:defRPr/>
            </a:pPr>
            <a:r>
              <a:rPr lang="en-US" altLang="zh-CN" sz="1800" kern="0" dirty="0"/>
              <a:t>    </a:t>
            </a:r>
            <a:r>
              <a:rPr lang="en-US" altLang="zh-CN" sz="1800" kern="0" dirty="0" err="1"/>
              <a:t>System.out.println</a:t>
            </a:r>
            <a:r>
              <a:rPr lang="en-US" altLang="zh-CN" sz="1800" kern="0" dirty="0"/>
              <a:t>(</a:t>
            </a:r>
            <a:r>
              <a:rPr lang="en-US" altLang="zh-CN" sz="1800" dirty="0"/>
              <a:t>"</a:t>
            </a:r>
            <a:r>
              <a:rPr lang="en-US" altLang="zh-CN" sz="1800" kern="0" dirty="0"/>
              <a:t>Person display</a:t>
            </a:r>
            <a:r>
              <a:rPr lang="en-US" altLang="zh-CN" sz="1800" dirty="0"/>
              <a:t>"</a:t>
            </a:r>
            <a:r>
              <a:rPr lang="en-US" altLang="zh-CN" sz="1800" kern="0" dirty="0"/>
              <a:t>);</a:t>
            </a:r>
          </a:p>
          <a:p>
            <a:pPr marL="457200" lvl="1" indent="0">
              <a:buFontTx/>
              <a:buNone/>
              <a:defRPr/>
            </a:pPr>
            <a:r>
              <a:rPr lang="en-US" altLang="zh-CN" sz="1800" kern="0" dirty="0"/>
              <a:t>}</a:t>
            </a:r>
          </a:p>
          <a:p>
            <a:pPr marL="0" indent="0">
              <a:buFontTx/>
              <a:buNone/>
              <a:defRPr/>
            </a:pPr>
            <a:r>
              <a:rPr lang="en-US" altLang="zh-CN" sz="1800" kern="0" dirty="0"/>
              <a:t>}</a:t>
            </a:r>
          </a:p>
          <a:p>
            <a:pPr marL="0" indent="0">
              <a:buFontTx/>
              <a:buNone/>
              <a:defRPr/>
            </a:pPr>
            <a:r>
              <a:rPr lang="en-US" altLang="zh-CN" sz="1800" kern="0" dirty="0"/>
              <a:t>class Teacher extends Person {</a:t>
            </a:r>
          </a:p>
          <a:p>
            <a:pPr marL="457200" lvl="1" indent="0">
              <a:buFontTx/>
              <a:buNone/>
              <a:defRPr/>
            </a:pPr>
            <a:r>
              <a:rPr lang="en-US" altLang="zh-CN" sz="1800" kern="0" dirty="0"/>
              <a:t>public void display() {</a:t>
            </a:r>
          </a:p>
          <a:p>
            <a:pPr marL="457200" lvl="1" indent="0">
              <a:buFontTx/>
              <a:buNone/>
              <a:defRPr/>
            </a:pPr>
            <a:r>
              <a:rPr lang="en-US" altLang="zh-CN" sz="1800" kern="0" dirty="0"/>
              <a:t>    </a:t>
            </a:r>
            <a:r>
              <a:rPr lang="en-US" altLang="zh-CN" sz="1800" kern="0" dirty="0" err="1"/>
              <a:t>System.out.println</a:t>
            </a:r>
            <a:r>
              <a:rPr lang="en-US" altLang="zh-CN" sz="1800" kern="0" dirty="0"/>
              <a:t>(</a:t>
            </a:r>
            <a:r>
              <a:rPr lang="en-US" altLang="zh-CN" sz="1800" dirty="0"/>
              <a:t>"</a:t>
            </a:r>
            <a:r>
              <a:rPr lang="en-US" altLang="zh-CN" sz="1800" kern="0" dirty="0"/>
              <a:t>Teacher display</a:t>
            </a:r>
            <a:r>
              <a:rPr lang="en-US" altLang="zh-CN" sz="1800" dirty="0"/>
              <a:t>"</a:t>
            </a:r>
            <a:r>
              <a:rPr lang="en-US" altLang="zh-CN" sz="1800" kern="0" dirty="0"/>
              <a:t>);</a:t>
            </a:r>
          </a:p>
          <a:p>
            <a:pPr marL="457200" lvl="1" indent="0">
              <a:buFontTx/>
              <a:buNone/>
              <a:defRPr/>
            </a:pPr>
            <a:r>
              <a:rPr lang="en-US" altLang="zh-CN" sz="1800" kern="0" dirty="0"/>
              <a:t>}</a:t>
            </a:r>
          </a:p>
          <a:p>
            <a:pPr marL="457200" lvl="1" indent="0">
              <a:buFontTx/>
              <a:buNone/>
              <a:defRPr/>
            </a:pPr>
            <a:r>
              <a:rPr lang="en-US" altLang="zh-CN" sz="1800" kern="0" dirty="0"/>
              <a:t>public void </a:t>
            </a:r>
            <a:r>
              <a:rPr lang="en-US" altLang="zh-CN" sz="1800" kern="0" dirty="0" err="1"/>
              <a:t>displayEx</a:t>
            </a:r>
            <a:r>
              <a:rPr lang="en-US" altLang="zh-CN" sz="1800" kern="0" dirty="0"/>
              <a:t> {</a:t>
            </a:r>
          </a:p>
          <a:p>
            <a:pPr marL="457200" lvl="1" indent="0">
              <a:buFontTx/>
              <a:buNone/>
              <a:defRPr/>
            </a:pPr>
            <a:r>
              <a:rPr lang="en-US" altLang="zh-CN" sz="1800" kern="0" dirty="0"/>
              <a:t>    </a:t>
            </a:r>
            <a:r>
              <a:rPr lang="en-US" altLang="zh-CN" sz="1800" kern="0" dirty="0" err="1"/>
              <a:t>System.out.println</a:t>
            </a:r>
            <a:r>
              <a:rPr lang="en-US" altLang="zh-CN" sz="1800" kern="0" dirty="0"/>
              <a:t>(</a:t>
            </a:r>
            <a:r>
              <a:rPr lang="en-US" altLang="zh-CN" sz="1800" dirty="0"/>
              <a:t>"</a:t>
            </a:r>
            <a:r>
              <a:rPr lang="en-US" altLang="zh-CN" sz="1800" kern="0" dirty="0"/>
              <a:t>Extend from Person</a:t>
            </a:r>
            <a:r>
              <a:rPr lang="en-US" altLang="zh-CN" sz="1800" dirty="0"/>
              <a:t>"</a:t>
            </a:r>
            <a:r>
              <a:rPr lang="en-US" altLang="zh-CN" sz="1800" kern="0" dirty="0"/>
              <a:t>);</a:t>
            </a:r>
          </a:p>
          <a:p>
            <a:pPr marL="457200" lvl="1" indent="0">
              <a:buFontTx/>
              <a:buNone/>
              <a:defRPr/>
            </a:pPr>
            <a:r>
              <a:rPr lang="en-US" altLang="zh-CN" sz="1800" kern="0" dirty="0"/>
              <a:t>}</a:t>
            </a:r>
          </a:p>
          <a:p>
            <a:pPr marL="0" indent="0">
              <a:buFontTx/>
              <a:buNone/>
              <a:defRPr/>
            </a:pPr>
            <a:r>
              <a:rPr lang="en-US" altLang="zh-CN" sz="1800" kern="0" dirty="0"/>
              <a:t>}</a:t>
            </a:r>
          </a:p>
        </p:txBody>
      </p:sp>
      <p:sp>
        <p:nvSpPr>
          <p:cNvPr id="5" name="Rectangle 4"/>
          <p:cNvSpPr txBox="1">
            <a:spLocks noChangeArrowheads="1"/>
          </p:cNvSpPr>
          <p:nvPr/>
        </p:nvSpPr>
        <p:spPr bwMode="auto">
          <a:xfrm>
            <a:off x="3315335" y="4145423"/>
            <a:ext cx="6049963" cy="2592387"/>
          </a:xfrm>
          <a:prstGeom prst="rect">
            <a:avLst/>
          </a:prstGeom>
          <a:solidFill>
            <a:srgbClr val="FFCC99"/>
          </a:solidFill>
          <a:ln>
            <a:solidFill>
              <a:schemeClr val="bg1"/>
            </a:solidFill>
            <a:miter lim="800000"/>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en-US" altLang="zh-CN" sz="2000" kern="0" dirty="0">
                <a:ea typeface="宋体" panose="02010600030101010101" pitchFamily="2" charset="-122"/>
              </a:rPr>
              <a:t>public class Test{</a:t>
            </a:r>
          </a:p>
          <a:p>
            <a:pPr marL="0" indent="0">
              <a:buFontTx/>
              <a:buNone/>
              <a:defRPr/>
            </a:pPr>
            <a:r>
              <a:rPr lang="en-US" altLang="zh-CN" sz="2000" kern="0" dirty="0">
                <a:ea typeface="宋体" panose="02010600030101010101" pitchFamily="2" charset="-122"/>
              </a:rPr>
              <a:t>    public static void main(String[] </a:t>
            </a:r>
            <a:r>
              <a:rPr lang="en-US" altLang="zh-CN" sz="2000" kern="0" dirty="0" err="1">
                <a:ea typeface="宋体" panose="02010600030101010101" pitchFamily="2" charset="-122"/>
              </a:rPr>
              <a:t>args</a:t>
            </a:r>
            <a:r>
              <a:rPr lang="en-US" altLang="zh-CN" sz="2000" kern="0" dirty="0">
                <a:ea typeface="宋体" panose="02010600030101010101" pitchFamily="2" charset="-122"/>
              </a:rPr>
              <a:t>){</a:t>
            </a:r>
          </a:p>
          <a:p>
            <a:pPr marL="0" indent="0">
              <a:buFontTx/>
              <a:buNone/>
              <a:defRPr/>
            </a:pPr>
            <a:r>
              <a:rPr lang="en-US" altLang="zh-CN" sz="2000" kern="0" dirty="0">
                <a:ea typeface="宋体" panose="02010600030101010101" pitchFamily="2" charset="-122"/>
              </a:rPr>
              <a:t>        Person </a:t>
            </a:r>
            <a:r>
              <a:rPr lang="en-US" altLang="zh-CN" sz="2000" kern="0" dirty="0" err="1">
                <a:ea typeface="宋体" panose="02010600030101010101" pitchFamily="2" charset="-122"/>
              </a:rPr>
              <a:t>person</a:t>
            </a:r>
            <a:r>
              <a:rPr lang="en-US" altLang="zh-CN" sz="2000" kern="0" dirty="0">
                <a:ea typeface="宋体" panose="02010600030101010101" pitchFamily="2" charset="-122"/>
              </a:rPr>
              <a:t> = new Teacher(); //</a:t>
            </a:r>
            <a:r>
              <a:rPr lang="zh-CN" altLang="en-US" sz="2000" kern="0" dirty="0">
                <a:ea typeface="宋体" panose="02010600030101010101" pitchFamily="2" charset="-122"/>
              </a:rPr>
              <a:t>向上转型</a:t>
            </a:r>
            <a:endParaRPr lang="en-US" altLang="zh-CN" sz="2000" kern="0" dirty="0">
              <a:ea typeface="宋体" panose="02010600030101010101" pitchFamily="2" charset="-122"/>
            </a:endParaRPr>
          </a:p>
          <a:p>
            <a:pPr marL="0" indent="0">
              <a:buFontTx/>
              <a:buNone/>
              <a:defRPr/>
            </a:pPr>
            <a:r>
              <a:rPr lang="en-US" altLang="zh-CN" sz="2000" kern="0" dirty="0">
                <a:ea typeface="宋体" panose="02010600030101010101" pitchFamily="2" charset="-122"/>
              </a:rPr>
              <a:t>        </a:t>
            </a:r>
            <a:r>
              <a:rPr lang="en-US" altLang="zh-CN" sz="2000" kern="0" dirty="0" err="1">
                <a:ea typeface="宋体" panose="02010600030101010101" pitchFamily="2" charset="-122"/>
              </a:rPr>
              <a:t>person.display</a:t>
            </a:r>
            <a:r>
              <a:rPr lang="en-US" altLang="zh-CN" sz="2000" kern="0" dirty="0">
                <a:ea typeface="宋体" panose="02010600030101010101" pitchFamily="2" charset="-122"/>
              </a:rPr>
              <a:t>();</a:t>
            </a:r>
          </a:p>
          <a:p>
            <a:pPr marL="0" indent="0">
              <a:buFontTx/>
              <a:buNone/>
              <a:defRPr/>
            </a:pPr>
            <a:r>
              <a:rPr lang="en-US" altLang="zh-CN" sz="2000" kern="0" dirty="0">
                <a:ea typeface="宋体" panose="02010600030101010101" pitchFamily="2" charset="-122"/>
              </a:rPr>
              <a:t>        </a:t>
            </a:r>
            <a:r>
              <a:rPr lang="en-US" altLang="zh-CN" sz="2000" kern="0" dirty="0" err="1">
                <a:ea typeface="宋体" panose="02010600030101010101" pitchFamily="2" charset="-122"/>
              </a:rPr>
              <a:t>person.displayEx</a:t>
            </a:r>
            <a:r>
              <a:rPr lang="en-US" altLang="zh-CN" sz="2000" kern="0" dirty="0">
                <a:ea typeface="宋体" panose="02010600030101010101" pitchFamily="2" charset="-122"/>
              </a:rPr>
              <a:t>();</a:t>
            </a:r>
          </a:p>
          <a:p>
            <a:pPr marL="0" indent="0">
              <a:buFontTx/>
              <a:buNone/>
              <a:defRPr/>
            </a:pPr>
            <a:r>
              <a:rPr lang="en-US" altLang="zh-CN" sz="2000" kern="0" dirty="0">
                <a:ea typeface="宋体" panose="02010600030101010101" pitchFamily="2" charset="-122"/>
              </a:rPr>
              <a:t>    }</a:t>
            </a:r>
          </a:p>
          <a:p>
            <a:pPr marL="0" indent="0">
              <a:buFontTx/>
              <a:buNone/>
              <a:defRPr/>
            </a:pPr>
            <a:r>
              <a:rPr lang="en-US" altLang="zh-CN" sz="2000" kern="0" dirty="0">
                <a:ea typeface="宋体" panose="02010600030101010101" pitchFamily="2" charset="-122"/>
              </a:rPr>
              <a:t>}</a:t>
            </a:r>
          </a:p>
        </p:txBody>
      </p:sp>
      <p:sp>
        <p:nvSpPr>
          <p:cNvPr id="15362" name="标题 1"/>
          <p:cNvSpPr>
            <a:spLocks noGrp="1"/>
          </p:cNvSpPr>
          <p:nvPr>
            <p:ph type="title"/>
          </p:nvPr>
        </p:nvSpPr>
        <p:spPr/>
        <p:txBody>
          <a:bodyPr/>
          <a:lstStyle/>
          <a:p>
            <a:r>
              <a:rPr lang="zh-CN" altLang="en-US"/>
              <a:t>多态的实现</a:t>
            </a:r>
          </a:p>
        </p:txBody>
      </p:sp>
      <p:sp>
        <p:nvSpPr>
          <p:cNvPr id="15363" name="内容占位符 1"/>
          <p:cNvSpPr>
            <a:spLocks noGrp="1"/>
          </p:cNvSpPr>
          <p:nvPr>
            <p:ph idx="1"/>
          </p:nvPr>
        </p:nvSpPr>
        <p:spPr/>
        <p:txBody>
          <a:bodyPr/>
          <a:lstStyle/>
          <a:p>
            <a:r>
              <a:rPr lang="zh-CN" altLang="en-US"/>
              <a:t>通过将子类对象引用赋值给超类对象引用变量来实现动态方法调用。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多态的实现</a:t>
            </a:r>
          </a:p>
        </p:txBody>
      </p:sp>
      <p:sp>
        <p:nvSpPr>
          <p:cNvPr id="2" name="内容占位符 1"/>
          <p:cNvSpPr>
            <a:spLocks noGrp="1"/>
          </p:cNvSpPr>
          <p:nvPr>
            <p:ph idx="1"/>
          </p:nvPr>
        </p:nvSpPr>
        <p:spPr/>
        <p:txBody>
          <a:bodyPr/>
          <a:lstStyle/>
          <a:p>
            <a:r>
              <a:rPr lang="zh-CN" altLang="en-US"/>
              <a:t>思考：为什么子类的类型的对象实例可以赋给父类引用？</a:t>
            </a:r>
            <a:endParaRPr lang="en-US" altLang="zh-CN"/>
          </a:p>
          <a:p>
            <a:pPr lvl="1"/>
            <a:r>
              <a:rPr lang="zh-CN" altLang="en-US"/>
              <a:t>自动实现向上转型。通过</a:t>
            </a:r>
            <a:r>
              <a:rPr lang="en-US" altLang="zh-CN"/>
              <a:t>Person person = new Teacher();</a:t>
            </a:r>
            <a:r>
              <a:rPr lang="zh-CN" altLang="en-US"/>
              <a:t>语句，编译器自动将子类实例向上移动，成为通用类型</a:t>
            </a:r>
            <a:r>
              <a:rPr lang="en-US" altLang="zh-CN"/>
              <a:t>Person</a:t>
            </a:r>
            <a:r>
              <a:rPr lang="zh-CN" altLang="en-US"/>
              <a:t>。</a:t>
            </a:r>
            <a:endParaRPr lang="en-US" altLang="zh-CN"/>
          </a:p>
          <a:p>
            <a:r>
              <a:rPr lang="zh-CN" altLang="en-US"/>
              <a:t>思考： </a:t>
            </a:r>
            <a:r>
              <a:rPr lang="en-US" altLang="zh-CN"/>
              <a:t>person.display();</a:t>
            </a:r>
            <a:r>
              <a:rPr lang="zh-CN" altLang="en-US"/>
              <a:t>将执行子类还是父类定义的方法？ </a:t>
            </a:r>
            <a:endParaRPr lang="en-US" altLang="zh-CN"/>
          </a:p>
          <a:p>
            <a:pPr lvl="1"/>
            <a:r>
              <a:rPr lang="zh-CN" altLang="en-US"/>
              <a:t>子类的。在运行时期，将根据</a:t>
            </a:r>
            <a:r>
              <a:rPr lang="en-US" altLang="zh-CN"/>
              <a:t>person</a:t>
            </a:r>
            <a:r>
              <a:rPr lang="zh-CN" altLang="en-US"/>
              <a:t>这个对象引用实际的类型来获取对应的方法。所以才有多态性。一个基类的对象引用，被赋予不同的子类对象引用，执行该方法时，将表现出不同的行为。</a:t>
            </a:r>
            <a:endParaRPr lang="en-US" altLang="zh-CN"/>
          </a:p>
          <a:p>
            <a:pPr lvl="1"/>
            <a:endParaRPr lang="zh-CN" altLang="en-US" dirty="0"/>
          </a:p>
        </p:txBody>
      </p:sp>
      <p:sp>
        <p:nvSpPr>
          <p:cNvPr id="5" name="Rectangle 4"/>
          <p:cNvSpPr txBox="1">
            <a:spLocks noChangeArrowheads="1"/>
          </p:cNvSpPr>
          <p:nvPr/>
        </p:nvSpPr>
        <p:spPr bwMode="auto">
          <a:xfrm>
            <a:off x="1419860" y="4329573"/>
            <a:ext cx="6049963" cy="2592387"/>
          </a:xfrm>
          <a:prstGeom prst="rect">
            <a:avLst/>
          </a:prstGeom>
          <a:solidFill>
            <a:srgbClr val="FFCC99"/>
          </a:solidFill>
          <a:ln>
            <a:solidFill>
              <a:schemeClr val="bg1"/>
            </a:solidFill>
            <a:miter lim="800000"/>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en-US" altLang="zh-CN" sz="2000" kern="0" dirty="0">
                <a:ea typeface="宋体" panose="02010600030101010101" pitchFamily="2" charset="-122"/>
              </a:rPr>
              <a:t>public class Test{</a:t>
            </a:r>
          </a:p>
          <a:p>
            <a:pPr marL="0" indent="0">
              <a:buFontTx/>
              <a:buNone/>
              <a:defRPr/>
            </a:pPr>
            <a:r>
              <a:rPr lang="en-US" altLang="zh-CN" sz="2000" kern="0" dirty="0">
                <a:ea typeface="宋体" panose="02010600030101010101" pitchFamily="2" charset="-122"/>
              </a:rPr>
              <a:t>    public static void main(String[] </a:t>
            </a:r>
            <a:r>
              <a:rPr lang="en-US" altLang="zh-CN" sz="2000" kern="0" dirty="0" err="1">
                <a:ea typeface="宋体" panose="02010600030101010101" pitchFamily="2" charset="-122"/>
              </a:rPr>
              <a:t>args</a:t>
            </a:r>
            <a:r>
              <a:rPr lang="en-US" altLang="zh-CN" sz="2000" kern="0" dirty="0">
                <a:ea typeface="宋体" panose="02010600030101010101" pitchFamily="2" charset="-122"/>
              </a:rPr>
              <a:t>){</a:t>
            </a:r>
          </a:p>
          <a:p>
            <a:pPr marL="0" indent="0">
              <a:buFontTx/>
              <a:buNone/>
              <a:defRPr/>
            </a:pPr>
            <a:r>
              <a:rPr lang="en-US" altLang="zh-CN" sz="2000" kern="0" dirty="0">
                <a:ea typeface="宋体" panose="02010600030101010101" pitchFamily="2" charset="-122"/>
              </a:rPr>
              <a:t>        Person </a:t>
            </a:r>
            <a:r>
              <a:rPr lang="en-US" altLang="zh-CN" sz="2000" kern="0" dirty="0" err="1">
                <a:ea typeface="宋体" panose="02010600030101010101" pitchFamily="2" charset="-122"/>
              </a:rPr>
              <a:t>person</a:t>
            </a:r>
            <a:r>
              <a:rPr lang="en-US" altLang="zh-CN" sz="2000" kern="0" dirty="0">
                <a:ea typeface="宋体" panose="02010600030101010101" pitchFamily="2" charset="-122"/>
              </a:rPr>
              <a:t> = new Teacher(); //</a:t>
            </a:r>
            <a:r>
              <a:rPr lang="zh-CN" altLang="en-US" sz="2000" kern="0" dirty="0">
                <a:ea typeface="宋体" panose="02010600030101010101" pitchFamily="2" charset="-122"/>
              </a:rPr>
              <a:t>向上转型</a:t>
            </a:r>
            <a:endParaRPr lang="en-US" altLang="zh-CN" sz="2000" kern="0" dirty="0">
              <a:ea typeface="宋体" panose="02010600030101010101" pitchFamily="2" charset="-122"/>
            </a:endParaRPr>
          </a:p>
          <a:p>
            <a:pPr marL="0" indent="0">
              <a:buFontTx/>
              <a:buNone/>
              <a:defRPr/>
            </a:pPr>
            <a:r>
              <a:rPr lang="en-US" altLang="zh-CN" sz="2000" kern="0" dirty="0">
                <a:ea typeface="宋体" panose="02010600030101010101" pitchFamily="2" charset="-122"/>
              </a:rPr>
              <a:t>        </a:t>
            </a:r>
            <a:r>
              <a:rPr lang="en-US" altLang="zh-CN" sz="2000" kern="0" dirty="0" err="1">
                <a:ea typeface="宋体" panose="02010600030101010101" pitchFamily="2" charset="-122"/>
              </a:rPr>
              <a:t>person.display</a:t>
            </a:r>
            <a:r>
              <a:rPr lang="en-US" altLang="zh-CN" sz="2000" kern="0" dirty="0">
                <a:ea typeface="宋体" panose="02010600030101010101" pitchFamily="2" charset="-122"/>
              </a:rPr>
              <a:t>();</a:t>
            </a:r>
          </a:p>
          <a:p>
            <a:pPr marL="0" indent="0">
              <a:buFontTx/>
              <a:buNone/>
              <a:defRPr/>
            </a:pPr>
            <a:r>
              <a:rPr lang="en-US" altLang="zh-CN" sz="2000" kern="0" dirty="0">
                <a:ea typeface="宋体" panose="02010600030101010101" pitchFamily="2" charset="-122"/>
              </a:rPr>
              <a:t>        </a:t>
            </a:r>
            <a:r>
              <a:rPr lang="en-US" altLang="zh-CN" sz="2000" kern="0" dirty="0" err="1">
                <a:ea typeface="宋体" panose="02010600030101010101" pitchFamily="2" charset="-122"/>
              </a:rPr>
              <a:t>person.displayEx</a:t>
            </a:r>
            <a:r>
              <a:rPr lang="en-US" altLang="zh-CN" sz="2000" kern="0" dirty="0">
                <a:ea typeface="宋体" panose="02010600030101010101" pitchFamily="2" charset="-122"/>
              </a:rPr>
              <a:t>();</a:t>
            </a:r>
          </a:p>
          <a:p>
            <a:pPr marL="0" indent="0">
              <a:buFontTx/>
              <a:buNone/>
              <a:defRPr/>
            </a:pPr>
            <a:r>
              <a:rPr lang="en-US" altLang="zh-CN" sz="2000" kern="0" dirty="0">
                <a:ea typeface="宋体" panose="02010600030101010101" pitchFamily="2" charset="-122"/>
              </a:rPr>
              <a:t>    }</a:t>
            </a:r>
          </a:p>
          <a:p>
            <a:pPr marL="0" indent="0">
              <a:buFontTx/>
              <a:buNone/>
              <a:defRPr/>
            </a:pPr>
            <a:r>
              <a:rPr lang="en-US" altLang="zh-CN" sz="2000" kern="0" dirty="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多态的实现</a:t>
            </a:r>
          </a:p>
        </p:txBody>
      </p:sp>
      <p:sp>
        <p:nvSpPr>
          <p:cNvPr id="16387" name="内容占位符 2"/>
          <p:cNvSpPr>
            <a:spLocks noGrp="1"/>
          </p:cNvSpPr>
          <p:nvPr>
            <p:ph idx="1"/>
          </p:nvPr>
        </p:nvSpPr>
        <p:spPr/>
        <p:txBody>
          <a:bodyPr/>
          <a:lstStyle/>
          <a:p>
            <a:r>
              <a:rPr lang="zh-CN" altLang="en-US"/>
              <a:t>对于父类中定义的方法，如果子类中重写了该方法，那么父类类型的引用将会调用子类中的定义的这个方法，这就是动态连接。</a:t>
            </a:r>
            <a:endParaRPr lang="en-US" altLang="zh-CN"/>
          </a:p>
          <a:p>
            <a:r>
              <a:rPr lang="zh-CN" altLang="en-US"/>
              <a:t>父类中的一个方法只有在父类中定义而在子类中没有重写的情况下，才可以被父类类型的引用调用。</a:t>
            </a:r>
            <a:endParaRPr lang="en-US" altLang="zh-CN"/>
          </a:p>
          <a:p>
            <a:r>
              <a:rPr lang="zh-CN" altLang="en-US"/>
              <a:t>对于子类中定义而父类中没有的方法，它是无可奈何的。</a:t>
            </a:r>
            <a:endParaRPr lang="en-US" altLang="zh-CN"/>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a:t>多态的实现</a:t>
            </a:r>
          </a:p>
        </p:txBody>
      </p:sp>
      <p:sp>
        <p:nvSpPr>
          <p:cNvPr id="9" name="Rectangle 4"/>
          <p:cNvSpPr txBox="1">
            <a:spLocks noGrp="1" noChangeArrowheads="1"/>
          </p:cNvSpPr>
          <p:nvPr>
            <p:ph idx="1"/>
          </p:nvPr>
        </p:nvSpPr>
        <p:spPr/>
        <p:txBody>
          <a:bodyPr/>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altLang="zh-CN" dirty="0"/>
          </a:p>
        </p:txBody>
      </p:sp>
      <p:sp>
        <p:nvSpPr>
          <p:cNvPr id="7" name="Rectangle 4"/>
          <p:cNvSpPr txBox="1">
            <a:spLocks noChangeArrowheads="1"/>
          </p:cNvSpPr>
          <p:nvPr/>
        </p:nvSpPr>
        <p:spPr bwMode="auto">
          <a:xfrm>
            <a:off x="324838" y="1052736"/>
            <a:ext cx="5083175" cy="5184576"/>
          </a:xfrm>
          <a:prstGeom prst="rect">
            <a:avLst/>
          </a:prstGeom>
          <a:solidFill>
            <a:srgbClr val="FFCC99"/>
          </a:solidFill>
          <a:ln>
            <a:solidFill>
              <a:schemeClr val="bg1"/>
            </a:solidFill>
            <a:miter lim="800000"/>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en-US" altLang="zh-CN" sz="1400" kern="0" dirty="0"/>
              <a:t>class Person {</a:t>
            </a:r>
          </a:p>
          <a:p>
            <a:pPr marL="457200" lvl="1" indent="0">
              <a:buFontTx/>
              <a:buNone/>
              <a:defRPr/>
            </a:pPr>
            <a:r>
              <a:rPr lang="en-US" altLang="zh-CN" sz="1400" kern="0" dirty="0"/>
              <a:t>private String name;</a:t>
            </a:r>
          </a:p>
          <a:p>
            <a:pPr marL="457200" lvl="1" indent="0">
              <a:buFontTx/>
              <a:buNone/>
              <a:defRPr/>
            </a:pPr>
            <a:r>
              <a:rPr lang="en-US" altLang="zh-CN" sz="1400" kern="0" dirty="0"/>
              <a:t>public  void display() { </a:t>
            </a:r>
          </a:p>
          <a:p>
            <a:pPr marL="457200" lvl="1" indent="0">
              <a:buFontTx/>
              <a:buNone/>
              <a:defRPr/>
            </a:pPr>
            <a:r>
              <a:rPr lang="en-US" altLang="zh-CN" sz="1400" kern="0" dirty="0"/>
              <a:t>    </a:t>
            </a:r>
            <a:r>
              <a:rPr lang="en-US" altLang="zh-CN" sz="1400" kern="0" dirty="0" err="1"/>
              <a:t>System.out.println</a:t>
            </a:r>
            <a:r>
              <a:rPr lang="en-US" altLang="zh-CN" sz="1400" kern="0" dirty="0"/>
              <a:t>(</a:t>
            </a:r>
            <a:r>
              <a:rPr lang="en-US" altLang="zh-CN" sz="1400" dirty="0"/>
              <a:t>"</a:t>
            </a:r>
            <a:r>
              <a:rPr lang="en-US" altLang="zh-CN" sz="1400" kern="0" dirty="0"/>
              <a:t>Person display</a:t>
            </a:r>
            <a:r>
              <a:rPr lang="en-US" altLang="zh-CN" sz="1400" dirty="0"/>
              <a:t>"</a:t>
            </a:r>
            <a:r>
              <a:rPr lang="en-US" altLang="zh-CN" sz="1400" kern="0" dirty="0"/>
              <a:t>);</a:t>
            </a:r>
          </a:p>
          <a:p>
            <a:pPr marL="457200" lvl="1" indent="0">
              <a:buFontTx/>
              <a:buNone/>
              <a:defRPr/>
            </a:pPr>
            <a:r>
              <a:rPr lang="en-US" altLang="zh-CN" sz="1400" kern="0" dirty="0"/>
              <a:t>}</a:t>
            </a:r>
          </a:p>
          <a:p>
            <a:pPr marL="0" indent="0">
              <a:buFontTx/>
              <a:buNone/>
              <a:defRPr/>
            </a:pPr>
            <a:r>
              <a:rPr lang="en-US" altLang="zh-CN" sz="1400" kern="0" dirty="0"/>
              <a:t>}</a:t>
            </a:r>
          </a:p>
          <a:p>
            <a:pPr marL="0" indent="0">
              <a:buFontTx/>
              <a:buNone/>
              <a:defRPr/>
            </a:pPr>
            <a:r>
              <a:rPr lang="en-US" altLang="zh-CN" sz="1400" kern="0" dirty="0"/>
              <a:t>class Teacher extends Person {</a:t>
            </a:r>
          </a:p>
          <a:p>
            <a:pPr marL="457200" lvl="1" indent="0">
              <a:buFontTx/>
              <a:buNone/>
              <a:defRPr/>
            </a:pPr>
            <a:r>
              <a:rPr lang="en-US" altLang="zh-CN" sz="1400" kern="0" dirty="0"/>
              <a:t>public void display() {</a:t>
            </a:r>
          </a:p>
          <a:p>
            <a:pPr marL="457200" lvl="1" indent="0">
              <a:buFontTx/>
              <a:buNone/>
              <a:defRPr/>
            </a:pPr>
            <a:r>
              <a:rPr lang="en-US" altLang="zh-CN" sz="1400" kern="0" dirty="0"/>
              <a:t>    </a:t>
            </a:r>
            <a:r>
              <a:rPr lang="en-US" altLang="zh-CN" sz="1400" kern="0" dirty="0" err="1"/>
              <a:t>System.out.println</a:t>
            </a:r>
            <a:r>
              <a:rPr lang="en-US" altLang="zh-CN" sz="1400" kern="0" dirty="0"/>
              <a:t>(</a:t>
            </a:r>
            <a:r>
              <a:rPr lang="en-US" altLang="zh-CN" sz="1400" dirty="0"/>
              <a:t>"</a:t>
            </a:r>
            <a:r>
              <a:rPr lang="en-US" altLang="zh-CN" sz="1400" kern="0" dirty="0"/>
              <a:t>Teacher display</a:t>
            </a:r>
            <a:r>
              <a:rPr lang="en-US" altLang="zh-CN" sz="1400" dirty="0"/>
              <a:t>"</a:t>
            </a:r>
            <a:r>
              <a:rPr lang="en-US" altLang="zh-CN" sz="1400" kern="0" dirty="0"/>
              <a:t>);</a:t>
            </a:r>
          </a:p>
          <a:p>
            <a:pPr marL="457200" lvl="1" indent="0">
              <a:buFontTx/>
              <a:buNone/>
              <a:defRPr/>
            </a:pPr>
            <a:r>
              <a:rPr lang="en-US" altLang="zh-CN" sz="1400" kern="0" dirty="0"/>
              <a:t>}</a:t>
            </a:r>
          </a:p>
          <a:p>
            <a:pPr marL="0" indent="0">
              <a:buFontTx/>
              <a:buNone/>
              <a:defRPr/>
            </a:pPr>
            <a:r>
              <a:rPr lang="en-US" altLang="zh-CN" sz="1400" kern="0"/>
              <a:t>}</a:t>
            </a:r>
            <a:endParaRPr lang="en-US" altLang="zh-CN" sz="1400" kern="0" dirty="0"/>
          </a:p>
          <a:p>
            <a:pPr marL="0" indent="0">
              <a:buFontTx/>
              <a:buNone/>
              <a:defRPr/>
            </a:pPr>
            <a:r>
              <a:rPr lang="en-US" altLang="zh-CN" sz="1400" dirty="0"/>
              <a:t>class </a:t>
            </a:r>
            <a:r>
              <a:rPr lang="en-US" altLang="zh-CN" sz="1400" dirty="0">
                <a:ea typeface="宋体" panose="02010600030101010101" pitchFamily="2" charset="-122"/>
              </a:rPr>
              <a:t>Student </a:t>
            </a:r>
            <a:r>
              <a:rPr lang="en-US" altLang="zh-CN" sz="1400" dirty="0"/>
              <a:t>extends Person{</a:t>
            </a:r>
          </a:p>
          <a:p>
            <a:pPr marL="457200" lvl="1" indent="0">
              <a:buFontTx/>
              <a:buNone/>
              <a:defRPr/>
            </a:pPr>
            <a:r>
              <a:rPr lang="en-US" altLang="zh-CN" sz="1400" dirty="0"/>
              <a:t>public void display(){</a:t>
            </a:r>
          </a:p>
          <a:p>
            <a:pPr marL="457200" lvl="1" indent="0">
              <a:buFontTx/>
              <a:buNone/>
              <a:defRPr/>
            </a:pPr>
            <a:r>
              <a:rPr lang="en-US" altLang="zh-CN" sz="1400" dirty="0"/>
              <a:t>    </a:t>
            </a:r>
            <a:r>
              <a:rPr lang="en-US" altLang="zh-CN" sz="1400" dirty="0" err="1"/>
              <a:t>System.out.println</a:t>
            </a:r>
            <a:r>
              <a:rPr lang="en-US" altLang="zh-CN" sz="1400" dirty="0"/>
              <a:t>("</a:t>
            </a:r>
            <a:r>
              <a:rPr lang="en-US" altLang="zh-CN" sz="1400" dirty="0">
                <a:ea typeface="宋体" panose="02010600030101010101" pitchFamily="2" charset="-122"/>
              </a:rPr>
              <a:t>Student </a:t>
            </a:r>
            <a:r>
              <a:rPr lang="en-US" altLang="zh-CN" sz="1400" dirty="0"/>
              <a:t>display");</a:t>
            </a:r>
          </a:p>
          <a:p>
            <a:pPr marL="457200" lvl="1" indent="0">
              <a:buFontTx/>
              <a:buNone/>
              <a:defRPr/>
            </a:pPr>
            <a:r>
              <a:rPr lang="en-US" altLang="zh-CN" sz="1400" dirty="0"/>
              <a:t>}</a:t>
            </a:r>
          </a:p>
          <a:p>
            <a:pPr marL="457200" lvl="1" indent="0">
              <a:buFontTx/>
              <a:buNone/>
              <a:defRPr/>
            </a:pPr>
            <a:r>
              <a:rPr lang="en-US" altLang="zh-CN" sz="1400" dirty="0"/>
              <a:t>public void </a:t>
            </a:r>
            <a:r>
              <a:rPr lang="en-US" altLang="zh-CN" sz="1400" dirty="0" err="1"/>
              <a:t>displayEx</a:t>
            </a:r>
            <a:r>
              <a:rPr lang="en-US" altLang="zh-CN" sz="1400" dirty="0"/>
              <a:t>{</a:t>
            </a:r>
          </a:p>
          <a:p>
            <a:pPr marL="457200" lvl="1" indent="0">
              <a:buFontTx/>
              <a:buNone/>
              <a:defRPr/>
            </a:pPr>
            <a:r>
              <a:rPr lang="en-US" altLang="zh-CN" sz="1400" dirty="0"/>
              <a:t>    </a:t>
            </a:r>
            <a:r>
              <a:rPr lang="en-US" altLang="zh-CN" sz="1400" dirty="0" err="1"/>
              <a:t>System.out.println</a:t>
            </a:r>
            <a:r>
              <a:rPr lang="en-US" altLang="zh-CN" sz="1400" dirty="0"/>
              <a:t>("Extend from Person");</a:t>
            </a:r>
          </a:p>
          <a:p>
            <a:pPr marL="457200" lvl="1" indent="0">
              <a:buFontTx/>
              <a:buNone/>
              <a:defRPr/>
            </a:pPr>
            <a:r>
              <a:rPr lang="en-US" altLang="zh-CN" sz="1400" dirty="0"/>
              <a:t>}</a:t>
            </a:r>
          </a:p>
          <a:p>
            <a:pPr marL="0" indent="0">
              <a:buFontTx/>
              <a:buNone/>
              <a:defRPr/>
            </a:pPr>
            <a:r>
              <a:rPr lang="en-US" altLang="zh-CN" sz="1400" dirty="0"/>
              <a:t>}</a:t>
            </a:r>
          </a:p>
        </p:txBody>
      </p:sp>
      <p:sp>
        <p:nvSpPr>
          <p:cNvPr id="3" name="矩形 2"/>
          <p:cNvSpPr/>
          <p:nvPr/>
        </p:nvSpPr>
        <p:spPr>
          <a:xfrm>
            <a:off x="5866321" y="4247273"/>
            <a:ext cx="1947862" cy="584200"/>
          </a:xfrm>
          <a:prstGeom prst="rect">
            <a:avLst/>
          </a:prstGeom>
          <a:solidFill>
            <a:srgbClr val="FFCC99"/>
          </a:solidFill>
          <a:ln>
            <a:solidFill>
              <a:schemeClr val="bg1"/>
            </a:solidFill>
          </a:ln>
        </p:spPr>
        <p:txBody>
          <a:bodyPr>
            <a:spAutoFit/>
          </a:bodyPr>
          <a:lstStyle/>
          <a:p>
            <a:pPr>
              <a:defRPr/>
            </a:pPr>
            <a:r>
              <a:rPr lang="en-US" altLang="zh-CN" sz="1600" dirty="0">
                <a:solidFill>
                  <a:schemeClr val="tx1"/>
                </a:solidFill>
                <a:latin typeface="Arial" panose="020B0604020202020204" pitchFamily="34" charset="0"/>
                <a:ea typeface="宋体" panose="02010600030101010101" pitchFamily="2" charset="-122"/>
              </a:rPr>
              <a:t>Teacher display</a:t>
            </a:r>
          </a:p>
          <a:p>
            <a:pPr>
              <a:defRPr/>
            </a:pPr>
            <a:r>
              <a:rPr lang="en-US" altLang="zh-CN" sz="1600" dirty="0">
                <a:solidFill>
                  <a:schemeClr val="tx1"/>
                </a:solidFill>
                <a:latin typeface="Arial" panose="020B0604020202020204" pitchFamily="34" charset="0"/>
                <a:ea typeface="宋体" panose="02010600030101010101" pitchFamily="2" charset="-122"/>
              </a:rPr>
              <a:t>Student display</a:t>
            </a:r>
            <a:endParaRPr lang="en-US" altLang="zh-CN" dirty="0">
              <a:solidFill>
                <a:schemeClr val="tx1"/>
              </a:solidFill>
              <a:latin typeface="Arial" panose="020B0604020202020204" pitchFamily="34" charset="0"/>
              <a:ea typeface="宋体" panose="02010600030101010101" pitchFamily="2" charset="-122"/>
            </a:endParaRPr>
          </a:p>
        </p:txBody>
      </p:sp>
      <p:sp>
        <p:nvSpPr>
          <p:cNvPr id="8" name="Rectangle 4"/>
          <p:cNvSpPr txBox="1">
            <a:spLocks noChangeArrowheads="1"/>
          </p:cNvSpPr>
          <p:nvPr/>
        </p:nvSpPr>
        <p:spPr bwMode="auto">
          <a:xfrm>
            <a:off x="4788024" y="1055926"/>
            <a:ext cx="4104456" cy="2304256"/>
          </a:xfrm>
          <a:prstGeom prst="rect">
            <a:avLst/>
          </a:prstGeom>
          <a:solidFill>
            <a:srgbClr val="FFCC99"/>
          </a:solidFill>
          <a:ln>
            <a:solidFill>
              <a:schemeClr val="bg1"/>
            </a:solidFill>
            <a:miter lim="800000"/>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l">
              <a:buNone/>
            </a:pPr>
            <a:r>
              <a:rPr lang="en-US" altLang="zh-CN" sz="1600"/>
              <a:t>public class Test{</a:t>
            </a:r>
          </a:p>
          <a:p>
            <a:pPr marL="0" indent="0" algn="l">
              <a:buNone/>
            </a:pPr>
            <a:r>
              <a:rPr lang="en-US" altLang="zh-CN" sz="1600"/>
              <a:t>    public static void main(String[] args){</a:t>
            </a:r>
          </a:p>
          <a:p>
            <a:pPr marL="0" indent="0" algn="l">
              <a:buNone/>
            </a:pPr>
            <a:r>
              <a:rPr lang="en-US" altLang="zh-CN" sz="1600"/>
              <a:t>        Person p = new Teacher();</a:t>
            </a:r>
          </a:p>
          <a:p>
            <a:pPr marL="0" indent="0" algn="l">
              <a:buNone/>
            </a:pPr>
            <a:r>
              <a:rPr lang="en-US" altLang="zh-CN" sz="1600"/>
              <a:t>        </a:t>
            </a:r>
            <a:r>
              <a:rPr lang="en-US" altLang="zh-CN" sz="1600">
                <a:sym typeface="+mn-ea"/>
              </a:rPr>
              <a:t>p.display();</a:t>
            </a:r>
            <a:endParaRPr lang="en-US" altLang="zh-CN" sz="1600"/>
          </a:p>
          <a:p>
            <a:pPr marL="0" indent="0" algn="l">
              <a:buNone/>
            </a:pPr>
            <a:r>
              <a:rPr lang="en-US" altLang="zh-CN" sz="1600"/>
              <a:t>        p = new Student();</a:t>
            </a:r>
          </a:p>
          <a:p>
            <a:pPr marL="0" indent="0" algn="l">
              <a:buNone/>
            </a:pPr>
            <a:r>
              <a:rPr lang="en-US" altLang="zh-CN" sz="1600"/>
              <a:t>        p.display();</a:t>
            </a:r>
          </a:p>
          <a:p>
            <a:pPr marL="0" indent="0" algn="l">
              <a:buNone/>
            </a:pPr>
            <a:r>
              <a:rPr lang="en-US" altLang="zh-CN" sz="1600"/>
              <a:t>        </a:t>
            </a:r>
          </a:p>
          <a:p>
            <a:pPr marL="0" indent="0" algn="l">
              <a:buNone/>
            </a:pPr>
            <a:r>
              <a:rPr lang="en-US" altLang="zh-CN" sz="1600"/>
              <a:t>    }</a:t>
            </a:r>
          </a:p>
          <a:p>
            <a:pPr marL="0" indent="0" algn="l">
              <a:buNone/>
            </a:pPr>
            <a:r>
              <a:rPr lang="en-US" altLang="zh-CN" sz="1600"/>
              <a:t>}</a:t>
            </a:r>
            <a:endParaRPr lang="en-US"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3"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r>
              <a:rPr lang="zh-CN" altLang="en-US"/>
              <a:t>多态的概念</a:t>
            </a:r>
            <a:endParaRPr lang="en-US" altLang="zh-CN"/>
          </a:p>
          <a:p>
            <a:r>
              <a:rPr lang="zh-CN" altLang="en-US"/>
              <a:t>多态的实现</a:t>
            </a:r>
            <a:endParaRPr lang="en-US" altLang="zh-CN"/>
          </a:p>
          <a:p>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ctrTitle" idx="4294967295"/>
          </p:nvPr>
        </p:nvSpPr>
        <p:spPr bwMode="auto">
          <a:xfrm>
            <a:off x="899592"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a:solidFill>
                  <a:srgbClr val="C00000"/>
                </a:solidFill>
                <a:ea typeface="宋体" panose="02010600030101010101" pitchFamily="2" charset="-122"/>
              </a:rPr>
              <a:t>Thank You</a:t>
            </a:r>
            <a:endParaRPr lang="zh-CN" altLang="en-US" sz="5400" b="1">
              <a:solidFill>
                <a:srgbClr val="C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utoUpdateAnimBg="0"/>
    </p:bld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776</Words>
  <Application>Microsoft Office PowerPoint</Application>
  <PresentationFormat>全屏显示(4:3)</PresentationFormat>
  <Paragraphs>102</Paragraphs>
  <Slides>9</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华文新魏</vt:lpstr>
      <vt:lpstr>宋体</vt:lpstr>
      <vt:lpstr>微软雅黑</vt:lpstr>
      <vt:lpstr>Arial</vt:lpstr>
      <vt:lpstr>3_Default Design</vt:lpstr>
      <vt:lpstr>多态 </vt:lpstr>
      <vt:lpstr>讲授思路　　　　　　　　　</vt:lpstr>
      <vt:lpstr>多态的概念</vt:lpstr>
      <vt:lpstr>多态的实现</vt:lpstr>
      <vt:lpstr>多态的实现</vt:lpstr>
      <vt:lpstr>多态的实现</vt:lpstr>
      <vt:lpstr>多态的实现</vt:lpstr>
      <vt:lpstr>总结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注释、标识符、关键字 </dc:title>
  <dc:creator/>
  <cp:lastModifiedBy>武永亮</cp:lastModifiedBy>
  <cp:revision>70</cp:revision>
  <dcterms:created xsi:type="dcterms:W3CDTF">2017-01-10T07:47:00Z</dcterms:created>
  <dcterms:modified xsi:type="dcterms:W3CDTF">2018-07-26T08:18:45Z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