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0" r:id="rId3"/>
    <p:sldId id="276" r:id="rId4"/>
    <p:sldId id="277" r:id="rId5"/>
    <p:sldId id="278" r:id="rId6"/>
    <p:sldId id="279" r:id="rId7"/>
    <p:sldId id="280" r:id="rId8"/>
    <p:sldId id="261" r:id="rId9"/>
    <p:sldId id="265" r:id="rId10"/>
    <p:sldId id="269" r:id="rId11"/>
    <p:sldId id="273" r:id="rId12"/>
    <p:sldId id="268" r:id="rId13"/>
    <p:sldId id="266" r:id="rId14"/>
    <p:sldId id="270" r:id="rId15"/>
    <p:sldId id="271" r:id="rId16"/>
    <p:sldId id="275" r:id="rId17"/>
    <p:sldId id="274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0E184-71B1-4987-AC10-28E614CE9C5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4F96-A4B2-46DA-AB39-C664E69B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7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E9A1B-E411-497C-B930-07D9B41A1C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第十一讲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shell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脚本基础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变量查看与清除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用</a:t>
            </a:r>
            <a:r>
              <a:rPr lang="en-US" altLang="zh-CN" sz="2400" dirty="0"/>
              <a:t>set</a:t>
            </a:r>
            <a:r>
              <a:rPr lang="zh-CN" altLang="en-US" sz="2400" dirty="0"/>
              <a:t>命令可以查看所有的变量。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可以使用 </a:t>
            </a:r>
            <a:r>
              <a:rPr lang="en-US" altLang="zh-CN" sz="2400" dirty="0"/>
              <a:t>set  | grep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 </a:t>
            </a:r>
            <a:r>
              <a:rPr lang="zh-CN" altLang="en-US" sz="2400" dirty="0"/>
              <a:t>进行搜索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unset VAR</a:t>
            </a:r>
            <a:r>
              <a:rPr lang="zh-CN" altLang="en-US" sz="2400" dirty="0"/>
              <a:t>命令可以清除变量</a:t>
            </a:r>
            <a:r>
              <a:rPr lang="en-US" altLang="zh-CN" sz="2400" dirty="0"/>
              <a:t>VAR</a:t>
            </a:r>
            <a:r>
              <a:rPr lang="zh-CN" altLang="en-US" sz="2400" dirty="0"/>
              <a:t>，相当于没有定义过。使用空格分隔多个变量。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7368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变量设置后，是可以修改值的：</a:t>
            </a:r>
            <a:r>
              <a:rPr lang="en-US" altLang="zh-CN" sz="2400" dirty="0"/>
              <a:t>a=12; a=13</a:t>
            </a:r>
            <a:r>
              <a:rPr lang="zh-CN" altLang="en-US" sz="2400" dirty="0"/>
              <a:t>，此时</a:t>
            </a:r>
            <a:r>
              <a:rPr lang="en-US" altLang="zh-CN" sz="2400" dirty="0"/>
              <a:t>a</a:t>
            </a:r>
            <a:r>
              <a:rPr lang="zh-CN" altLang="en-US" sz="2400" dirty="0"/>
              <a:t>的值就是</a:t>
            </a:r>
            <a:r>
              <a:rPr lang="en-US" altLang="zh-CN" sz="2400" dirty="0"/>
              <a:t>13</a:t>
            </a: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err="1"/>
              <a:t>readonly</a:t>
            </a:r>
            <a:r>
              <a:rPr lang="zh-CN" altLang="en-US" sz="2400" dirty="0"/>
              <a:t>把变量设置为只读：</a:t>
            </a:r>
            <a:r>
              <a:rPr lang="en-US" altLang="zh-CN" sz="2400" dirty="0" err="1"/>
              <a:t>readonly</a:t>
            </a:r>
            <a:r>
              <a:rPr lang="en-US" altLang="zh-CN" sz="2400" dirty="0"/>
              <a:t>  a</a:t>
            </a: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但是设置之后，只读变量就无法更改和清除。除非重置</a:t>
            </a:r>
            <a:r>
              <a:rPr lang="en-US" altLang="zh-CN" sz="2400" dirty="0"/>
              <a:t>shell</a:t>
            </a:r>
            <a:r>
              <a:rPr lang="zh-CN" altLang="en-US" sz="2400" dirty="0"/>
              <a:t>环境。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支持算术运算，并且</a:t>
            </a:r>
            <a:r>
              <a:rPr lang="en-US" altLang="zh-CN" sz="2400" dirty="0"/>
              <a:t>shell</a:t>
            </a:r>
            <a:r>
              <a:rPr lang="zh-CN" altLang="en-US" sz="2400" dirty="0"/>
              <a:t>会对</a:t>
            </a:r>
            <a:r>
              <a:rPr lang="en-US" altLang="zh-CN" sz="2400" dirty="0"/>
              <a:t>$((····))</a:t>
            </a:r>
            <a:r>
              <a:rPr lang="zh-CN" altLang="en-US" sz="2400" dirty="0"/>
              <a:t>里的算数表达式进行运算。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/>
              <a:t>a=12;b=14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/>
              <a:t>x=$(($a+$b))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/>
              <a:t>echo  $x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400" dirty="0"/>
              <a:t>如果</a:t>
            </a:r>
            <a:r>
              <a:rPr lang="en-US" altLang="zh-CN" sz="2400" dirty="0"/>
              <a:t>b=12a</a:t>
            </a:r>
            <a:r>
              <a:rPr lang="zh-CN" altLang="en-US" sz="2400" dirty="0"/>
              <a:t>，此时会报错，但是如果以字母开头的文本，比如</a:t>
            </a:r>
            <a:r>
              <a:rPr lang="en-US" altLang="zh-CN" sz="2400" dirty="0"/>
              <a:t>b=a12</a:t>
            </a:r>
            <a:r>
              <a:rPr lang="zh-CN" altLang="en-US" sz="2400" dirty="0"/>
              <a:t>，则</a:t>
            </a:r>
            <a:r>
              <a:rPr lang="en-US" altLang="zh-CN" sz="2400" dirty="0"/>
              <a:t>x=$(($a+$b))</a:t>
            </a:r>
            <a:r>
              <a:rPr lang="zh-CN" altLang="en-US" sz="2400" dirty="0"/>
              <a:t>则直接就计算为</a:t>
            </a:r>
            <a:r>
              <a:rPr lang="en-US" altLang="zh-CN" sz="2400" dirty="0"/>
              <a:t>a</a:t>
            </a:r>
            <a:r>
              <a:rPr lang="zh-CN" altLang="en-US" sz="2400" dirty="0"/>
              <a:t>的数值，</a:t>
            </a:r>
            <a:r>
              <a:rPr lang="en-US" altLang="zh-CN" sz="2400" dirty="0"/>
              <a:t>b</a:t>
            </a:r>
            <a:r>
              <a:rPr lang="zh-CN" altLang="en-US" sz="2400" dirty="0"/>
              <a:t>转成数字为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E67-1862-47A3-8368-16DC248F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8A92-EFCF-4BD4-840B-8945E44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逻辑运算：</a:t>
            </a:r>
            <a:r>
              <a:rPr lang="en-US" altLang="zh-CN" sz="2400" dirty="0">
                <a:latin typeface="Roboto Mono Light" pitchFamily="2" charset="0"/>
              </a:rPr>
              <a:t>&amp;&amp;</a:t>
            </a:r>
            <a:r>
              <a:rPr lang="zh-CN" altLang="en-US" sz="2400" dirty="0">
                <a:latin typeface="Roboto Mono Light" pitchFamily="2" charset="0"/>
              </a:rPr>
              <a:t>，</a:t>
            </a:r>
            <a:r>
              <a:rPr lang="en-US" altLang="zh-CN" sz="2400" dirty="0">
                <a:latin typeface="Roboto Mono Light" pitchFamily="2" charset="0"/>
              </a:rPr>
              <a:t>||</a:t>
            </a:r>
            <a:r>
              <a:rPr lang="zh-CN" altLang="en-US" sz="2400" dirty="0">
                <a:latin typeface="Roboto Mono Light" pitchFamily="2" charset="0"/>
              </a:rPr>
              <a:t>， </a:t>
            </a:r>
            <a:r>
              <a:rPr lang="en-US" altLang="zh-CN" sz="2400" dirty="0">
                <a:latin typeface="Roboto Mono Light" pitchFamily="2" charset="0"/>
              </a:rPr>
              <a:t>!</a:t>
            </a:r>
            <a:r>
              <a:rPr lang="zh-CN" altLang="en-US" sz="2400" dirty="0">
                <a:latin typeface="Roboto Mono Light" pitchFamily="2" charset="0"/>
              </a:rPr>
              <a:t>。分别是</a:t>
            </a:r>
            <a:r>
              <a:rPr lang="en-US" altLang="zh-CN" sz="2400" dirty="0">
                <a:latin typeface="Roboto Mono Light" pitchFamily="2" charset="0"/>
              </a:rPr>
              <a:t>AND</a:t>
            </a:r>
            <a:r>
              <a:rPr lang="zh-CN" altLang="en-US" sz="2400" dirty="0">
                <a:latin typeface="Roboto Mono Light" pitchFamily="2" charset="0"/>
              </a:rPr>
              <a:t>，</a:t>
            </a:r>
            <a:r>
              <a:rPr lang="en-US" altLang="zh-CN" sz="2400" dirty="0">
                <a:latin typeface="Roboto Mono Light" pitchFamily="2" charset="0"/>
              </a:rPr>
              <a:t>OR</a:t>
            </a:r>
            <a:r>
              <a:rPr lang="zh-CN" altLang="en-US" sz="2400" dirty="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NOT</a:t>
            </a:r>
            <a:r>
              <a:rPr lang="zh-CN" altLang="en-US" sz="240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对逻辑运算来说，任何非</a:t>
            </a:r>
            <a:r>
              <a:rPr lang="en-US" altLang="zh-CN" sz="2400" dirty="0">
                <a:latin typeface="Roboto Mono Light" pitchFamily="2" charset="0"/>
              </a:rPr>
              <a:t>0</a:t>
            </a:r>
            <a:r>
              <a:rPr lang="zh-CN" altLang="en-US" sz="2400" dirty="0">
                <a:latin typeface="Roboto Mono Light" pitchFamily="2" charset="0"/>
              </a:rPr>
              <a:t>值都是</a:t>
            </a:r>
            <a:r>
              <a:rPr lang="zh-CN" altLang="en-US" sz="2400">
                <a:latin typeface="Roboto Mono Light" pitchFamily="2" charset="0"/>
              </a:rPr>
              <a:t>真。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r>
              <a:rPr lang="en-US" altLang="zh-CN" sz="2400" dirty="0">
                <a:latin typeface="Roboto Mono Light" pitchFamily="2" charset="0"/>
              </a:rPr>
              <a:t>echo  $((1&amp;&amp;0))  ;  echo $(( 2 || </a:t>
            </a:r>
            <a:r>
              <a:rPr lang="en-US" altLang="zh-CN" sz="2400">
                <a:latin typeface="Roboto Mono Light" pitchFamily="2" charset="0"/>
              </a:rPr>
              <a:t>0))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非数字格式逻辑运算：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b=</a:t>
            </a:r>
            <a:r>
              <a:rPr lang="en-US" altLang="zh-CN" dirty="0" err="1">
                <a:latin typeface="Roboto Mono Light" pitchFamily="2" charset="0"/>
              </a:rPr>
              <a:t>abc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echo  $(( 1 &amp;&amp; $b ))  //</a:t>
            </a:r>
            <a:r>
              <a:rPr lang="zh-CN" altLang="en-US" dirty="0">
                <a:latin typeface="Roboto Mono Light" pitchFamily="2" charset="0"/>
              </a:rPr>
              <a:t>输出是</a:t>
            </a:r>
            <a:r>
              <a:rPr lang="en-US" altLang="zh-CN" dirty="0">
                <a:latin typeface="Roboto Mono Light" pitchFamily="2" charset="0"/>
              </a:rPr>
              <a:t>0</a:t>
            </a: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/</a:t>
            </a:r>
            <a:r>
              <a:rPr lang="zh-CN" altLang="en-US" dirty="0">
                <a:latin typeface="Roboto Mono Light" pitchFamily="2" charset="0"/>
              </a:rPr>
              <a:t>*************</a:t>
            </a:r>
            <a:r>
              <a:rPr lang="en-US" altLang="zh-CN" dirty="0">
                <a:latin typeface="Roboto Mono Light" pitchFamily="2" charset="0"/>
              </a:rPr>
              <a:t>/</a:t>
            </a: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b=12a</a:t>
            </a: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echo $(( 1 &amp;&amp; $b)) //</a:t>
            </a:r>
            <a:r>
              <a:rPr lang="zh-CN" altLang="en-US">
                <a:latin typeface="Roboto Mono Light" pitchFamily="2" charset="0"/>
              </a:rPr>
              <a:t>提示错误</a:t>
            </a:r>
            <a:endParaRPr lang="en-US" altLang="zh-CN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&amp;&amp; || !</a:t>
            </a:r>
            <a:r>
              <a:rPr lang="zh-CN" altLang="en-US" sz="2400">
                <a:latin typeface="Roboto Mono Light" pitchFamily="2" charset="0"/>
              </a:rPr>
              <a:t>运算往往和</a:t>
            </a:r>
            <a:r>
              <a:rPr lang="en-US" altLang="zh-CN" sz="2400">
                <a:latin typeface="Roboto Mono Light" pitchFamily="2" charset="0"/>
              </a:rPr>
              <a:t>if</a:t>
            </a:r>
            <a:r>
              <a:rPr lang="zh-CN" altLang="en-US" sz="2400">
                <a:latin typeface="Roboto Mono Light" pitchFamily="2" charset="0"/>
              </a:rPr>
              <a:t>语句配合使用。</a:t>
            </a: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0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CA4B-9B33-4A7A-B5C8-EBEFD2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放进环境变量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0E58-FE8C-494D-B407-80E802E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Roboto Mono Light" pitchFamily="2" charset="0"/>
              </a:rPr>
              <a:t>环境变量是全局存在的，在任何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脚本中都可以直接</a:t>
            </a:r>
            <a:r>
              <a:rPr lang="zh-CN" altLang="en-US" sz="2400">
                <a:latin typeface="Roboto Mono Light" pitchFamily="2" charset="0"/>
              </a:rPr>
              <a:t>使用。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使用</a:t>
            </a:r>
            <a:r>
              <a:rPr lang="en-US" altLang="zh-CN" sz="2400" dirty="0" err="1">
                <a:latin typeface="Roboto Mono Light" pitchFamily="2" charset="0"/>
              </a:rPr>
              <a:t>env</a:t>
            </a:r>
            <a:r>
              <a:rPr lang="zh-CN" altLang="en-US" sz="2400" dirty="0">
                <a:latin typeface="Roboto Mono Light" pitchFamily="2" charset="0"/>
              </a:rPr>
              <a:t>查看环境</a:t>
            </a:r>
            <a:r>
              <a:rPr lang="zh-CN" altLang="en-US" sz="2400">
                <a:latin typeface="Roboto Mono Light" pitchFamily="2" charset="0"/>
              </a:rPr>
              <a:t>变量。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export  a</a:t>
            </a:r>
            <a:r>
              <a:rPr lang="zh-CN" altLang="en-US" sz="2400" dirty="0">
                <a:latin typeface="Roboto Mono Light" pitchFamily="2" charset="0"/>
              </a:rPr>
              <a:t>：把变量放到环境变量，环境变量是一个名称与值的简单</a:t>
            </a:r>
            <a:r>
              <a:rPr lang="zh-CN" altLang="en-US" sz="2400">
                <a:latin typeface="Roboto Mono Light" pitchFamily="2" charset="0"/>
              </a:rPr>
              <a:t>列表。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使用示例，</a:t>
            </a:r>
            <a:r>
              <a:rPr lang="en-US" altLang="zh-CN" sz="2400">
                <a:latin typeface="Roboto Mono Light" pitchFamily="2" charset="0"/>
              </a:rPr>
              <a:t>shell</a:t>
            </a:r>
            <a:r>
              <a:rPr lang="zh-CN" altLang="en-US" sz="2400">
                <a:latin typeface="Roboto Mono Light" pitchFamily="2" charset="0"/>
              </a:rPr>
              <a:t>中执行：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$ env | grep linux</a:t>
            </a: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$ linux=1</a:t>
            </a: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$ export linux</a:t>
            </a: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$ env | grep linux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3633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${#</a:t>
            </a:r>
            <a:r>
              <a:rPr lang="en-US" altLang="zh-CN" sz="2400" err="1"/>
              <a:t>var</a:t>
            </a:r>
            <a:r>
              <a:rPr lang="en-US" altLang="zh-CN" sz="2400"/>
              <a:t>}    </a:t>
            </a:r>
            <a:r>
              <a:rPr lang="zh-CN" altLang="en-US" sz="2400"/>
              <a:t>返回</a:t>
            </a:r>
            <a:r>
              <a:rPr lang="zh-CN" altLang="en-US" sz="2400" dirty="0"/>
              <a:t>变量值（字符串）的长度</a:t>
            </a:r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var:start_</a:t>
            </a:r>
            <a:r>
              <a:rPr lang="en-US" altLang="zh-CN" sz="2400" err="1"/>
              <a:t>index</a:t>
            </a:r>
            <a:r>
              <a:rPr lang="en-US" altLang="zh-CN" sz="2400"/>
              <a:t>}   </a:t>
            </a:r>
            <a:r>
              <a:rPr lang="zh-CN" altLang="en-US" sz="2400"/>
              <a:t>返回</a:t>
            </a:r>
            <a:r>
              <a:rPr lang="zh-CN" altLang="en-US" sz="2400" dirty="0"/>
              <a:t>从</a:t>
            </a:r>
            <a:r>
              <a:rPr lang="en-US" altLang="zh-CN" sz="2400" dirty="0" err="1"/>
              <a:t>start_index</a:t>
            </a:r>
            <a:r>
              <a:rPr lang="zh-CN" altLang="en-US" sz="2400" dirty="0"/>
              <a:t>开始一直到字符串结尾的字符串</a:t>
            </a:r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var:start_index:</a:t>
            </a:r>
            <a:r>
              <a:rPr lang="en-US" altLang="zh-CN" sz="2400" err="1"/>
              <a:t>length</a:t>
            </a:r>
            <a:r>
              <a:rPr lang="en-US" altLang="zh-CN" sz="2400"/>
              <a:t>}  </a:t>
            </a:r>
            <a:r>
              <a:rPr lang="zh-CN" altLang="en-US" sz="2400"/>
              <a:t>返回</a:t>
            </a:r>
            <a:r>
              <a:rPr lang="zh-CN" altLang="en-US" sz="2400" dirty="0"/>
              <a:t>从</a:t>
            </a:r>
            <a:r>
              <a:rPr lang="en-US" altLang="zh-CN" sz="2400" dirty="0" err="1"/>
              <a:t>start_index</a:t>
            </a:r>
            <a:r>
              <a:rPr lang="zh-CN" altLang="en-US" sz="2400" dirty="0"/>
              <a:t>开始的</a:t>
            </a:r>
            <a:r>
              <a:rPr lang="en-US" altLang="zh-CN" sz="2400" dirty="0"/>
              <a:t>length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:-</a:t>
            </a:r>
            <a:r>
              <a:rPr lang="en-US" altLang="zh-CN" sz="2400" err="1"/>
              <a:t>newstring</a:t>
            </a:r>
            <a:r>
              <a:rPr lang="en-US" altLang="zh-CN" sz="2400"/>
              <a:t>}  </a:t>
            </a:r>
            <a:r>
              <a:rPr lang="zh-CN" altLang="en-US" sz="2400"/>
              <a:t>如果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未定义或为空值，则返回</a:t>
            </a:r>
            <a:r>
              <a:rPr lang="en-US" altLang="zh-CN" sz="2400" dirty="0" err="1"/>
              <a:t>newstring</a:t>
            </a:r>
            <a:r>
              <a:rPr lang="zh-CN" altLang="en-US" sz="2400" dirty="0"/>
              <a:t>；否则返回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的值</a:t>
            </a:r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:=</a:t>
            </a:r>
            <a:r>
              <a:rPr lang="en-US" altLang="zh-CN" sz="2400" err="1"/>
              <a:t>newstring</a:t>
            </a:r>
            <a:r>
              <a:rPr lang="en-US" altLang="zh-CN" sz="2400"/>
              <a:t>}  </a:t>
            </a:r>
            <a:r>
              <a:rPr lang="zh-CN" altLang="en-US" sz="2400"/>
              <a:t>如果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未定义或为空值，则返回</a:t>
            </a:r>
            <a:r>
              <a:rPr lang="en-US" altLang="zh-CN" sz="2400" dirty="0" err="1"/>
              <a:t>newstring</a:t>
            </a:r>
            <a:r>
              <a:rPr lang="zh-CN" altLang="en-US" sz="2400" dirty="0"/>
              <a:t>，并把</a:t>
            </a:r>
            <a:r>
              <a:rPr lang="en-US" altLang="zh-CN" sz="2400" dirty="0" err="1"/>
              <a:t>newstring</a:t>
            </a:r>
            <a:r>
              <a:rPr lang="zh-CN" altLang="en-US" sz="2400" dirty="0"/>
              <a:t>赋给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；否则返回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的值</a:t>
            </a:r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:+</a:t>
            </a:r>
            <a:r>
              <a:rPr lang="en-US" altLang="zh-CN" sz="2400" err="1"/>
              <a:t>newstring</a:t>
            </a:r>
            <a:r>
              <a:rPr lang="en-US" altLang="zh-CN" sz="2400"/>
              <a:t>}  </a:t>
            </a:r>
            <a:r>
              <a:rPr lang="zh-CN" altLang="en-US" sz="2400"/>
              <a:t>如果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不为空，则返回</a:t>
            </a:r>
            <a:r>
              <a:rPr lang="en-US" altLang="zh-CN" sz="2400" dirty="0" err="1"/>
              <a:t>newstring</a:t>
            </a:r>
            <a:r>
              <a:rPr lang="zh-CN" altLang="en-US" sz="2400" dirty="0"/>
              <a:t>；否则返回空值（其实也是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的值）</a:t>
            </a:r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:?</a:t>
            </a:r>
            <a:r>
              <a:rPr lang="en-US" altLang="zh-CN" sz="2400" err="1"/>
              <a:t>newstring</a:t>
            </a:r>
            <a:r>
              <a:rPr lang="en-US" altLang="zh-CN" sz="2400"/>
              <a:t>}  </a:t>
            </a:r>
            <a:r>
              <a:rPr lang="zh-CN" altLang="en-US" sz="2400"/>
              <a:t>如果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未定义或为空值，则将</a:t>
            </a:r>
            <a:r>
              <a:rPr lang="en-US" altLang="zh-CN" sz="2400" dirty="0" err="1"/>
              <a:t>newstring</a:t>
            </a:r>
            <a:r>
              <a:rPr lang="zh-CN" altLang="en-US" sz="2400" dirty="0"/>
              <a:t>写入标准错误，本语句失败；否则返回</a:t>
            </a:r>
            <a:r>
              <a:rPr lang="en-US" altLang="zh-CN" sz="2400" dirty="0" err="1"/>
              <a:t>var</a:t>
            </a:r>
            <a:r>
              <a:rPr lang="zh-CN" altLang="en-US" sz="2400"/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49963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脚本的特殊变量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$0</a:t>
            </a:r>
            <a:r>
              <a:rPr lang="zh-CN" altLang="en-US" sz="2400" dirty="0"/>
              <a:t>：当前脚本的文件名</a:t>
            </a:r>
            <a:r>
              <a:rPr lang="en-US" altLang="zh-CN" sz="2400" dirty="0"/>
              <a:t>/</a:t>
            </a:r>
            <a:r>
              <a:rPr lang="zh-CN" altLang="en-US" sz="2400" dirty="0"/>
              <a:t>当前执行的进程</a:t>
            </a:r>
            <a:r>
              <a:rPr lang="en-US" altLang="zh-CN" sz="2400" dirty="0"/>
              <a:t>/</a:t>
            </a:r>
            <a:r>
              <a:rPr lang="zh-CN" altLang="en-US" sz="2400" dirty="0"/>
              <a:t>程序名</a:t>
            </a:r>
          </a:p>
          <a:p>
            <a:r>
              <a:rPr lang="en-US" altLang="zh-CN" sz="2400" dirty="0"/>
              <a:t>$n</a:t>
            </a:r>
            <a:r>
              <a:rPr lang="zh-CN" altLang="en-US" sz="2400" dirty="0"/>
              <a:t>：</a:t>
            </a:r>
            <a:r>
              <a:rPr lang="en-US" altLang="zh-CN" sz="2400" dirty="0"/>
              <a:t>n</a:t>
            </a:r>
            <a:r>
              <a:rPr lang="zh-CN" altLang="en-US" sz="2400" dirty="0"/>
              <a:t>为从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开始的数字，</a:t>
            </a:r>
            <a:r>
              <a:rPr lang="en-US" altLang="zh-CN" sz="2400" dirty="0"/>
              <a:t>$1</a:t>
            </a:r>
            <a:r>
              <a:rPr lang="zh-CN" altLang="en-US" sz="2400" dirty="0"/>
              <a:t>是第一个参数，</a:t>
            </a:r>
            <a:r>
              <a:rPr lang="en-US" altLang="zh-CN" sz="2400" dirty="0"/>
              <a:t>$2</a:t>
            </a:r>
            <a:r>
              <a:rPr lang="zh-CN" altLang="en-US" sz="2400" dirty="0"/>
              <a:t>是第二个参数，</a:t>
            </a:r>
            <a:r>
              <a:rPr lang="en-US" altLang="zh-CN" sz="2400" dirty="0"/>
              <a:t>${10}</a:t>
            </a:r>
            <a:r>
              <a:rPr lang="zh-CN" altLang="en-US" sz="2400" dirty="0"/>
              <a:t>是第十个参数（从</a:t>
            </a:r>
            <a:r>
              <a:rPr lang="en-US" altLang="zh-CN" sz="2400" dirty="0"/>
              <a:t>${10}</a:t>
            </a:r>
            <a:r>
              <a:rPr lang="zh-CN" altLang="en-US" sz="2400" dirty="0"/>
              <a:t>开始参数号需要用花括号括</a:t>
            </a:r>
            <a:r>
              <a:rPr lang="zh-CN" altLang="en-US" sz="2400"/>
              <a:t>起来）</a:t>
            </a:r>
            <a:endParaRPr lang="zh-CN" altLang="en-US" sz="2400" dirty="0"/>
          </a:p>
          <a:p>
            <a:r>
              <a:rPr lang="en-US" altLang="zh-CN" sz="2400" dirty="0"/>
              <a:t>$#</a:t>
            </a:r>
            <a:r>
              <a:rPr lang="zh-CN" altLang="en-US" sz="2400" dirty="0"/>
              <a:t>：传入脚本的参数的个数</a:t>
            </a:r>
          </a:p>
          <a:p>
            <a:r>
              <a:rPr lang="en-US" altLang="zh-CN" sz="2400" dirty="0"/>
              <a:t>$*</a:t>
            </a:r>
            <a:r>
              <a:rPr lang="zh-CN" altLang="en-US" sz="2400" dirty="0"/>
              <a:t>：所有的位置参数</a:t>
            </a:r>
            <a:r>
              <a:rPr lang="en-US" altLang="zh-CN" sz="2400" dirty="0"/>
              <a:t>(</a:t>
            </a:r>
            <a:r>
              <a:rPr lang="zh-CN" altLang="en-US" sz="2400" dirty="0"/>
              <a:t>作为单个字符串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$@</a:t>
            </a:r>
            <a:r>
              <a:rPr lang="zh-CN" altLang="en-US" sz="2400" dirty="0"/>
              <a:t>：所有的位置参数</a:t>
            </a:r>
            <a:r>
              <a:rPr lang="en-US" altLang="zh-CN" sz="2400" dirty="0"/>
              <a:t>(</a:t>
            </a:r>
            <a:r>
              <a:rPr lang="zh-CN" altLang="en-US" sz="2400" dirty="0"/>
              <a:t>每个都作为独立的字符串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$?</a:t>
            </a:r>
            <a:r>
              <a:rPr lang="zh-CN" altLang="en-US" sz="2400" dirty="0"/>
              <a:t>：当前</a:t>
            </a:r>
            <a:r>
              <a:rPr lang="en-US" altLang="zh-CN" sz="2400" dirty="0"/>
              <a:t>shell</a:t>
            </a:r>
            <a:r>
              <a:rPr lang="zh-CN" altLang="en-US" sz="2400" dirty="0"/>
              <a:t>进程中，上一个命令的返回值，如果上一个命令成功执行则</a:t>
            </a:r>
            <a:r>
              <a:rPr lang="en-US" altLang="zh-CN" sz="2400" dirty="0"/>
              <a:t>$?</a:t>
            </a:r>
            <a:r>
              <a:rPr lang="zh-CN" altLang="en-US" sz="2400" dirty="0"/>
              <a:t>的值为</a:t>
            </a:r>
            <a:r>
              <a:rPr lang="en-US" altLang="zh-CN" sz="2400" dirty="0"/>
              <a:t>0</a:t>
            </a:r>
            <a:r>
              <a:rPr lang="zh-CN" altLang="en-US" sz="2400"/>
              <a:t>，否则为</a:t>
            </a:r>
            <a:r>
              <a:rPr lang="zh-CN" altLang="en-US" sz="2400" dirty="0"/>
              <a:t>其他非零值，常用做</a:t>
            </a:r>
            <a:r>
              <a:rPr lang="en-US" altLang="zh-CN" sz="2400" dirty="0"/>
              <a:t>if</a:t>
            </a:r>
            <a:r>
              <a:rPr lang="zh-CN" altLang="en-US" sz="2400"/>
              <a:t>语句条件</a:t>
            </a:r>
            <a:endParaRPr lang="zh-CN" altLang="en-US" sz="2400" dirty="0"/>
          </a:p>
          <a:p>
            <a:r>
              <a:rPr lang="en-US" altLang="zh-CN" sz="2400" dirty="0"/>
              <a:t>$$</a:t>
            </a:r>
            <a:r>
              <a:rPr lang="zh-CN" altLang="en-US" sz="2400" dirty="0"/>
              <a:t>：当前</a:t>
            </a:r>
            <a:r>
              <a:rPr lang="en-US" altLang="zh-CN" sz="2400" dirty="0"/>
              <a:t>shell</a:t>
            </a:r>
            <a:r>
              <a:rPr lang="zh-CN" altLang="en-US" sz="2400" dirty="0"/>
              <a:t>进程的</a:t>
            </a:r>
            <a:r>
              <a:rPr lang="en-US" altLang="zh-CN" sz="2400" dirty="0" err="1"/>
              <a:t>pid</a:t>
            </a:r>
            <a:endParaRPr lang="en-US" altLang="zh-CN" sz="2400" dirty="0"/>
          </a:p>
          <a:p>
            <a:r>
              <a:rPr lang="en-US" altLang="zh-CN" sz="2400" dirty="0"/>
              <a:t>$!</a:t>
            </a:r>
            <a:r>
              <a:rPr lang="zh-CN" altLang="en-US" sz="2400" dirty="0"/>
              <a:t>：后台运行的最后一个进程的</a:t>
            </a:r>
            <a:r>
              <a:rPr lang="en-US" altLang="zh-CN" sz="2400" dirty="0" err="1"/>
              <a:t>pid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490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>
                <a:latin typeface="Roboto Mono Light" pitchFamily="2" charset="0"/>
              </a:rPr>
              <a:t>创建脚本文件：</a:t>
            </a:r>
            <a:r>
              <a:rPr lang="en-US" altLang="zh-CN" sz="2400">
                <a:latin typeface="Roboto Mono Light" pitchFamily="2" charset="0"/>
              </a:rPr>
              <a:t>varstudy.sh</a:t>
            </a: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赋予可执行权限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脚本运行时输出参数个数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并输出程序的名称和参数字符串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显示当前工作目录以及用户主目录</a:t>
            </a:r>
            <a:endParaRPr lang="zh-CN" altLang="en-US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2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在系统的角色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是用户和系统交互的桥梁：</a:t>
            </a:r>
            <a:endParaRPr lang="en-US" altLang="zh-CN" sz="2400" dirty="0"/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的一个程序</a:t>
            </a:r>
            <a:r>
              <a:rPr lang="zh-CN" altLang="en-US"/>
              <a:t>，实现版本有多种。</a:t>
            </a:r>
            <a:r>
              <a:rPr lang="en-US" altLang="zh-CN" dirty="0"/>
              <a:t>shell</a:t>
            </a:r>
            <a:r>
              <a:rPr lang="zh-CN" altLang="en-US" dirty="0"/>
              <a:t>的主要工作就是运行命令。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lvl="1"/>
            <a:r>
              <a:rPr lang="en-US" altLang="zh-CN" dirty="0" err="1"/>
              <a:t>sh</a:t>
            </a:r>
            <a:r>
              <a:rPr lang="zh-CN" altLang="en-US" dirty="0"/>
              <a:t>是</a:t>
            </a:r>
            <a:r>
              <a:rPr lang="en-US" altLang="zh-CN" dirty="0"/>
              <a:t>shell</a:t>
            </a:r>
            <a:r>
              <a:rPr lang="zh-CN" altLang="en-US" dirty="0"/>
              <a:t>的简写，</a:t>
            </a:r>
            <a:r>
              <a:rPr lang="en-US" altLang="zh-CN" dirty="0"/>
              <a:t>shell</a:t>
            </a:r>
            <a:r>
              <a:rPr lang="zh-CN" altLang="en-US"/>
              <a:t>的实现版本有</a:t>
            </a:r>
            <a:r>
              <a:rPr lang="zh-CN" altLang="en-US" dirty="0"/>
              <a:t>：</a:t>
            </a:r>
            <a:r>
              <a:rPr lang="en-US" altLang="zh-CN" dirty="0" err="1"/>
              <a:t>sh</a:t>
            </a:r>
            <a:r>
              <a:rPr lang="zh-CN" altLang="en-US" dirty="0"/>
              <a:t>，</a:t>
            </a:r>
            <a:r>
              <a:rPr lang="en-US" altLang="zh-CN" dirty="0"/>
              <a:t>bash</a:t>
            </a:r>
            <a:r>
              <a:rPr lang="zh-CN" altLang="en-US" dirty="0"/>
              <a:t>，</a:t>
            </a:r>
            <a:r>
              <a:rPr lang="en-US" altLang="zh-CN" dirty="0" err="1"/>
              <a:t>csh</a:t>
            </a:r>
            <a:r>
              <a:rPr lang="zh-CN" altLang="en-US"/>
              <a:t>，</a:t>
            </a:r>
            <a:r>
              <a:rPr lang="en-US" altLang="zh-CN"/>
              <a:t>tcsh</a:t>
            </a:r>
            <a:r>
              <a:rPr lang="zh-CN" altLang="en-US"/>
              <a:t>，</a:t>
            </a:r>
            <a:r>
              <a:rPr lang="en-US" altLang="zh-CN"/>
              <a:t>zsh</a:t>
            </a:r>
            <a:r>
              <a:rPr lang="zh-CN" altLang="en-US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多数</a:t>
            </a:r>
            <a:r>
              <a:rPr lang="en-US" altLang="zh-CN" dirty="0"/>
              <a:t>Linux</a:t>
            </a:r>
            <a:r>
              <a:rPr lang="zh-CN" altLang="en-US" dirty="0"/>
              <a:t>默认的</a:t>
            </a:r>
            <a:r>
              <a:rPr lang="en-US" altLang="zh-CN" dirty="0"/>
              <a:t>shell</a:t>
            </a:r>
            <a:r>
              <a:rPr lang="zh-CN" altLang="en-US" dirty="0"/>
              <a:t>是</a:t>
            </a:r>
            <a:r>
              <a:rPr lang="en-US" altLang="zh-CN" dirty="0"/>
              <a:t>bash</a:t>
            </a:r>
            <a:r>
              <a:rPr lang="zh-CN" altLang="en-US" dirty="0"/>
              <a:t>。</a:t>
            </a:r>
            <a:r>
              <a:rPr lang="en-US" altLang="zh-CN" dirty="0"/>
              <a:t>Linux</a:t>
            </a:r>
            <a:r>
              <a:rPr lang="zh-CN" altLang="en-US" dirty="0"/>
              <a:t>启动登录以后，会运行一个</a:t>
            </a:r>
            <a:r>
              <a:rPr lang="en-US" altLang="zh-CN" dirty="0"/>
              <a:t>shell</a:t>
            </a:r>
            <a:r>
              <a:rPr lang="zh-CN" altLang="en-US" dirty="0"/>
              <a:t>等待用户输入命令。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用户通过</a:t>
            </a:r>
            <a:r>
              <a:rPr lang="en-US" altLang="zh-CN" dirty="0"/>
              <a:t>shell</a:t>
            </a:r>
            <a:r>
              <a:rPr lang="zh-CN" altLang="en-US" dirty="0"/>
              <a:t>和系统交互。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269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当前</a:t>
            </a:r>
            <a:r>
              <a:rPr lang="en-US" altLang="zh-CN" sz="2400" dirty="0"/>
              <a:t>shell</a:t>
            </a:r>
            <a:r>
              <a:rPr lang="zh-CN" altLang="en-US" sz="2400" dirty="0"/>
              <a:t>运行时保存的信息，包括终端类型，当前目录，主目录，语言编码，默认命令搜索路径等</a:t>
            </a:r>
            <a:r>
              <a:rPr lang="zh-CN" altLang="en-US" sz="2400"/>
              <a:t>信息。运行</a:t>
            </a:r>
            <a:r>
              <a:rPr lang="en-US" altLang="zh-CN" sz="2400" dirty="0" err="1"/>
              <a:t>env</a:t>
            </a:r>
            <a:r>
              <a:rPr lang="zh-CN" altLang="en-US" sz="2400" dirty="0"/>
              <a:t>命令可以查看当前环境变量。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环境变量是一个名称和值的对应列表。一种是</a:t>
            </a:r>
            <a:r>
              <a:rPr lang="en-US" altLang="zh-CN" sz="2400" dirty="0"/>
              <a:t>shell</a:t>
            </a:r>
            <a:r>
              <a:rPr lang="zh-CN" altLang="en-US" sz="2400" dirty="0"/>
              <a:t>启动时解析配置文件生成，还有一种临时的环境变量是在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中使用</a:t>
            </a:r>
            <a:r>
              <a:rPr lang="en-US" altLang="zh-CN" sz="2400" dirty="0"/>
              <a:t>export</a:t>
            </a:r>
            <a:r>
              <a:rPr lang="zh-CN" altLang="en-US" sz="2400" dirty="0"/>
              <a:t>生成。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PATH</a:t>
            </a:r>
            <a:r>
              <a:rPr lang="zh-CN" altLang="en-US" sz="2400" dirty="0"/>
              <a:t>变量记录了要查找命令的</a:t>
            </a:r>
            <a:r>
              <a:rPr lang="zh-CN" altLang="en-US" sz="2400"/>
              <a:t>路径顺序；</a:t>
            </a:r>
            <a:r>
              <a:rPr lang="en-US" altLang="zh-CN" sz="2400"/>
              <a:t>HOME</a:t>
            </a:r>
            <a:r>
              <a:rPr lang="zh-CN" altLang="en-US" sz="2400"/>
              <a:t>记录当前用户主目录；</a:t>
            </a:r>
            <a:r>
              <a:rPr lang="en-US" altLang="zh-CN" sz="2400"/>
              <a:t>PWD</a:t>
            </a:r>
            <a:r>
              <a:rPr lang="zh-CN" altLang="en-US" sz="2400"/>
              <a:t>是当前工作目录，每次切换目录都会变化。</a:t>
            </a:r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$</a:t>
            </a:r>
            <a:r>
              <a:rPr lang="zh-CN" altLang="en-US" sz="2400"/>
              <a:t>取值：</a:t>
            </a:r>
            <a:r>
              <a:rPr lang="en-US" altLang="zh-CN" sz="2400"/>
              <a:t>echo  $PWD</a:t>
            </a:r>
            <a:r>
              <a:rPr lang="zh-CN" altLang="en-US" sz="2400"/>
              <a:t>，而</a:t>
            </a:r>
            <a:r>
              <a:rPr lang="en-US" altLang="zh-CN" sz="2400"/>
              <a:t>echo PWD</a:t>
            </a:r>
            <a:r>
              <a:rPr lang="zh-CN" altLang="en-US" sz="2400"/>
              <a:t>仅仅是输出</a:t>
            </a:r>
            <a:r>
              <a:rPr lang="en-US" altLang="zh-CN" sz="2400"/>
              <a:t>PWD</a:t>
            </a:r>
            <a:r>
              <a:rPr lang="zh-CN" altLang="en-US" sz="2400"/>
              <a:t>字符串。</a:t>
            </a:r>
            <a:endParaRPr lang="en-US" altLang="zh-CN" sz="2400"/>
          </a:p>
          <a:p>
            <a:r>
              <a:rPr lang="en-US" altLang="zh-CN" sz="2400"/>
              <a:t>$HOME</a:t>
            </a:r>
            <a:r>
              <a:rPr lang="zh-CN" altLang="en-US" sz="2400"/>
              <a:t>保存的是当前用户主目录，</a:t>
            </a:r>
            <a:r>
              <a:rPr lang="en-US" altLang="zh-CN" sz="2400"/>
              <a:t>shell</a:t>
            </a:r>
            <a:r>
              <a:rPr lang="zh-CN" altLang="en-US" sz="2400"/>
              <a:t>提供了快捷操作，使用字符</a:t>
            </a:r>
            <a:r>
              <a:rPr lang="en-US" altLang="zh-CN" sz="2400"/>
              <a:t>~</a:t>
            </a:r>
            <a:r>
              <a:rPr lang="zh-CN" altLang="en-US" sz="2400"/>
              <a:t>表示主目录。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118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运行命令的基本过程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E414A1-8DD8-4DB9-96CB-38D1139D3BD7}"/>
              </a:ext>
            </a:extLst>
          </p:cNvPr>
          <p:cNvSpPr/>
          <p:nvPr/>
        </p:nvSpPr>
        <p:spPr>
          <a:xfrm>
            <a:off x="1184032" y="1683517"/>
            <a:ext cx="2157045" cy="791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从键盘或文件获取输入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85DD9C2-A50F-4334-A9B0-82057A6F0DE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341077" y="2079171"/>
            <a:ext cx="62425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B8C4E82-5848-442E-B6D9-E567BEED765C}"/>
              </a:ext>
            </a:extLst>
          </p:cNvPr>
          <p:cNvSpPr/>
          <p:nvPr/>
        </p:nvSpPr>
        <p:spPr>
          <a:xfrm>
            <a:off x="3965331" y="1653477"/>
            <a:ext cx="3288323" cy="85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解析文本得到命令参数信息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1A6EB5-3270-4CAD-AE34-300ED5D716C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53654" y="2079171"/>
            <a:ext cx="62425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ACE3CEC-4CD6-4EB8-ABEB-104152432DE1}"/>
              </a:ext>
            </a:extLst>
          </p:cNvPr>
          <p:cNvSpPr/>
          <p:nvPr/>
        </p:nvSpPr>
        <p:spPr>
          <a:xfrm>
            <a:off x="7877908" y="1641234"/>
            <a:ext cx="3411416" cy="111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根据输入的命令名称从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环境变量设置的搜索路径搜索程序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8EC419-6245-4811-9F99-6F5928ABAB30}"/>
              </a:ext>
            </a:extLst>
          </p:cNvPr>
          <p:cNvCxnSpPr>
            <a:cxnSpLocks/>
          </p:cNvCxnSpPr>
          <p:nvPr/>
        </p:nvCxnSpPr>
        <p:spPr>
          <a:xfrm flipH="1">
            <a:off x="7069015" y="3852495"/>
            <a:ext cx="162804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5545C5-2A30-45FC-9CBF-EEB9A90E0120}"/>
              </a:ext>
            </a:extLst>
          </p:cNvPr>
          <p:cNvCxnSpPr>
            <a:cxnSpLocks/>
          </p:cNvCxnSpPr>
          <p:nvPr/>
        </p:nvCxnSpPr>
        <p:spPr>
          <a:xfrm>
            <a:off x="9996853" y="2757845"/>
            <a:ext cx="0" cy="970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D2BED6-EA90-466A-AAB3-B008BB53FA3A}"/>
              </a:ext>
            </a:extLst>
          </p:cNvPr>
          <p:cNvCxnSpPr/>
          <p:nvPr/>
        </p:nvCxnSpPr>
        <p:spPr>
          <a:xfrm>
            <a:off x="8704385" y="2757845"/>
            <a:ext cx="0" cy="1093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8A93B0E-50BE-451A-872D-5D6337C225DF}"/>
              </a:ext>
            </a:extLst>
          </p:cNvPr>
          <p:cNvSpPr/>
          <p:nvPr/>
        </p:nvSpPr>
        <p:spPr>
          <a:xfrm>
            <a:off x="10078917" y="3002541"/>
            <a:ext cx="1210398" cy="36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未发现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3DCF21-8C85-4D2D-8E50-F8DD5AE73FE8}"/>
              </a:ext>
            </a:extLst>
          </p:cNvPr>
          <p:cNvSpPr/>
          <p:nvPr/>
        </p:nvSpPr>
        <p:spPr>
          <a:xfrm>
            <a:off x="9068537" y="3732313"/>
            <a:ext cx="2285262" cy="866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输出错误提示信息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58F369-4B38-468A-A016-82E9A02E4DA7}"/>
              </a:ext>
            </a:extLst>
          </p:cNvPr>
          <p:cNvSpPr/>
          <p:nvPr/>
        </p:nvSpPr>
        <p:spPr>
          <a:xfrm>
            <a:off x="7151811" y="3006871"/>
            <a:ext cx="1470507" cy="406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找到程序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7698C1-BC8B-4176-B9D6-AE9048F78C41}"/>
              </a:ext>
            </a:extLst>
          </p:cNvPr>
          <p:cNvSpPr/>
          <p:nvPr/>
        </p:nvSpPr>
        <p:spPr>
          <a:xfrm>
            <a:off x="2944691" y="3231108"/>
            <a:ext cx="4125057" cy="1241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通过内核提供的系统调用创建子进程运行命令。</a:t>
            </a:r>
          </a:p>
        </p:txBody>
      </p:sp>
    </p:spTree>
    <p:extLst>
      <p:ext uri="{BB962C8B-B14F-4D97-AF65-F5344CB8AC3E}">
        <p14:creationId xmlns:p14="http://schemas.microsoft.com/office/powerpoint/2010/main" val="3788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/>
              <a:t>运行命令示例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输入一条命令并确认后，实际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获取的是一行字符串，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要对字符串进行解析，并确定命令名称，参数等</a:t>
            </a:r>
            <a:r>
              <a:rPr lang="zh-CN" altLang="en-US" sz="2400">
                <a:latin typeface="Roboto Mono Light" pitchFamily="2" charset="0"/>
              </a:rPr>
              <a:t>信息。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然后，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>
                <a:latin typeface="Roboto Mono Light" pitchFamily="2" charset="0"/>
              </a:rPr>
              <a:t>要根据</a:t>
            </a:r>
            <a:r>
              <a:rPr lang="en-US" altLang="zh-CN" sz="2400">
                <a:latin typeface="Roboto Mono Light" pitchFamily="2" charset="0"/>
              </a:rPr>
              <a:t>PATH</a:t>
            </a:r>
            <a:r>
              <a:rPr lang="zh-CN" altLang="en-US" sz="2400">
                <a:latin typeface="Roboto Mono Light" pitchFamily="2" charset="0"/>
              </a:rPr>
              <a:t>环境变量设置的</a:t>
            </a:r>
            <a:r>
              <a:rPr lang="zh-CN" altLang="en-US" sz="2400" dirty="0">
                <a:latin typeface="Roboto Mono Light" pitchFamily="2" charset="0"/>
              </a:rPr>
              <a:t>搜索路径，从每个路径寻找命令，没有找到则提示错误信息，找到就调用</a:t>
            </a:r>
            <a:r>
              <a:rPr lang="en-US" altLang="zh-CN" sz="2400" dirty="0">
                <a:latin typeface="Roboto Mono Light" pitchFamily="2" charset="0"/>
              </a:rPr>
              <a:t>Linux</a:t>
            </a:r>
            <a:r>
              <a:rPr lang="zh-CN" altLang="en-US" sz="2400" dirty="0">
                <a:latin typeface="Roboto Mono Light" pitchFamily="2" charset="0"/>
              </a:rPr>
              <a:t>提供的系统调用运行命令。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比如：</a:t>
            </a:r>
            <a:r>
              <a:rPr lang="zh-CN" altLang="en-US" sz="2400">
                <a:latin typeface="Roboto Mono Light" pitchFamily="2" charset="0"/>
              </a:rPr>
              <a:t>输入 </a:t>
            </a:r>
            <a:r>
              <a:rPr lang="en-US" altLang="zh-CN" sz="2400">
                <a:latin typeface="Roboto Mono Light" pitchFamily="2" charset="0"/>
              </a:rPr>
              <a:t>ls </a:t>
            </a:r>
            <a:r>
              <a:rPr lang="en-US" altLang="zh-CN" sz="2400" dirty="0">
                <a:latin typeface="Roboto Mono Light" pitchFamily="2" charset="0"/>
              </a:rPr>
              <a:t>-</a:t>
            </a:r>
            <a:r>
              <a:rPr lang="en-US" altLang="zh-CN" sz="2400">
                <a:latin typeface="Roboto Mono Light" pitchFamily="2" charset="0"/>
              </a:rPr>
              <a:t>l,shell</a:t>
            </a:r>
            <a:r>
              <a:rPr lang="zh-CN" altLang="en-US" sz="2400" dirty="0">
                <a:latin typeface="Roboto Mono Light" pitchFamily="2" charset="0"/>
              </a:rPr>
              <a:t>要解析成‘</a:t>
            </a:r>
            <a:r>
              <a:rPr lang="en-US" altLang="zh-CN" sz="2400" dirty="0">
                <a:latin typeface="Roboto Mono Light" pitchFamily="2" charset="0"/>
              </a:rPr>
              <a:t>ls</a:t>
            </a:r>
            <a:r>
              <a:rPr lang="zh-CN" altLang="en-US" sz="2400">
                <a:latin typeface="Roboto Mono Light" pitchFamily="2" charset="0"/>
              </a:rPr>
              <a:t>’ </a:t>
            </a:r>
            <a:r>
              <a:rPr lang="en-US" altLang="zh-CN" sz="2400">
                <a:latin typeface="Roboto Mono Light" pitchFamily="2" charset="0"/>
              </a:rPr>
              <a:t>,‘-l’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’ls</a:t>
            </a:r>
            <a:r>
              <a:rPr lang="en-US" altLang="zh-CN" sz="2400" dirty="0">
                <a:latin typeface="Roboto Mono Light" pitchFamily="2" charset="0"/>
              </a:rPr>
              <a:t>’</a:t>
            </a:r>
            <a:r>
              <a:rPr lang="zh-CN" altLang="en-US" sz="2400" dirty="0">
                <a:latin typeface="Roboto Mono Light" pitchFamily="2" charset="0"/>
              </a:rPr>
              <a:t>就是命令名称，并在</a:t>
            </a:r>
            <a:r>
              <a:rPr lang="en-US" altLang="zh-CN" sz="2400" dirty="0">
                <a:latin typeface="Roboto Mono Light" pitchFamily="2" charset="0"/>
              </a:rPr>
              <a:t>PATH</a:t>
            </a:r>
            <a:r>
              <a:rPr lang="zh-CN" altLang="en-US" sz="2400" dirty="0">
                <a:latin typeface="Roboto Mono Light" pitchFamily="2" charset="0"/>
              </a:rPr>
              <a:t>设置的路径中寻找，找到</a:t>
            </a:r>
            <a:r>
              <a:rPr lang="en-US" altLang="zh-CN" sz="2400" dirty="0">
                <a:latin typeface="Roboto Mono Light" pitchFamily="2" charset="0"/>
              </a:rPr>
              <a:t>/bin/ls</a:t>
            </a:r>
            <a:r>
              <a:rPr lang="zh-CN" altLang="en-US" sz="2400" dirty="0">
                <a:latin typeface="Roboto Mono Light" pitchFamily="2" charset="0"/>
              </a:rPr>
              <a:t>这个命令，</a:t>
            </a:r>
            <a:r>
              <a:rPr lang="en-US" altLang="zh-CN" sz="2400" dirty="0">
                <a:latin typeface="Roboto Mono Light" pitchFamily="2" charset="0"/>
              </a:rPr>
              <a:t>fork</a:t>
            </a:r>
            <a:r>
              <a:rPr lang="zh-CN" altLang="en-US" sz="2400" dirty="0">
                <a:latin typeface="Roboto Mono Light" pitchFamily="2" charset="0"/>
              </a:rPr>
              <a:t>一个子进程调用</a:t>
            </a:r>
            <a:r>
              <a:rPr lang="en-US" altLang="zh-CN" sz="2400" dirty="0" err="1">
                <a:latin typeface="Roboto Mono Light" pitchFamily="2" charset="0"/>
              </a:rPr>
              <a:t>execv</a:t>
            </a:r>
            <a:r>
              <a:rPr lang="zh-CN" altLang="en-US" sz="2400" dirty="0">
                <a:latin typeface="Roboto Mono Light" pitchFamily="2" charset="0"/>
              </a:rPr>
              <a:t>等系统调用传递参数运行命令。并等待结束。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注意：真正运行命令的不是</a:t>
            </a:r>
            <a:r>
              <a:rPr lang="en-US" altLang="zh-CN" sz="2400" dirty="0">
                <a:solidFill>
                  <a:srgbClr val="C00000"/>
                </a:solidFill>
                <a:latin typeface="Roboto Mono Light" pitchFamily="2" charset="0"/>
              </a:rPr>
              <a:t>shell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，而是内核，</a:t>
            </a:r>
            <a:r>
              <a:rPr lang="en-US" altLang="zh-CN" sz="2400" dirty="0">
                <a:solidFill>
                  <a:srgbClr val="C00000"/>
                </a:solidFill>
                <a:latin typeface="Roboto Mono Light" pitchFamily="2" charset="0"/>
              </a:rPr>
              <a:t>shell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去调用内核提供的接口，</a:t>
            </a:r>
            <a:r>
              <a:rPr lang="en-US" altLang="zh-CN" sz="2400" dirty="0">
                <a:solidFill>
                  <a:srgbClr val="C00000"/>
                </a:solidFill>
                <a:latin typeface="Roboto Mono Light" pitchFamily="2" charset="0"/>
              </a:rPr>
              <a:t>shell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是调用</a:t>
            </a:r>
            <a:r>
              <a:rPr lang="en-US" altLang="zh-CN" sz="2400" dirty="0">
                <a:solidFill>
                  <a:srgbClr val="C00000"/>
                </a:solidFill>
                <a:latin typeface="Roboto Mono Light" pitchFamily="2" charset="0"/>
              </a:rPr>
              <a:t>fork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创建子进程去运行</a:t>
            </a:r>
            <a:r>
              <a:rPr lang="zh-CN" altLang="en-US" sz="2400">
                <a:solidFill>
                  <a:srgbClr val="C00000"/>
                </a:solidFill>
                <a:latin typeface="Roboto Mono Light" pitchFamily="2" charset="0"/>
              </a:rPr>
              <a:t>命令。</a:t>
            </a:r>
            <a:endParaRPr lang="en-US" altLang="zh-CN" sz="2400" dirty="0">
              <a:solidFill>
                <a:srgbClr val="C00000"/>
              </a:solidFill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中的通配符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支持通配符，使用*表示匹配任意长度的字符，</a:t>
            </a:r>
            <a:r>
              <a:rPr lang="en-US" altLang="zh-CN" sz="2400" dirty="0"/>
              <a:t>?</a:t>
            </a:r>
            <a:r>
              <a:rPr lang="zh-CN" altLang="en-US" sz="2400" dirty="0"/>
              <a:t>匹配任意一个字符。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在遇到通配符会进行扩展，比如输入</a:t>
            </a:r>
            <a:r>
              <a:rPr lang="en-US" altLang="zh-CN" sz="2400" dirty="0"/>
              <a:t>ls  ./a*</a:t>
            </a:r>
            <a:r>
              <a:rPr lang="zh-CN" altLang="en-US" sz="2400" dirty="0"/>
              <a:t>，会匹配</a:t>
            </a:r>
            <a:r>
              <a:rPr lang="en-US" altLang="zh-CN" sz="2400" dirty="0"/>
              <a:t>a</a:t>
            </a:r>
            <a:r>
              <a:rPr lang="zh-CN" altLang="en-US" sz="2400" dirty="0"/>
              <a:t>开头的所有文件并显示，如果存在</a:t>
            </a:r>
            <a:r>
              <a:rPr lang="en-US" altLang="zh-CN" sz="2400" dirty="0"/>
              <a:t>ab.txt</a:t>
            </a:r>
            <a:r>
              <a:rPr lang="zh-CN" altLang="en-US" sz="2400" dirty="0"/>
              <a:t>，</a:t>
            </a:r>
            <a:r>
              <a:rPr lang="en-US" altLang="zh-CN" sz="2400" dirty="0"/>
              <a:t>ac.txt</a:t>
            </a:r>
            <a:r>
              <a:rPr lang="zh-CN" altLang="en-US" sz="2400" dirty="0"/>
              <a:t>，则会扩展成</a:t>
            </a:r>
            <a:r>
              <a:rPr lang="en-US" altLang="zh-CN" sz="2400" dirty="0"/>
              <a:t>ls  ./ab.txt  ./ac.txt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注意：扩展通配符的是</a:t>
            </a:r>
            <a:r>
              <a:rPr lang="en-US" altLang="zh-CN" sz="2400" dirty="0">
                <a:solidFill>
                  <a:srgbClr val="C00000"/>
                </a:solidFill>
              </a:rPr>
              <a:t>shell</a:t>
            </a:r>
            <a:r>
              <a:rPr lang="zh-CN" altLang="en-US" sz="2400" dirty="0">
                <a:solidFill>
                  <a:srgbClr val="C00000"/>
                </a:solidFill>
              </a:rPr>
              <a:t>，不是命令自身，如果是命令本身实现的，那就每个命令都要实现。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4480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5065966"/>
          </a:xfrm>
        </p:spPr>
        <p:txBody>
          <a:bodyPr/>
          <a:lstStyle/>
          <a:p>
            <a:r>
              <a:rPr lang="en-US" altLang="zh-CN" sz="2400"/>
              <a:t>shell</a:t>
            </a:r>
            <a:r>
              <a:rPr lang="zh-CN" altLang="en-US" sz="2400"/>
              <a:t>可以从一个文件读取命令并逐条执行。文件一般被称为脚本。</a:t>
            </a:r>
            <a:endParaRPr lang="en-US" altLang="zh-CN" sz="2400" dirty="0"/>
          </a:p>
          <a:p>
            <a:r>
              <a:rPr lang="zh-CN" altLang="en-US" sz="2400" dirty="0"/>
              <a:t>大多数</a:t>
            </a:r>
            <a:r>
              <a:rPr lang="en-US" altLang="zh-CN" sz="2400" dirty="0"/>
              <a:t>Linux</a:t>
            </a:r>
            <a:r>
              <a:rPr lang="zh-CN" altLang="en-US" sz="2400" dirty="0"/>
              <a:t>发行版的默认</a:t>
            </a:r>
            <a:r>
              <a:rPr lang="en-US" altLang="zh-CN" sz="2400" dirty="0"/>
              <a:t>shell</a:t>
            </a:r>
            <a:r>
              <a:rPr lang="zh-CN" altLang="en-US" sz="2400" dirty="0"/>
              <a:t>都是</a:t>
            </a:r>
            <a:r>
              <a:rPr lang="en-US" altLang="zh-CN" sz="2400"/>
              <a:t>bash</a:t>
            </a:r>
            <a:r>
              <a:rPr lang="zh-CN" altLang="en-US" sz="2400"/>
              <a:t>。</a:t>
            </a:r>
            <a:endParaRPr lang="en-US" altLang="zh-CN" sz="2400" dirty="0"/>
          </a:p>
          <a:p>
            <a:r>
              <a:rPr lang="zh-CN" altLang="en-US" sz="2400" dirty="0"/>
              <a:t>文件第一行使用</a:t>
            </a:r>
            <a:r>
              <a:rPr lang="en-US" altLang="zh-CN" sz="2400" dirty="0"/>
              <a:t>#!/bin/bash</a:t>
            </a:r>
            <a:r>
              <a:rPr lang="zh-CN" altLang="en-US" sz="2400" dirty="0"/>
              <a:t>表明这是一个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脚本，注意有些脚本程序使用</a:t>
            </a:r>
            <a:r>
              <a:rPr lang="en-US" altLang="zh-CN" sz="2400" dirty="0"/>
              <a:t>#!/bin/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表示。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Ubuntu/Debian</a:t>
            </a:r>
            <a:r>
              <a:rPr lang="zh-CN" altLang="en-US" sz="2400" dirty="0"/>
              <a:t>上，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是一个符号链接指向</a:t>
            </a:r>
            <a:r>
              <a:rPr lang="en-US" altLang="zh-CN" sz="2400" dirty="0"/>
              <a:t>dash</a:t>
            </a:r>
            <a:r>
              <a:rPr lang="zh-CN" altLang="en-US" sz="2400" dirty="0"/>
              <a:t>，</a:t>
            </a:r>
            <a:r>
              <a:rPr lang="en-US" altLang="zh-CN" sz="2400" dirty="0"/>
              <a:t>dash</a:t>
            </a:r>
            <a:r>
              <a:rPr lang="zh-CN" altLang="en-US" sz="2400" dirty="0"/>
              <a:t>是一个专为执行脚本而设计的</a:t>
            </a:r>
            <a:r>
              <a:rPr lang="en-US" altLang="zh-CN" sz="2400" dirty="0"/>
              <a:t>shell</a:t>
            </a:r>
            <a:r>
              <a:rPr lang="zh-CN" altLang="en-US" sz="2400" dirty="0"/>
              <a:t>程序，执行速度快，语法遵循</a:t>
            </a:r>
            <a:r>
              <a:rPr lang="en-US" altLang="zh-CN" sz="2400" dirty="0"/>
              <a:t>POSIX</a:t>
            </a:r>
            <a:r>
              <a:rPr lang="zh-CN" altLang="en-US" sz="2400" dirty="0"/>
              <a:t>标准，但是功能比</a:t>
            </a:r>
            <a:r>
              <a:rPr lang="en-US" altLang="zh-CN" sz="2400" dirty="0"/>
              <a:t>bash</a:t>
            </a:r>
            <a:r>
              <a:rPr lang="zh-CN" altLang="en-US" sz="2400" dirty="0"/>
              <a:t>少很多。</a:t>
            </a:r>
            <a:endParaRPr lang="en-US" altLang="zh-CN" sz="2400" dirty="0"/>
          </a:p>
          <a:p>
            <a:r>
              <a:rPr lang="zh-CN" altLang="en-US" sz="2400" dirty="0"/>
              <a:t>一个简单的脚本：开头声明这是一个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脚本，然后是主要操作代码，最后以</a:t>
            </a:r>
            <a:r>
              <a:rPr lang="en-US" altLang="zh-CN" sz="2400" dirty="0"/>
              <a:t>exit 0</a:t>
            </a:r>
            <a:r>
              <a:rPr lang="zh-CN" altLang="en-US" sz="2400" dirty="0"/>
              <a:t>退出。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76" y="5153889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执行脚本可以使用 </a:t>
            </a:r>
            <a:r>
              <a:rPr lang="en-US" altLang="zh-CN" sz="2400" dirty="0"/>
              <a:t>bash [SCRIPT NAME]</a:t>
            </a:r>
            <a:r>
              <a:rPr lang="zh-CN" altLang="en-US" sz="2400" dirty="0"/>
              <a:t>，此时</a:t>
            </a:r>
            <a:r>
              <a:rPr lang="en-US" altLang="zh-CN" sz="2400" dirty="0"/>
              <a:t>bash</a:t>
            </a:r>
            <a:r>
              <a:rPr lang="zh-CN" altLang="en-US" sz="2400" dirty="0"/>
              <a:t>读取脚本文件并执行，</a:t>
            </a:r>
            <a:r>
              <a:rPr lang="en-US" altLang="zh-CN" sz="2400" dirty="0"/>
              <a:t>#!/bin/bash</a:t>
            </a:r>
            <a:r>
              <a:rPr lang="zh-CN" altLang="en-US" sz="2400" dirty="0"/>
              <a:t>是被解释为注释。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另一种方式就是给脚本添加可执行权限：</a:t>
            </a:r>
            <a:r>
              <a:rPr lang="en-US" altLang="zh-CN" sz="2400" err="1"/>
              <a:t>chmod</a:t>
            </a:r>
            <a:r>
              <a:rPr lang="en-US" altLang="zh-CN" sz="2400"/>
              <a:t> 755 </a:t>
            </a:r>
            <a:r>
              <a:rPr lang="en-US" altLang="zh-CN" sz="2400" dirty="0"/>
              <a:t>[SCRIPT NAME]</a:t>
            </a:r>
          </a:p>
          <a:p>
            <a:endParaRPr lang="en-US" altLang="zh-CN" sz="2400" dirty="0"/>
          </a:p>
          <a:p>
            <a:r>
              <a:rPr lang="zh-CN" altLang="en-US" sz="2400" dirty="0"/>
              <a:t>给脚本添加执行权限，脚本开头的</a:t>
            </a:r>
            <a:r>
              <a:rPr lang="en-US" altLang="zh-CN" sz="2400" dirty="0"/>
              <a:t>#!/bin/bash</a:t>
            </a:r>
            <a:r>
              <a:rPr lang="zh-CN" altLang="en-US" sz="2400" dirty="0"/>
              <a:t>声明这是一个脚本文件，要用</a:t>
            </a:r>
            <a:r>
              <a:rPr lang="en-US" altLang="zh-CN" sz="2400" dirty="0"/>
              <a:t>/bin/bash</a:t>
            </a:r>
            <a:r>
              <a:rPr lang="zh-CN" altLang="en-US" sz="2400" dirty="0"/>
              <a:t>执行。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运行</a:t>
            </a:r>
            <a:r>
              <a:rPr lang="en-US" altLang="zh-CN" sz="2400" dirty="0">
                <a:latin typeface="Roboto Mono Light" pitchFamily="2" charset="0"/>
              </a:rPr>
              <a:t>a=123</a:t>
            </a:r>
            <a:r>
              <a:rPr lang="zh-CN" altLang="en-US" sz="2400" dirty="0">
                <a:latin typeface="Roboto Mono Light" pitchFamily="2" charset="0"/>
              </a:rPr>
              <a:t>就定义了</a:t>
            </a:r>
            <a:r>
              <a:rPr lang="en-US" altLang="zh-CN" sz="2400" dirty="0">
                <a:latin typeface="Roboto Mono Light" pitchFamily="2" charset="0"/>
              </a:rPr>
              <a:t>a</a:t>
            </a:r>
            <a:r>
              <a:rPr lang="zh-CN" altLang="en-US" sz="2400" dirty="0">
                <a:latin typeface="Roboto Mono Light" pitchFamily="2" charset="0"/>
              </a:rPr>
              <a:t>变量。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中的变量就是为某些需要保存的数据用一个名称标记，方便以后使用。变量的名称以字母或是下划线符号开头，后可跟任意长度的字母、数字、下划线。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=</a:t>
            </a:r>
            <a:r>
              <a:rPr lang="zh-CN" altLang="en-US" sz="2400" dirty="0">
                <a:latin typeface="Roboto Mono Light" pitchFamily="2" charset="0"/>
              </a:rPr>
              <a:t>左右不能有空格，否则会按照运行命令的方式去执行。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a=`</a:t>
            </a:r>
            <a:r>
              <a:rPr lang="en-US" altLang="zh-CN" sz="2400" dirty="0" err="1">
                <a:latin typeface="Roboto Mono Light" pitchFamily="2" charset="0"/>
              </a:rPr>
              <a:t>ls`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zh-CN" altLang="en-US" sz="2400" dirty="0">
                <a:latin typeface="Roboto Mono Light" pitchFamily="2" charset="0"/>
              </a:rPr>
              <a:t>会把</a:t>
            </a:r>
            <a:r>
              <a:rPr lang="en-US" altLang="zh-CN" sz="2400" dirty="0">
                <a:latin typeface="Roboto Mono Light" pitchFamily="2" charset="0"/>
              </a:rPr>
              <a:t>ls</a:t>
            </a:r>
            <a:r>
              <a:rPr lang="zh-CN" altLang="en-US" sz="2400" dirty="0">
                <a:latin typeface="Roboto Mono Light" pitchFamily="2" charset="0"/>
              </a:rPr>
              <a:t>运行的结果赋值给</a:t>
            </a:r>
            <a:r>
              <a:rPr lang="en-US" altLang="zh-CN" sz="2400" dirty="0">
                <a:latin typeface="Roboto Mono Light" pitchFamily="2" charset="0"/>
              </a:rPr>
              <a:t>a</a:t>
            </a:r>
            <a:r>
              <a:rPr lang="zh-CN" altLang="en-US" sz="2400" dirty="0">
                <a:latin typeface="Roboto Mono Light" pitchFamily="2" charset="0"/>
              </a:rPr>
              <a:t>。注意</a:t>
            </a:r>
            <a:r>
              <a:rPr lang="en-US" altLang="zh-CN" sz="2400" dirty="0">
                <a:latin typeface="Roboto Mono Light" pitchFamily="2" charset="0"/>
              </a:rPr>
              <a:t>ls</a:t>
            </a:r>
            <a:r>
              <a:rPr lang="zh-CN" altLang="en-US" sz="2400" dirty="0">
                <a:latin typeface="Roboto Mono Light" pitchFamily="2" charset="0"/>
              </a:rPr>
              <a:t>不是被单引号包含</a:t>
            </a:r>
            <a:r>
              <a:rPr lang="zh-CN" altLang="en-US" sz="2400">
                <a:latin typeface="Roboto Mono Light" pitchFamily="2" charset="0"/>
              </a:rPr>
              <a:t>，而是反引号。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获取</a:t>
            </a:r>
            <a:r>
              <a:rPr lang="zh-CN" altLang="en-US" sz="2400" dirty="0">
                <a:latin typeface="Roboto Mono Light" pitchFamily="2" charset="0"/>
              </a:rPr>
              <a:t>变量的值要用</a:t>
            </a:r>
            <a:r>
              <a:rPr lang="en-US" altLang="zh-CN" sz="2400" dirty="0">
                <a:latin typeface="Roboto Mono Light" pitchFamily="2" charset="0"/>
              </a:rPr>
              <a:t>$</a:t>
            </a:r>
            <a:r>
              <a:rPr lang="zh-CN" altLang="en-US" sz="2400" dirty="0">
                <a:latin typeface="Roboto Mono Light" pitchFamily="2" charset="0"/>
              </a:rPr>
              <a:t>，</a:t>
            </a:r>
            <a:r>
              <a:rPr lang="en-US" altLang="zh-CN" sz="2400" dirty="0">
                <a:latin typeface="Roboto Mono Light" pitchFamily="2" charset="0"/>
              </a:rPr>
              <a:t>echo $a</a:t>
            </a:r>
            <a:r>
              <a:rPr lang="zh-CN" altLang="en-US" sz="2400" dirty="0">
                <a:latin typeface="Roboto Mono Light" pitchFamily="2" charset="0"/>
              </a:rPr>
              <a:t>可以输出变量的值。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中的变量就是键值对（</a:t>
            </a:r>
            <a:r>
              <a:rPr lang="en-US" altLang="zh-CN" sz="2400" dirty="0">
                <a:latin typeface="Roboto Mono Light" pitchFamily="2" charset="0"/>
              </a:rPr>
              <a:t>key-value</a:t>
            </a:r>
            <a:r>
              <a:rPr lang="zh-CN" altLang="en-US" sz="2400" dirty="0">
                <a:latin typeface="Roboto Mono Light" pitchFamily="2" charset="0"/>
              </a:rPr>
              <a:t>）的列表，都是以文本的形式存储</a:t>
            </a:r>
            <a:r>
              <a:rPr lang="zh-CN" altLang="en-US" sz="2400">
                <a:latin typeface="Roboto Mono Light" pitchFamily="2" charset="0"/>
              </a:rPr>
              <a:t>的。</a:t>
            </a:r>
            <a:r>
              <a:rPr lang="en-US" altLang="zh-CN" sz="2400">
                <a:latin typeface="Roboto Mono Light" pitchFamily="2" charset="0"/>
              </a:rPr>
              <a:t>a</a:t>
            </a:r>
            <a:r>
              <a:rPr lang="en-US" altLang="zh-CN" sz="2400" dirty="0">
                <a:latin typeface="Roboto Mono Light" pitchFamily="2" charset="0"/>
              </a:rPr>
              <a:t>=1+2</a:t>
            </a:r>
            <a:r>
              <a:rPr lang="zh-CN" altLang="en-US" sz="2400" dirty="0">
                <a:latin typeface="Roboto Mono Light" pitchFamily="2" charset="0"/>
              </a:rPr>
              <a:t>不会进行计算把</a:t>
            </a:r>
            <a:r>
              <a:rPr lang="en-US" altLang="zh-CN" sz="2400" dirty="0">
                <a:latin typeface="Roboto Mono Light" pitchFamily="2" charset="0"/>
              </a:rPr>
              <a:t>3</a:t>
            </a:r>
            <a:r>
              <a:rPr lang="zh-CN" altLang="en-US" sz="2400" dirty="0">
                <a:latin typeface="Roboto Mono Light" pitchFamily="2" charset="0"/>
              </a:rPr>
              <a:t>赋值给</a:t>
            </a:r>
            <a:r>
              <a:rPr lang="en-US" altLang="zh-CN" sz="2400" dirty="0">
                <a:latin typeface="Roboto Mono Light" pitchFamily="2" charset="0"/>
              </a:rPr>
              <a:t>a</a:t>
            </a:r>
            <a:r>
              <a:rPr lang="zh-CN" altLang="en-US" sz="2400" dirty="0">
                <a:latin typeface="Roboto Mono Light" pitchFamily="2" charset="0"/>
              </a:rPr>
              <a:t>，而是</a:t>
            </a:r>
            <a:r>
              <a:rPr lang="en-US" altLang="zh-CN" sz="2400" dirty="0">
                <a:latin typeface="Roboto Mono Light" pitchFamily="2" charset="0"/>
              </a:rPr>
              <a:t>a</a:t>
            </a:r>
            <a:r>
              <a:rPr lang="zh-CN" altLang="en-US" sz="2400" dirty="0">
                <a:latin typeface="Roboto Mono Light" pitchFamily="2" charset="0"/>
              </a:rPr>
              <a:t>的值就是‘</a:t>
            </a:r>
            <a:r>
              <a:rPr lang="en-US" altLang="zh-CN" sz="2400" dirty="0">
                <a:latin typeface="Roboto Mono Light" pitchFamily="2" charset="0"/>
              </a:rPr>
              <a:t>1+2</a:t>
            </a:r>
            <a:r>
              <a:rPr lang="zh-CN" altLang="en-US" sz="2400" dirty="0">
                <a:latin typeface="Roboto Mono Light" pitchFamily="2" charset="0"/>
              </a:rPr>
              <a:t>’这段文本。变量的值可以用双引号</a:t>
            </a:r>
            <a:r>
              <a:rPr lang="en-US" altLang="zh-CN" sz="2400" dirty="0">
                <a:latin typeface="Roboto Mono Light" pitchFamily="2" charset="0"/>
              </a:rPr>
              <a:t>/</a:t>
            </a:r>
            <a:r>
              <a:rPr lang="zh-CN" altLang="en-US" sz="2400" dirty="0">
                <a:latin typeface="Roboto Mono Light" pitchFamily="2" charset="0"/>
              </a:rPr>
              <a:t>单引号括起来，包含空格的变量就必须要这么做。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8262743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1622</Words>
  <Application>Microsoft Office PowerPoint</Application>
  <PresentationFormat>宽屏</PresentationFormat>
  <Paragraphs>131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shell在系统的角色</vt:lpstr>
      <vt:lpstr>shell环境变量</vt:lpstr>
      <vt:lpstr>shell运行命令的基本过程</vt:lpstr>
      <vt:lpstr>shell运行命令示例</vt:lpstr>
      <vt:lpstr>shell中的通配符</vt:lpstr>
      <vt:lpstr>shell脚本</vt:lpstr>
      <vt:lpstr>脚本的可执行权限</vt:lpstr>
      <vt:lpstr>变量</vt:lpstr>
      <vt:lpstr>变量查看与清除</vt:lpstr>
      <vt:lpstr>只读变量</vt:lpstr>
      <vt:lpstr>算数运算</vt:lpstr>
      <vt:lpstr>逻辑运算</vt:lpstr>
      <vt:lpstr>放进环境变量</vt:lpstr>
      <vt:lpstr>变量的引用</vt:lpstr>
      <vt:lpstr>脚本的特殊变量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197</cp:revision>
  <cp:lastPrinted>2018-05-13T23:34:54Z</cp:lastPrinted>
  <dcterms:created xsi:type="dcterms:W3CDTF">2017-12-13T00:04:01Z</dcterms:created>
  <dcterms:modified xsi:type="dcterms:W3CDTF">2018-05-17T03:10:00Z</dcterms:modified>
</cp:coreProperties>
</file>