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0" r:id="rId3"/>
    <p:sldId id="268" r:id="rId4"/>
    <p:sldId id="273" r:id="rId5"/>
    <p:sldId id="274" r:id="rId6"/>
    <p:sldId id="275" r:id="rId7"/>
    <p:sldId id="276" r:id="rId8"/>
    <p:sldId id="269" r:id="rId9"/>
    <p:sldId id="272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A3CE-77DC-4E00-8D3A-A2AB554B83D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2E23-9B0C-448D-8EE4-8DF96A7D9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7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2E23-9B0C-448D-8EE4-8DF96A7D97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5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第十三讲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shell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脚本基础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逻辑判断与循环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test</a:t>
            </a:r>
            <a:r>
              <a:rPr lang="zh-CN" altLang="en-US" sz="2400" dirty="0"/>
              <a:t>是</a:t>
            </a:r>
            <a:r>
              <a:rPr lang="en-US" altLang="zh-CN" sz="2400" dirty="0"/>
              <a:t>shell</a:t>
            </a:r>
            <a:r>
              <a:rPr lang="zh-CN" altLang="en-US" sz="2400" dirty="0"/>
              <a:t>内建命令，可以处理脚本里的各类工作，产生的不是一般形式的输出，而是可用的退出状态。使用</a:t>
            </a:r>
            <a:r>
              <a:rPr lang="en-US" altLang="zh-CN" sz="2400" dirty="0"/>
              <a:t>help  test</a:t>
            </a:r>
            <a:r>
              <a:rPr lang="zh-CN" altLang="en-US" sz="2400" dirty="0"/>
              <a:t>查看帮助文档。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test</a:t>
            </a:r>
            <a:r>
              <a:rPr lang="zh-CN" altLang="en-US" sz="2400" dirty="0"/>
              <a:t>命令有其他形式：</a:t>
            </a:r>
            <a:r>
              <a:rPr lang="en-US" altLang="zh-CN" sz="2400" dirty="0"/>
              <a:t>[······]</a:t>
            </a:r>
            <a:r>
              <a:rPr lang="zh-CN" altLang="en-US" sz="2400" dirty="0"/>
              <a:t>，</a:t>
            </a:r>
            <a:r>
              <a:rPr lang="en-US" altLang="zh-CN" sz="2400" dirty="0"/>
              <a:t>[[······]]</a:t>
            </a:r>
            <a:r>
              <a:rPr lang="zh-CN" altLang="en-US" sz="2400" dirty="0"/>
              <a:t>。当在</a:t>
            </a:r>
            <a:r>
              <a:rPr lang="en-US" altLang="zh-CN" sz="2400" dirty="0"/>
              <a:t>[ ]</a:t>
            </a:r>
            <a:r>
              <a:rPr lang="zh-CN" altLang="en-US" sz="2400" dirty="0"/>
              <a:t>中使用</a:t>
            </a:r>
            <a:r>
              <a:rPr lang="en-US" altLang="zh-CN" sz="2400" dirty="0"/>
              <a:t>&amp;&amp; || </a:t>
            </a:r>
            <a:r>
              <a:rPr lang="zh-CN" altLang="en-US" sz="2400" dirty="0"/>
              <a:t>会出错，这时候要使用</a:t>
            </a:r>
            <a:r>
              <a:rPr lang="en-US" altLang="zh-CN" sz="2400" dirty="0"/>
              <a:t>[[ </a:t>
            </a:r>
            <a:r>
              <a:rPr lang="en-US" altLang="zh-CN" sz="2400"/>
              <a:t>]]</a:t>
            </a:r>
            <a:r>
              <a:rPr lang="zh-CN" altLang="en-US" sz="2400"/>
              <a:t>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test</a:t>
            </a:r>
            <a:r>
              <a:rPr lang="zh-CN" altLang="en-US" sz="2400" dirty="0"/>
              <a:t>返回</a:t>
            </a:r>
            <a:r>
              <a:rPr lang="en-US" altLang="zh-CN" sz="2400" dirty="0"/>
              <a:t>true</a:t>
            </a:r>
            <a:r>
              <a:rPr lang="zh-CN" altLang="en-US" sz="2400" dirty="0"/>
              <a:t>或</a:t>
            </a:r>
            <a:r>
              <a:rPr lang="en-US" altLang="zh-CN" sz="2400" dirty="0"/>
              <a:t>false</a:t>
            </a:r>
            <a:r>
              <a:rPr lang="zh-CN" altLang="en-US" sz="2400" dirty="0"/>
              <a:t>，但是</a:t>
            </a:r>
            <a:r>
              <a:rPr lang="en-US" altLang="zh-CN" sz="2400" dirty="0"/>
              <a:t>test</a:t>
            </a:r>
            <a:r>
              <a:rPr lang="zh-CN" altLang="en-US" sz="2400" dirty="0"/>
              <a:t>返回的</a:t>
            </a:r>
            <a:r>
              <a:rPr lang="en-US" altLang="zh-CN" sz="2400" dirty="0"/>
              <a:t>true</a:t>
            </a:r>
            <a:r>
              <a:rPr lang="zh-CN" altLang="en-US" sz="2400" dirty="0"/>
              <a:t>是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false</a:t>
            </a:r>
            <a:r>
              <a:rPr lang="zh-CN" altLang="en-US" sz="2400" dirty="0"/>
              <a:t>是</a:t>
            </a:r>
            <a:r>
              <a:rPr lang="en-US" altLang="zh-CN" sz="2400" dirty="0"/>
              <a:t>1</a:t>
            </a:r>
            <a:r>
              <a:rPr lang="zh-CN" altLang="en-US" sz="2400" dirty="0"/>
              <a:t>，这和通常的编程语言定义的</a:t>
            </a:r>
            <a:r>
              <a:rPr lang="en-US" altLang="zh-CN" sz="2400" dirty="0"/>
              <a:t>true</a:t>
            </a:r>
            <a:r>
              <a:rPr lang="zh-CN" altLang="en-US" sz="2400" dirty="0"/>
              <a:t>是</a:t>
            </a:r>
            <a:r>
              <a:rPr lang="en-US" altLang="zh-CN" sz="2400" dirty="0"/>
              <a:t>1</a:t>
            </a:r>
            <a:r>
              <a:rPr lang="zh-CN" altLang="en-US" sz="2400" dirty="0"/>
              <a:t>（或非</a:t>
            </a:r>
            <a:r>
              <a:rPr lang="en-US" altLang="zh-CN" sz="2400" dirty="0"/>
              <a:t>0</a:t>
            </a:r>
            <a:r>
              <a:rPr lang="zh-CN" altLang="en-US" sz="2400" dirty="0"/>
              <a:t>值），</a:t>
            </a:r>
            <a:r>
              <a:rPr lang="en-US" altLang="zh-CN" sz="2400" dirty="0"/>
              <a:t>false</a:t>
            </a:r>
            <a:r>
              <a:rPr lang="zh-CN" altLang="en-US" sz="2400" dirty="0"/>
              <a:t>是</a:t>
            </a:r>
            <a:r>
              <a:rPr lang="en-US" altLang="zh-CN" sz="2400" dirty="0"/>
              <a:t>0</a:t>
            </a:r>
            <a:r>
              <a:rPr lang="zh-CN" altLang="en-US" sz="2400" dirty="0"/>
              <a:t>有所区别。</a:t>
            </a:r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Linux/Unix</a:t>
            </a:r>
            <a:r>
              <a:rPr lang="zh-CN" altLang="en-US" sz="2400" dirty="0">
                <a:solidFill>
                  <a:srgbClr val="C00000"/>
                </a:solidFill>
              </a:rPr>
              <a:t>上程序退出状态为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zh-CN" altLang="en-US" sz="2400" dirty="0">
                <a:solidFill>
                  <a:srgbClr val="C00000"/>
                </a:solidFill>
              </a:rPr>
              <a:t>表示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zh-CN" altLang="en-US" sz="2400" dirty="0">
                <a:solidFill>
                  <a:srgbClr val="C00000"/>
                </a:solidFill>
              </a:rPr>
              <a:t>错误正确执行，而非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zh-CN" altLang="en-US" sz="2400" dirty="0">
                <a:solidFill>
                  <a:srgbClr val="C00000"/>
                </a:solidFill>
              </a:rPr>
              <a:t>值表示有错</a:t>
            </a:r>
            <a:r>
              <a:rPr lang="zh-CN" altLang="en-US" sz="2400">
                <a:solidFill>
                  <a:srgbClr val="C00000"/>
                </a:solidFill>
              </a:rPr>
              <a:t>。）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test  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”=“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 ;  test  -f  ~/tmp/a.sh ; [ -f  ~/tmp/a.</a:t>
            </a:r>
            <a:r>
              <a:rPr lang="en-US" altLang="zh-CN" sz="2400"/>
              <a:t>sh ]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Roboto Mono Light" pitchFamily="2" charset="0"/>
              </a:rPr>
              <a:t>if ,</a:t>
            </a:r>
            <a:r>
              <a:rPr lang="en-US" altLang="zh-CN" sz="2400" dirty="0" err="1">
                <a:latin typeface="Roboto Mono Light" pitchFamily="2" charset="0"/>
              </a:rPr>
              <a:t>else,elif</a:t>
            </a:r>
            <a:r>
              <a:rPr lang="zh-CN" altLang="en-US" sz="2400" dirty="0">
                <a:latin typeface="Roboto Mono Light" pitchFamily="2" charset="0"/>
              </a:rPr>
              <a:t>的语法结构：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写在一行要使用分号分隔：</a:t>
            </a:r>
            <a:r>
              <a:rPr lang="en-US" altLang="zh-CN" sz="2400">
                <a:latin typeface="Roboto Mono Light" pitchFamily="2" charset="0"/>
              </a:rPr>
              <a:t>if [</a:t>
            </a:r>
            <a:r>
              <a:rPr lang="en-US" altLang="zh-CN" sz="2400" dirty="0">
                <a:latin typeface="Roboto Mono Light" pitchFamily="2" charset="0"/>
              </a:rPr>
              <a:t>COMMAND] ; </a:t>
            </a:r>
            <a:r>
              <a:rPr lang="en-US" altLang="zh-CN" sz="2400">
                <a:latin typeface="Roboto Mono Light" pitchFamily="2" charset="0"/>
              </a:rPr>
              <a:t>then [</a:t>
            </a:r>
            <a:r>
              <a:rPr lang="en-US" altLang="zh-CN" sz="2400" dirty="0">
                <a:latin typeface="Roboto Mono Light" pitchFamily="2" charset="0"/>
              </a:rPr>
              <a:t>COMMAND] ; fi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7F6071-FC00-40C8-813C-1AF477BE8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88864"/>
              </p:ext>
            </p:extLst>
          </p:nvPr>
        </p:nvGraphicFramePr>
        <p:xfrm>
          <a:off x="838200" y="2858610"/>
          <a:ext cx="10515600" cy="358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29219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2649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1335014"/>
                    </a:ext>
                  </a:extLst>
                </a:gridCol>
              </a:tblGrid>
              <a:tr h="3586578">
                <a:tc>
                  <a:txBody>
                    <a:bodyPr/>
                    <a:lstStyle/>
                    <a:p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if  [COMMAND]</a:t>
                      </a:r>
                    </a:p>
                    <a:p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then</a:t>
                      </a:r>
                    </a:p>
                    <a:p>
                      <a:r>
                        <a:rPr lang="en-US" altLang="zh-CN" sz="2100" baseline="0">
                          <a:latin typeface="Roboto Mono Light" pitchFamily="2" charset="0"/>
                        </a:rPr>
                        <a:t>    [</a:t>
                      </a:r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COMMAND]</a:t>
                      </a:r>
                    </a:p>
                    <a:p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fi</a:t>
                      </a:r>
                      <a:endParaRPr lang="zh-CN" altLang="en-US" sz="2100" baseline="0" dirty="0">
                        <a:latin typeface="Roboto Mono Light" pitchFamily="2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if [COMMAND]; then</a:t>
                      </a:r>
                    </a:p>
                    <a:p>
                      <a:r>
                        <a:rPr lang="en-US" altLang="zh-CN" sz="2100" baseline="0">
                          <a:latin typeface="Roboto Mono Light" pitchFamily="2" charset="0"/>
                        </a:rPr>
                        <a:t>    [</a:t>
                      </a:r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COMMAND]</a:t>
                      </a:r>
                    </a:p>
                    <a:p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else</a:t>
                      </a:r>
                    </a:p>
                    <a:p>
                      <a:r>
                        <a:rPr lang="en-US" altLang="zh-CN" sz="2100" baseline="0">
                          <a:latin typeface="Roboto Mono Light" pitchFamily="2" charset="0"/>
                        </a:rPr>
                        <a:t>    [</a:t>
                      </a:r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COMMAND]</a:t>
                      </a:r>
                    </a:p>
                    <a:p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fi</a:t>
                      </a:r>
                      <a:endParaRPr lang="zh-CN" altLang="en-US" sz="2100" baseline="0" dirty="0">
                        <a:latin typeface="Roboto Mono Light" pitchFamily="2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aseline="0">
                          <a:latin typeface="Roboto Mono Light" pitchFamily="2" charset="0"/>
                        </a:rPr>
                        <a:t>if [</a:t>
                      </a:r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COMMAND]; then</a:t>
                      </a:r>
                    </a:p>
                    <a:p>
                      <a:r>
                        <a:rPr lang="en-US" altLang="zh-CN" sz="2100" baseline="0">
                          <a:latin typeface="Roboto Mono Light" pitchFamily="2" charset="0"/>
                        </a:rPr>
                        <a:t>    </a:t>
                      </a:r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[COMMAND]</a:t>
                      </a:r>
                    </a:p>
                    <a:p>
                      <a:r>
                        <a:rPr lang="en-US" altLang="zh-CN" sz="2100" baseline="0" err="1">
                          <a:latin typeface="Roboto Mono Light" pitchFamily="2" charset="0"/>
                        </a:rPr>
                        <a:t>elif</a:t>
                      </a:r>
                      <a:r>
                        <a:rPr lang="en-US" altLang="zh-CN" sz="2100" baseline="0">
                          <a:latin typeface="Roboto Mono Light" pitchFamily="2" charset="0"/>
                        </a:rPr>
                        <a:t> [</a:t>
                      </a:r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COMMAND] ; then</a:t>
                      </a:r>
                    </a:p>
                    <a:p>
                      <a:r>
                        <a:rPr lang="en-US" altLang="zh-CN" sz="2100" baseline="0">
                          <a:latin typeface="Roboto Mono Light" pitchFamily="2" charset="0"/>
                        </a:rPr>
                        <a:t>    </a:t>
                      </a:r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[COMMAND]</a:t>
                      </a:r>
                    </a:p>
                    <a:p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else</a:t>
                      </a:r>
                    </a:p>
                    <a:p>
                      <a:r>
                        <a:rPr lang="en-US" altLang="zh-CN" sz="2100" baseline="0">
                          <a:latin typeface="Roboto Mono Light" pitchFamily="2" charset="0"/>
                        </a:rPr>
                        <a:t>    </a:t>
                      </a:r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[COMMAND]</a:t>
                      </a:r>
                    </a:p>
                    <a:p>
                      <a:r>
                        <a:rPr lang="en-US" altLang="zh-CN" sz="2100" baseline="0" dirty="0">
                          <a:latin typeface="Roboto Mono Light" pitchFamily="2" charset="0"/>
                        </a:rPr>
                        <a:t>fi</a:t>
                      </a:r>
                      <a:endParaRPr lang="zh-CN" altLang="en-US" sz="2100" baseline="0" dirty="0">
                        <a:latin typeface="Roboto Mono Light" pitchFamily="2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8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7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>
                <a:latin typeface="Roboto Mono Light" pitchFamily="2" charset="0"/>
              </a:rPr>
              <a:t>if ,</a:t>
            </a:r>
            <a:r>
              <a:rPr lang="en-US" altLang="zh-CN" sz="2200" dirty="0" err="1">
                <a:latin typeface="Roboto Mono Light" pitchFamily="2" charset="0"/>
              </a:rPr>
              <a:t>else,elif</a:t>
            </a:r>
            <a:r>
              <a:rPr lang="zh-CN" altLang="en-US" sz="2200" dirty="0">
                <a:latin typeface="Roboto Mono Light" pitchFamily="2" charset="0"/>
              </a:rPr>
              <a:t>的用法：</a:t>
            </a:r>
            <a:endParaRPr lang="en-US" altLang="zh-CN" sz="22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200">
                <a:latin typeface="Roboto Mono Light" pitchFamily="2" charset="0"/>
              </a:rPr>
              <a:t>file=~/sh/</a:t>
            </a:r>
            <a:r>
              <a:rPr lang="en-US" altLang="zh-CN" sz="2200" dirty="0">
                <a:latin typeface="Roboto Mono Light" pitchFamily="2" charset="0"/>
              </a:rPr>
              <a:t>a.sh</a:t>
            </a:r>
          </a:p>
          <a:p>
            <a:pPr marL="457200" lvl="1" indent="0">
              <a:buNone/>
            </a:pPr>
            <a:r>
              <a:rPr lang="en-US" altLang="zh-CN" sz="2200" dirty="0" err="1">
                <a:latin typeface="Roboto Mono Light" pitchFamily="2" charset="0"/>
              </a:rPr>
              <a:t>dbin</a:t>
            </a:r>
            <a:r>
              <a:rPr lang="en-US" altLang="zh-CN" sz="2200" dirty="0">
                <a:latin typeface="Roboto Mono Light" pitchFamily="2" charset="0"/>
              </a:rPr>
              <a:t>=~/bin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Roboto Mono Light" pitchFamily="2" charset="0"/>
              </a:rPr>
              <a:t>if  </a:t>
            </a:r>
            <a:r>
              <a:rPr lang="en-US" altLang="zh-CN" sz="2200">
                <a:latin typeface="Roboto Mono Light" pitchFamily="2" charset="0"/>
              </a:rPr>
              <a:t>test -f</a:t>
            </a:r>
            <a:r>
              <a:rPr lang="zh-CN" altLang="en-US" sz="2200">
                <a:latin typeface="Roboto Mono Light" pitchFamily="2" charset="0"/>
              </a:rPr>
              <a:t> </a:t>
            </a:r>
            <a:r>
              <a:rPr lang="en-US" altLang="zh-CN" sz="2200">
                <a:latin typeface="Roboto Mono Light" pitchFamily="2" charset="0"/>
              </a:rPr>
              <a:t>“$</a:t>
            </a:r>
            <a:r>
              <a:rPr lang="en-US" altLang="zh-CN" sz="2200" dirty="0">
                <a:latin typeface="Roboto Mono Light" pitchFamily="2" charset="0"/>
              </a:rPr>
              <a:t>file” ;</a:t>
            </a:r>
            <a:r>
              <a:rPr lang="zh-CN" altLang="en-US" sz="2200" dirty="0">
                <a:latin typeface="Roboto Mono Light" pitchFamily="2" charset="0"/>
              </a:rPr>
              <a:t> </a:t>
            </a:r>
            <a:r>
              <a:rPr lang="en-US" altLang="zh-CN" sz="2200" dirty="0">
                <a:latin typeface="Roboto Mono Light" pitchFamily="2" charset="0"/>
              </a:rPr>
              <a:t>then</a:t>
            </a:r>
          </a:p>
          <a:p>
            <a:pPr marL="457200" lvl="1" indent="0">
              <a:buNone/>
            </a:pPr>
            <a:r>
              <a:rPr lang="en-US" altLang="zh-CN" sz="2200">
                <a:latin typeface="Roboto Mono Light" pitchFamily="2" charset="0"/>
              </a:rPr>
              <a:t>    cat  </a:t>
            </a:r>
            <a:r>
              <a:rPr lang="en-US" altLang="zh-CN" sz="2200" dirty="0">
                <a:latin typeface="Roboto Mono Light" pitchFamily="2" charset="0"/>
              </a:rPr>
              <a:t>“$file”</a:t>
            </a:r>
          </a:p>
          <a:p>
            <a:pPr marL="457200" lvl="1" indent="0">
              <a:buNone/>
            </a:pPr>
            <a:r>
              <a:rPr lang="en-US" altLang="zh-CN" sz="2200" dirty="0" err="1">
                <a:latin typeface="Roboto Mono Light" pitchFamily="2" charset="0"/>
              </a:rPr>
              <a:t>elif</a:t>
            </a:r>
            <a:r>
              <a:rPr lang="en-US" altLang="zh-CN" sz="2200" dirty="0">
                <a:latin typeface="Roboto Mono Light" pitchFamily="2" charset="0"/>
              </a:rPr>
              <a:t> [ -d “$</a:t>
            </a:r>
            <a:r>
              <a:rPr lang="en-US" altLang="zh-CN" sz="2200" dirty="0" err="1">
                <a:latin typeface="Roboto Mono Light" pitchFamily="2" charset="0"/>
              </a:rPr>
              <a:t>dbin</a:t>
            </a:r>
            <a:r>
              <a:rPr lang="en-US" altLang="zh-CN" sz="2200">
                <a:latin typeface="Roboto Mono Light" pitchFamily="2" charset="0"/>
              </a:rPr>
              <a:t>” ] ; then</a:t>
            </a:r>
            <a:endParaRPr lang="en-US" altLang="zh-CN" sz="22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200">
                <a:latin typeface="Roboto Mono Light" pitchFamily="2" charset="0"/>
              </a:rPr>
              <a:t>    ls </a:t>
            </a:r>
            <a:r>
              <a:rPr lang="en-US" altLang="zh-CN" sz="2200" dirty="0">
                <a:latin typeface="Roboto Mono Light" pitchFamily="2" charset="0"/>
              </a:rPr>
              <a:t>“$</a:t>
            </a:r>
            <a:r>
              <a:rPr lang="en-US" altLang="zh-CN" sz="2200" dirty="0" err="1">
                <a:latin typeface="Roboto Mono Light" pitchFamily="2" charset="0"/>
              </a:rPr>
              <a:t>dbin</a:t>
            </a:r>
            <a:r>
              <a:rPr lang="en-US" altLang="zh-CN" sz="2200" dirty="0">
                <a:latin typeface="Roboto Mono Light" pitchFamily="2" charset="0"/>
              </a:rPr>
              <a:t>”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Roboto Mono Light" pitchFamily="2" charset="0"/>
              </a:rPr>
              <a:t>else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Roboto Mono Light" pitchFamily="2" charset="0"/>
              </a:rPr>
              <a:t>    </a:t>
            </a:r>
            <a:r>
              <a:rPr lang="en-US" altLang="zh-CN" sz="2200">
                <a:latin typeface="Roboto Mono Light" pitchFamily="2" charset="0"/>
              </a:rPr>
              <a:t>echo “</a:t>
            </a:r>
            <a:r>
              <a:rPr lang="en-US" altLang="zh-CN" sz="2200" dirty="0">
                <a:latin typeface="Roboto Mono Light" pitchFamily="2" charset="0"/>
              </a:rPr>
              <a:t>file not found”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Roboto Mono Light" pitchFamily="2" charset="0"/>
              </a:rPr>
              <a:t>fi</a:t>
            </a:r>
          </a:p>
          <a:p>
            <a:endParaRPr lang="en-US" altLang="zh-CN" sz="2150">
              <a:latin typeface="Roboto Mono Light" pitchFamily="2" charset="0"/>
            </a:endParaRPr>
          </a:p>
          <a:p>
            <a:r>
              <a:rPr lang="en-US" altLang="zh-CN" sz="2150">
                <a:latin typeface="Roboto Mono Light" pitchFamily="2" charset="0"/>
              </a:rPr>
              <a:t>if [[ -f “sh/a.sh” &amp;&amp; -f “sh/h.sh” ]] ; then cat sh/a.sh sh/h.sh ; fi</a:t>
            </a:r>
            <a:endParaRPr lang="zh-CN" altLang="en-US" sz="215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2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5030797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Roboto Mono Light" pitchFamily="2" charset="0"/>
              </a:rPr>
              <a:t>多个判断值可以使用</a:t>
            </a:r>
            <a:r>
              <a:rPr lang="en-US" altLang="zh-CN" sz="2200" dirty="0">
                <a:latin typeface="Roboto Mono Light" pitchFamily="2" charset="0"/>
              </a:rPr>
              <a:t>if</a:t>
            </a:r>
            <a:r>
              <a:rPr lang="zh-CN" altLang="en-US" sz="2200" dirty="0">
                <a:latin typeface="Roboto Mono Light" pitchFamily="2" charset="0"/>
              </a:rPr>
              <a:t>，</a:t>
            </a:r>
            <a:r>
              <a:rPr lang="en-US" altLang="zh-CN" sz="2200" dirty="0" err="1">
                <a:latin typeface="Roboto Mono Light" pitchFamily="2" charset="0"/>
              </a:rPr>
              <a:t>elif</a:t>
            </a:r>
            <a:r>
              <a:rPr lang="zh-CN" altLang="en-US" sz="2200" dirty="0">
                <a:latin typeface="Roboto Mono Light" pitchFamily="2" charset="0"/>
              </a:rPr>
              <a:t>，</a:t>
            </a:r>
            <a:r>
              <a:rPr lang="en-US" altLang="zh-CN" sz="2200" dirty="0">
                <a:latin typeface="Roboto Mono Light" pitchFamily="2" charset="0"/>
              </a:rPr>
              <a:t>else</a:t>
            </a:r>
            <a:r>
              <a:rPr lang="zh-CN" altLang="en-US" sz="2200" dirty="0">
                <a:latin typeface="Roboto Mono Light" pitchFamily="2" charset="0"/>
              </a:rPr>
              <a:t>组合。更简洁的形式是使用</a:t>
            </a:r>
            <a:r>
              <a:rPr lang="en-US" altLang="zh-CN" sz="2200" dirty="0">
                <a:latin typeface="Roboto Mono Light" pitchFamily="2" charset="0"/>
              </a:rPr>
              <a:t>case</a:t>
            </a:r>
            <a:r>
              <a:rPr lang="zh-CN" altLang="en-US" sz="2200" dirty="0">
                <a:latin typeface="Roboto Mono Light" pitchFamily="2" charset="0"/>
              </a:rPr>
              <a:t>语句实现，就像普通编程语言的</a:t>
            </a:r>
            <a:r>
              <a:rPr lang="en-US" altLang="zh-CN" sz="2200" dirty="0">
                <a:latin typeface="Roboto Mono Light" pitchFamily="2" charset="0"/>
              </a:rPr>
              <a:t>switch</a:t>
            </a:r>
            <a:r>
              <a:rPr lang="zh-CN" altLang="en-US" sz="2200" dirty="0">
                <a:latin typeface="Roboto Mono Light" pitchFamily="2" charset="0"/>
              </a:rPr>
              <a:t>。语法结构：</a:t>
            </a:r>
            <a:endParaRPr lang="en-US" altLang="zh-CN" sz="22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case WORD in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VALUE1)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    ;;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VALUE2)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    ;;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*)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Roboto Mono Light" pitchFamily="2" charset="0"/>
              </a:rPr>
              <a:t>        ;;  //</a:t>
            </a:r>
            <a:r>
              <a:rPr lang="en-US" altLang="zh-CN" sz="2000" dirty="0" err="1">
                <a:latin typeface="Roboto Mono Light" pitchFamily="2" charset="0"/>
              </a:rPr>
              <a:t>esac</a:t>
            </a:r>
            <a:r>
              <a:rPr lang="zh-CN" altLang="en-US" sz="2000" dirty="0">
                <a:latin typeface="Roboto Mono Light" pitchFamily="2" charset="0"/>
              </a:rPr>
              <a:t>之前的</a:t>
            </a:r>
            <a:r>
              <a:rPr lang="en-US" altLang="zh-CN" sz="2000" dirty="0">
                <a:latin typeface="Roboto Mono Light" pitchFamily="2" charset="0"/>
              </a:rPr>
              <a:t>;;</a:t>
            </a:r>
            <a:r>
              <a:rPr lang="zh-CN" altLang="en-US" sz="2000" dirty="0">
                <a:latin typeface="Roboto Mono Light" pitchFamily="2" charset="0"/>
              </a:rPr>
              <a:t>可以省略</a:t>
            </a:r>
            <a:endParaRPr lang="en-US" altLang="zh-CN" sz="20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 dirty="0" err="1">
                <a:latin typeface="Roboto Mono Light" pitchFamily="2" charset="0"/>
              </a:rPr>
              <a:t>esac</a:t>
            </a:r>
            <a:endParaRPr lang="en-US" altLang="zh-CN" sz="2000" dirty="0">
              <a:latin typeface="Roboto Mono Light" pitchFamily="2" charset="0"/>
            </a:endParaRPr>
          </a:p>
          <a:p>
            <a:r>
              <a:rPr lang="en-US" altLang="zh-CN" sz="2000" dirty="0">
                <a:latin typeface="Roboto Mono Light" pitchFamily="2" charset="0"/>
              </a:rPr>
              <a:t>)</a:t>
            </a:r>
            <a:r>
              <a:rPr lang="zh-CN" altLang="en-US" sz="2000" dirty="0">
                <a:latin typeface="Roboto Mono Light" pitchFamily="2" charset="0"/>
              </a:rPr>
              <a:t>是必须要加的，每个逻辑块执行到</a:t>
            </a:r>
            <a:r>
              <a:rPr lang="en-US" altLang="zh-CN" sz="2000" dirty="0">
                <a:latin typeface="Roboto Mono Light" pitchFamily="2" charset="0"/>
              </a:rPr>
              <a:t>;;</a:t>
            </a:r>
            <a:r>
              <a:rPr lang="zh-CN" altLang="en-US" sz="2000" dirty="0">
                <a:latin typeface="Roboto Mono Light" pitchFamily="2" charset="0"/>
              </a:rPr>
              <a:t>结束。*</a:t>
            </a:r>
            <a:r>
              <a:rPr lang="en-US" altLang="zh-CN" sz="2000" dirty="0">
                <a:latin typeface="Roboto Mono Light" pitchFamily="2" charset="0"/>
              </a:rPr>
              <a:t>)</a:t>
            </a:r>
            <a:r>
              <a:rPr lang="zh-CN" altLang="en-US" sz="2000" dirty="0">
                <a:latin typeface="Roboto Mono Light" pitchFamily="2" charset="0"/>
              </a:rPr>
              <a:t>是默认情况，并非必须。</a:t>
            </a:r>
          </a:p>
        </p:txBody>
      </p:sp>
    </p:spTree>
    <p:extLst>
      <p:ext uri="{BB962C8B-B14F-4D97-AF65-F5344CB8AC3E}">
        <p14:creationId xmlns:p14="http://schemas.microsoft.com/office/powerpoint/2010/main" val="402153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创建</a:t>
            </a:r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脚本</a:t>
            </a:r>
            <a:r>
              <a:rPr lang="en-US" altLang="zh-CN" sz="2400" dirty="0">
                <a:latin typeface="Roboto Mono Light" pitchFamily="2" charset="0"/>
              </a:rPr>
              <a:t>casetest.sh</a:t>
            </a:r>
            <a:r>
              <a:rPr lang="zh-CN" altLang="en-US" sz="2400" dirty="0">
                <a:latin typeface="Roboto Mono Light" pitchFamily="2" charset="0"/>
              </a:rPr>
              <a:t>，写入一下代码并运行：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250" dirty="0">
                <a:latin typeface="Roboto Mono Light" pitchFamily="2" charset="0"/>
              </a:rPr>
              <a:t>case  $1 in</a:t>
            </a:r>
          </a:p>
          <a:p>
            <a:pPr marL="457200" lvl="1" indent="0">
              <a:buNone/>
            </a:pPr>
            <a:r>
              <a:rPr lang="en-US" altLang="zh-CN" sz="2250" dirty="0">
                <a:latin typeface="Roboto Mono Light" pitchFamily="2" charset="0"/>
              </a:rPr>
              <a:t>    “hello”)</a:t>
            </a:r>
          </a:p>
          <a:p>
            <a:pPr marL="457200" lvl="1" indent="0">
              <a:buNone/>
            </a:pPr>
            <a:r>
              <a:rPr lang="en-US" altLang="zh-CN" sz="2250" dirty="0">
                <a:latin typeface="Roboto Mono Light" pitchFamily="2" charset="0"/>
              </a:rPr>
              <a:t>        echo “hey!”</a:t>
            </a:r>
          </a:p>
          <a:p>
            <a:pPr marL="457200" lvl="1" indent="0">
              <a:buNone/>
            </a:pPr>
            <a:r>
              <a:rPr lang="en-US" altLang="zh-CN" sz="2250" dirty="0">
                <a:latin typeface="Roboto Mono Light" pitchFamily="2" charset="0"/>
              </a:rPr>
              <a:t>        ;;</a:t>
            </a:r>
          </a:p>
          <a:p>
            <a:pPr marL="457200" lvl="1" indent="0">
              <a:buNone/>
            </a:pPr>
            <a:r>
              <a:rPr lang="en-US" altLang="zh-CN" sz="2250" dirty="0">
                <a:latin typeface="Roboto Mono Light" pitchFamily="2" charset="0"/>
              </a:rPr>
              <a:t>    “time”)</a:t>
            </a:r>
          </a:p>
          <a:p>
            <a:pPr marL="457200" lvl="1" indent="0">
              <a:buNone/>
            </a:pPr>
            <a:r>
              <a:rPr lang="en-US" altLang="zh-CN" sz="2250" dirty="0">
                <a:latin typeface="Roboto Mono Light" pitchFamily="2" charset="0"/>
              </a:rPr>
              <a:t>        date</a:t>
            </a:r>
          </a:p>
          <a:p>
            <a:pPr marL="457200" lvl="1" indent="0">
              <a:buNone/>
            </a:pPr>
            <a:r>
              <a:rPr lang="en-US" altLang="zh-CN" sz="2250" dirty="0">
                <a:latin typeface="Roboto Mono Light" pitchFamily="2" charset="0"/>
              </a:rPr>
              <a:t>        ;;</a:t>
            </a:r>
          </a:p>
          <a:p>
            <a:pPr marL="457200" lvl="1" indent="0">
              <a:buNone/>
            </a:pPr>
            <a:r>
              <a:rPr lang="en-US" altLang="zh-CN" sz="2250" dirty="0">
                <a:latin typeface="Roboto Mono Light" pitchFamily="2" charset="0"/>
              </a:rPr>
              <a:t>    *)</a:t>
            </a:r>
          </a:p>
          <a:p>
            <a:pPr marL="457200" lvl="1" indent="0">
              <a:buNone/>
            </a:pPr>
            <a:r>
              <a:rPr lang="en-US" altLang="zh-CN" sz="2250" dirty="0">
                <a:latin typeface="Roboto Mono Light" pitchFamily="2" charset="0"/>
              </a:rPr>
              <a:t>        echo “nothing to </a:t>
            </a:r>
            <a:r>
              <a:rPr lang="en-US" altLang="zh-CN" sz="2250">
                <a:latin typeface="Roboto Mono Light" pitchFamily="2" charset="0"/>
              </a:rPr>
              <a:t>do”</a:t>
            </a:r>
            <a:endParaRPr lang="en-US" altLang="zh-CN" sz="225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250">
                <a:latin typeface="Roboto Mono Light" pitchFamily="2" charset="0"/>
              </a:rPr>
              <a:t>esac</a:t>
            </a:r>
            <a:endParaRPr lang="en-US" altLang="zh-CN" sz="2250" dirty="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选项可以写成不带引号的形式：</a:t>
            </a:r>
            <a:r>
              <a:rPr lang="en-US" altLang="zh-CN" sz="2400">
                <a:latin typeface="Roboto Mono Light" pitchFamily="2" charset="0"/>
              </a:rPr>
              <a:t>time  hello</a:t>
            </a:r>
          </a:p>
        </p:txBody>
      </p:sp>
    </p:spTree>
    <p:extLst>
      <p:ext uri="{BB962C8B-B14F-4D97-AF65-F5344CB8AC3E}">
        <p14:creationId xmlns:p14="http://schemas.microsoft.com/office/powerpoint/2010/main" val="277623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50" dirty="0">
                <a:latin typeface="Roboto Mono Light" pitchFamily="2" charset="0"/>
              </a:rPr>
              <a:t>for</a:t>
            </a:r>
            <a:r>
              <a:rPr lang="zh-CN" altLang="en-US" sz="2250" dirty="0">
                <a:latin typeface="Roboto Mono Light" pitchFamily="2" charset="0"/>
              </a:rPr>
              <a:t>循环用于重复整个列表对象，基本用法：</a:t>
            </a:r>
            <a:endParaRPr lang="en-US" altLang="zh-CN" sz="2250" dirty="0">
              <a:latin typeface="Roboto Mono Light" pitchFamily="2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Roboto Mono Light" pitchFamily="2" charset="0"/>
              </a:rPr>
              <a:t>for  NAME in WORDS; do COMMANDS; done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Roboto Mono Light" pitchFamily="2" charset="0"/>
              </a:rPr>
              <a:t>for NAME in WORDS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200">
                <a:latin typeface="Roboto Mono Light" pitchFamily="2" charset="0"/>
              </a:rPr>
              <a:t>  do</a:t>
            </a:r>
            <a:endParaRPr lang="en-US" altLang="zh-CN" sz="2200" dirty="0">
              <a:latin typeface="Roboto Mono Light" pitchFamily="2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200">
                <a:latin typeface="Roboto Mono Light" pitchFamily="2" charset="0"/>
              </a:rPr>
              <a:t>      COMMANDS</a:t>
            </a:r>
            <a:endParaRPr lang="en-US" altLang="zh-CN" sz="2200" dirty="0">
              <a:latin typeface="Roboto Mono Light" pitchFamily="2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200">
                <a:latin typeface="Roboto Mono Light" pitchFamily="2" charset="0"/>
              </a:rPr>
              <a:t>  done</a:t>
            </a:r>
            <a:endParaRPr lang="en-US" altLang="zh-CN" sz="2200" dirty="0">
              <a:latin typeface="Roboto Mono Light" pitchFamily="2" charset="0"/>
            </a:endParaRPr>
          </a:p>
          <a:p>
            <a:r>
              <a:rPr lang="zh-CN" altLang="en-US" sz="2250">
                <a:latin typeface="Roboto Mono Light" pitchFamily="2" charset="0"/>
              </a:rPr>
              <a:t>示例：</a:t>
            </a:r>
            <a:endParaRPr lang="en-US" altLang="zh-CN" sz="225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00863"/>
              </p:ext>
            </p:extLst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8339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209193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4188068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sz="2200" baseline="0">
                          <a:latin typeface="Roboto Mono Light" pitchFamily="2" charset="0"/>
                        </a:rPr>
                        <a:t>循环列表</a:t>
                      </a:r>
                      <a:endParaRPr lang="en-US" altLang="zh-CN" sz="2200" baseline="0">
                        <a:latin typeface="Roboto Mono Light" pitchFamily="2" charset="0"/>
                      </a:endParaRPr>
                    </a:p>
                    <a:p>
                      <a:endParaRPr lang="en-US" altLang="zh-CN" sz="2200" baseline="0" dirty="0">
                        <a:latin typeface="Roboto Mono Light" pitchFamily="2" charset="0"/>
                      </a:endParaRPr>
                    </a:p>
                    <a:p>
                      <a:r>
                        <a:rPr lang="en-US" altLang="zh-CN" sz="2200" baseline="0">
                          <a:latin typeface="Roboto Mono Light" pitchFamily="2" charset="0"/>
                        </a:rPr>
                        <a:t>for i in </a:t>
                      </a:r>
                      <a:r>
                        <a:rPr lang="en-US" altLang="zh-CN" sz="2200" baseline="0" dirty="0">
                          <a:latin typeface="Roboto Mono Light" pitchFamily="2" charset="0"/>
                        </a:rPr>
                        <a:t>a b c</a:t>
                      </a:r>
                    </a:p>
                    <a:p>
                      <a:r>
                        <a:rPr lang="en-US" altLang="zh-CN" sz="2200" baseline="0" dirty="0">
                          <a:latin typeface="Roboto Mono Light" pitchFamily="2" charset="0"/>
                        </a:rPr>
                        <a:t>do</a:t>
                      </a:r>
                    </a:p>
                    <a:p>
                      <a:r>
                        <a:rPr lang="en-US" altLang="zh-CN" sz="2200" baseline="0" dirty="0">
                          <a:latin typeface="Roboto Mono Light" pitchFamily="2" charset="0"/>
                        </a:rPr>
                        <a:t>    echo $</a:t>
                      </a:r>
                      <a:r>
                        <a:rPr lang="en-US" altLang="zh-CN" sz="2200" baseline="0" dirty="0" err="1">
                          <a:latin typeface="Roboto Mono Light" pitchFamily="2" charset="0"/>
                        </a:rPr>
                        <a:t>i</a:t>
                      </a:r>
                      <a:endParaRPr lang="en-US" altLang="zh-CN" sz="2200" baseline="0" dirty="0">
                        <a:latin typeface="Roboto Mono Light" pitchFamily="2" charset="0"/>
                      </a:endParaRPr>
                    </a:p>
                    <a:p>
                      <a:r>
                        <a:rPr lang="en-US" altLang="zh-CN" sz="2200" baseline="0" dirty="0">
                          <a:latin typeface="Roboto Mono Light" pitchFamily="2" charset="0"/>
                        </a:rPr>
                        <a:t>done</a:t>
                      </a:r>
                      <a:endParaRPr lang="zh-CN" altLang="en-US" sz="2200" baseline="0" dirty="0">
                        <a:latin typeface="Roboto Mon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aseline="0" dirty="0">
                          <a:latin typeface="Roboto Mono Light" pitchFamily="2" charset="0"/>
                        </a:rPr>
                        <a:t>遍历目录下所有文件</a:t>
                      </a:r>
                      <a:endParaRPr lang="en-US" altLang="zh-CN" sz="2200" baseline="0" dirty="0">
                        <a:latin typeface="Roboto Mono Light" pitchFamily="2" charset="0"/>
                      </a:endParaRPr>
                    </a:p>
                    <a:p>
                      <a:endParaRPr lang="en-US" altLang="zh-CN" sz="2200" baseline="0" dirty="0">
                        <a:latin typeface="Roboto Mono Light" pitchFamily="2" charset="0"/>
                      </a:endParaRPr>
                    </a:p>
                    <a:p>
                      <a:r>
                        <a:rPr lang="en-US" altLang="zh-CN" sz="2200" baseline="0">
                          <a:latin typeface="Roboto Mono Light" pitchFamily="2" charset="0"/>
                        </a:rPr>
                        <a:t>for i in ./* ;</a:t>
                      </a:r>
                      <a:r>
                        <a:rPr lang="zh-CN" altLang="en-US" sz="2200" baseline="0">
                          <a:latin typeface="Roboto Mono Light" pitchFamily="2" charset="0"/>
                        </a:rPr>
                        <a:t> </a:t>
                      </a:r>
                      <a:r>
                        <a:rPr lang="en-US" altLang="zh-CN" sz="2200" baseline="0">
                          <a:latin typeface="Roboto Mono Light" pitchFamily="2" charset="0"/>
                        </a:rPr>
                        <a:t>do</a:t>
                      </a:r>
                      <a:endParaRPr lang="en-US" altLang="zh-CN" sz="2200" baseline="0" dirty="0">
                        <a:latin typeface="Roboto Mono Light" pitchFamily="2" charset="0"/>
                      </a:endParaRPr>
                    </a:p>
                    <a:p>
                      <a:r>
                        <a:rPr lang="en-US" altLang="zh-CN" sz="2200" baseline="0" dirty="0">
                          <a:latin typeface="Roboto Mono Light" pitchFamily="2" charset="0"/>
                        </a:rPr>
                        <a:t>    </a:t>
                      </a:r>
                      <a:r>
                        <a:rPr lang="en-US" altLang="zh-CN" sz="2200" baseline="0">
                          <a:latin typeface="Roboto Mono Light" pitchFamily="2" charset="0"/>
                        </a:rPr>
                        <a:t>echo $</a:t>
                      </a:r>
                      <a:r>
                        <a:rPr lang="en-US" altLang="zh-CN" sz="2200" baseline="0" dirty="0" err="1">
                          <a:latin typeface="Roboto Mono Light" pitchFamily="2" charset="0"/>
                        </a:rPr>
                        <a:t>i</a:t>
                      </a:r>
                      <a:endParaRPr lang="en-US" altLang="zh-CN" sz="2200" baseline="0" dirty="0">
                        <a:latin typeface="Roboto Mono Light" pitchFamily="2" charset="0"/>
                      </a:endParaRPr>
                    </a:p>
                    <a:p>
                      <a:r>
                        <a:rPr lang="en-US" altLang="zh-CN" sz="2200" baseline="0" dirty="0">
                          <a:latin typeface="Roboto Mono Light" pitchFamily="2" charset="0"/>
                        </a:rPr>
                        <a:t>done</a:t>
                      </a:r>
                    </a:p>
                    <a:p>
                      <a:endParaRPr lang="zh-CN" altLang="en-US" sz="2200" baseline="0" dirty="0">
                        <a:latin typeface="Roboto Mon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aseline="0" dirty="0">
                          <a:latin typeface="Roboto Mono Light" pitchFamily="2" charset="0"/>
                        </a:rPr>
                        <a:t>计数循环，这种结构</a:t>
                      </a:r>
                      <a:r>
                        <a:rPr lang="en-US" altLang="zh-CN" sz="2200" baseline="0" dirty="0">
                          <a:latin typeface="Roboto Mono Light" pitchFamily="2" charset="0"/>
                        </a:rPr>
                        <a:t>bash</a:t>
                      </a:r>
                      <a:r>
                        <a:rPr lang="zh-CN" altLang="en-US" sz="2200" baseline="0" dirty="0">
                          <a:latin typeface="Roboto Mono Light" pitchFamily="2" charset="0"/>
                        </a:rPr>
                        <a:t>支持，</a:t>
                      </a:r>
                      <a:r>
                        <a:rPr lang="en-US" altLang="zh-CN" sz="2200" baseline="0" dirty="0" err="1">
                          <a:latin typeface="Roboto Mono Light" pitchFamily="2" charset="0"/>
                        </a:rPr>
                        <a:t>sh</a:t>
                      </a:r>
                      <a:r>
                        <a:rPr lang="zh-CN" altLang="en-US" sz="2200" baseline="0">
                          <a:latin typeface="Roboto Mono Light" pitchFamily="2" charset="0"/>
                        </a:rPr>
                        <a:t>不支持</a:t>
                      </a:r>
                      <a:endParaRPr lang="en-US" altLang="zh-CN" sz="2200" baseline="0" dirty="0">
                        <a:latin typeface="Roboto Mono Light" pitchFamily="2" charset="0"/>
                      </a:endParaRPr>
                    </a:p>
                    <a:p>
                      <a:r>
                        <a:rPr lang="en-US" altLang="zh-CN" sz="2200" baseline="0">
                          <a:latin typeface="Roboto Mono Light" pitchFamily="2" charset="0"/>
                        </a:rPr>
                        <a:t>for (( </a:t>
                      </a:r>
                      <a:r>
                        <a:rPr lang="en-US" altLang="zh-CN" sz="2200" baseline="0" dirty="0" err="1">
                          <a:latin typeface="Roboto Mono Light" pitchFamily="2" charset="0"/>
                        </a:rPr>
                        <a:t>i</a:t>
                      </a:r>
                      <a:r>
                        <a:rPr lang="en-US" altLang="zh-CN" sz="2200" baseline="0" dirty="0">
                          <a:latin typeface="Roboto Mono Light" pitchFamily="2" charset="0"/>
                        </a:rPr>
                        <a:t>=0;i&lt;100;i++ ))</a:t>
                      </a:r>
                    </a:p>
                    <a:p>
                      <a:r>
                        <a:rPr lang="en-US" altLang="zh-CN" sz="2200" baseline="0" dirty="0">
                          <a:latin typeface="Roboto Mono Light" pitchFamily="2" charset="0"/>
                        </a:rPr>
                        <a:t>do</a:t>
                      </a:r>
                    </a:p>
                    <a:p>
                      <a:r>
                        <a:rPr lang="en-US" altLang="zh-CN" sz="2200" baseline="0" dirty="0">
                          <a:latin typeface="Roboto Mono Light" pitchFamily="2" charset="0"/>
                        </a:rPr>
                        <a:t>    echo $</a:t>
                      </a:r>
                      <a:r>
                        <a:rPr lang="en-US" altLang="zh-CN" sz="2200" baseline="0" dirty="0" err="1">
                          <a:latin typeface="Roboto Mono Light" pitchFamily="2" charset="0"/>
                        </a:rPr>
                        <a:t>i</a:t>
                      </a:r>
                      <a:endParaRPr lang="en-US" altLang="zh-CN" sz="2200" baseline="0" dirty="0">
                        <a:latin typeface="Roboto Mono Light" pitchFamily="2" charset="0"/>
                      </a:endParaRPr>
                    </a:p>
                    <a:p>
                      <a:r>
                        <a:rPr lang="en-US" altLang="zh-CN" sz="2200" baseline="0" dirty="0">
                          <a:latin typeface="Roboto Mono Light" pitchFamily="2" charset="0"/>
                        </a:rPr>
                        <a:t>done</a:t>
                      </a:r>
                      <a:endParaRPr lang="zh-CN" altLang="en-US" sz="2200" baseline="0" dirty="0">
                        <a:latin typeface="Roboto Mono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5030797"/>
          </a:xfrm>
        </p:spPr>
        <p:txBody>
          <a:bodyPr/>
          <a:lstStyle/>
          <a:p>
            <a:r>
              <a:rPr lang="en-US" altLang="zh-CN" sz="2400" dirty="0">
                <a:latin typeface="Roboto Mono Light" pitchFamily="2" charset="0"/>
              </a:rPr>
              <a:t>while</a:t>
            </a:r>
            <a:r>
              <a:rPr lang="zh-CN" altLang="en-US" sz="2400" dirty="0">
                <a:latin typeface="Roboto Mono Light" pitchFamily="2" charset="0"/>
              </a:rPr>
              <a:t>与</a:t>
            </a:r>
            <a:r>
              <a:rPr lang="en-US" altLang="zh-CN" sz="2400" dirty="0">
                <a:latin typeface="Roboto Mono Light" pitchFamily="2" charset="0"/>
              </a:rPr>
              <a:t>until</a:t>
            </a:r>
            <a:r>
              <a:rPr lang="zh-CN" altLang="en-US" sz="2400" dirty="0">
                <a:latin typeface="Roboto Mono Light" pitchFamily="2" charset="0"/>
              </a:rPr>
              <a:t>循环的结构一致，不同的是对待条件退出的状态，</a:t>
            </a:r>
            <a:r>
              <a:rPr lang="en-US" altLang="zh-CN" sz="2400" dirty="0">
                <a:latin typeface="Roboto Mono Light" pitchFamily="2" charset="0"/>
              </a:rPr>
              <a:t>while</a:t>
            </a:r>
            <a:r>
              <a:rPr lang="zh-CN" altLang="en-US" sz="2400" dirty="0">
                <a:latin typeface="Roboto Mono Light" pitchFamily="2" charset="0"/>
              </a:rPr>
              <a:t>是成功则执行，</a:t>
            </a:r>
            <a:r>
              <a:rPr lang="en-US" altLang="zh-CN" sz="2400" dirty="0">
                <a:latin typeface="Roboto Mono Light" pitchFamily="2" charset="0"/>
              </a:rPr>
              <a:t>until</a:t>
            </a:r>
            <a:r>
              <a:rPr lang="zh-CN" altLang="en-US" sz="2400" dirty="0">
                <a:latin typeface="Roboto Mono Light" pitchFamily="2" charset="0"/>
              </a:rPr>
              <a:t>是不成功则</a:t>
            </a:r>
            <a:r>
              <a:rPr lang="zh-CN" altLang="en-US" sz="2400">
                <a:latin typeface="Roboto Mono Light" pitchFamily="2" charset="0"/>
              </a:rPr>
              <a:t>执行。结构</a:t>
            </a:r>
            <a:r>
              <a:rPr lang="zh-CN" altLang="en-US" sz="2400" dirty="0">
                <a:latin typeface="Roboto Mono Light" pitchFamily="2" charset="0"/>
              </a:rPr>
              <a:t>使用如下：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150">
                <a:latin typeface="Roboto Mono Light" pitchFamily="2" charset="0"/>
              </a:rPr>
              <a:t>while  CONDITION ; do  #do</a:t>
            </a:r>
            <a:r>
              <a:rPr lang="zh-CN" altLang="en-US" sz="2150">
                <a:latin typeface="Roboto Mono Light" pitchFamily="2" charset="0"/>
              </a:rPr>
              <a:t>写在单独一行，；可以不写</a:t>
            </a:r>
            <a:endParaRPr lang="en-US" altLang="zh-CN" sz="215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150">
                <a:latin typeface="Roboto Mono Light" pitchFamily="2" charset="0"/>
              </a:rPr>
              <a:t>    COMMANDS</a:t>
            </a:r>
            <a:endParaRPr lang="en-US" altLang="zh-CN" sz="215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150" dirty="0">
                <a:latin typeface="Roboto Mono Light" pitchFamily="2" charset="0"/>
              </a:rPr>
              <a:t>done</a:t>
            </a: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3757"/>
              </p:ext>
            </p:extLst>
          </p:nvPr>
        </p:nvGraphicFramePr>
        <p:xfrm>
          <a:off x="838200" y="4457701"/>
          <a:ext cx="10515600" cy="1890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8346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577254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1890346">
                <a:tc>
                  <a:txBody>
                    <a:bodyPr/>
                    <a:lstStyle/>
                    <a:p>
                      <a:r>
                        <a:rPr lang="en-US" altLang="zh-CN" sz="2150" baseline="0">
                          <a:latin typeface="Roboto Mono Light" pitchFamily="2" charset="0"/>
                        </a:rPr>
                        <a:t>catfile=~/sh/</a:t>
                      </a:r>
                      <a:r>
                        <a:rPr lang="en-US" altLang="zh-CN" sz="2150" baseline="0" dirty="0">
                          <a:latin typeface="Roboto Mono Light" pitchFamily="2" charset="0"/>
                        </a:rPr>
                        <a:t>test.sh</a:t>
                      </a:r>
                    </a:p>
                    <a:p>
                      <a:r>
                        <a:rPr lang="en-US" altLang="zh-CN" sz="2150" baseline="0" dirty="0">
                          <a:latin typeface="Roboto Mono Light" pitchFamily="2" charset="0"/>
                        </a:rPr>
                        <a:t>while </a:t>
                      </a:r>
                      <a:r>
                        <a:rPr lang="en-US" altLang="zh-CN" sz="2150" baseline="0">
                          <a:latin typeface="Roboto Mono Light" pitchFamily="2" charset="0"/>
                        </a:rPr>
                        <a:t>[ -f “$</a:t>
                      </a:r>
                      <a:r>
                        <a:rPr lang="en-US" altLang="zh-CN" sz="2150" baseline="0" err="1">
                          <a:latin typeface="Roboto Mono Light" pitchFamily="2" charset="0"/>
                        </a:rPr>
                        <a:t>catfile</a:t>
                      </a:r>
                      <a:r>
                        <a:rPr lang="en-US" altLang="zh-CN" sz="2150" baseline="0">
                          <a:latin typeface="Roboto Mono Light" pitchFamily="2" charset="0"/>
                        </a:rPr>
                        <a:t>”] ; do</a:t>
                      </a:r>
                      <a:endParaRPr lang="en-US" altLang="zh-CN" sz="2150" baseline="0" dirty="0">
                        <a:latin typeface="Roboto Mono Light" pitchFamily="2" charset="0"/>
                      </a:endParaRPr>
                    </a:p>
                    <a:p>
                      <a:r>
                        <a:rPr lang="en-US" altLang="zh-CN" sz="2150" baseline="0" dirty="0">
                          <a:latin typeface="Roboto Mono Light" pitchFamily="2" charset="0"/>
                        </a:rPr>
                        <a:t>    cat “$</a:t>
                      </a:r>
                      <a:r>
                        <a:rPr lang="en-US" altLang="zh-CN" sz="2150" baseline="0" err="1">
                          <a:latin typeface="Roboto Mono Light" pitchFamily="2" charset="0"/>
                        </a:rPr>
                        <a:t>catfile</a:t>
                      </a:r>
                      <a:r>
                        <a:rPr lang="en-US" altLang="zh-CN" sz="2150" baseline="0">
                          <a:latin typeface="Roboto Mono Light" pitchFamily="2" charset="0"/>
                        </a:rPr>
                        <a:t>”</a:t>
                      </a:r>
                    </a:p>
                    <a:p>
                      <a:r>
                        <a:rPr lang="en-US" altLang="zh-CN" sz="2150" baseline="0">
                          <a:latin typeface="Roboto Mono Light" pitchFamily="2" charset="0"/>
                        </a:rPr>
                        <a:t>    sleep 5</a:t>
                      </a:r>
                      <a:endParaRPr lang="en-US" altLang="zh-CN" sz="2150" baseline="0" dirty="0">
                        <a:latin typeface="Roboto Mono Light" pitchFamily="2" charset="0"/>
                      </a:endParaRPr>
                    </a:p>
                    <a:p>
                      <a:r>
                        <a:rPr lang="en-US" altLang="zh-CN" sz="2150" baseline="0" dirty="0">
                          <a:latin typeface="Roboto Mono Light" pitchFamily="2" charset="0"/>
                        </a:rPr>
                        <a:t>done</a:t>
                      </a:r>
                      <a:endParaRPr lang="zh-CN" altLang="en-US" sz="2150" baseline="0" dirty="0">
                        <a:latin typeface="Roboto Mon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150" baseline="0">
                          <a:latin typeface="Roboto Mono Light" pitchFamily="2" charset="0"/>
                        </a:rPr>
                        <a:t>catfile=~/sh/</a:t>
                      </a:r>
                      <a:r>
                        <a:rPr lang="en-US" altLang="zh-CN" sz="2150" baseline="0" dirty="0">
                          <a:latin typeface="Roboto Mono Light" pitchFamily="2" charset="0"/>
                        </a:rPr>
                        <a:t>null.sh</a:t>
                      </a:r>
                    </a:p>
                    <a:p>
                      <a:r>
                        <a:rPr lang="en-US" altLang="zh-CN" sz="2150" baseline="0" dirty="0">
                          <a:latin typeface="Roboto Mono Light" pitchFamily="2" charset="0"/>
                        </a:rPr>
                        <a:t>until </a:t>
                      </a:r>
                      <a:r>
                        <a:rPr lang="en-US" altLang="zh-CN" sz="2150" baseline="0">
                          <a:latin typeface="Roboto Mono Light" pitchFamily="2" charset="0"/>
                        </a:rPr>
                        <a:t>[ -f “$</a:t>
                      </a:r>
                      <a:r>
                        <a:rPr lang="en-US" altLang="zh-CN" sz="2150" baseline="0" err="1">
                          <a:latin typeface="Roboto Mono Light" pitchFamily="2" charset="0"/>
                        </a:rPr>
                        <a:t>catfile</a:t>
                      </a:r>
                      <a:r>
                        <a:rPr lang="en-US" altLang="zh-CN" sz="2150" baseline="0">
                          <a:latin typeface="Roboto Mono Light" pitchFamily="2" charset="0"/>
                        </a:rPr>
                        <a:t>”] ; do</a:t>
                      </a:r>
                      <a:endParaRPr lang="en-US" altLang="zh-CN" sz="2150" baseline="0" dirty="0">
                        <a:latin typeface="Roboto Mono Light" pitchFamily="2" charset="0"/>
                      </a:endParaRPr>
                    </a:p>
                    <a:p>
                      <a:r>
                        <a:rPr lang="en-US" altLang="zh-CN" sz="2150" baseline="0" dirty="0">
                          <a:latin typeface="Roboto Mono Light" pitchFamily="2" charset="0"/>
                        </a:rPr>
                        <a:t>    echo “$</a:t>
                      </a:r>
                      <a:r>
                        <a:rPr lang="en-US" altLang="zh-CN" sz="2150" baseline="0" dirty="0" err="1">
                          <a:latin typeface="Roboto Mono Light" pitchFamily="2" charset="0"/>
                        </a:rPr>
                        <a:t>catfile</a:t>
                      </a:r>
                      <a:r>
                        <a:rPr lang="en-US" altLang="zh-CN" sz="2150" baseline="0" dirty="0">
                          <a:latin typeface="Roboto Mono Light" pitchFamily="2" charset="0"/>
                        </a:rPr>
                        <a:t> not found”</a:t>
                      </a:r>
                    </a:p>
                    <a:p>
                      <a:r>
                        <a:rPr lang="en-US" altLang="zh-CN" sz="2150" baseline="0" dirty="0">
                          <a:latin typeface="Roboto Mono Light" pitchFamily="2" charset="0"/>
                        </a:rPr>
                        <a:t>done</a:t>
                      </a:r>
                      <a:endParaRPr lang="zh-CN" altLang="en-US" sz="2150" baseline="0" dirty="0">
                        <a:latin typeface="Roboto Mono Light" pitchFamily="2" charset="0"/>
                      </a:endParaRPr>
                    </a:p>
                    <a:p>
                      <a:endParaRPr lang="zh-CN" altLang="en-US" sz="2150" b="1" baseline="0" dirty="0">
                        <a:latin typeface="Roboto Mono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5030797"/>
          </a:xfrm>
        </p:spPr>
        <p:txBody>
          <a:bodyPr/>
          <a:lstStyle/>
          <a:p>
            <a:r>
              <a:rPr lang="zh-CN" altLang="en-US" sz="2400">
                <a:latin typeface="Roboto Mono Light" pitchFamily="2" charset="0"/>
              </a:rPr>
              <a:t>在当前用户主目录创建</a:t>
            </a:r>
            <a:r>
              <a:rPr lang="en-US" altLang="zh-CN" sz="2400">
                <a:latin typeface="Roboto Mono Light" pitchFamily="2" charset="0"/>
              </a:rPr>
              <a:t>bin</a:t>
            </a:r>
            <a:r>
              <a:rPr lang="zh-CN" altLang="en-US" sz="2400">
                <a:latin typeface="Roboto Mono Light" pitchFamily="2" charset="0"/>
              </a:rPr>
              <a:t>目录（如果</a:t>
            </a:r>
            <a:r>
              <a:rPr lang="en-US" altLang="zh-CN" sz="2400">
                <a:latin typeface="Roboto Mono Light" pitchFamily="2" charset="0"/>
              </a:rPr>
              <a:t>bin</a:t>
            </a:r>
            <a:r>
              <a:rPr lang="zh-CN" altLang="en-US" sz="2400">
                <a:latin typeface="Roboto Mono Light" pitchFamily="2" charset="0"/>
              </a:rPr>
              <a:t>目录不存在）。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在</a:t>
            </a:r>
            <a:r>
              <a:rPr lang="en-US" altLang="zh-CN" sz="2400">
                <a:latin typeface="Roboto Mono Light" pitchFamily="2" charset="0"/>
              </a:rPr>
              <a:t>bin/</a:t>
            </a:r>
            <a:r>
              <a:rPr lang="zh-CN" altLang="en-US" sz="2400">
                <a:latin typeface="Roboto Mono Light" pitchFamily="2" charset="0"/>
              </a:rPr>
              <a:t>创建脚本文件</a:t>
            </a:r>
            <a:r>
              <a:rPr lang="en-US" altLang="zh-CN" sz="2400">
                <a:latin typeface="Roboto Mono Light" pitchFamily="2" charset="0"/>
              </a:rPr>
              <a:t>pse</a:t>
            </a:r>
            <a:r>
              <a:rPr lang="zh-CN" altLang="en-US" sz="2400">
                <a:latin typeface="Roboto Mono Light" pitchFamily="2" charset="0"/>
              </a:rPr>
              <a:t>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要求脚本运行时检测参数个数是否</a:t>
            </a:r>
            <a:r>
              <a:rPr lang="en-US" altLang="zh-CN" sz="2400">
                <a:latin typeface="Roboto Mono Light" pitchFamily="2" charset="0"/>
              </a:rPr>
              <a:t>&gt;0</a:t>
            </a:r>
            <a:r>
              <a:rPr lang="zh-CN" altLang="en-US" sz="2400">
                <a:latin typeface="Roboto Mono Light" pitchFamily="2" charset="0"/>
              </a:rPr>
              <a:t>，大于</a:t>
            </a:r>
            <a:r>
              <a:rPr lang="en-US" altLang="zh-CN" sz="2400">
                <a:latin typeface="Roboto Mono Light" pitchFamily="2" charset="0"/>
              </a:rPr>
              <a:t>0</a:t>
            </a:r>
            <a:r>
              <a:rPr lang="zh-CN" altLang="en-US" sz="2400">
                <a:latin typeface="Roboto Mono Light" pitchFamily="2" charset="0"/>
              </a:rPr>
              <a:t>则使用第一个参数作为筛选条件。否则直接运行</a:t>
            </a:r>
            <a:r>
              <a:rPr lang="en-US" altLang="zh-CN" sz="2400">
                <a:latin typeface="Roboto Mono Light" pitchFamily="2" charset="0"/>
              </a:rPr>
              <a:t>ps -e -o user,pid,ppid,tty,comm,args</a:t>
            </a:r>
          </a:p>
          <a:p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8514440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775</Words>
  <Application>Microsoft Office PowerPoint</Application>
  <PresentationFormat>宽屏</PresentationFormat>
  <Paragraphs>113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华文仿宋</vt:lpstr>
      <vt:lpstr>Arial</vt:lpstr>
      <vt:lpstr>Roboto Mono Light</vt:lpstr>
      <vt:lpstr>Tahoma</vt:lpstr>
      <vt:lpstr>linux-common</vt:lpstr>
      <vt:lpstr>linux-empty</vt:lpstr>
      <vt:lpstr>《Linux基础》</vt:lpstr>
      <vt:lpstr>test</vt:lpstr>
      <vt:lpstr>if,else,elif</vt:lpstr>
      <vt:lpstr>if,else,elif示例</vt:lpstr>
      <vt:lpstr>case</vt:lpstr>
      <vt:lpstr>case示例</vt:lpstr>
      <vt:lpstr>for</vt:lpstr>
      <vt:lpstr>while与until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171</cp:revision>
  <dcterms:created xsi:type="dcterms:W3CDTF">2017-12-13T00:04:01Z</dcterms:created>
  <dcterms:modified xsi:type="dcterms:W3CDTF">2018-05-20T23:40:47Z</dcterms:modified>
</cp:coreProperties>
</file>