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0" r:id="rId3"/>
    <p:sldId id="269" r:id="rId4"/>
    <p:sldId id="263" r:id="rId5"/>
    <p:sldId id="258" r:id="rId6"/>
    <p:sldId id="262" r:id="rId7"/>
    <p:sldId id="276" r:id="rId8"/>
    <p:sldId id="261" r:id="rId9"/>
    <p:sldId id="270" r:id="rId10"/>
    <p:sldId id="264" r:id="rId11"/>
    <p:sldId id="274" r:id="rId12"/>
    <p:sldId id="265" r:id="rId13"/>
    <p:sldId id="275" r:id="rId14"/>
    <p:sldId id="266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1570E-56A9-452D-BA49-87391B8E5E3C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A2717-6519-42EB-A649-D7664E28D7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A2717-6519-42EB-A649-D7664E28D7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第二讲 </a:t>
            </a:r>
            <a:r>
              <a:rPr lang="zh-CN" altLang="en-US" sz="3600" dirty="0">
                <a:solidFill>
                  <a:srgbClr val="C00000"/>
                </a:solidFill>
              </a:rPr>
              <a:t>目录结构与磁盘管理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查看磁盘占用：</a:t>
            </a:r>
            <a:r>
              <a:rPr lang="en-US" altLang="zh-CN" dirty="0" err="1"/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df</a:t>
            </a:r>
            <a:r>
              <a:rPr lang="zh-CN" altLang="zh-CN" sz="2000" dirty="0"/>
              <a:t>命令用来检查文件系统的空间占用情况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-h </a:t>
            </a:r>
            <a:r>
              <a:rPr lang="zh-CN" altLang="en-US" sz="2000" dirty="0"/>
              <a:t>以易于读取的方式显示空间使用情况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-T </a:t>
            </a:r>
            <a:r>
              <a:rPr lang="zh-CN" altLang="en-US" sz="2000" dirty="0"/>
              <a:t>显示文件系统的类型</a:t>
            </a:r>
            <a:endParaRPr lang="zh-CN" altLang="zh-CN" sz="20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FE5B-E0D7-4943-8F1C-270760B4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56"/>
            <a:ext cx="10738908" cy="30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磁盘管理：</a:t>
            </a:r>
            <a:r>
              <a:rPr lang="en-US" altLang="zh-CN" dirty="0" err="1"/>
              <a:t>fdisk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fdisk</a:t>
            </a:r>
            <a:r>
              <a:rPr lang="en-US" altLang="zh-CN" sz="2000" dirty="0"/>
              <a:t> -l </a:t>
            </a:r>
            <a:r>
              <a:rPr lang="zh-CN" altLang="en-US" sz="2000" dirty="0"/>
              <a:t>列出已安装的所有磁盘的分区；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-l &lt;disk&gt; </a:t>
            </a:r>
            <a:r>
              <a:rPr lang="zh-CN" altLang="en-US" sz="2000" dirty="0"/>
              <a:t>列出指定磁盘的分区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fdisk</a:t>
            </a:r>
            <a:r>
              <a:rPr lang="en-US" altLang="zh-CN" sz="2000" dirty="0"/>
              <a:t> /dev/</a:t>
            </a:r>
            <a:r>
              <a:rPr lang="en-US" altLang="zh-CN" sz="2000" dirty="0" err="1"/>
              <a:t>sda</a:t>
            </a:r>
            <a:r>
              <a:rPr lang="zh-CN" altLang="en-US" sz="2000" dirty="0"/>
              <a:t>，根据提示，输入</a:t>
            </a:r>
            <a:r>
              <a:rPr lang="en-US" altLang="zh-CN" sz="2000" dirty="0"/>
              <a:t>m</a:t>
            </a:r>
            <a:r>
              <a:rPr lang="zh-CN" altLang="en-US" sz="2000" dirty="0"/>
              <a:t>可获取帮助信息，一些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指令解释：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     进入删除分区的子步骤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l</a:t>
            </a:r>
            <a:r>
              <a:rPr lang="zh-CN" altLang="en-US" sz="1800" dirty="0"/>
              <a:t>      显示所有</a:t>
            </a:r>
            <a:r>
              <a:rPr lang="en-US" altLang="zh-CN" sz="1800" dirty="0"/>
              <a:t>Ubuntu</a:t>
            </a:r>
            <a:r>
              <a:rPr lang="zh-CN" altLang="en-US" sz="1800" dirty="0"/>
              <a:t>支持的文件系统格式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n</a:t>
            </a:r>
            <a:r>
              <a:rPr lang="zh-CN" altLang="en-US" sz="1800" dirty="0"/>
              <a:t>     进入创建分区的子步骤，其中</a:t>
            </a:r>
            <a:r>
              <a:rPr lang="en-US" altLang="zh-CN" sz="1800" dirty="0"/>
              <a:t>p</a:t>
            </a:r>
            <a:r>
              <a:rPr lang="zh-CN" altLang="en-US" sz="1800" dirty="0"/>
              <a:t>用来创建主分区，</a:t>
            </a:r>
            <a:r>
              <a:rPr lang="en-US" altLang="zh-CN" sz="1800" dirty="0"/>
              <a:t>e</a:t>
            </a:r>
            <a:r>
              <a:rPr lang="zh-CN" altLang="en-US" sz="1800" dirty="0"/>
              <a:t>用来创建扩展分区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p</a:t>
            </a:r>
            <a:r>
              <a:rPr lang="zh-CN" altLang="en-US" sz="1800" dirty="0"/>
              <a:t>     打印修改后的分区表。这个分区表还没有写入硬盘，只是保存在内存中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w</a:t>
            </a:r>
            <a:r>
              <a:rPr lang="zh-CN" altLang="en-US" sz="1800" dirty="0"/>
              <a:t>    把分区表写入硬盘，</a:t>
            </a:r>
            <a:r>
              <a:rPr lang="en-US" altLang="zh-CN" sz="1800" dirty="0"/>
              <a:t>q</a:t>
            </a:r>
            <a:r>
              <a:rPr lang="zh-CN" altLang="en-US" sz="1800" dirty="0"/>
              <a:t>放弃修改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65974-A156-4A73-BE52-17A4656E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8800"/>
            <a:ext cx="10358852" cy="14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创建文件系统：</a:t>
            </a:r>
            <a:r>
              <a:rPr lang="en-US" altLang="zh-CN" dirty="0" err="1"/>
              <a:t>mkfs</a:t>
            </a:r>
            <a:r>
              <a:rPr lang="zh-CN" altLang="en-US" dirty="0"/>
              <a:t>（</a:t>
            </a:r>
            <a:r>
              <a:rPr lang="en-US" altLang="zh-CN" dirty="0"/>
              <a:t>make filesystem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用途：创建文件系统（格式化）</a:t>
            </a:r>
            <a:endParaRPr lang="en-US" altLang="zh-CN" sz="2000" dirty="0"/>
          </a:p>
          <a:p>
            <a:r>
              <a:rPr lang="zh-CN" altLang="en-US" sz="2000" dirty="0"/>
              <a:t>用法：</a:t>
            </a:r>
            <a:r>
              <a:rPr lang="en-US" altLang="zh-CN" sz="2000" dirty="0" err="1"/>
              <a:t>mkfs</a:t>
            </a:r>
            <a:r>
              <a:rPr lang="en-US" altLang="zh-CN" sz="2000" dirty="0"/>
              <a:t> -f &lt;</a:t>
            </a:r>
            <a:r>
              <a:rPr lang="zh-CN" altLang="en-US" sz="2000" dirty="0"/>
              <a:t>文件系统类型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&lt;</a:t>
            </a:r>
            <a:r>
              <a:rPr lang="zh-CN" altLang="en-US" sz="2000" dirty="0"/>
              <a:t>设备分区</a:t>
            </a:r>
            <a:r>
              <a:rPr lang="en-US" altLang="zh-CN" sz="2000" dirty="0"/>
              <a:t>&gt;</a:t>
            </a:r>
          </a:p>
          <a:p>
            <a:r>
              <a:rPr lang="zh-CN" altLang="en-US" sz="2000" dirty="0"/>
              <a:t>示例：</a:t>
            </a:r>
            <a:r>
              <a:rPr lang="fr-FR" altLang="zh-CN" sz="2000" dirty="0"/>
              <a:t>edu@software:~$ sudo mkfs -t ext3 /dev/sd</a:t>
            </a:r>
            <a:r>
              <a:rPr lang="en-US" altLang="zh-CN" sz="2000" dirty="0"/>
              <a:t>b</a:t>
            </a:r>
            <a:r>
              <a:rPr lang="fr-FR" altLang="zh-CN" sz="2000" dirty="0"/>
              <a:t>1</a:t>
            </a:r>
          </a:p>
          <a:p>
            <a:r>
              <a:rPr lang="en-US" altLang="zh-CN" sz="2000" dirty="0" err="1"/>
              <a:t>mkswap</a:t>
            </a:r>
            <a:r>
              <a:rPr lang="zh-CN" altLang="en-US" sz="2000" dirty="0"/>
              <a:t>创建交换文件系统：</a:t>
            </a:r>
            <a:r>
              <a:rPr lang="en-US" altLang="zh-CN" sz="2000" dirty="0" err="1"/>
              <a:t>mkswap</a:t>
            </a:r>
            <a:r>
              <a:rPr lang="en-US" altLang="zh-CN" sz="2000" dirty="0"/>
              <a:t> /dev/sda5</a:t>
            </a:r>
            <a:endParaRPr lang="fr-FR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挂载与卸载：</a:t>
            </a:r>
            <a:r>
              <a:rPr lang="en-US" altLang="zh-CN" dirty="0"/>
              <a:t>mount</a:t>
            </a:r>
            <a:r>
              <a:rPr lang="zh-CN" altLang="en-US" dirty="0"/>
              <a:t>与</a:t>
            </a:r>
            <a:r>
              <a:rPr lang="en-US" altLang="zh-CN" dirty="0" err="1"/>
              <a:t>umount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一个块设备，需要挂载到某一目录（即挂载点）下才可以访问</a:t>
            </a:r>
            <a:endParaRPr lang="en-US" altLang="zh-CN" sz="2000" dirty="0"/>
          </a:p>
          <a:p>
            <a:r>
              <a:rPr lang="zh-CN" altLang="en-US" sz="2000" dirty="0"/>
              <a:t>目前多数</a:t>
            </a:r>
            <a:r>
              <a:rPr lang="en-US" altLang="zh-CN" sz="2000" dirty="0"/>
              <a:t>Linux</a:t>
            </a:r>
            <a:r>
              <a:rPr lang="zh-CN" altLang="en-US" sz="2000" dirty="0"/>
              <a:t>桌面发行版为了使用体验会进行自动挂载处理，但还是有必要了解挂载的过程，掌握挂载、卸载命令的使用。</a:t>
            </a:r>
            <a:endParaRPr lang="en-US" altLang="zh-CN" sz="2000" dirty="0"/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EA6D1E-58BB-476A-81FA-2FA4666F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12449"/>
              </p:ext>
            </p:extLst>
          </p:nvPr>
        </p:nvGraphicFramePr>
        <p:xfrm>
          <a:off x="838200" y="3229060"/>
          <a:ext cx="10515600" cy="3446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1224">
                  <a:extLst>
                    <a:ext uri="{9D8B030D-6E8A-4147-A177-3AD203B41FA5}">
                      <a16:colId xmlns:a16="http://schemas.microsoft.com/office/drawing/2014/main" val="3239358022"/>
                    </a:ext>
                  </a:extLst>
                </a:gridCol>
                <a:gridCol w="4704376">
                  <a:extLst>
                    <a:ext uri="{9D8B030D-6E8A-4147-A177-3AD203B41FA5}">
                      <a16:colId xmlns:a16="http://schemas.microsoft.com/office/drawing/2014/main" val="2839662225"/>
                    </a:ext>
                  </a:extLst>
                </a:gridCol>
              </a:tblGrid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-r  /media/c  /dev/sdb2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只读模式挂载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0357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 -t ext4  /media/c  /dev/sdb2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指定</a:t>
                      </a:r>
                      <a:r>
                        <a:rPr lang="en-US" altLang="zh-CN" dirty="0"/>
                        <a:t>ext4</a:t>
                      </a:r>
                      <a:r>
                        <a:rPr lang="zh-CN" altLang="en-US" dirty="0"/>
                        <a:t>文件系统，一般不用，</a:t>
                      </a:r>
                      <a:r>
                        <a:rPr lang="en-US" altLang="zh-CN" dirty="0"/>
                        <a:t>mount</a:t>
                      </a:r>
                      <a:r>
                        <a:rPr lang="zh-CN" altLang="en-US" dirty="0"/>
                        <a:t>会自动识别文件系统类型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420983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mount –t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iso9660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loop</a:t>
                      </a:r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./</a:t>
                      </a:r>
                      <a:r>
                        <a:rPr lang="en-US" altLang="zh-CN" dirty="0" err="1"/>
                        <a:t>Ubuntu.iso</a:t>
                      </a:r>
                      <a:r>
                        <a:rPr lang="en-US" altLang="zh-CN" dirty="0"/>
                        <a:t>  /media/</a:t>
                      </a:r>
                      <a:r>
                        <a:rPr lang="en-US" altLang="zh-CN" dirty="0" err="1"/>
                        <a:t>iso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</a:t>
                      </a:r>
                      <a:r>
                        <a:rPr lang="en-US" altLang="zh-CN" dirty="0"/>
                        <a:t>ISO</a:t>
                      </a:r>
                      <a:r>
                        <a:rPr lang="zh-CN" altLang="en-US" dirty="0"/>
                        <a:t>文件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313886"/>
                  </a:ext>
                </a:extLst>
              </a:tr>
              <a:tr h="861737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umount</a:t>
                      </a:r>
                      <a:r>
                        <a:rPr lang="en-US" altLang="zh-CN" dirty="0"/>
                        <a:t>  /media/c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卸载挂载点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5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</a:t>
            </a:r>
            <a:r>
              <a:rPr lang="zh-CN" altLang="en-US" sz="2000" dirty="0"/>
              <a:t>盘对应 </a:t>
            </a:r>
            <a:r>
              <a:rPr lang="en-US" altLang="zh-CN" sz="2000" dirty="0"/>
              <a:t>/dev </a:t>
            </a:r>
            <a:r>
              <a:rPr lang="zh-CN" altLang="en-US" sz="2000" dirty="0"/>
              <a:t>目录下的</a:t>
            </a:r>
            <a:r>
              <a:rPr lang="en-US" altLang="zh-CN" sz="2000" dirty="0" err="1"/>
              <a:t>sdx</a:t>
            </a:r>
            <a:r>
              <a:rPr lang="zh-CN" altLang="en-US" sz="2000" dirty="0"/>
              <a:t>文件。这个时候，可以使用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进行分区等操作，但是若想读取</a:t>
            </a:r>
            <a:r>
              <a:rPr lang="en-US" altLang="zh-CN" sz="2000" dirty="0"/>
              <a:t>U</a:t>
            </a:r>
            <a:r>
              <a:rPr lang="zh-CN" altLang="en-US" sz="2000" dirty="0"/>
              <a:t>盘中的文件，必须进行挂载：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800" dirty="0" err="1"/>
              <a:t>sudo</a:t>
            </a:r>
            <a:r>
              <a:rPr lang="en-US" altLang="zh-CN" sz="1800" dirty="0"/>
              <a:t> mount /media/u /dev/sdb1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使用完毕，要用 </a:t>
            </a:r>
            <a:r>
              <a:rPr lang="en-US" altLang="zh-CN" sz="2000" dirty="0" err="1"/>
              <a:t>umount</a:t>
            </a:r>
            <a:r>
              <a:rPr lang="en-US" altLang="zh-CN" sz="2000" dirty="0"/>
              <a:t> /dev/sdb1 </a:t>
            </a:r>
            <a:r>
              <a:rPr lang="zh-CN" altLang="en-US" sz="2000" dirty="0"/>
              <a:t>进行卸载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而要使用</a:t>
            </a:r>
            <a:r>
              <a:rPr lang="en-US" altLang="zh-CN" sz="2000" dirty="0" err="1"/>
              <a:t>fdisk</a:t>
            </a:r>
            <a:r>
              <a:rPr lang="zh-CN" altLang="en-US" sz="2000" dirty="0"/>
              <a:t>对</a:t>
            </a:r>
            <a:r>
              <a:rPr lang="en-US" altLang="zh-CN" sz="2000" dirty="0"/>
              <a:t>U</a:t>
            </a:r>
            <a:r>
              <a:rPr lang="zh-CN" altLang="en-US" sz="2000" dirty="0"/>
              <a:t>盘</a:t>
            </a:r>
            <a:r>
              <a:rPr lang="en-US" altLang="zh-CN" sz="2000" dirty="0"/>
              <a:t>/</a:t>
            </a:r>
            <a:r>
              <a:rPr lang="zh-CN" altLang="en-US" sz="2000" dirty="0"/>
              <a:t>硬盘等其他已挂载的存储设备进行分区操作，则必须要先卸载才可以。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文件系统是操作系统用于在外部存储设备（主要是硬盘）上组织文件的机制。不同的文件系统组织文件的方式不同，性能会有差异，所以格式也会不同。常见的文件系统格式有</a:t>
            </a:r>
            <a:r>
              <a:rPr lang="en-US" altLang="zh-CN" sz="2000" dirty="0"/>
              <a:t>FAT32</a:t>
            </a:r>
            <a:r>
              <a:rPr lang="zh-CN" altLang="en-US" sz="2000" dirty="0"/>
              <a:t>、</a:t>
            </a:r>
            <a:r>
              <a:rPr lang="en-US" altLang="zh-CN" sz="2000" dirty="0"/>
              <a:t>NTFS</a:t>
            </a:r>
            <a:r>
              <a:rPr lang="zh-CN" altLang="en-US" sz="2000" dirty="0"/>
              <a:t>、</a:t>
            </a:r>
            <a:r>
              <a:rPr lang="en-US" altLang="zh-CN" sz="2000" dirty="0"/>
              <a:t>Ext2</a:t>
            </a:r>
            <a:r>
              <a:rPr lang="zh-CN" altLang="en-US" sz="2000" dirty="0"/>
              <a:t>、</a:t>
            </a:r>
            <a:r>
              <a:rPr lang="en-US" altLang="zh-CN" sz="2000" dirty="0"/>
              <a:t>Ext3</a:t>
            </a:r>
            <a:r>
              <a:rPr lang="zh-CN" altLang="en-US" sz="2000" dirty="0"/>
              <a:t>、</a:t>
            </a:r>
            <a:r>
              <a:rPr lang="en-US" altLang="zh-CN" sz="2000" dirty="0"/>
              <a:t>Ext4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ReiserFS</a:t>
            </a:r>
            <a:r>
              <a:rPr lang="zh-CN" altLang="en-US" sz="2000" dirty="0"/>
              <a:t>、 </a:t>
            </a:r>
            <a:r>
              <a:rPr lang="en-US" altLang="zh-CN" sz="2000" dirty="0"/>
              <a:t>HFS</a:t>
            </a:r>
            <a:r>
              <a:rPr lang="zh-CN" altLang="en-US" sz="2000" dirty="0"/>
              <a:t>、</a:t>
            </a:r>
            <a:r>
              <a:rPr lang="en-US" altLang="zh-CN" sz="2000" dirty="0"/>
              <a:t>HFS+ </a:t>
            </a:r>
            <a:r>
              <a:rPr lang="zh-CN" altLang="en-US" sz="2000" dirty="0"/>
              <a:t>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Ubuntu 16.04 </a:t>
            </a:r>
            <a:r>
              <a:rPr lang="zh-CN" altLang="en-US" sz="2000" dirty="0"/>
              <a:t>安装时默认使用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 </a:t>
            </a:r>
            <a:r>
              <a:rPr lang="zh-CN" altLang="en-US" sz="2000" dirty="0"/>
              <a:t>是第四代扩展文件系统（</a:t>
            </a:r>
            <a:r>
              <a:rPr lang="en-US" altLang="zh-CN" sz="2000" dirty="0"/>
              <a:t>Fourth Extended Filesystem</a:t>
            </a:r>
            <a:r>
              <a:rPr lang="zh-CN" altLang="en-US" sz="2000" dirty="0"/>
              <a:t>）的缩写。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内核从</a:t>
            </a:r>
            <a:r>
              <a:rPr lang="en-US" altLang="zh-CN" sz="2000" dirty="0"/>
              <a:t>2.6.28</a:t>
            </a:r>
            <a:r>
              <a:rPr lang="zh-CN" altLang="en-US" sz="2000" dirty="0"/>
              <a:t>版本开始采用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文件系统，</a:t>
            </a:r>
            <a:r>
              <a:rPr lang="en-US" altLang="zh-CN" sz="2000" dirty="0"/>
              <a:t>Ext4</a:t>
            </a:r>
            <a:r>
              <a:rPr lang="zh-CN" altLang="en-US" sz="2000" dirty="0"/>
              <a:t>文件系统在</a:t>
            </a:r>
            <a:r>
              <a:rPr lang="en-US" altLang="zh-CN" sz="2000" dirty="0"/>
              <a:t>Ext3</a:t>
            </a:r>
            <a:r>
              <a:rPr lang="zh-CN" altLang="en-US" sz="2000" dirty="0"/>
              <a:t>的基础之上做了很多改进，引入了大量新功能，使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系统的性能有了很大的提高。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7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虽然</a:t>
            </a:r>
            <a:r>
              <a:rPr lang="en-US" altLang="zh-CN" sz="2000" dirty="0"/>
              <a:t>Linux</a:t>
            </a:r>
            <a:r>
              <a:rPr lang="zh-CN" altLang="en-US" sz="2000" dirty="0"/>
              <a:t>安装在硬盘的分区上，但是</a:t>
            </a:r>
            <a:r>
              <a:rPr lang="en-US" altLang="zh-CN" sz="2000" dirty="0"/>
              <a:t>Linux</a:t>
            </a:r>
            <a:r>
              <a:rPr lang="zh-CN" altLang="en-US" sz="2000" dirty="0"/>
              <a:t>没有“盘符”这个概念。</a:t>
            </a:r>
            <a:r>
              <a:rPr lang="en-US" altLang="zh-CN" sz="2000" dirty="0"/>
              <a:t>Linux</a:t>
            </a:r>
            <a:r>
              <a:rPr lang="zh-CN" altLang="en-US" sz="2000" dirty="0"/>
              <a:t>通过目录树来组织文件。</a:t>
            </a:r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中一切皆文件。硬件都以特殊文件的形式存放在特定的目录中。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使用</a:t>
            </a:r>
            <a:r>
              <a:rPr lang="en-US" altLang="zh-CN" sz="2000" dirty="0"/>
              <a:t>/</a:t>
            </a:r>
            <a:r>
              <a:rPr lang="zh-CN" altLang="en-US" sz="2000" dirty="0"/>
              <a:t>表示根目录，也就是整个目录树的顶层。</a:t>
            </a:r>
            <a:r>
              <a:rPr lang="en-US" altLang="zh-CN" sz="2000" dirty="0"/>
              <a:t>Linux</a:t>
            </a:r>
            <a:r>
              <a:rPr lang="zh-CN" altLang="en-US" sz="2000" dirty="0"/>
              <a:t>启动时会把磁盘存储的文件信息映射为内存中的树型结构。我们在操作中用到的目录结构，是建立在内存中的目录结构，要与磁盘文件系统中的目录结构区分开。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其他的目录都位于</a:t>
            </a:r>
            <a:r>
              <a:rPr lang="en-US" altLang="zh-CN" sz="2000" dirty="0"/>
              <a:t>/</a:t>
            </a:r>
            <a:r>
              <a:rPr lang="zh-CN" altLang="en-US" sz="2000" dirty="0"/>
              <a:t>之下。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所有的目录都至少包含两个子目录，</a:t>
            </a:r>
            <a:r>
              <a:rPr lang="en-US" altLang="zh-CN" sz="2000" dirty="0"/>
              <a:t>. </a:t>
            </a:r>
            <a:r>
              <a:rPr lang="zh-CN" altLang="en-US" sz="2000" dirty="0"/>
              <a:t>和 </a:t>
            </a:r>
            <a:r>
              <a:rPr lang="en-US" altLang="zh-CN" sz="2000" dirty="0"/>
              <a:t>.. </a:t>
            </a:r>
            <a:r>
              <a:rPr lang="zh-CN" altLang="en-US" sz="2000" dirty="0"/>
              <a:t>，</a:t>
            </a:r>
            <a:r>
              <a:rPr lang="en-US" altLang="zh-CN" sz="2000" dirty="0"/>
              <a:t>. </a:t>
            </a:r>
            <a:r>
              <a:rPr lang="zh-CN" altLang="en-US" sz="2000" dirty="0"/>
              <a:t>表示当前目录，</a:t>
            </a:r>
            <a:r>
              <a:rPr lang="en-US" altLang="zh-CN" sz="2000" dirty="0"/>
              <a:t>.. </a:t>
            </a:r>
            <a:r>
              <a:rPr lang="zh-CN" altLang="en-US" sz="2000" dirty="0"/>
              <a:t>表示上一层目录。</a:t>
            </a:r>
            <a:r>
              <a:rPr lang="en-US" altLang="zh-CN" sz="2000" dirty="0"/>
              <a:t>/</a:t>
            </a:r>
            <a:r>
              <a:rPr lang="zh-CN" altLang="en-US" sz="2000" dirty="0"/>
              <a:t>也有 </a:t>
            </a:r>
            <a:r>
              <a:rPr lang="en-US" altLang="zh-CN" sz="2000" dirty="0"/>
              <a:t>.. </a:t>
            </a:r>
            <a:r>
              <a:rPr lang="zh-CN" altLang="en-US" sz="2000" dirty="0"/>
              <a:t>，但是指向的是自己。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021059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系统根目录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用户的程序，配置等信息都放在这个目录下，类似于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/>
                        <a:t>program files</a:t>
                      </a:r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存放常用命令的目录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主目录，所有用户主目录都会在此目录下，以用户名命名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超级用户</a:t>
                      </a:r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才能使用的命令所在的目录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/lib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系统动态链接共享库，类似于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下的</a:t>
                      </a:r>
                      <a:r>
                        <a:rPr lang="en-US" altLang="zh-CN" dirty="0" err="1"/>
                        <a:t>dll</a:t>
                      </a:r>
                      <a:r>
                        <a:rPr lang="zh-CN" altLang="en-US" dirty="0"/>
                        <a:t>文件所在的目录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/boot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系统启动文件所在目录，如</a:t>
                      </a:r>
                      <a:r>
                        <a:rPr lang="en-US" altLang="zh-CN" dirty="0"/>
                        <a:t>GRUB</a:t>
                      </a:r>
                      <a:r>
                        <a:rPr lang="zh-CN" altLang="en-US" dirty="0"/>
                        <a:t>、内核、</a:t>
                      </a:r>
                      <a:r>
                        <a:rPr lang="en-US" altLang="zh-CN" dirty="0" err="1"/>
                        <a:t>initrd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/root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root</a:t>
                      </a:r>
                      <a:r>
                        <a:rPr lang="zh-CN" altLang="en-US" dirty="0"/>
                        <a:t>用户的主目录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etc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系统配置文件以及一些程序的配置文件都在此目录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目录结构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728563"/>
              </p:ext>
            </p:extLst>
          </p:nvPr>
        </p:nvGraphicFramePr>
        <p:xfrm>
          <a:off x="838200" y="1703388"/>
          <a:ext cx="10515600" cy="485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/dev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外接设备会映射为此目录下的一个文件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/media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把系统自动识别的</a:t>
                      </a:r>
                      <a:r>
                        <a:rPr lang="en-US" altLang="zh-CN" dirty="0"/>
                        <a:t>U</a:t>
                      </a:r>
                      <a:r>
                        <a:rPr lang="zh-CN" altLang="en-US" dirty="0"/>
                        <a:t>盘，光盘等挂载到此目录下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/proc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一个虚拟目录，是系统内存的映射，可以在此目录下获取系统以及进程的信息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/sys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一个虚拟目录，把硬件设备映射成文件，可以读取信息，也可以通过文件控制硬件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lost+found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一般为空，系统异常关机时会有一些信息存入此目录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var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存放一些不断变化增长的东西，例如：各种日志文件等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用户程序目录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6118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usr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sbin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需要超级用户权限运行的程序所在的目录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67268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tmp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存放临时文件的目录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4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本次课程要讲解的命令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2000FC-C66F-470E-967D-DB1BDF82B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91023"/>
              </p:ext>
            </p:extLst>
          </p:nvPr>
        </p:nvGraphicFramePr>
        <p:xfrm>
          <a:off x="838200" y="1703388"/>
          <a:ext cx="10515600" cy="465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330">
                  <a:extLst>
                    <a:ext uri="{9D8B030D-6E8A-4147-A177-3AD203B41FA5}">
                      <a16:colId xmlns:a16="http://schemas.microsoft.com/office/drawing/2014/main" val="1713819717"/>
                    </a:ext>
                  </a:extLst>
                </a:gridCol>
                <a:gridCol w="8344270">
                  <a:extLst>
                    <a:ext uri="{9D8B030D-6E8A-4147-A177-3AD203B41FA5}">
                      <a16:colId xmlns:a16="http://schemas.microsoft.com/office/drawing/2014/main" val="2545813197"/>
                    </a:ext>
                  </a:extLst>
                </a:gridCol>
              </a:tblGrid>
              <a:tr h="55607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命令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882502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ls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显示目录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0107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切换工作目录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455230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查看磁盘使用情况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6357"/>
                  </a:ext>
                </a:extLst>
              </a:tr>
              <a:tr h="76053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fdisk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磁盘格式化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87229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mkfs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创建文件系统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7013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/>
                        <a:t>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挂载设备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86758"/>
                  </a:ext>
                </a:extLst>
              </a:tr>
              <a:tr h="55607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umount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卸载设备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95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显示目录内容：</a:t>
            </a:r>
            <a:r>
              <a:rPr lang="en-US" altLang="zh-CN" dirty="0"/>
              <a:t>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在终端使用</a:t>
            </a:r>
            <a:r>
              <a:rPr lang="en-US" altLang="zh-CN" sz="2000" dirty="0"/>
              <a:t>ls</a:t>
            </a:r>
            <a:r>
              <a:rPr lang="zh-CN" altLang="en-US" sz="2000" dirty="0"/>
              <a:t>可查看当前目录下的内容</a:t>
            </a:r>
            <a:endParaRPr lang="en-US" altLang="zh-CN" sz="2000" dirty="0"/>
          </a:p>
          <a:p>
            <a:r>
              <a:rPr lang="en-US" altLang="zh-CN" sz="2000" dirty="0"/>
              <a:t>ls -a </a:t>
            </a:r>
            <a:r>
              <a:rPr lang="zh-CN" altLang="en-US" sz="2000" dirty="0"/>
              <a:t>显示目录下的所有内容，包括以 </a:t>
            </a:r>
            <a:r>
              <a:rPr lang="en-US" altLang="zh-CN" sz="2000" dirty="0"/>
              <a:t>. </a:t>
            </a:r>
            <a:r>
              <a:rPr lang="zh-CN" altLang="en-US" sz="2000" dirty="0"/>
              <a:t>开头的隐藏文件。</a:t>
            </a:r>
            <a:endParaRPr lang="en-US" altLang="zh-CN" sz="2000" dirty="0"/>
          </a:p>
          <a:p>
            <a:r>
              <a:rPr lang="en-US" altLang="zh-CN" sz="2000" dirty="0"/>
              <a:t>ls -l </a:t>
            </a:r>
            <a:r>
              <a:rPr lang="zh-CN" altLang="en-US" sz="2000" dirty="0"/>
              <a:t>以详细方式显示目录内容信息</a:t>
            </a:r>
            <a:endParaRPr lang="en-US" altLang="zh-CN" sz="2000" dirty="0"/>
          </a:p>
          <a:p>
            <a:r>
              <a:rPr lang="en-US" altLang="zh-CN" sz="2000" dirty="0"/>
              <a:t>ls -t </a:t>
            </a:r>
            <a:r>
              <a:rPr lang="zh-CN" altLang="en-US" sz="2000" dirty="0"/>
              <a:t>按修改时间排序，最新的排在最前边</a:t>
            </a:r>
            <a:endParaRPr lang="en-US" altLang="zh-CN" sz="2000" dirty="0"/>
          </a:p>
          <a:p>
            <a:r>
              <a:rPr lang="en-US" altLang="zh-CN" sz="2000" dirty="0"/>
              <a:t>ls -R </a:t>
            </a:r>
            <a:r>
              <a:rPr lang="zh-CN" altLang="en-US" sz="2000" dirty="0"/>
              <a:t>递归显示目录内容</a:t>
            </a:r>
            <a:endParaRPr lang="en-US" altLang="zh-CN" sz="2000" dirty="0"/>
          </a:p>
          <a:p>
            <a:r>
              <a:rPr lang="en-US" altLang="zh-CN" sz="2000" dirty="0"/>
              <a:t>ls -S </a:t>
            </a:r>
            <a:r>
              <a:rPr lang="zh-CN" altLang="en-US" sz="2000" dirty="0"/>
              <a:t>按文件大小排序，大的在前</a:t>
            </a:r>
            <a:endParaRPr lang="en-US" altLang="zh-CN" sz="2000" dirty="0"/>
          </a:p>
          <a:p>
            <a:r>
              <a:rPr lang="en-US" altLang="zh-CN" sz="2000" dirty="0" err="1"/>
              <a:t>ll</a:t>
            </a:r>
            <a:r>
              <a:rPr lang="en-US" altLang="zh-CN" sz="2000" dirty="0"/>
              <a:t> = ls -</a:t>
            </a:r>
            <a:r>
              <a:rPr lang="en-US" altLang="zh-CN" sz="2000" dirty="0" err="1"/>
              <a:t>alF</a:t>
            </a:r>
            <a:r>
              <a:rPr lang="zh-CN" altLang="en-US" sz="2000" dirty="0"/>
              <a:t>（使用</a:t>
            </a:r>
            <a:r>
              <a:rPr lang="en-US" altLang="zh-CN" sz="2000" dirty="0"/>
              <a:t>alias</a:t>
            </a:r>
            <a:r>
              <a:rPr lang="zh-CN" altLang="en-US" sz="2000" dirty="0"/>
              <a:t>命令查看别名）</a:t>
            </a:r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man ls</a:t>
            </a:r>
            <a:r>
              <a:rPr lang="zh-CN" altLang="en-US" sz="2000" dirty="0"/>
              <a:t>可查看</a:t>
            </a:r>
            <a:r>
              <a:rPr lang="en-US" altLang="zh-CN" sz="2000" dirty="0"/>
              <a:t>ls</a:t>
            </a:r>
            <a:r>
              <a:rPr lang="zh-CN" altLang="en-US" sz="2000" dirty="0"/>
              <a:t>命令帮助手册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切换工作目录：</a:t>
            </a: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change directory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使用</a:t>
            </a:r>
            <a:r>
              <a:rPr lang="en-US" altLang="zh-CN" sz="2000" dirty="0"/>
              <a:t>cd ..</a:t>
            </a:r>
            <a:r>
              <a:rPr lang="zh-CN" altLang="en-US" sz="2000" dirty="0"/>
              <a:t> 会回到上一层目录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在根目录</a:t>
            </a:r>
            <a:r>
              <a:rPr lang="en-US" altLang="zh-CN" sz="2000" dirty="0"/>
              <a:t>/</a:t>
            </a:r>
            <a:r>
              <a:rPr lang="zh-CN" altLang="en-US" sz="2000" dirty="0"/>
              <a:t>下 </a:t>
            </a:r>
            <a:r>
              <a:rPr lang="en-US" altLang="zh-CN" sz="2000" dirty="0"/>
              <a:t>cd .. </a:t>
            </a:r>
            <a:r>
              <a:rPr lang="zh-CN" altLang="en-US" sz="2000" dirty="0"/>
              <a:t>还是</a:t>
            </a:r>
            <a:r>
              <a:rPr lang="en-US" altLang="zh-CN" sz="2000" dirty="0"/>
              <a:t>/</a:t>
            </a:r>
            <a:r>
              <a:rPr lang="zh-CN" altLang="en-US" sz="2000" dirty="0"/>
              <a:t>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在任何目录下使用</a:t>
            </a:r>
            <a:r>
              <a:rPr lang="en-US" altLang="zh-CN" sz="2000" dirty="0"/>
              <a:t>cd ~ </a:t>
            </a:r>
            <a:r>
              <a:rPr lang="zh-CN" altLang="en-US" sz="2000" dirty="0"/>
              <a:t>进入当前用户的主目录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cd - </a:t>
            </a:r>
            <a:r>
              <a:rPr lang="zh-CN" altLang="en-US" sz="2000" dirty="0"/>
              <a:t>进入上一次使用的目录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6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设备文件与磁盘管理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/dev</a:t>
            </a:r>
            <a:r>
              <a:rPr lang="zh-CN" altLang="en-US" sz="2000" dirty="0"/>
              <a:t>目录下的文件是外接设备映射文件。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/dev/</a:t>
            </a:r>
            <a:r>
              <a:rPr lang="en-US" altLang="zh-CN" sz="2000" dirty="0" err="1"/>
              <a:t>sd</a:t>
            </a:r>
            <a:r>
              <a:rPr lang="en-US" altLang="zh-CN" sz="2000" dirty="0"/>
              <a:t>[a-z]</a:t>
            </a:r>
            <a:r>
              <a:rPr lang="zh-CN" altLang="en-US" sz="2000" dirty="0"/>
              <a:t>表示硬盘设备（老式的</a:t>
            </a:r>
            <a:r>
              <a:rPr lang="en-US" altLang="zh-CN" sz="2000" dirty="0"/>
              <a:t>IDE</a:t>
            </a:r>
            <a:r>
              <a:rPr lang="zh-CN" altLang="en-US" sz="2000" dirty="0"/>
              <a:t>硬盘用</a:t>
            </a:r>
            <a:r>
              <a:rPr lang="en-US" altLang="zh-CN" sz="2000" dirty="0" err="1"/>
              <a:t>hd</a:t>
            </a:r>
            <a:r>
              <a:rPr lang="zh-CN" altLang="en-US" sz="2000" dirty="0"/>
              <a:t>表示）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sda1</a:t>
            </a:r>
            <a:r>
              <a:rPr lang="zh-CN" altLang="en-US" sz="2000" dirty="0"/>
              <a:t>，</a:t>
            </a:r>
            <a:r>
              <a:rPr lang="en-US" altLang="zh-CN" sz="2000" dirty="0"/>
              <a:t>sda2……</a:t>
            </a:r>
            <a:r>
              <a:rPr lang="zh-CN" altLang="en-US" sz="2000" dirty="0"/>
              <a:t>表示分区。在</a:t>
            </a:r>
            <a:r>
              <a:rPr lang="en-US" altLang="zh-CN" sz="2000" dirty="0"/>
              <a:t>MBR</a:t>
            </a:r>
            <a:r>
              <a:rPr lang="zh-CN" altLang="en-US" sz="2000" dirty="0"/>
              <a:t>分区格式中，一个硬盘最多只能有</a:t>
            </a:r>
            <a:r>
              <a:rPr lang="en-US" altLang="zh-CN" sz="2000" dirty="0"/>
              <a:t>4</a:t>
            </a:r>
            <a:r>
              <a:rPr lang="zh-CN" altLang="en-US" sz="2000" dirty="0"/>
              <a:t>个主分区和扩展分区，其中扩展分区的个数最多为</a:t>
            </a:r>
            <a:r>
              <a:rPr lang="en-US" altLang="zh-CN" sz="2000" dirty="0"/>
              <a:t>1</a:t>
            </a:r>
            <a:r>
              <a:rPr lang="zh-CN" altLang="en-US" sz="2000" dirty="0"/>
              <a:t>。扩展分区中可以建立逻辑分区，从而突破只能有四个分区的限制。无论前面的数字是否被使用，</a:t>
            </a:r>
            <a:r>
              <a:rPr lang="en-US" altLang="zh-CN" sz="2000" dirty="0"/>
              <a:t>sda5</a:t>
            </a:r>
            <a:r>
              <a:rPr lang="zh-CN" altLang="en-US" sz="2000" dirty="0"/>
              <a:t>都表示第一个逻辑分区。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/dev</a:t>
            </a:r>
            <a:r>
              <a:rPr lang="zh-CN" altLang="en-US" sz="2000" dirty="0"/>
              <a:t>下</a:t>
            </a:r>
            <a:r>
              <a:rPr lang="en-US" altLang="zh-CN" sz="2000" dirty="0" err="1"/>
              <a:t>cdrom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dvd</a:t>
            </a:r>
            <a:r>
              <a:rPr lang="zh-CN" altLang="en-US" sz="2000" dirty="0"/>
              <a:t>等文件表示光盘存储设备。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78514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1262</Words>
  <Application>Microsoft Office PowerPoint</Application>
  <PresentationFormat>宽屏</PresentationFormat>
  <Paragraphs>143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华文仿宋</vt:lpstr>
      <vt:lpstr>宋体</vt:lpstr>
      <vt:lpstr>Arial</vt:lpstr>
      <vt:lpstr>Calibri</vt:lpstr>
      <vt:lpstr>Tahoma</vt:lpstr>
      <vt:lpstr>linux-common</vt:lpstr>
      <vt:lpstr>linux-empty</vt:lpstr>
      <vt:lpstr>《Linux基础》</vt:lpstr>
      <vt:lpstr>文件系统</vt:lpstr>
      <vt:lpstr>Linux目录结构</vt:lpstr>
      <vt:lpstr>Linux目录结构</vt:lpstr>
      <vt:lpstr>Linux目录结构</vt:lpstr>
      <vt:lpstr>本次课程要讲解的命令</vt:lpstr>
      <vt:lpstr>显示目录内容：ls</vt:lpstr>
      <vt:lpstr>切换工作目录：cd（change directory）</vt:lpstr>
      <vt:lpstr>设备文件与磁盘管理</vt:lpstr>
      <vt:lpstr>查看磁盘占用：df</vt:lpstr>
      <vt:lpstr>磁盘管理：fdisk</vt:lpstr>
      <vt:lpstr>创建文件系统：mkfs（make filesystem）</vt:lpstr>
      <vt:lpstr>挂载与卸载：mount与umount</vt:lpstr>
      <vt:lpstr>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168</cp:revision>
  <dcterms:created xsi:type="dcterms:W3CDTF">2017-12-13T00:04:01Z</dcterms:created>
  <dcterms:modified xsi:type="dcterms:W3CDTF">2018-02-28T18:33:19Z</dcterms:modified>
</cp:coreProperties>
</file>