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3"/>
  </p:notesMasterIdLst>
  <p:sldIdLst>
    <p:sldId id="260" r:id="rId3"/>
    <p:sldId id="261" r:id="rId4"/>
    <p:sldId id="262" r:id="rId5"/>
    <p:sldId id="263" r:id="rId6"/>
    <p:sldId id="264" r:id="rId7"/>
    <p:sldId id="265" r:id="rId8"/>
    <p:sldId id="268" r:id="rId9"/>
    <p:sldId id="269" r:id="rId10"/>
    <p:sldId id="266" r:id="rId11"/>
    <p:sldId id="267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52D09"/>
    <a:srgbClr val="828282"/>
    <a:srgbClr val="74350A"/>
    <a:srgbClr val="F053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49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749B9C-DA28-41D1-8DCF-FC20D5A04C02}" type="datetimeFigureOut">
              <a:rPr lang="zh-CN" altLang="en-US" smtClean="0"/>
              <a:t>2018/3/3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ABA98C-FD8D-4D83-8991-D0D20AA8F9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33101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11919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49979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54945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60328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10285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61794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10159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62916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32496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80D2F7-B8A7-4C62-B10A-5474B198AA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08029E5-A3ED-4480-B211-8244192CDE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8CA2D7-D2C2-4766-8161-DBA60F7BC4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F8F207-BE97-4512-A051-D1D727642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A70888-87D2-4D72-88E3-4EB531FA4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912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B0B2FB-4959-4FE4-86E2-97E4443C0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C5CB652-A873-4422-BB38-1FFAA749D5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7A5158-4FD3-42CD-8937-8987BFDF7B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C2BA79-53D6-4263-B3EF-84D5A8428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E22221-8CB7-4DBA-9746-B585C0976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0581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333D106-9CB0-4E10-B301-7397C10E60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29239A0-3839-4303-B54E-4260334C7B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1A2039-7BFB-41DB-85F9-F49C92BFFB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78BB87-5004-4714-8C46-6CBF22C35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1B4085-6E0A-4997-BE38-7B5E447F1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82277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80D2F7-B8A7-4C62-B10A-5474B198AA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08029E5-A3ED-4480-B211-8244192CDE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8CA2D7-D2C2-4766-8161-DBA60F7BC4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F8F207-BE97-4512-A051-D1D727642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A70888-87D2-4D72-88E3-4EB531FA4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40114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A06683-1E3B-4E82-B566-82E72C3DC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A1318B-3ABA-473A-A58F-68FE1F405B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4111"/>
            <a:ext cx="10515600" cy="487125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D917EC-8501-4020-9EDF-A4F5736312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615516-0ACC-4FA6-8D41-91D8F5C00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0C0F46-9191-45D5-B62D-2893F5616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B7781E05-4384-4C34-B9A3-20F69926B03D}"/>
              </a:ext>
            </a:extLst>
          </p:cNvPr>
          <p:cNvCxnSpPr/>
          <p:nvPr userDrawn="1"/>
        </p:nvCxnSpPr>
        <p:spPr>
          <a:xfrm>
            <a:off x="838200" y="1554481"/>
            <a:ext cx="105156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08414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02C541-D67E-4BE0-B223-149D33CF5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E06CBC-8EBA-42F9-B3E0-A843AEDB1B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B2504C-5AB1-4506-A9D8-1A948CBC2B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ED1BC2-384F-490F-9206-6F27238D9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5F5478-33A3-42ED-9060-A6BDD7DBC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62512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80021F-2F2C-4A26-AE3A-95F8A2B3E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BB5DE8-6678-4CCF-AE5C-C34328A854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2D4C2E3-226A-42C0-9112-DDBD640689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556E24-99A4-40A5-8584-523B3DC8CC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588254-DF01-4504-AC65-B12627BAC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DB2B8F-1BF3-4C3D-ADB1-B57BB4FB3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88732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CF7059-1F16-4131-B4F7-8D2FA3ABA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2F9B6A-0820-427D-AFA5-C3F5F6C08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2AB4C75-6A8C-47B1-9EC2-84DF650C53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58007A5-D05F-43D0-8B1B-07499E571A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57234F0-4318-43CD-A0EB-A2518460F7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030C091-FABA-44CF-8760-92751B49290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FC243E3-88DA-4B81-9749-7E235998D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C725EB2-3E8C-4775-ABB0-6845261CB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99649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6FF9FA-22DC-4A12-80DB-6BFCA5FC0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4931B3A-E05C-4829-88BD-35F04D2850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C61DA9A-CFE7-484A-83FF-3684F9AA3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B525513-D499-4F43-9AD3-9070531C5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27248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56EF436-74CE-42C2-A4F6-B1EC6E2B9D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AC67BA-8358-4BC2-B9B5-1C37DDD6A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C690F71-28C5-4A3C-A38A-84291F65B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66112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C4A2AE-8EAF-4AE2-B62C-AA311DE3A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A38D02-3DC7-4778-AF80-35369A40E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8827B4D-182A-4350-87DE-CAB16996E2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C60B6D-CB4D-4EE5-B197-8E1F79EB6B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1979CC-C402-4145-9052-07B431D7A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54E0DC-BD8A-4F38-903B-3E5633CA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3208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A06683-1E3B-4E82-B566-82E72C3DC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A1318B-3ABA-473A-A58F-68FE1F405B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D917EC-8501-4020-9EDF-A4F5736312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615516-0ACC-4FA6-8D41-91D8F5C00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0C0F46-9191-45D5-B62D-2893F5616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00734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D8E271-748E-4E9C-8E22-291FEDCA2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656EA3D-02E1-4F87-9FD9-177128AD8C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C3A0957-516C-4962-AA82-F08B70B9D1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21E2C7-EDFE-4B51-A5B2-B6CF5067759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EF1747-23A0-4DAB-986E-60F5EB6FF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B71036-67DE-4C24-9A1C-8991B59BB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77981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B0B2FB-4959-4FE4-86E2-97E4443C0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C5CB652-A873-4422-BB38-1FFAA749D5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704111"/>
            <a:ext cx="10515600" cy="487125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7A5158-4FD3-42CD-8937-8987BFDF7B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C2BA79-53D6-4263-B3EF-84D5A8428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E22221-8CB7-4DBA-9746-B585C0976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597754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333D106-9CB0-4E10-B301-7397C10E60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29239A0-3839-4303-B54E-4260334C7B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1A2039-7BFB-41DB-85F9-F49C92BFFB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78BB87-5004-4714-8C46-6CBF22C35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1B4085-6E0A-4997-BE38-7B5E447F1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0299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02C541-D67E-4BE0-B223-149D33CF5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E06CBC-8EBA-42F9-B3E0-A843AEDB1B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B2504C-5AB1-4506-A9D8-1A948CBC2B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ED1BC2-384F-490F-9206-6F27238D9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5F5478-33A3-42ED-9060-A6BDD7DBC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2250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80021F-2F2C-4A26-AE3A-95F8A2B3E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BB5DE8-6678-4CCF-AE5C-C34328A854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2D4C2E3-226A-42C0-9112-DDBD640689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556E24-99A4-40A5-8584-523B3DC8CC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588254-DF01-4504-AC65-B12627BAC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DB2B8F-1BF3-4C3D-ADB1-B57BB4FB3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6801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CF7059-1F16-4131-B4F7-8D2FA3ABA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2F9B6A-0820-427D-AFA5-C3F5F6C08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2AB4C75-6A8C-47B1-9EC2-84DF650C53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58007A5-D05F-43D0-8B1B-07499E571A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57234F0-4318-43CD-A0EB-A2518460F7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030C091-FABA-44CF-8760-92751B49290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FC243E3-88DA-4B81-9749-7E235998D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C725EB2-3E8C-4775-ABB0-6845261CB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0202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6FF9FA-22DC-4A12-80DB-6BFCA5FC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4931B3A-E05C-4829-88BD-35F04D2850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C61DA9A-CFE7-484A-83FF-3684F9AA3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B525513-D499-4F43-9AD3-9070531C5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0467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56EF436-74CE-42C2-A4F6-B1EC6E2B9D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AC67BA-8358-4BC2-B9B5-1C37DDD6A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C690F71-28C5-4A3C-A38A-84291F65B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5936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C4A2AE-8EAF-4AE2-B62C-AA311DE3A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A38D02-3DC7-4778-AF80-35369A40E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8827B4D-182A-4350-87DE-CAB16996E2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C60B6D-CB4D-4EE5-B197-8E1F79EB6B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1979CC-C402-4145-9052-07B431D7A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54E0DC-BD8A-4F38-903B-3E5633CA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9968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D8E271-748E-4E9C-8E22-291FEDCA2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656EA3D-02E1-4F87-9FD9-177128AD8C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C3A0957-516C-4962-AA82-F08B70B9D1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21E2C7-EDFE-4B51-A5B2-B6CF5067759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EF1747-23A0-4DAB-986E-60F5EB6FF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B71036-67DE-4C24-9A1C-8991B59BB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1100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7047EAE-6544-4C32-BB1B-DEB9CA27D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3275D9-644D-48CC-93A4-9303E430DE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704111"/>
            <a:ext cx="10515600" cy="48712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3461F74E-FC76-4826-8105-C187AB1791BC}"/>
              </a:ext>
            </a:extLst>
          </p:cNvPr>
          <p:cNvCxnSpPr/>
          <p:nvPr userDrawn="1"/>
        </p:nvCxnSpPr>
        <p:spPr>
          <a:xfrm>
            <a:off x="838200" y="1571109"/>
            <a:ext cx="10515600" cy="0"/>
          </a:xfrm>
          <a:prstGeom prst="line">
            <a:avLst/>
          </a:prstGeom>
          <a:ln>
            <a:solidFill>
              <a:srgbClr val="F0532E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7B2D7D35-142C-46D3-BC62-F961CC4338CB}"/>
              </a:ext>
            </a:extLst>
          </p:cNvPr>
          <p:cNvSpPr txBox="1"/>
          <p:nvPr userDrawn="1"/>
        </p:nvSpPr>
        <p:spPr>
          <a:xfrm>
            <a:off x="9825641" y="66524"/>
            <a:ext cx="2277687" cy="4488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华文仿宋" panose="02010600040101010101" pitchFamily="2" charset="-122"/>
                <a:ea typeface="华文仿宋" panose="02010600040101010101" pitchFamily="2" charset="-122"/>
              </a:rPr>
              <a:t>河北师范大学 软件学院</a:t>
            </a:r>
            <a:endParaRPr lang="en-US" altLang="zh-CN" sz="1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lnSpc>
                <a:spcPts val="1080"/>
              </a:lnSpc>
            </a:pPr>
            <a:r>
              <a:rPr lang="en-US" altLang="zh-CN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College of Hebei Normal University</a:t>
            </a:r>
            <a:r>
              <a:rPr lang="en-US" altLang="zh-CN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endParaRPr lang="zh-CN" altLang="en-US" sz="16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29377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7B2D7D35-142C-46D3-BC62-F961CC4338CB}"/>
              </a:ext>
            </a:extLst>
          </p:cNvPr>
          <p:cNvSpPr txBox="1"/>
          <p:nvPr userDrawn="1"/>
        </p:nvSpPr>
        <p:spPr>
          <a:xfrm>
            <a:off x="9825641" y="66524"/>
            <a:ext cx="2277687" cy="4488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华文仿宋" panose="02010600040101010101" pitchFamily="2" charset="-122"/>
                <a:ea typeface="华文仿宋" panose="02010600040101010101" pitchFamily="2" charset="-122"/>
              </a:rPr>
              <a:t>河北师范大学 软件学院</a:t>
            </a:r>
            <a:endParaRPr lang="en-US" altLang="zh-CN" sz="1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lnSpc>
                <a:spcPts val="1080"/>
              </a:lnSpc>
            </a:pPr>
            <a:r>
              <a:rPr lang="en-US" altLang="zh-CN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College of Hebei Normal University</a:t>
            </a:r>
            <a:r>
              <a:rPr lang="en-US" altLang="zh-CN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endParaRPr lang="zh-CN" altLang="en-US" sz="16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29585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030DC9-2374-46B1-811E-572401BAF3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716" y="754601"/>
            <a:ext cx="4273118" cy="1041971"/>
          </a:xfrm>
        </p:spPr>
        <p:txBody>
          <a:bodyPr/>
          <a:lstStyle/>
          <a:p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《Linux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</a:rPr>
              <a:t>基础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》</a:t>
            </a:r>
            <a:endParaRPr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BFB0B47-0360-4ADB-A293-64ED809A7A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703632"/>
          </a:xfrm>
        </p:spPr>
        <p:txBody>
          <a:bodyPr/>
          <a:lstStyle/>
          <a:p>
            <a:r>
              <a:rPr lang="zh-CN" altLang="en-US" sz="3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第十六讲 </a:t>
            </a:r>
            <a:r>
              <a:rPr lang="en-US" altLang="zh-CN" sz="3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Linux </a:t>
            </a:r>
            <a:r>
              <a:rPr lang="zh-CN" altLang="en-US" sz="3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系统编程基础</a:t>
            </a:r>
          </a:p>
        </p:txBody>
      </p:sp>
    </p:spTree>
    <p:extLst>
      <p:ext uri="{BB962C8B-B14F-4D97-AF65-F5344CB8AC3E}">
        <p14:creationId xmlns:p14="http://schemas.microsoft.com/office/powerpoint/2010/main" val="40471661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/>
              <a:t>IO</a:t>
            </a:r>
            <a:r>
              <a:rPr lang="zh-CN" altLang="en-US" dirty="0"/>
              <a:t>重定向实现方式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编程实现的方式（以文件描述符</a:t>
            </a:r>
            <a:r>
              <a:rPr lang="en-US" altLang="zh-CN" sz="2000" dirty="0"/>
              <a:t>1</a:t>
            </a:r>
            <a:r>
              <a:rPr lang="zh-CN" altLang="en-US" sz="2000" dirty="0"/>
              <a:t>为例）：</a:t>
            </a:r>
            <a:endParaRPr lang="en-US" altLang="zh-CN" sz="2000" dirty="0"/>
          </a:p>
          <a:p>
            <a:endParaRPr lang="en-US" altLang="zh-CN" sz="2000" dirty="0"/>
          </a:p>
          <a:p>
            <a:pPr lvl="1"/>
            <a:r>
              <a:rPr lang="en-US" altLang="zh-CN" sz="1800" dirty="0"/>
              <a:t>close-open-close</a:t>
            </a:r>
            <a:r>
              <a:rPr lang="zh-CN" altLang="en-US" sz="1800" dirty="0"/>
              <a:t>方式，先</a:t>
            </a:r>
            <a:r>
              <a:rPr lang="en-US" altLang="zh-CN" sz="1800" dirty="0"/>
              <a:t>close(1)</a:t>
            </a:r>
            <a:r>
              <a:rPr lang="zh-CN" altLang="en-US" sz="1800" dirty="0"/>
              <a:t>，然后</a:t>
            </a:r>
            <a:r>
              <a:rPr lang="en-US" altLang="zh-CN" sz="1800" dirty="0"/>
              <a:t>open(filename, O_RDWR, S_IWUSR); </a:t>
            </a:r>
            <a:r>
              <a:rPr lang="zh-CN" altLang="en-US" sz="1800" dirty="0"/>
              <a:t>操作完成，</a:t>
            </a:r>
            <a:r>
              <a:rPr lang="en-US" altLang="zh-CN" sz="1800" dirty="0"/>
              <a:t>close</a:t>
            </a:r>
            <a:r>
              <a:rPr lang="zh-CN" altLang="en-US" sz="1800" dirty="0"/>
              <a:t>关闭新打开的文件。</a:t>
            </a:r>
            <a:endParaRPr lang="en-US" altLang="zh-CN" sz="1800" dirty="0"/>
          </a:p>
          <a:p>
            <a:pPr lvl="1"/>
            <a:endParaRPr lang="en-US" altLang="zh-CN" sz="1800" dirty="0"/>
          </a:p>
          <a:p>
            <a:pPr lvl="1"/>
            <a:r>
              <a:rPr lang="en-US" altLang="zh-CN" sz="1800" dirty="0"/>
              <a:t>open-close-dup-close</a:t>
            </a:r>
            <a:r>
              <a:rPr lang="zh-CN" altLang="en-US" sz="1800" dirty="0"/>
              <a:t>方式，</a:t>
            </a:r>
            <a:r>
              <a:rPr lang="en-US" altLang="zh-CN" sz="1800" dirty="0"/>
              <a:t>open</a:t>
            </a:r>
            <a:r>
              <a:rPr lang="zh-CN" altLang="en-US" sz="1800" dirty="0"/>
              <a:t>打开文件，返回的文件描述符不是</a:t>
            </a:r>
            <a:r>
              <a:rPr lang="en-US" altLang="zh-CN" sz="1800" dirty="0"/>
              <a:t>1</a:t>
            </a:r>
            <a:r>
              <a:rPr lang="zh-CN" altLang="en-US" sz="1800" dirty="0"/>
              <a:t>，然后</a:t>
            </a:r>
            <a:r>
              <a:rPr lang="en-US" altLang="zh-CN" sz="1800" dirty="0"/>
              <a:t>close(1)</a:t>
            </a:r>
            <a:r>
              <a:rPr lang="zh-CN" altLang="en-US" sz="1800" dirty="0"/>
              <a:t>，现在最低可用描述符是</a:t>
            </a:r>
            <a:r>
              <a:rPr lang="en-US" altLang="zh-CN" sz="1800" dirty="0"/>
              <a:t>1</a:t>
            </a:r>
            <a:r>
              <a:rPr lang="zh-CN" altLang="en-US" sz="1800" dirty="0"/>
              <a:t>，</a:t>
            </a:r>
            <a:r>
              <a:rPr lang="en-US" altLang="zh-CN" sz="1800" dirty="0"/>
              <a:t>dup(</a:t>
            </a:r>
            <a:r>
              <a:rPr lang="en-US" altLang="zh-CN" sz="1800" dirty="0" err="1"/>
              <a:t>fd</a:t>
            </a:r>
            <a:r>
              <a:rPr lang="en-US" altLang="zh-CN" sz="1800" dirty="0"/>
              <a:t>)</a:t>
            </a:r>
            <a:r>
              <a:rPr lang="zh-CN" altLang="en-US" sz="1800" dirty="0"/>
              <a:t>会把新打开的描述符复制到</a:t>
            </a:r>
            <a:r>
              <a:rPr lang="en-US" altLang="zh-CN" sz="1800" dirty="0"/>
              <a:t>1</a:t>
            </a:r>
            <a:r>
              <a:rPr lang="zh-CN" altLang="en-US" sz="1800" dirty="0"/>
              <a:t>，然后</a:t>
            </a:r>
            <a:r>
              <a:rPr lang="en-US" altLang="zh-CN" sz="1800" dirty="0"/>
              <a:t>close(</a:t>
            </a:r>
            <a:r>
              <a:rPr lang="en-US" altLang="zh-CN" sz="1800" dirty="0" err="1"/>
              <a:t>fd</a:t>
            </a:r>
            <a:r>
              <a:rPr lang="en-US" altLang="zh-CN" sz="1800" dirty="0"/>
              <a:t>)</a:t>
            </a:r>
            <a:r>
              <a:rPr lang="zh-CN" altLang="en-US" sz="1800" dirty="0"/>
              <a:t>关闭新打开的文件。</a:t>
            </a:r>
            <a:endParaRPr lang="en-US" altLang="zh-CN" sz="1800" dirty="0"/>
          </a:p>
          <a:p>
            <a:pPr lvl="1"/>
            <a:endParaRPr lang="en-US" altLang="zh-CN" sz="1800" dirty="0"/>
          </a:p>
          <a:p>
            <a:pPr lvl="1"/>
            <a:r>
              <a:rPr lang="en-US" altLang="zh-CN" sz="1800" dirty="0"/>
              <a:t>open-dup2-close</a:t>
            </a:r>
            <a:r>
              <a:rPr lang="zh-CN" altLang="en-US" sz="1800" dirty="0"/>
              <a:t>方式，</a:t>
            </a:r>
            <a:r>
              <a:rPr lang="en-US" altLang="zh-CN" sz="1800" dirty="0"/>
              <a:t>dup2(</a:t>
            </a:r>
            <a:r>
              <a:rPr lang="en-US" altLang="zh-CN" sz="1800" dirty="0" err="1"/>
              <a:t>oldfd</a:t>
            </a:r>
            <a:r>
              <a:rPr lang="en-US" altLang="zh-CN" sz="1800" dirty="0"/>
              <a:t> ,  </a:t>
            </a:r>
            <a:r>
              <a:rPr lang="en-US" altLang="zh-CN" sz="1800" dirty="0" err="1"/>
              <a:t>newfd</a:t>
            </a:r>
            <a:r>
              <a:rPr lang="en-US" altLang="zh-CN" sz="1800" dirty="0"/>
              <a:t>)</a:t>
            </a:r>
            <a:r>
              <a:rPr lang="zh-CN" altLang="en-US" sz="1800" dirty="0"/>
              <a:t>，关闭</a:t>
            </a:r>
            <a:r>
              <a:rPr lang="en-US" altLang="zh-CN" sz="1800" dirty="0" err="1"/>
              <a:t>newfd</a:t>
            </a:r>
            <a:r>
              <a:rPr lang="zh-CN" altLang="en-US" sz="1800" dirty="0"/>
              <a:t>，把</a:t>
            </a:r>
            <a:r>
              <a:rPr lang="en-US" altLang="zh-CN" sz="1800" dirty="0" err="1"/>
              <a:t>oldfd</a:t>
            </a:r>
            <a:r>
              <a:rPr lang="zh-CN" altLang="en-US" sz="1800" dirty="0"/>
              <a:t>复制到</a:t>
            </a:r>
            <a:r>
              <a:rPr lang="en-US" altLang="zh-CN" sz="1800" dirty="0" err="1"/>
              <a:t>newfd</a:t>
            </a:r>
            <a:r>
              <a:rPr lang="zh-CN" altLang="en-US" sz="1800" dirty="0"/>
              <a:t>，</a:t>
            </a:r>
            <a:r>
              <a:rPr lang="en-US" altLang="zh-CN" sz="1800" dirty="0"/>
              <a:t>close</a:t>
            </a:r>
            <a:r>
              <a:rPr lang="zh-CN" altLang="en-US" sz="1800" dirty="0"/>
              <a:t>关闭新打开的描述符。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3097213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系统编程简介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系统编程就是调用</a:t>
            </a:r>
            <a:r>
              <a:rPr lang="en-US" altLang="zh-CN" sz="2000" dirty="0"/>
              <a:t>Linux</a:t>
            </a:r>
            <a:r>
              <a:rPr lang="zh-CN" altLang="en-US" sz="2000" dirty="0"/>
              <a:t>系统提供的</a:t>
            </a:r>
            <a:r>
              <a:rPr lang="en-US" altLang="zh-CN" sz="2000" dirty="0"/>
              <a:t>API</a:t>
            </a:r>
            <a:r>
              <a:rPr lang="zh-CN" altLang="en-US" sz="2000" dirty="0"/>
              <a:t>完成需要的任务。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Linux</a:t>
            </a:r>
            <a:r>
              <a:rPr lang="zh-CN" altLang="en-US" sz="2000" dirty="0"/>
              <a:t>上的大多数命令都是编写的，多数都需要用到系统调用。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man 2 [system call name]</a:t>
            </a:r>
            <a:r>
              <a:rPr lang="zh-CN" altLang="en-US" sz="2000" dirty="0"/>
              <a:t>查看系统接口文档，</a:t>
            </a:r>
            <a:r>
              <a:rPr lang="en-US" altLang="zh-CN" sz="2000" dirty="0"/>
              <a:t>man  </a:t>
            </a:r>
            <a:r>
              <a:rPr lang="en-US" altLang="zh-CN" sz="2000"/>
              <a:t>3  [lib function] </a:t>
            </a:r>
            <a:r>
              <a:rPr lang="zh-CN" altLang="en-US" sz="2000" dirty="0"/>
              <a:t>查看程序库函数的文档。文档开头都会说明需要引入的头文件，函数声明等信息。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man  </a:t>
            </a:r>
            <a:r>
              <a:rPr lang="en-US" altLang="zh-CN" sz="2000" dirty="0" err="1"/>
              <a:t>syscalls</a:t>
            </a:r>
            <a:r>
              <a:rPr lang="zh-CN" altLang="en-US" sz="2000" dirty="0"/>
              <a:t>查看所有系统调用（</a:t>
            </a:r>
            <a:r>
              <a:rPr lang="en-US" altLang="zh-CN" sz="2000" dirty="0"/>
              <a:t>API</a:t>
            </a:r>
            <a:r>
              <a:rPr lang="zh-CN" altLang="en-US" sz="2000" dirty="0"/>
              <a:t>）。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本次课程讲解基本的系统调用，主要包括获取进程</a:t>
            </a:r>
            <a:r>
              <a:rPr lang="en-US" altLang="zh-CN" sz="2000" dirty="0"/>
              <a:t>ID</a:t>
            </a:r>
            <a:r>
              <a:rPr lang="zh-CN" altLang="en-US" sz="2000" dirty="0"/>
              <a:t>，</a:t>
            </a:r>
            <a:r>
              <a:rPr lang="en-US" altLang="zh-CN" sz="2000" dirty="0"/>
              <a:t>fork</a:t>
            </a:r>
            <a:r>
              <a:rPr lang="zh-CN" altLang="en-US" sz="2000" dirty="0"/>
              <a:t>创建子进程，</a:t>
            </a:r>
            <a:r>
              <a:rPr lang="en-US" altLang="zh-CN" sz="2000" dirty="0"/>
              <a:t>open/write/close</a:t>
            </a:r>
            <a:r>
              <a:rPr lang="zh-CN" altLang="en-US" sz="2000" dirty="0"/>
              <a:t>操作文件，</a:t>
            </a:r>
            <a:r>
              <a:rPr lang="en-US" altLang="zh-CN" sz="2000" dirty="0"/>
              <a:t>IO</a:t>
            </a:r>
            <a:r>
              <a:rPr lang="zh-CN" altLang="en-US" sz="2000" dirty="0"/>
              <a:t>重定向如何实现等内容。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83696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获取自己的</a:t>
            </a:r>
            <a:r>
              <a:rPr lang="en-US" altLang="zh-CN" dirty="0"/>
              <a:t>PID</a:t>
            </a:r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系统调用：</a:t>
            </a:r>
            <a:r>
              <a:rPr lang="en-US" altLang="zh-CN" sz="2000" dirty="0" err="1"/>
              <a:t>pid_t</a:t>
            </a:r>
            <a:r>
              <a:rPr lang="en-US" altLang="zh-CN" sz="2000" dirty="0"/>
              <a:t>  </a:t>
            </a:r>
            <a:r>
              <a:rPr lang="en-US" altLang="zh-CN" sz="2000" dirty="0" err="1"/>
              <a:t>getpid</a:t>
            </a:r>
            <a:r>
              <a:rPr lang="en-US" altLang="zh-CN" sz="2000" dirty="0"/>
              <a:t>();</a:t>
            </a:r>
          </a:p>
          <a:p>
            <a:r>
              <a:rPr lang="zh-CN" altLang="en-US" sz="2000" dirty="0"/>
              <a:t>示例：</a:t>
            </a:r>
            <a:endParaRPr lang="en-US" altLang="zh-CN" sz="2000" dirty="0"/>
          </a:p>
          <a:p>
            <a:pPr marL="457200" lvl="1" indent="0">
              <a:buNone/>
            </a:pPr>
            <a:r>
              <a:rPr lang="en-US" altLang="zh-CN" sz="1600" dirty="0"/>
              <a:t>#include &lt;</a:t>
            </a:r>
            <a:r>
              <a:rPr lang="en-US" altLang="zh-CN" sz="1600" dirty="0" err="1"/>
              <a:t>stdio.h</a:t>
            </a:r>
            <a:r>
              <a:rPr lang="en-US" altLang="zh-CN" sz="1600" dirty="0"/>
              <a:t>&gt;</a:t>
            </a:r>
          </a:p>
          <a:p>
            <a:pPr marL="457200" lvl="1" indent="0">
              <a:buNone/>
            </a:pPr>
            <a:r>
              <a:rPr lang="en-US" altLang="zh-CN" sz="1600" dirty="0"/>
              <a:t>#include &lt;sys/</a:t>
            </a:r>
            <a:r>
              <a:rPr lang="en-US" altLang="zh-CN" sz="1600" dirty="0" err="1"/>
              <a:t>types.h</a:t>
            </a:r>
            <a:r>
              <a:rPr lang="en-US" altLang="zh-CN" sz="1600" dirty="0"/>
              <a:t>&gt;</a:t>
            </a:r>
          </a:p>
          <a:p>
            <a:pPr marL="457200" lvl="1" indent="0">
              <a:buNone/>
            </a:pPr>
            <a:r>
              <a:rPr lang="en-US" altLang="zh-CN" sz="1600" dirty="0"/>
              <a:t>#include &lt;</a:t>
            </a:r>
            <a:r>
              <a:rPr lang="en-US" altLang="zh-CN" sz="1600" dirty="0" err="1"/>
              <a:t>unistd.h</a:t>
            </a:r>
            <a:r>
              <a:rPr lang="en-US" altLang="zh-CN" sz="1600" dirty="0"/>
              <a:t>&gt;</a:t>
            </a:r>
          </a:p>
          <a:p>
            <a:pPr marL="457200" lvl="1" indent="0">
              <a:buNone/>
            </a:pPr>
            <a:endParaRPr lang="en-US" altLang="zh-CN" sz="1600" dirty="0"/>
          </a:p>
          <a:p>
            <a:pPr marL="457200" lvl="1" indent="0">
              <a:buNone/>
            </a:pPr>
            <a:r>
              <a:rPr lang="en-US" altLang="zh-CN" sz="1600" dirty="0" err="1"/>
              <a:t>int</a:t>
            </a:r>
            <a:r>
              <a:rPr lang="en-US" altLang="zh-CN" sz="1600" dirty="0"/>
              <a:t> main(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argc</a:t>
            </a:r>
            <a:r>
              <a:rPr lang="en-US" altLang="zh-CN" sz="1600" dirty="0"/>
              <a:t>, char *</a:t>
            </a:r>
            <a:r>
              <a:rPr lang="en-US" altLang="zh-CN" sz="1600" dirty="0" err="1"/>
              <a:t>argv</a:t>
            </a:r>
            <a:r>
              <a:rPr lang="en-US" altLang="zh-CN" sz="1600" dirty="0"/>
              <a:t>[]) {</a:t>
            </a:r>
          </a:p>
          <a:p>
            <a:pPr marL="457200" lvl="1" indent="0">
              <a:buNone/>
            </a:pPr>
            <a:r>
              <a:rPr lang="en-US" altLang="zh-CN" sz="1600" dirty="0"/>
              <a:t>	</a:t>
            </a:r>
            <a:r>
              <a:rPr lang="en-US" altLang="zh-CN" sz="1600" dirty="0" err="1"/>
              <a:t>printf</a:t>
            </a:r>
            <a:r>
              <a:rPr lang="en-US" altLang="zh-CN" sz="1600" dirty="0"/>
              <a:t>(“%d\n”, </a:t>
            </a:r>
            <a:r>
              <a:rPr lang="en-US" altLang="zh-CN" sz="1600" dirty="0" err="1"/>
              <a:t>getpid</a:t>
            </a:r>
            <a:r>
              <a:rPr lang="en-US" altLang="zh-CN" sz="1600" dirty="0"/>
              <a:t>() );</a:t>
            </a:r>
          </a:p>
          <a:p>
            <a:pPr marL="457200" lvl="1" indent="0">
              <a:buNone/>
            </a:pPr>
            <a:r>
              <a:rPr lang="en-US" altLang="zh-CN" sz="1600" dirty="0"/>
              <a:t>	return 0;</a:t>
            </a:r>
          </a:p>
          <a:p>
            <a:pPr marL="457200" lvl="1" indent="0">
              <a:buNone/>
            </a:pPr>
            <a:r>
              <a:rPr lang="en-US" altLang="zh-CN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0644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用</a:t>
            </a:r>
            <a:r>
              <a:rPr lang="en-US" altLang="zh-CN" dirty="0"/>
              <a:t>fork</a:t>
            </a:r>
            <a:r>
              <a:rPr lang="zh-CN" altLang="en-US" dirty="0"/>
              <a:t>创建子进程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系统调用：</a:t>
            </a:r>
            <a:r>
              <a:rPr lang="en-US" altLang="zh-CN" sz="2000" dirty="0" err="1"/>
              <a:t>pid_t</a:t>
            </a:r>
            <a:r>
              <a:rPr lang="en-US" altLang="zh-CN" sz="2000" dirty="0"/>
              <a:t>  fork();</a:t>
            </a:r>
          </a:p>
          <a:p>
            <a:endParaRPr lang="en-US" altLang="zh-CN" sz="2000" dirty="0"/>
          </a:p>
          <a:p>
            <a:r>
              <a:rPr lang="en-US" altLang="zh-CN" sz="2000" dirty="0"/>
              <a:t>fork</a:t>
            </a:r>
            <a:r>
              <a:rPr lang="zh-CN" altLang="en-US" sz="2000" dirty="0"/>
              <a:t>会创建子进程，调用</a:t>
            </a:r>
            <a:r>
              <a:rPr lang="en-US" altLang="zh-CN" sz="2000" dirty="0"/>
              <a:t>fork</a:t>
            </a:r>
            <a:r>
              <a:rPr lang="zh-CN" altLang="en-US" sz="2000" dirty="0"/>
              <a:t>，新创建的进程会和父进程一样继续执行。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fork</a:t>
            </a:r>
            <a:r>
              <a:rPr lang="zh-CN" altLang="en-US" sz="2000" dirty="0"/>
              <a:t>出错返回</a:t>
            </a:r>
            <a:r>
              <a:rPr lang="en-US" altLang="zh-CN" sz="2000" dirty="0"/>
              <a:t>-1</a:t>
            </a:r>
            <a:r>
              <a:rPr lang="zh-CN" altLang="en-US" sz="2000" dirty="0"/>
              <a:t>并且不会创建新的进程；正确则在父进程返回创建子进程的</a:t>
            </a:r>
            <a:r>
              <a:rPr lang="en-US" altLang="zh-CN" sz="2000" dirty="0"/>
              <a:t>PID</a:t>
            </a:r>
            <a:r>
              <a:rPr lang="zh-CN" altLang="en-US" sz="2000" dirty="0"/>
              <a:t>，在子进程返回</a:t>
            </a:r>
            <a:r>
              <a:rPr lang="en-US" altLang="zh-CN" sz="2000" dirty="0"/>
              <a:t>0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由于父进程和子进程不同的返回值。可以通过判断返回值控制父进程和子进程执行不同的代码。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364192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等待子进程退出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系统调用：</a:t>
            </a:r>
            <a:r>
              <a:rPr lang="en-US" altLang="zh-CN" sz="2000" dirty="0" err="1"/>
              <a:t>pid_t</a:t>
            </a:r>
            <a:r>
              <a:rPr lang="en-US" altLang="zh-CN" sz="2000" dirty="0"/>
              <a:t>  wait(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*status);</a:t>
            </a:r>
          </a:p>
          <a:p>
            <a:r>
              <a:rPr lang="en-US" altLang="zh-CN" sz="2000" dirty="0"/>
              <a:t>wait</a:t>
            </a:r>
            <a:r>
              <a:rPr lang="zh-CN" altLang="en-US" sz="2000" dirty="0"/>
              <a:t>等待子进程退出，并把子进程退出状态设置到</a:t>
            </a:r>
            <a:r>
              <a:rPr lang="en-US" altLang="zh-CN" sz="2000" dirty="0"/>
              <a:t>status</a:t>
            </a:r>
            <a:r>
              <a:rPr lang="zh-CN" altLang="en-US" sz="2000" dirty="0"/>
              <a:t>变量。返回退出进程的</a:t>
            </a:r>
            <a:r>
              <a:rPr lang="en-US" altLang="zh-CN" sz="2000" dirty="0"/>
              <a:t>PID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r>
              <a:rPr lang="en-US" altLang="zh-CN" sz="2000" dirty="0"/>
              <a:t>wait</a:t>
            </a:r>
            <a:r>
              <a:rPr lang="zh-CN" altLang="en-US" sz="2000" dirty="0"/>
              <a:t>调用会挂起父进程，直到子进程退出。</a:t>
            </a:r>
            <a:endParaRPr lang="en-US" altLang="zh-CN" sz="2000" dirty="0"/>
          </a:p>
          <a:p>
            <a:r>
              <a:rPr lang="zh-CN" altLang="en-US" sz="2000" dirty="0"/>
              <a:t>类似的调用还有</a:t>
            </a:r>
            <a:r>
              <a:rPr lang="en-US" altLang="zh-CN" sz="2000" dirty="0" err="1"/>
              <a:t>pid_t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waitpid</a:t>
            </a:r>
            <a:r>
              <a:rPr lang="en-US" altLang="zh-CN" sz="2000" dirty="0"/>
              <a:t>(</a:t>
            </a:r>
            <a:r>
              <a:rPr lang="en-US" altLang="zh-CN" sz="2000" dirty="0" err="1"/>
              <a:t>pid_t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pid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*status,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options);</a:t>
            </a:r>
            <a:r>
              <a:rPr lang="zh-CN" altLang="en-US" sz="2000" dirty="0"/>
              <a:t>详细说明可在终端运行</a:t>
            </a:r>
            <a:endParaRPr lang="en-US" altLang="zh-CN" sz="2000" dirty="0"/>
          </a:p>
          <a:p>
            <a:pPr marL="914400" lvl="2" indent="0">
              <a:buNone/>
            </a:pPr>
            <a:r>
              <a:rPr lang="en-US" altLang="zh-CN" sz="1800" dirty="0"/>
              <a:t>man  2  </a:t>
            </a:r>
            <a:r>
              <a:rPr lang="en-US" altLang="zh-CN" sz="1800" dirty="0" err="1"/>
              <a:t>waitpid</a:t>
            </a:r>
            <a:endParaRPr lang="en-US" altLang="zh-CN" sz="1800" dirty="0"/>
          </a:p>
          <a:p>
            <a:pPr marL="0" indent="0">
              <a:buNone/>
            </a:pP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952518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父进程先于子进程退出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父进程退出后，子进程继续执行，此时谁又是子进程的父进程？</a:t>
            </a:r>
            <a:endParaRPr lang="en-US" altLang="zh-CN" sz="2400" dirty="0"/>
          </a:p>
          <a:p>
            <a:endParaRPr lang="en-US" altLang="zh-CN" sz="2400" dirty="0"/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FB243EDA-8FEE-4748-8BAD-89E4D9A617A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38200" y="2752078"/>
          <a:ext cx="10515600" cy="349780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16826">
                  <a:extLst>
                    <a:ext uri="{9D8B030D-6E8A-4147-A177-3AD203B41FA5}">
                      <a16:colId xmlns:a16="http://schemas.microsoft.com/office/drawing/2014/main" val="434808498"/>
                    </a:ext>
                  </a:extLst>
                </a:gridCol>
                <a:gridCol w="4398774">
                  <a:extLst>
                    <a:ext uri="{9D8B030D-6E8A-4147-A177-3AD203B41FA5}">
                      <a16:colId xmlns:a16="http://schemas.microsoft.com/office/drawing/2014/main" val="1970084788"/>
                    </a:ext>
                  </a:extLst>
                </a:gridCol>
              </a:tblGrid>
              <a:tr h="3497802">
                <a:tc>
                  <a:txBody>
                    <a:bodyPr/>
                    <a:lstStyle/>
                    <a:p>
                      <a:r>
                        <a:rPr lang="zh-CN" altLang="en-US" dirty="0"/>
                        <a:t>父进程退出后，子进程继续执行，此时父进程是</a:t>
                      </a:r>
                      <a:r>
                        <a:rPr lang="en-US" altLang="zh-CN" dirty="0" err="1"/>
                        <a:t>init</a:t>
                      </a:r>
                      <a:r>
                        <a:rPr lang="zh-CN" altLang="en-US" dirty="0"/>
                        <a:t>（</a:t>
                      </a:r>
                      <a:r>
                        <a:rPr lang="en-US" altLang="zh-CN" dirty="0"/>
                        <a:t>ID</a:t>
                      </a:r>
                      <a:r>
                        <a:rPr lang="zh-CN" altLang="en-US" dirty="0"/>
                        <a:t>为</a:t>
                      </a:r>
                      <a:r>
                        <a:rPr lang="en-US" altLang="zh-CN" dirty="0"/>
                        <a:t>1</a:t>
                      </a:r>
                      <a:r>
                        <a:rPr lang="zh-CN" altLang="en-US" dirty="0"/>
                        <a:t>的进程）。而在终端运行程序，当前</a:t>
                      </a:r>
                      <a:r>
                        <a:rPr lang="en-US" altLang="zh-CN" dirty="0"/>
                        <a:t>shell</a:t>
                      </a:r>
                      <a:r>
                        <a:rPr lang="zh-CN" altLang="en-US" dirty="0"/>
                        <a:t>是父进程的父进程，但是由于父进程的提前退出，导致子进程被</a:t>
                      </a:r>
                      <a:r>
                        <a:rPr lang="en-US" altLang="zh-CN" dirty="0" err="1"/>
                        <a:t>init</a:t>
                      </a:r>
                      <a:r>
                        <a:rPr lang="zh-CN" altLang="en-US" dirty="0"/>
                        <a:t>进程</a:t>
                      </a:r>
                      <a:r>
                        <a:rPr lang="zh-CN" altLang="en-US"/>
                        <a:t>收养。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这是编写守护进程很重要的一步。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2222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2632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/>
              <a:t>open</a:t>
            </a:r>
            <a:r>
              <a:rPr lang="zh-CN" altLang="en-US" dirty="0"/>
              <a:t>函数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open</a:t>
            </a:r>
            <a:r>
              <a:rPr lang="zh-CN" altLang="en-US" sz="2000" dirty="0"/>
              <a:t>函数用于打开文件操作：</a:t>
            </a:r>
            <a:endParaRPr lang="en-US" altLang="zh-CN" sz="2000" dirty="0"/>
          </a:p>
          <a:p>
            <a:pPr marL="457200" lvl="1" indent="0">
              <a:buNone/>
            </a:pPr>
            <a:r>
              <a:rPr lang="en-US" altLang="zh-CN" sz="1800" dirty="0" err="1"/>
              <a:t>int</a:t>
            </a:r>
            <a:r>
              <a:rPr lang="en-US" altLang="zh-CN" sz="1800" dirty="0"/>
              <a:t>  open(</a:t>
            </a:r>
            <a:r>
              <a:rPr lang="en-US" altLang="zh-CN" sz="1800" dirty="0" err="1"/>
              <a:t>const</a:t>
            </a:r>
            <a:r>
              <a:rPr lang="en-US" altLang="zh-CN" sz="1800" dirty="0"/>
              <a:t> char *pathname,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flags, </a:t>
            </a:r>
            <a:r>
              <a:rPr lang="en-US" altLang="zh-CN" sz="1800" dirty="0" err="1"/>
              <a:t>mode_t</a:t>
            </a:r>
            <a:r>
              <a:rPr lang="en-US" altLang="zh-CN" sz="1800" dirty="0"/>
              <a:t> mode);</a:t>
            </a:r>
          </a:p>
          <a:p>
            <a:pPr marL="457200" lvl="1" indent="0">
              <a:buNone/>
            </a:pPr>
            <a:r>
              <a:rPr lang="zh-CN" altLang="en-US" sz="1800" dirty="0"/>
              <a:t>参数依次为文件路径名称，标志位，模式。成功返回值为打开的文件描述符，错误返回</a:t>
            </a:r>
            <a:r>
              <a:rPr lang="en-US" altLang="zh-CN" sz="1800" dirty="0"/>
              <a:t>-1</a:t>
            </a:r>
            <a:r>
              <a:rPr lang="zh-CN" altLang="en-US" sz="1800" dirty="0"/>
              <a:t>。</a:t>
            </a:r>
            <a:endParaRPr lang="en-US" altLang="zh-CN" sz="1800" dirty="0"/>
          </a:p>
          <a:p>
            <a:pPr marL="457200" lvl="1" indent="0">
              <a:buNone/>
            </a:pPr>
            <a:r>
              <a:rPr lang="en-US" altLang="zh-CN" sz="1800" dirty="0"/>
              <a:t>flags</a:t>
            </a:r>
            <a:r>
              <a:rPr lang="zh-CN" altLang="en-US" sz="1800" dirty="0"/>
              <a:t>选项：</a:t>
            </a:r>
            <a:endParaRPr lang="en-US" altLang="zh-CN" sz="1800" dirty="0"/>
          </a:p>
          <a:p>
            <a:pPr marL="914400" lvl="2" indent="0">
              <a:buNone/>
            </a:pPr>
            <a:r>
              <a:rPr lang="en-US" altLang="zh-CN" sz="1600" dirty="0"/>
              <a:t>O_CREAT       </a:t>
            </a:r>
            <a:r>
              <a:rPr lang="zh-CN" altLang="en-US" sz="1600" dirty="0"/>
              <a:t>没有则创建文件</a:t>
            </a:r>
            <a:endParaRPr lang="en-US" altLang="zh-CN" sz="1600" dirty="0"/>
          </a:p>
          <a:p>
            <a:pPr marL="914400" lvl="2" indent="0">
              <a:buNone/>
            </a:pPr>
            <a:r>
              <a:rPr lang="en-US" altLang="zh-CN" sz="1600" dirty="0"/>
              <a:t>O_WRONLY   </a:t>
            </a:r>
            <a:r>
              <a:rPr lang="zh-CN" altLang="en-US" sz="1600" dirty="0"/>
              <a:t>写模式打开文件</a:t>
            </a:r>
            <a:endParaRPr lang="en-US" altLang="zh-CN" sz="1600" dirty="0"/>
          </a:p>
          <a:p>
            <a:pPr marL="914400" lvl="2" indent="0">
              <a:buNone/>
            </a:pPr>
            <a:r>
              <a:rPr lang="en-US" altLang="zh-CN" sz="1600" dirty="0"/>
              <a:t>O_RDONLY    </a:t>
            </a:r>
            <a:r>
              <a:rPr lang="zh-CN" altLang="en-US" sz="1600" dirty="0"/>
              <a:t>只读模式打开文件</a:t>
            </a:r>
            <a:endParaRPr lang="en-US" altLang="zh-CN" sz="1600" dirty="0"/>
          </a:p>
          <a:p>
            <a:pPr marL="914400" lvl="2" indent="0">
              <a:buNone/>
            </a:pPr>
            <a:r>
              <a:rPr lang="en-US" altLang="zh-CN" sz="1600" dirty="0"/>
              <a:t>O_RDWR        </a:t>
            </a:r>
            <a:r>
              <a:rPr lang="zh-CN" altLang="en-US" sz="1600" dirty="0"/>
              <a:t>读写方式打开</a:t>
            </a:r>
            <a:endParaRPr lang="en-US" altLang="zh-CN" sz="1600" dirty="0"/>
          </a:p>
          <a:p>
            <a:pPr marL="914400" lvl="2" indent="0">
              <a:buNone/>
            </a:pPr>
            <a:r>
              <a:rPr lang="en-US" altLang="zh-CN" sz="1600" dirty="0"/>
              <a:t>O_APPEND     </a:t>
            </a:r>
            <a:r>
              <a:rPr lang="zh-CN" altLang="en-US" sz="1600" dirty="0"/>
              <a:t>追加方式写入</a:t>
            </a:r>
            <a:endParaRPr lang="en-US" altLang="zh-CN" sz="1600" dirty="0"/>
          </a:p>
          <a:p>
            <a:pPr marL="914400" lvl="2" indent="0">
              <a:buNone/>
            </a:pPr>
            <a:r>
              <a:rPr lang="en-US" altLang="zh-CN" sz="1600" dirty="0"/>
              <a:t>······</a:t>
            </a:r>
          </a:p>
          <a:p>
            <a:pPr marL="457200" lvl="1" indent="0">
              <a:buNone/>
            </a:pPr>
            <a:r>
              <a:rPr lang="en-US" altLang="zh-CN" sz="1800" dirty="0"/>
              <a:t>mode</a:t>
            </a:r>
            <a:r>
              <a:rPr lang="zh-CN" altLang="en-US" sz="1800" dirty="0"/>
              <a:t>选项：</a:t>
            </a:r>
            <a:endParaRPr lang="en-US" altLang="zh-CN" sz="1800" dirty="0"/>
          </a:p>
          <a:p>
            <a:pPr marL="914400" lvl="2" indent="0">
              <a:buNone/>
            </a:pPr>
            <a:r>
              <a:rPr lang="en-US" altLang="zh-CN" sz="1600" dirty="0"/>
              <a:t>S_IRWXU        </a:t>
            </a:r>
            <a:r>
              <a:rPr lang="zh-CN" altLang="en-US" sz="1600" dirty="0"/>
              <a:t>文件所有者具有可读，可写，可执行的权限</a:t>
            </a:r>
            <a:endParaRPr lang="en-US" altLang="zh-CN" sz="1600" dirty="0"/>
          </a:p>
          <a:p>
            <a:pPr marL="914400" lvl="2" indent="0">
              <a:buNone/>
            </a:pPr>
            <a:r>
              <a:rPr lang="en-US" altLang="zh-CN" sz="1600" dirty="0"/>
              <a:t>S_IRUSR         </a:t>
            </a:r>
            <a:r>
              <a:rPr lang="zh-CN" altLang="en-US" sz="1600" dirty="0"/>
              <a:t>文件所有者有可读权限</a:t>
            </a:r>
            <a:endParaRPr lang="en-US" altLang="zh-CN" sz="1600" dirty="0"/>
          </a:p>
          <a:p>
            <a:pPr marL="914400" lvl="2" indent="0">
              <a:buNone/>
            </a:pPr>
            <a:r>
              <a:rPr lang="en-US" altLang="zh-CN" sz="1600" dirty="0"/>
              <a:t>S_IWUSR        </a:t>
            </a:r>
            <a:r>
              <a:rPr lang="zh-CN" altLang="en-US" sz="1600" dirty="0"/>
              <a:t>文件所有者具有可写权限</a:t>
            </a:r>
            <a:endParaRPr lang="en-US" altLang="zh-CN" sz="1600" dirty="0"/>
          </a:p>
          <a:p>
            <a:pPr marL="914400" lvl="2" indent="0">
              <a:buNone/>
            </a:pPr>
            <a:r>
              <a:rPr lang="en-US" altLang="zh-CN" sz="1600" dirty="0"/>
              <a:t>······</a:t>
            </a:r>
          </a:p>
          <a:p>
            <a:r>
              <a:rPr lang="en-US" altLang="zh-CN" sz="2000" dirty="0"/>
              <a:t>man  2  open </a:t>
            </a:r>
            <a:r>
              <a:rPr lang="zh-CN" altLang="en-US" sz="2000" dirty="0"/>
              <a:t>可以查看详细的文档说明。</a:t>
            </a:r>
            <a:endParaRPr lang="en-US" altLang="zh-CN" sz="2000" dirty="0"/>
          </a:p>
          <a:p>
            <a:endParaRPr lang="en-US" altLang="zh-CN" sz="2400" dirty="0"/>
          </a:p>
          <a:p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40427242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/>
              <a:t>write</a:t>
            </a:r>
            <a:r>
              <a:rPr lang="zh-CN" altLang="en-US" dirty="0"/>
              <a:t>函数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write</a:t>
            </a:r>
            <a:r>
              <a:rPr lang="zh-CN" altLang="en-US" sz="2000" dirty="0"/>
              <a:t>函数向一个文件写入数据：</a:t>
            </a:r>
            <a:endParaRPr lang="en-US" altLang="zh-CN" sz="2000" dirty="0"/>
          </a:p>
          <a:p>
            <a:pPr marL="457200" lvl="1" indent="0">
              <a:buNone/>
            </a:pPr>
            <a:r>
              <a:rPr lang="en-US" altLang="zh-CN" sz="1800" dirty="0" err="1"/>
              <a:t>ssize_t</a:t>
            </a:r>
            <a:r>
              <a:rPr lang="en-US" altLang="zh-CN" sz="1800" dirty="0"/>
              <a:t>  write(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</a:t>
            </a:r>
            <a:r>
              <a:rPr lang="en-US" altLang="zh-CN" sz="1800" dirty="0" err="1"/>
              <a:t>fd</a:t>
            </a:r>
            <a:r>
              <a:rPr lang="en-US" altLang="zh-CN" sz="1800" dirty="0"/>
              <a:t>,  </a:t>
            </a:r>
            <a:r>
              <a:rPr lang="en-US" altLang="zh-CN" sz="1800" dirty="0" err="1"/>
              <a:t>const</a:t>
            </a:r>
            <a:r>
              <a:rPr lang="en-US" altLang="zh-CN" sz="1800" dirty="0"/>
              <a:t> void *</a:t>
            </a:r>
            <a:r>
              <a:rPr lang="en-US" altLang="zh-CN" sz="1800" dirty="0" err="1"/>
              <a:t>buf</a:t>
            </a:r>
            <a:r>
              <a:rPr lang="en-US" altLang="zh-CN" sz="1800" dirty="0"/>
              <a:t>,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count);</a:t>
            </a:r>
          </a:p>
          <a:p>
            <a:pPr marL="457200" lvl="1" indent="0">
              <a:buNone/>
            </a:pPr>
            <a:r>
              <a:rPr lang="zh-CN" altLang="en-US" sz="1800" dirty="0"/>
              <a:t>参数依次为打开的文件描述符，指向数据的指针，要写入的字节数。</a:t>
            </a:r>
            <a:endParaRPr lang="en-US" altLang="zh-CN" sz="1800" dirty="0"/>
          </a:p>
          <a:p>
            <a:pPr marL="457200" lvl="1" indent="0">
              <a:buNone/>
            </a:pPr>
            <a:r>
              <a:rPr lang="zh-CN" altLang="en-US" sz="1800" dirty="0"/>
              <a:t>返回值是成功写入的字节数，错误则返回</a:t>
            </a:r>
            <a:r>
              <a:rPr lang="en-US" altLang="zh-CN" sz="1800" dirty="0"/>
              <a:t>-1</a:t>
            </a:r>
            <a:r>
              <a:rPr lang="zh-CN" altLang="en-US" sz="1800" dirty="0"/>
              <a:t>。</a:t>
            </a:r>
            <a:endParaRPr lang="en-US" altLang="zh-CN" sz="1800" dirty="0"/>
          </a:p>
          <a:p>
            <a:pPr marL="457200" lvl="1" indent="0">
              <a:buNone/>
            </a:pPr>
            <a:endParaRPr lang="en-US" altLang="zh-CN" sz="1800" dirty="0"/>
          </a:p>
          <a:p>
            <a:r>
              <a:rPr lang="zh-CN" altLang="en-US" sz="2000" dirty="0"/>
              <a:t>在文件操作最后要记得使用</a:t>
            </a:r>
            <a:r>
              <a:rPr lang="en-US" altLang="zh-CN" sz="2000" dirty="0"/>
              <a:t>close</a:t>
            </a:r>
            <a:r>
              <a:rPr lang="zh-CN" altLang="en-US" sz="2000" dirty="0"/>
              <a:t>关闭打开的文件：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close(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fd</a:t>
            </a:r>
            <a:r>
              <a:rPr lang="en-US" altLang="zh-CN" sz="2000" dirty="0"/>
              <a:t>); close</a:t>
            </a:r>
            <a:r>
              <a:rPr lang="zh-CN" altLang="en-US" sz="2000" dirty="0"/>
              <a:t>函数成功返回</a:t>
            </a:r>
            <a:r>
              <a:rPr lang="en-US" altLang="zh-CN" sz="2000" dirty="0"/>
              <a:t>0</a:t>
            </a:r>
            <a:r>
              <a:rPr lang="zh-CN" altLang="en-US" sz="2000" dirty="0"/>
              <a:t>，错误返回</a:t>
            </a:r>
            <a:r>
              <a:rPr lang="en-US" altLang="zh-CN" sz="2000" dirty="0"/>
              <a:t>-1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4874172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/>
              <a:t>IO</a:t>
            </a:r>
            <a:r>
              <a:rPr lang="zh-CN" altLang="en-US" dirty="0"/>
              <a:t>重定向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IO</a:t>
            </a:r>
            <a:r>
              <a:rPr lang="zh-CN" altLang="en-US" sz="2000" dirty="0"/>
              <a:t>重定向基于这样一个设计原则：最低可用文件描述符（</a:t>
            </a:r>
            <a:r>
              <a:rPr lang="en-US" altLang="zh-CN" sz="2000" dirty="0"/>
              <a:t>Lowest Available </a:t>
            </a:r>
            <a:r>
              <a:rPr lang="en-US" altLang="zh-CN" sz="2000" dirty="0" err="1"/>
              <a:t>fd</a:t>
            </a:r>
            <a:r>
              <a:rPr lang="zh-CN" altLang="en-US" sz="2000" dirty="0"/>
              <a:t>）原则。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文件描述符是一个数组索引号，每个进程都有一组打开的文件，这些打开的文件信息保存在一个数组中，文件描述符就是数组的索引号。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在打开文件时，分配的描述符总是数组中最低可用的索引位置（索引数字最小的位置）。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在</a:t>
            </a:r>
            <a:r>
              <a:rPr lang="en-US" altLang="zh-CN" sz="2000" dirty="0"/>
              <a:t>Linux</a:t>
            </a:r>
            <a:r>
              <a:rPr lang="zh-CN" altLang="en-US" sz="2000" dirty="0"/>
              <a:t>上，使用</a:t>
            </a:r>
            <a:r>
              <a:rPr lang="en-US" altLang="zh-CN" sz="2000" dirty="0"/>
              <a:t>0</a:t>
            </a:r>
            <a:r>
              <a:rPr lang="zh-CN" altLang="en-US" sz="2000" dirty="0"/>
              <a:t>，</a:t>
            </a:r>
            <a:r>
              <a:rPr lang="en-US" altLang="zh-CN" sz="2000" dirty="0"/>
              <a:t>1</a:t>
            </a:r>
            <a:r>
              <a:rPr lang="zh-CN" altLang="en-US" sz="2000" dirty="0"/>
              <a:t>，</a:t>
            </a:r>
            <a:r>
              <a:rPr lang="en-US" altLang="zh-CN" sz="2000" dirty="0"/>
              <a:t>2</a:t>
            </a:r>
            <a:r>
              <a:rPr lang="zh-CN" altLang="en-US" sz="2000" dirty="0"/>
              <a:t>作为程序的标准输入，标准输出，标准错误输出。而如果关闭描述符</a:t>
            </a:r>
            <a:r>
              <a:rPr lang="en-US" altLang="zh-CN" sz="2000" dirty="0"/>
              <a:t>1</a:t>
            </a:r>
            <a:r>
              <a:rPr lang="zh-CN" altLang="en-US" sz="2000" dirty="0"/>
              <a:t>，然后打开其他文件，这样文件就被分配了文件描述符</a:t>
            </a:r>
            <a:r>
              <a:rPr lang="en-US" altLang="zh-CN" sz="2000" dirty="0"/>
              <a:t>1</a:t>
            </a:r>
            <a:r>
              <a:rPr lang="zh-CN" altLang="en-US" sz="2000" dirty="0"/>
              <a:t>，于是标准输出就会写入到新打开的文件。这就是</a:t>
            </a:r>
            <a:r>
              <a:rPr lang="en-US" altLang="zh-CN" sz="2000" dirty="0"/>
              <a:t>IO</a:t>
            </a:r>
            <a:r>
              <a:rPr lang="zh-CN" altLang="en-US" sz="2000" dirty="0"/>
              <a:t>重定向。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776438022"/>
      </p:ext>
    </p:extLst>
  </p:cSld>
  <p:clrMapOvr>
    <a:masterClrMapping/>
  </p:clrMapOvr>
</p:sld>
</file>

<file path=ppt/theme/theme1.xml><?xml version="1.0" encoding="utf-8"?>
<a:theme xmlns:a="http://schemas.openxmlformats.org/drawingml/2006/main" name="linux-comm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inux-empty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1024</TotalTime>
  <Words>928</Words>
  <Application>Microsoft Office PowerPoint</Application>
  <PresentationFormat>宽屏</PresentationFormat>
  <Paragraphs>90</Paragraphs>
  <Slides>10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等线</vt:lpstr>
      <vt:lpstr>等线 Light</vt:lpstr>
      <vt:lpstr>华文仿宋</vt:lpstr>
      <vt:lpstr>Arial</vt:lpstr>
      <vt:lpstr>Tahoma</vt:lpstr>
      <vt:lpstr>linux-common</vt:lpstr>
      <vt:lpstr>linux-empty</vt:lpstr>
      <vt:lpstr>《Linux基础》</vt:lpstr>
      <vt:lpstr>系统编程简介</vt:lpstr>
      <vt:lpstr>获取自己的PID</vt:lpstr>
      <vt:lpstr>用fork创建子进程</vt:lpstr>
      <vt:lpstr>等待子进程退出</vt:lpstr>
      <vt:lpstr>父进程先于子进程退出</vt:lpstr>
      <vt:lpstr>open函数</vt:lpstr>
      <vt:lpstr>write函数</vt:lpstr>
      <vt:lpstr>IO重定向</vt:lpstr>
      <vt:lpstr>IO重定向实现方式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Python C</dc:creator>
  <cp:lastModifiedBy>Brave Wang</cp:lastModifiedBy>
  <cp:revision>131</cp:revision>
  <dcterms:created xsi:type="dcterms:W3CDTF">2017-12-13T00:04:01Z</dcterms:created>
  <dcterms:modified xsi:type="dcterms:W3CDTF">2018-03-03T07:32:16Z</dcterms:modified>
</cp:coreProperties>
</file>