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88" r:id="rId5"/>
    <p:sldId id="272" r:id="rId6"/>
    <p:sldId id="274" r:id="rId7"/>
    <p:sldId id="275" r:id="rId8"/>
    <p:sldId id="276" r:id="rId9"/>
    <p:sldId id="269" r:id="rId10"/>
    <p:sldId id="271" r:id="rId11"/>
    <p:sldId id="278" r:id="rId12"/>
    <p:sldId id="289" r:id="rId13"/>
    <p:sldId id="263" r:id="rId14"/>
    <p:sldId id="281" r:id="rId15"/>
    <p:sldId id="282" r:id="rId16"/>
    <p:sldId id="291" r:id="rId17"/>
    <p:sldId id="29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2018/4/2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第五讲 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sudo</a:t>
            </a:r>
            <a:r>
              <a:rPr lang="zh-CN" altLang="en-US" sz="2400" dirty="0"/>
              <a:t>允许程序临时以</a:t>
            </a:r>
            <a:r>
              <a:rPr lang="en-US" altLang="zh-CN" sz="2400" dirty="0"/>
              <a:t>root</a:t>
            </a:r>
            <a:r>
              <a:rPr lang="zh-CN" altLang="en-US" sz="2400" dirty="0"/>
              <a:t>身份</a:t>
            </a:r>
            <a:r>
              <a:rPr lang="zh-CN" altLang="en-US" sz="2400"/>
              <a:t>运行。</a:t>
            </a:r>
            <a:r>
              <a:rPr lang="en-US" altLang="zh-CN" sz="2400"/>
              <a:t>sudo</a:t>
            </a:r>
            <a:r>
              <a:rPr lang="zh-CN" altLang="en-US" sz="2400" dirty="0"/>
              <a:t>默认是以</a:t>
            </a:r>
            <a:r>
              <a:rPr lang="en-US" altLang="zh-CN" sz="2400" dirty="0"/>
              <a:t>root</a:t>
            </a:r>
            <a:r>
              <a:rPr lang="zh-CN" altLang="en-US" sz="2400" dirty="0"/>
              <a:t>身份运行命令，但是使用</a:t>
            </a:r>
            <a:r>
              <a:rPr lang="en-US" altLang="zh-CN" sz="2400" dirty="0"/>
              <a:t>-</a:t>
            </a:r>
            <a:r>
              <a:rPr lang="en-US" altLang="zh-CN" sz="2400"/>
              <a:t>u [username]</a:t>
            </a:r>
            <a:r>
              <a:rPr lang="zh-CN" altLang="en-US" sz="2400"/>
              <a:t>可以</a:t>
            </a:r>
            <a:r>
              <a:rPr lang="zh-CN" altLang="en-US" sz="2400" dirty="0"/>
              <a:t>以其他用户身份运行</a:t>
            </a:r>
            <a:r>
              <a:rPr lang="zh-CN" altLang="en-US" sz="2400"/>
              <a:t>命令。</a:t>
            </a:r>
            <a:endParaRPr lang="en-US" altLang="zh-CN" sz="2400"/>
          </a:p>
          <a:p>
            <a:r>
              <a:rPr lang="en-US" altLang="zh-CN" sz="2400"/>
              <a:t>sudo</a:t>
            </a:r>
            <a:r>
              <a:rPr lang="zh-CN" altLang="en-US" sz="2400" dirty="0"/>
              <a:t>是受限制的</a:t>
            </a:r>
            <a:r>
              <a:rPr lang="en-US" altLang="zh-CN" sz="2400" dirty="0" err="1"/>
              <a:t>su</a:t>
            </a:r>
            <a:r>
              <a:rPr lang="zh-CN" altLang="en-US" sz="2400" dirty="0"/>
              <a:t>，它通过一个配置文件，授权某些用户可以临时具有</a:t>
            </a:r>
            <a:r>
              <a:rPr lang="en-US" altLang="zh-CN" sz="2400" dirty="0"/>
              <a:t>root</a:t>
            </a:r>
            <a:r>
              <a:rPr lang="zh-CN" altLang="en-US" sz="2400" dirty="0"/>
              <a:t>用户才有的权限。（</a:t>
            </a:r>
            <a:r>
              <a:rPr lang="en-US" altLang="zh-CN" sz="2400" dirty="0"/>
              <a:t>5</a:t>
            </a:r>
            <a:r>
              <a:rPr lang="zh-CN" altLang="en-US" sz="2400"/>
              <a:t>分钟）</a:t>
            </a:r>
            <a:endParaRPr lang="en-US" altLang="zh-CN" sz="2400" dirty="0"/>
          </a:p>
          <a:p>
            <a:r>
              <a:rPr lang="en-US" altLang="zh-CN" sz="2400" dirty="0"/>
              <a:t>sudo</a:t>
            </a:r>
            <a:r>
              <a:rPr lang="zh-CN" altLang="en-US" sz="2400" dirty="0"/>
              <a:t>读取 </a:t>
            </a:r>
            <a:r>
              <a:rPr lang="en-US" altLang="zh-CN" sz="2400" dirty="0"/>
              <a:t>/etc/sudoers </a:t>
            </a:r>
            <a:r>
              <a:rPr lang="zh-CN" altLang="en-US" sz="2400" dirty="0"/>
              <a:t>文件的信息以判断当前用户是否有权限运行</a:t>
            </a:r>
            <a:r>
              <a:rPr lang="en-US" altLang="zh-CN" sz="2400" dirty="0"/>
              <a:t>sudo</a:t>
            </a:r>
            <a:r>
              <a:rPr lang="zh-CN" altLang="en-US" sz="2400" dirty="0"/>
              <a:t>。运行</a:t>
            </a:r>
            <a:r>
              <a:rPr lang="en-US" altLang="zh-CN" sz="2400" dirty="0"/>
              <a:t>sudo</a:t>
            </a:r>
            <a:r>
              <a:rPr lang="zh-CN" altLang="en-US" sz="2400" dirty="0"/>
              <a:t>输入的是当前用户的密码，这样使用授权的方式杜绝了</a:t>
            </a:r>
            <a:r>
              <a:rPr lang="en-US" altLang="zh-CN" sz="2400" dirty="0"/>
              <a:t>root</a:t>
            </a:r>
            <a:r>
              <a:rPr lang="zh-CN" altLang="en-US" sz="2400" dirty="0"/>
              <a:t>密码的泄露，同时可以根据需要进行用户</a:t>
            </a:r>
            <a:r>
              <a:rPr lang="zh-CN" altLang="en-US" sz="2400"/>
              <a:t>授权。</a:t>
            </a:r>
            <a:endParaRPr lang="en-US" altLang="zh-CN" sz="2400"/>
          </a:p>
          <a:p>
            <a:endParaRPr lang="en-US" altLang="zh-CN" sz="2400"/>
          </a:p>
          <a:p>
            <a:r>
              <a:rPr lang="zh-CN" altLang="en-US" sz="2400">
                <a:solidFill>
                  <a:srgbClr val="C00000"/>
                </a:solidFill>
              </a:rPr>
              <a:t>如果是</a:t>
            </a:r>
            <a:r>
              <a:rPr lang="en-US" altLang="zh-CN" sz="2400">
                <a:solidFill>
                  <a:srgbClr val="C00000"/>
                </a:solidFill>
              </a:rPr>
              <a:t>root</a:t>
            </a:r>
            <a:r>
              <a:rPr lang="zh-CN" altLang="en-US" sz="2400">
                <a:solidFill>
                  <a:srgbClr val="C00000"/>
                </a:solidFill>
              </a:rPr>
              <a:t>用户，不需要使用</a:t>
            </a:r>
            <a:r>
              <a:rPr lang="en-US" altLang="zh-CN" sz="2400">
                <a:solidFill>
                  <a:srgbClr val="C00000"/>
                </a:solidFill>
              </a:rPr>
              <a:t>sudo</a:t>
            </a:r>
          </a:p>
          <a:p>
            <a:endParaRPr lang="en-US" altLang="zh-CN" sz="2400">
              <a:solidFill>
                <a:srgbClr val="C00000"/>
              </a:solidFill>
            </a:endParaRPr>
          </a:p>
          <a:p>
            <a:r>
              <a:rPr lang="zh-CN" altLang="en-US" sz="2400"/>
              <a:t>示例</a:t>
            </a:r>
            <a:r>
              <a:rPr lang="en-US" altLang="zh-CN" sz="2400"/>
              <a:t>(</a:t>
            </a:r>
            <a:r>
              <a:rPr lang="zh-CN" altLang="en-US" sz="2400"/>
              <a:t>获取软件更新</a:t>
            </a:r>
            <a:r>
              <a:rPr lang="en-US" altLang="zh-CN" sz="2400"/>
              <a:t>)</a:t>
            </a:r>
            <a:r>
              <a:rPr lang="zh-CN" altLang="en-US" sz="2400"/>
              <a:t>： </a:t>
            </a:r>
            <a:r>
              <a:rPr lang="en-US" altLang="zh-CN" sz="2400"/>
              <a:t>sudo  apt  update</a:t>
            </a:r>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B11E-4ABF-43F0-84C1-5BEB72844777}"/>
              </a:ext>
            </a:extLst>
          </p:cNvPr>
          <p:cNvSpPr>
            <a:spLocks noGrp="1"/>
          </p:cNvSpPr>
          <p:nvPr>
            <p:ph type="title"/>
          </p:nvPr>
        </p:nvSpPr>
        <p:spPr/>
        <p:txBody>
          <a:bodyPr/>
          <a:lstStyle/>
          <a:p>
            <a:r>
              <a:rPr lang="zh-CN" altLang="en-US"/>
              <a:t>设置密码</a:t>
            </a:r>
          </a:p>
        </p:txBody>
      </p:sp>
      <p:sp>
        <p:nvSpPr>
          <p:cNvPr id="3" name="内容占位符 2">
            <a:extLst>
              <a:ext uri="{FF2B5EF4-FFF2-40B4-BE49-F238E27FC236}">
                <a16:creationId xmlns:a16="http://schemas.microsoft.com/office/drawing/2014/main" id="{A68ADB82-EB42-4566-857A-0FD72C17D69B}"/>
              </a:ext>
            </a:extLst>
          </p:cNvPr>
          <p:cNvSpPr>
            <a:spLocks noGrp="1"/>
          </p:cNvSpPr>
          <p:nvPr>
            <p:ph idx="1"/>
          </p:nvPr>
        </p:nvSpPr>
        <p:spPr/>
        <p:txBody>
          <a:bodyPr/>
          <a:lstStyle/>
          <a:p>
            <a:r>
              <a:rPr lang="en-US" altLang="zh-CN" sz="2400"/>
              <a:t>passwd</a:t>
            </a:r>
            <a:r>
              <a:rPr lang="zh-CN" altLang="en-US" sz="2400"/>
              <a:t>用于设置用户密码：  </a:t>
            </a:r>
            <a:r>
              <a:rPr lang="en-US" altLang="zh-CN" sz="2400"/>
              <a:t>sudo  passwd  [username]</a:t>
            </a:r>
          </a:p>
          <a:p>
            <a:r>
              <a:rPr lang="zh-CN" altLang="en-US" sz="2400"/>
              <a:t>在</a:t>
            </a:r>
            <a:r>
              <a:rPr lang="en-US" altLang="zh-CN" sz="2400"/>
              <a:t>Ubuntu</a:t>
            </a:r>
            <a:r>
              <a:rPr lang="zh-CN" altLang="en-US" sz="2400"/>
              <a:t>上，</a:t>
            </a:r>
            <a:r>
              <a:rPr lang="en-US" altLang="zh-CN" sz="2400"/>
              <a:t>root</a:t>
            </a:r>
            <a:r>
              <a:rPr lang="zh-CN" altLang="en-US" sz="2400"/>
              <a:t>用户默认是没有密码的，安装过程也不会设置。如果想要设置</a:t>
            </a:r>
            <a:r>
              <a:rPr lang="en-US" altLang="zh-CN" sz="2400"/>
              <a:t>root</a:t>
            </a:r>
            <a:r>
              <a:rPr lang="zh-CN" altLang="en-US" sz="2400"/>
              <a:t>用户的密码，可在安装完成后，运行命令：</a:t>
            </a:r>
            <a:endParaRPr lang="en-US" altLang="zh-CN" sz="2400"/>
          </a:p>
          <a:p>
            <a:pPr marL="457200" lvl="1" indent="0">
              <a:buNone/>
            </a:pPr>
            <a:r>
              <a:rPr lang="en-US" altLang="zh-CN"/>
              <a:t>sudo passwd root</a:t>
            </a:r>
          </a:p>
          <a:p>
            <a:endParaRPr lang="en-US" altLang="zh-CN"/>
          </a:p>
          <a:p>
            <a:r>
              <a:rPr lang="en-US" altLang="zh-CN" sz="2400"/>
              <a:t>sudo -i</a:t>
            </a:r>
            <a:r>
              <a:rPr lang="zh-CN" altLang="en-US" sz="2400"/>
              <a:t>表示以</a:t>
            </a:r>
            <a:r>
              <a:rPr lang="en-US" altLang="zh-CN" sz="2400"/>
              <a:t>root</a:t>
            </a:r>
            <a:r>
              <a:rPr lang="zh-CN" altLang="en-US" sz="2400"/>
              <a:t>身份登录，主目录也切换为</a:t>
            </a:r>
            <a:r>
              <a:rPr lang="en-US" altLang="zh-CN" sz="2400"/>
              <a:t>root</a:t>
            </a:r>
            <a:r>
              <a:rPr lang="zh-CN" altLang="en-US" sz="2400"/>
              <a:t>的主目录。为了频繁地执行某些只有超级用户才能执行的命令而不用每次输入密码，可以使用该命令。提示输入密码时该密码为当前账户的密码。没有时间限制。执行该命令后提示符变为“</a:t>
            </a:r>
            <a:r>
              <a:rPr lang="en-US" altLang="zh-CN" sz="2400"/>
              <a:t>#”</a:t>
            </a:r>
            <a:r>
              <a:rPr lang="zh-CN" altLang="en-US" sz="2400"/>
              <a:t>而不是“</a:t>
            </a:r>
            <a:r>
              <a:rPr lang="en-US" altLang="zh-CN" sz="2400"/>
              <a:t>$”</a:t>
            </a:r>
            <a:r>
              <a:rPr lang="zh-CN" altLang="en-US" sz="2400"/>
              <a:t>。想退回普通账户时可以执行“</a:t>
            </a:r>
            <a:r>
              <a:rPr lang="en-US" altLang="zh-CN" sz="2400"/>
              <a:t>exit”</a:t>
            </a:r>
            <a:r>
              <a:rPr lang="zh-CN" altLang="en-US" sz="2400"/>
              <a:t>或“</a:t>
            </a:r>
            <a:r>
              <a:rPr lang="en-US" altLang="zh-CN" sz="2400"/>
              <a:t>logout” </a:t>
            </a:r>
            <a:r>
              <a:rPr lang="zh-CN" altLang="en-US" sz="2400"/>
              <a:t>。</a:t>
            </a:r>
          </a:p>
          <a:p>
            <a:endParaRPr lang="zh-CN" altLang="en-US" sz="2400"/>
          </a:p>
        </p:txBody>
      </p:sp>
    </p:spTree>
    <p:extLst>
      <p:ext uri="{BB962C8B-B14F-4D97-AF65-F5344CB8AC3E}">
        <p14:creationId xmlns:p14="http://schemas.microsoft.com/office/powerpoint/2010/main" val="22999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a:t>此命令默认会创建主目录，创建的是普通用户，但是可通过选项创建不能登录的系统用户。</a:t>
            </a:r>
            <a:endParaRPr lang="en-US" altLang="zh-CN" sz="2400"/>
          </a:p>
          <a:p>
            <a:r>
              <a:rPr lang="zh-CN" altLang="en-US" sz="2400"/>
              <a:t>用法</a:t>
            </a:r>
            <a:r>
              <a:rPr lang="zh-CN" altLang="en-US" sz="2400" dirty="0"/>
              <a:t>：</a:t>
            </a:r>
            <a:r>
              <a:rPr lang="en-US" altLang="zh-CN" sz="2400" dirty="0"/>
              <a:t>adduser [--home DIR] [--shell SHELL] [--no-create-home]</a:t>
            </a:r>
          </a:p>
          <a:p>
            <a:pPr marL="0" indent="0">
              <a:buNone/>
            </a:pPr>
            <a:r>
              <a:rPr lang="en-US" altLang="zh-CN" sz="2400" dirty="0"/>
              <a:t>       [--</a:t>
            </a:r>
            <a:r>
              <a:rPr lang="en-US" altLang="zh-CN" sz="2400" dirty="0" err="1"/>
              <a:t>uid</a:t>
            </a:r>
            <a:r>
              <a:rPr lang="en-US" altLang="zh-CN" sz="2400" dirty="0"/>
              <a:t> ID] [--</a:t>
            </a:r>
            <a:r>
              <a:rPr lang="en-US" altLang="zh-CN" sz="2400" dirty="0" err="1"/>
              <a:t>ingroup</a:t>
            </a:r>
            <a:r>
              <a:rPr lang="en-US" altLang="zh-CN" sz="2400" dirty="0"/>
              <a:t> GROUP | --</a:t>
            </a:r>
            <a:r>
              <a:rPr lang="en-US" altLang="zh-CN" sz="2400" dirty="0" err="1"/>
              <a:t>gid</a:t>
            </a:r>
            <a:r>
              <a:rPr lang="en-US" altLang="zh-CN" sz="2400" dirty="0"/>
              <a:t> ID]</a:t>
            </a:r>
          </a:p>
          <a:p>
            <a:pPr marL="0" indent="0">
              <a:buNone/>
            </a:pPr>
            <a:r>
              <a:rPr lang="en-US" altLang="zh-CN" sz="2400" dirty="0"/>
              <a:t>       [--disabled-password] [--disabled-login] user</a:t>
            </a:r>
          </a:p>
          <a:p>
            <a:r>
              <a:rPr lang="zh-CN" altLang="en-US" sz="2400" dirty="0"/>
              <a:t>示例：</a:t>
            </a:r>
            <a:endParaRPr lang="en-US" altLang="zh-CN" sz="2400" dirty="0"/>
          </a:p>
          <a:p>
            <a:pPr marL="457200" lvl="1" indent="0">
              <a:buNone/>
            </a:pPr>
            <a:r>
              <a:rPr lang="en-US" altLang="zh-CN" sz="2000" dirty="0" err="1"/>
              <a:t>sudo</a:t>
            </a:r>
            <a:r>
              <a:rPr lang="en-US" altLang="zh-CN" sz="2000" dirty="0"/>
              <a:t> </a:t>
            </a:r>
            <a:r>
              <a:rPr lang="en-US" altLang="zh-CN" sz="2000" dirty="0" err="1"/>
              <a:t>adduser</a:t>
            </a:r>
            <a:r>
              <a:rPr lang="en-US" altLang="zh-CN" sz="2000" dirty="0"/>
              <a:t>  --shell  /bin/</a:t>
            </a:r>
            <a:r>
              <a:rPr lang="en-US" altLang="zh-CN" sz="2000"/>
              <a:t>bash  oklinux   </a:t>
            </a:r>
            <a:r>
              <a:rPr lang="en-US" altLang="zh-CN" sz="2000" dirty="0"/>
              <a:t>//</a:t>
            </a:r>
            <a:r>
              <a:rPr lang="zh-CN" altLang="en-US" sz="2000" dirty="0"/>
              <a:t>创建</a:t>
            </a:r>
            <a:r>
              <a:rPr lang="en-US" altLang="zh-CN" sz="2000" dirty="0" err="1"/>
              <a:t>hellolinux</a:t>
            </a:r>
            <a:r>
              <a:rPr lang="zh-CN" altLang="en-US" sz="2000" dirty="0"/>
              <a:t>用户，默认登录</a:t>
            </a:r>
            <a:r>
              <a:rPr lang="en-US" altLang="zh-CN" sz="2000" dirty="0"/>
              <a:t>shell</a:t>
            </a:r>
            <a:r>
              <a:rPr lang="zh-CN" altLang="en-US" sz="2000" dirty="0"/>
              <a:t>是</a:t>
            </a:r>
            <a:r>
              <a:rPr lang="en-US" altLang="zh-CN" sz="2000" dirty="0"/>
              <a:t>bash</a:t>
            </a:r>
          </a:p>
          <a:p>
            <a:pPr marL="457200" lvl="1" indent="0">
              <a:buNone/>
            </a:pPr>
            <a:endParaRPr lang="en-US" altLang="zh-CN" sz="2000" dirty="0"/>
          </a:p>
          <a:p>
            <a:pPr marL="457200" lvl="1" indent="0">
              <a:buNone/>
            </a:pPr>
            <a:r>
              <a:rPr lang="en-US" altLang="zh-CN" sz="2000" dirty="0" err="1"/>
              <a:t>sudo</a:t>
            </a:r>
            <a:r>
              <a:rPr lang="en-US" altLang="zh-CN" sz="2000" dirty="0"/>
              <a:t> </a:t>
            </a:r>
            <a:r>
              <a:rPr lang="en-US" altLang="zh-CN" sz="2000" dirty="0" err="1"/>
              <a:t>adduser</a:t>
            </a:r>
            <a:r>
              <a:rPr lang="en-US" altLang="zh-CN" sz="2000" dirty="0"/>
              <a:t>  --shell  /bin/</a:t>
            </a:r>
            <a:r>
              <a:rPr lang="en-US" altLang="zh-CN" sz="2000"/>
              <a:t>bash  ubuntu1  </a:t>
            </a:r>
            <a:r>
              <a:rPr lang="en-US" altLang="zh-CN" sz="2000" dirty="0"/>
              <a:t>--</a:t>
            </a:r>
            <a:r>
              <a:rPr lang="en-US" altLang="zh-CN" sz="2000" dirty="0" err="1"/>
              <a:t>gid</a:t>
            </a:r>
            <a:r>
              <a:rPr lang="en-US" altLang="zh-CN" sz="2000" dirty="0"/>
              <a:t> 1001  //</a:t>
            </a:r>
            <a:r>
              <a:rPr lang="zh-CN" altLang="en-US" sz="2000" dirty="0"/>
              <a:t>指定要添加</a:t>
            </a:r>
            <a:r>
              <a:rPr lang="zh-CN" altLang="en-US" sz="2000"/>
              <a:t>的组</a:t>
            </a:r>
            <a:endParaRPr lang="en-US" altLang="zh-CN" sz="2000"/>
          </a:p>
          <a:p>
            <a:pPr marL="457200" lvl="1" indent="0">
              <a:buNone/>
            </a:pPr>
            <a:endParaRPr lang="en-US" altLang="zh-CN" sz="2000"/>
          </a:p>
          <a:p>
            <a:pPr marL="457200" lvl="1" indent="0">
              <a:buNone/>
            </a:pPr>
            <a:r>
              <a:rPr lang="en-US" altLang="zh-CN" sz="2000"/>
              <a:t>sudo adduser  --shell  /usr/sbin/nologin  --no-create-home  --system  --disabled-password  --disabled-login  mysql    //</a:t>
            </a:r>
            <a:r>
              <a:rPr lang="zh-CN" altLang="en-US" sz="2000"/>
              <a:t>创建系统用户</a:t>
            </a:r>
            <a:r>
              <a:rPr lang="en-US" altLang="zh-CN" sz="2000"/>
              <a:t>mysql</a:t>
            </a:r>
            <a:endParaRPr lang="en-US" altLang="zh-CN" sz="2000" dirty="0"/>
          </a:p>
          <a:p>
            <a:endParaRPr lang="en-US" altLang="zh-CN" sz="2400" dirty="0"/>
          </a:p>
        </p:txBody>
      </p:sp>
    </p:spTree>
    <p:extLst>
      <p:ext uri="{BB962C8B-B14F-4D97-AF65-F5344CB8AC3E}">
        <p14:creationId xmlns:p14="http://schemas.microsoft.com/office/powerpoint/2010/main" val="1159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a:t>sudo  deluser  [username]  </a:t>
            </a:r>
            <a:r>
              <a:rPr lang="zh-CN" altLang="en-US" sz="2400"/>
              <a:t>此操作不会删除主目录。</a:t>
            </a:r>
            <a:endParaRPr lang="en-US" altLang="zh-CN" sz="2400"/>
          </a:p>
          <a:p>
            <a:endParaRPr lang="en-US" altLang="zh-CN" sz="2400"/>
          </a:p>
          <a:p>
            <a:r>
              <a:rPr lang="en-US" altLang="zh-CN" sz="2400"/>
              <a:t>sudo  deluser  --remove-home  [username]  </a:t>
            </a:r>
            <a:r>
              <a:rPr lang="zh-CN" altLang="en-US" sz="2400"/>
              <a:t>删除用户并删除主目录。</a:t>
            </a:r>
            <a:endParaRPr lang="en-US" altLang="zh-CN" sz="2400"/>
          </a:p>
          <a:p>
            <a:endParaRPr lang="en-US" altLang="zh-CN" sz="2400"/>
          </a:p>
          <a:p>
            <a:r>
              <a:rPr lang="en-US" altLang="zh-CN" sz="2400"/>
              <a:t>sudo  deluser  --remove-all-files  [username]  </a:t>
            </a:r>
            <a:r>
              <a:rPr lang="zh-CN" altLang="en-US" sz="2400"/>
              <a:t>删除用户以及系统中一切属于此用户的文件。</a:t>
            </a:r>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创建组以及删除组</a:t>
            </a:r>
            <a:endParaRPr lang="zh-CN" altLang="en-US" dirty="0"/>
          </a:p>
        </p:txBody>
      </p:sp>
      <p:sp>
        <p:nvSpPr>
          <p:cNvPr id="3" name="内容占位符 2"/>
          <p:cNvSpPr>
            <a:spLocks noGrp="1"/>
          </p:cNvSpPr>
          <p:nvPr>
            <p:ph idx="1"/>
          </p:nvPr>
        </p:nvSpPr>
        <p:spPr/>
        <p:txBody>
          <a:bodyPr>
            <a:normAutofit/>
          </a:bodyPr>
          <a:lstStyle/>
          <a:p>
            <a:r>
              <a:rPr lang="en-US" altLang="zh-CN" sz="2400"/>
              <a:t>sudo  addgroup </a:t>
            </a:r>
            <a:r>
              <a:rPr lang="en-US" altLang="zh-CN" sz="2400" dirty="0"/>
              <a:t>[--</a:t>
            </a:r>
            <a:r>
              <a:rPr lang="en-US" altLang="zh-CN" sz="2400" dirty="0" err="1"/>
              <a:t>gid</a:t>
            </a:r>
            <a:r>
              <a:rPr lang="en-US" altLang="zh-CN" sz="2400" dirty="0"/>
              <a:t> ID</a:t>
            </a:r>
            <a:r>
              <a:rPr lang="en-US" altLang="zh-CN" sz="2400"/>
              <a:t>]  [group]</a:t>
            </a:r>
            <a:endParaRPr lang="en-US" altLang="zh-CN" sz="2400" dirty="0"/>
          </a:p>
          <a:p>
            <a:pPr marL="0" indent="0">
              <a:buNone/>
            </a:pPr>
            <a:r>
              <a:rPr lang="en-US" altLang="zh-CN" sz="2400" dirty="0"/>
              <a:t>   --</a:t>
            </a:r>
            <a:r>
              <a:rPr lang="en-US" altLang="zh-CN" sz="2400" dirty="0" err="1"/>
              <a:t>gid</a:t>
            </a:r>
            <a:r>
              <a:rPr lang="en-US" altLang="zh-CN" sz="2400" dirty="0"/>
              <a:t> ID </a:t>
            </a:r>
            <a:r>
              <a:rPr lang="zh-CN" altLang="en-US" sz="2400" dirty="0"/>
              <a:t>手动指定组</a:t>
            </a:r>
            <a:r>
              <a:rPr lang="en-US" altLang="zh-CN" sz="2400" dirty="0"/>
              <a:t>ID</a:t>
            </a:r>
          </a:p>
          <a:p>
            <a:r>
              <a:rPr lang="zh-CN" altLang="en-US" sz="2400" dirty="0"/>
              <a:t>另一种创建组的方法</a:t>
            </a:r>
            <a:r>
              <a:rPr lang="zh-CN" altLang="en-US" sz="2400"/>
              <a:t>：</a:t>
            </a:r>
            <a:r>
              <a:rPr lang="en-US" altLang="zh-CN" sz="2400"/>
              <a:t> sudo  adduser </a:t>
            </a:r>
            <a:r>
              <a:rPr lang="en-US" altLang="zh-CN" sz="2400" dirty="0"/>
              <a:t>--group [--</a:t>
            </a:r>
            <a:r>
              <a:rPr lang="en-US" altLang="zh-CN" sz="2400" dirty="0" err="1"/>
              <a:t>gid</a:t>
            </a:r>
            <a:r>
              <a:rPr lang="en-US" altLang="zh-CN" sz="2400" dirty="0"/>
              <a:t> ID</a:t>
            </a:r>
            <a:r>
              <a:rPr lang="en-US" altLang="zh-CN" sz="2400"/>
              <a:t>] [group]</a:t>
            </a:r>
          </a:p>
          <a:p>
            <a:endParaRPr lang="en-US" altLang="zh-CN" sz="2400"/>
          </a:p>
          <a:p>
            <a:r>
              <a:rPr lang="zh-CN" altLang="en-US" sz="2400"/>
              <a:t>删除组：</a:t>
            </a:r>
            <a:r>
              <a:rPr lang="en-US" altLang="zh-CN" sz="2400"/>
              <a:t>sudo  delgroup  [group]</a:t>
            </a:r>
          </a:p>
          <a:p>
            <a:endParaRPr lang="en-US" altLang="zh-CN" sz="2400"/>
          </a:p>
          <a:p>
            <a:endParaRPr lang="en-US" altLang="zh-CN" sz="2400"/>
          </a:p>
          <a:p>
            <a:pPr marL="0" indent="0">
              <a:buNone/>
            </a:pPr>
            <a:endParaRPr lang="en-US" altLang="zh-CN" sz="2400"/>
          </a:p>
        </p:txBody>
      </p:sp>
    </p:spTree>
    <p:extLst>
      <p:ext uri="{BB962C8B-B14F-4D97-AF65-F5344CB8AC3E}">
        <p14:creationId xmlns:p14="http://schemas.microsoft.com/office/powerpoint/2010/main" val="97812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其他命令示例</a:t>
            </a:r>
            <a:endParaRPr lang="zh-CN" altLang="en-US" dirty="0"/>
          </a:p>
        </p:txBody>
      </p:sp>
      <p:sp>
        <p:nvSpPr>
          <p:cNvPr id="3" name="内容占位符 2"/>
          <p:cNvSpPr>
            <a:spLocks noGrp="1"/>
          </p:cNvSpPr>
          <p:nvPr>
            <p:ph idx="1"/>
          </p:nvPr>
        </p:nvSpPr>
        <p:spPr/>
        <p:txBody>
          <a:bodyPr>
            <a:normAutofit/>
          </a:bodyPr>
          <a:lstStyle/>
          <a:p>
            <a:r>
              <a:rPr lang="zh-CN" altLang="en-US" sz="2400"/>
              <a:t>给</a:t>
            </a:r>
            <a:r>
              <a:rPr lang="en-US" altLang="zh-CN" sz="2400"/>
              <a:t>oklinux</a:t>
            </a:r>
            <a:r>
              <a:rPr lang="zh-CN" altLang="en-US" sz="2400"/>
              <a:t>用户添加</a:t>
            </a:r>
            <a:r>
              <a:rPr lang="en-US" altLang="zh-CN" sz="2400"/>
              <a:t>brave</a:t>
            </a:r>
            <a:r>
              <a:rPr lang="zh-CN" altLang="en-US" sz="2400"/>
              <a:t>组：</a:t>
            </a:r>
            <a:endParaRPr lang="en-US" altLang="zh-CN" sz="2400"/>
          </a:p>
          <a:p>
            <a:pPr marL="457200" lvl="1" indent="0">
              <a:buNone/>
            </a:pPr>
            <a:r>
              <a:rPr lang="en-US" altLang="zh-CN"/>
              <a:t>sudo  usermod  -G  brave  -a  oklinux</a:t>
            </a:r>
          </a:p>
          <a:p>
            <a:endParaRPr lang="en-US" altLang="zh-CN" sz="2400"/>
          </a:p>
          <a:p>
            <a:r>
              <a:rPr lang="zh-CN" altLang="en-US" sz="2400"/>
              <a:t>从</a:t>
            </a:r>
            <a:r>
              <a:rPr lang="en-US" altLang="zh-CN" sz="2400"/>
              <a:t>brave</a:t>
            </a:r>
            <a:r>
              <a:rPr lang="zh-CN" altLang="en-US" sz="2400"/>
              <a:t>组中移除</a:t>
            </a:r>
            <a:r>
              <a:rPr lang="en-US" altLang="zh-CN" sz="2400"/>
              <a:t>oklinux</a:t>
            </a:r>
            <a:r>
              <a:rPr lang="zh-CN" altLang="en-US" sz="2400"/>
              <a:t>用户：</a:t>
            </a:r>
            <a:endParaRPr lang="en-US" altLang="zh-CN" sz="2400"/>
          </a:p>
          <a:p>
            <a:pPr marL="457200" lvl="1" indent="0">
              <a:buNone/>
            </a:pPr>
            <a:r>
              <a:rPr lang="en-US" altLang="zh-CN"/>
              <a:t>sudo  gpasswd  -d oklinux brave</a:t>
            </a:r>
          </a:p>
          <a:p>
            <a:endParaRPr lang="en-US" altLang="zh-CN" sz="2400"/>
          </a:p>
          <a:p>
            <a:endParaRPr lang="en-US" altLang="zh-CN" sz="2400"/>
          </a:p>
          <a:p>
            <a:pPr marL="0" indent="0">
              <a:buNone/>
            </a:pPr>
            <a:endParaRPr lang="en-US" altLang="zh-CN" sz="2400"/>
          </a:p>
        </p:txBody>
      </p:sp>
    </p:spTree>
    <p:extLst>
      <p:ext uri="{BB962C8B-B14F-4D97-AF65-F5344CB8AC3E}">
        <p14:creationId xmlns:p14="http://schemas.microsoft.com/office/powerpoint/2010/main" val="157971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本节课任务</a:t>
            </a:r>
            <a:endParaRPr lang="zh-CN" altLang="en-US" dirty="0"/>
          </a:p>
        </p:txBody>
      </p:sp>
      <p:sp>
        <p:nvSpPr>
          <p:cNvPr id="3" name="内容占位符 2"/>
          <p:cNvSpPr>
            <a:spLocks noGrp="1"/>
          </p:cNvSpPr>
          <p:nvPr>
            <p:ph idx="1"/>
          </p:nvPr>
        </p:nvSpPr>
        <p:spPr/>
        <p:txBody>
          <a:bodyPr>
            <a:normAutofit/>
          </a:bodyPr>
          <a:lstStyle/>
          <a:p>
            <a:r>
              <a:rPr lang="zh-CN" altLang="en-US"/>
              <a:t>创建用户组：</a:t>
            </a:r>
            <a:r>
              <a:rPr lang="en-US" altLang="zh-CN"/>
              <a:t>genius</a:t>
            </a:r>
          </a:p>
          <a:p>
            <a:endParaRPr lang="en-US" altLang="zh-CN"/>
          </a:p>
          <a:p>
            <a:r>
              <a:rPr lang="zh-CN" altLang="en-US"/>
              <a:t>创建用户：</a:t>
            </a:r>
            <a:r>
              <a:rPr lang="en-US" altLang="zh-CN"/>
              <a:t>brain</a:t>
            </a:r>
            <a:r>
              <a:rPr lang="zh-CN" altLang="en-US"/>
              <a:t>，要求用户属于</a:t>
            </a:r>
            <a:r>
              <a:rPr lang="en-US" altLang="zh-CN"/>
              <a:t>genius</a:t>
            </a:r>
            <a:r>
              <a:rPr lang="zh-CN" altLang="en-US"/>
              <a:t>用户组</a:t>
            </a:r>
            <a:endParaRPr lang="en-US" altLang="zh-CN"/>
          </a:p>
          <a:p>
            <a:endParaRPr lang="en-US" altLang="zh-CN"/>
          </a:p>
          <a:p>
            <a:r>
              <a:rPr lang="zh-CN" altLang="en-US"/>
              <a:t>切换到</a:t>
            </a:r>
            <a:r>
              <a:rPr lang="en-US" altLang="zh-CN"/>
              <a:t>brain</a:t>
            </a:r>
            <a:r>
              <a:rPr lang="zh-CN" altLang="en-US"/>
              <a:t>用户，并创建目录</a:t>
            </a:r>
            <a:r>
              <a:rPr lang="en-US" altLang="zh-CN"/>
              <a:t>task</a:t>
            </a:r>
          </a:p>
          <a:p>
            <a:endParaRPr lang="en-US" altLang="zh-CN"/>
          </a:p>
          <a:p>
            <a:r>
              <a:rPr lang="zh-CN" altLang="en-US"/>
              <a:t>运行命令：</a:t>
            </a:r>
            <a:r>
              <a:rPr lang="en-US" altLang="zh-CN"/>
              <a:t>id </a:t>
            </a:r>
            <a:r>
              <a:rPr lang="zh-CN" altLang="en-US"/>
              <a:t>并且把结果保存到 </a:t>
            </a:r>
            <a:r>
              <a:rPr lang="en-US" altLang="zh-CN"/>
              <a:t>task/a</a:t>
            </a:r>
          </a:p>
          <a:p>
            <a:endParaRPr lang="en-US" altLang="zh-CN"/>
          </a:p>
          <a:p>
            <a:pPr marL="0" indent="0">
              <a:buNone/>
            </a:pPr>
            <a:endParaRPr lang="en-US" altLang="zh-CN"/>
          </a:p>
        </p:txBody>
      </p:sp>
    </p:spTree>
    <p:extLst>
      <p:ext uri="{BB962C8B-B14F-4D97-AF65-F5344CB8AC3E}">
        <p14:creationId xmlns:p14="http://schemas.microsoft.com/office/powerpoint/2010/main" val="118018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a:t>用户与权限的问题</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a:t>可读写权限在</a:t>
            </a:r>
            <a:r>
              <a:rPr lang="en-US" altLang="zh-CN" sz="2400"/>
              <a:t>Windows</a:t>
            </a:r>
            <a:r>
              <a:rPr lang="zh-CN" altLang="en-US" sz="2400"/>
              <a:t>上是一个经常被忽略的问题。</a:t>
            </a:r>
            <a:endParaRPr lang="en-US" altLang="zh-CN" sz="2400"/>
          </a:p>
          <a:p>
            <a:r>
              <a:rPr lang="en-US" altLang="zh-CN" sz="2400"/>
              <a:t>Windows</a:t>
            </a:r>
            <a:r>
              <a:rPr lang="zh-CN" altLang="en-US" sz="2400"/>
              <a:t>对使用者的影响：</a:t>
            </a:r>
            <a:r>
              <a:rPr lang="en-US" altLang="zh-CN" sz="2400"/>
              <a:t>Windows</a:t>
            </a:r>
            <a:r>
              <a:rPr lang="zh-CN" altLang="en-US" sz="2400"/>
              <a:t>的设计使得用户并不关心文件的所有者，文件权限等问题。使用者也很少涉及到文件权限带来的问题，而事实上糟糕的设计会带来很多安全问题，尤其在部署开发软件的时候，通常并不需要考虑目录以及文件的可写权限，程序运行直接就具备可写的权限，如果存在恶意程序或者是由于</a:t>
            </a:r>
            <a:r>
              <a:rPr lang="en-US" altLang="zh-CN" sz="2400"/>
              <a:t>bug</a:t>
            </a:r>
            <a:r>
              <a:rPr lang="zh-CN" altLang="en-US" sz="2400"/>
              <a:t>、被攻击等情况很容易造成数据损坏。</a:t>
            </a:r>
            <a:endParaRPr lang="en-US" altLang="zh-CN" sz="2400"/>
          </a:p>
          <a:p>
            <a:endParaRPr lang="en-US" altLang="zh-CN" sz="2400"/>
          </a:p>
          <a:p>
            <a:r>
              <a:rPr lang="zh-CN" altLang="en-US" sz="2400"/>
              <a:t>在</a:t>
            </a:r>
            <a:r>
              <a:rPr lang="en-US" altLang="zh-CN" sz="2400"/>
              <a:t>Linux</a:t>
            </a:r>
            <a:r>
              <a:rPr lang="zh-CN" altLang="en-US" sz="2400"/>
              <a:t>上，用户权限是一个经常遇到的问题，用户需要具备</a:t>
            </a:r>
            <a:r>
              <a:rPr lang="en-US" altLang="zh-CN" sz="2400"/>
              <a:t>root</a:t>
            </a:r>
            <a:r>
              <a:rPr lang="zh-CN" altLang="en-US" sz="2400"/>
              <a:t>权限才可以执行关键操作：添加</a:t>
            </a:r>
            <a:r>
              <a:rPr lang="en-US" altLang="zh-CN" sz="2400"/>
              <a:t>/</a:t>
            </a:r>
            <a:r>
              <a:rPr lang="zh-CN" altLang="en-US" sz="2400"/>
              <a:t>删除用户、修改密码、更改系统配置、安装</a:t>
            </a:r>
            <a:r>
              <a:rPr lang="en-US" altLang="zh-CN" sz="2400"/>
              <a:t>/</a:t>
            </a:r>
            <a:r>
              <a:rPr lang="zh-CN" altLang="en-US" sz="2400"/>
              <a:t>卸载软件等。而某些关键的文件，可读权限都是受限的，只有</a:t>
            </a:r>
            <a:r>
              <a:rPr lang="en-US" altLang="zh-CN" sz="2400"/>
              <a:t>root</a:t>
            </a:r>
            <a:r>
              <a:rPr lang="zh-CN" altLang="en-US" sz="2400"/>
              <a:t>用户才可以。</a:t>
            </a:r>
            <a:endParaRPr lang="en-US" altLang="zh-CN" sz="2400" dirty="0"/>
          </a:p>
          <a:p>
            <a:endParaRPr lang="en-US" altLang="zh-CN" sz="2400"/>
          </a:p>
          <a:p>
            <a:r>
              <a:rPr lang="zh-CN" altLang="en-US" sz="2400"/>
              <a:t>本次课程重点：用户与组的配置信息文件，如何管理用户与组。</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是一个多用户多任务的系统，它基于用户身份对资源访问进行控制。</a:t>
            </a:r>
            <a:endParaRPr lang="en-US" altLang="zh-CN" sz="2400" dirty="0"/>
          </a:p>
          <a:p>
            <a:endParaRPr lang="zh-CN" altLang="en-US" sz="2400" dirty="0"/>
          </a:p>
          <a:p>
            <a:r>
              <a:rPr lang="en-US" altLang="zh-CN" sz="2400" dirty="0"/>
              <a:t>Linux</a:t>
            </a:r>
            <a:r>
              <a:rPr lang="zh-CN" altLang="en-US" sz="2400" dirty="0"/>
              <a:t>中的用户分以下三类：</a:t>
            </a:r>
            <a:endParaRPr lang="en-US" altLang="zh-CN" sz="2400" dirty="0"/>
          </a:p>
          <a:p>
            <a:pPr marL="0" indent="0">
              <a:buNone/>
            </a:pPr>
            <a:r>
              <a:rPr lang="zh-CN" altLang="en-US" sz="2400" dirty="0"/>
              <a:t>   超级用户：</a:t>
            </a:r>
            <a:endParaRPr lang="en-US" altLang="zh-CN" sz="2400" dirty="0"/>
          </a:p>
          <a:p>
            <a:pPr marL="457200" lvl="1" indent="0">
              <a:buNone/>
            </a:pPr>
            <a:r>
              <a:rPr lang="en-US" altLang="zh-CN" dirty="0"/>
              <a:t>root</a:t>
            </a:r>
          </a:p>
          <a:p>
            <a:pPr marL="0" indent="0">
              <a:buNone/>
            </a:pPr>
            <a:r>
              <a:rPr lang="en-US" altLang="zh-CN" sz="2400" dirty="0"/>
              <a:t>   </a:t>
            </a:r>
            <a:r>
              <a:rPr lang="zh-CN" altLang="en-US" sz="2400" dirty="0"/>
              <a:t>普通用户：</a:t>
            </a:r>
            <a:endParaRPr lang="en-US" altLang="zh-CN" sz="2400" dirty="0"/>
          </a:p>
          <a:p>
            <a:pPr marL="457200" lvl="1" indent="0">
              <a:buNone/>
            </a:pPr>
            <a:r>
              <a:rPr lang="zh-CN" altLang="en-US" dirty="0"/>
              <a:t>系统安装时创建的用户及后期使用中由用户创建的用户</a:t>
            </a:r>
            <a:endParaRPr lang="en-US" altLang="zh-CN" dirty="0"/>
          </a:p>
          <a:p>
            <a:pPr marL="0" indent="0">
              <a:buNone/>
            </a:pPr>
            <a:r>
              <a:rPr lang="en-US" altLang="zh-CN" sz="2400" dirty="0"/>
              <a:t>   </a:t>
            </a:r>
            <a:r>
              <a:rPr lang="zh-CN" altLang="en-US" sz="2400" dirty="0"/>
              <a:t>系统用户：</a:t>
            </a:r>
            <a:endParaRPr lang="en-US" altLang="zh-CN" sz="2400" dirty="0"/>
          </a:p>
          <a:p>
            <a:pPr marL="457200" lvl="1" indent="0">
              <a:buNone/>
            </a:pPr>
            <a:r>
              <a:rPr lang="zh-CN" altLang="en-US" dirty="0"/>
              <a:t>系统及服务运行时必须存在的用户，但与真实的普通用户有所不同，默认情况下是不能登录系统的，它们的存在主要是满足系统进程对文件属主的需求。一般用于系统服务。</a:t>
            </a:r>
            <a:endParaRPr lang="en-US" altLang="zh-CN"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02085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用户信息保存在</a:t>
            </a:r>
            <a:r>
              <a:rPr lang="en-US" altLang="zh-CN" sz="2400" dirty="0"/>
              <a:t>/etc/</a:t>
            </a:r>
            <a:r>
              <a:rPr lang="en-US" altLang="zh-CN" sz="2400" dirty="0" err="1"/>
              <a:t>passwd</a:t>
            </a:r>
            <a:r>
              <a:rPr lang="zh-CN" altLang="en-US" sz="2400" dirty="0"/>
              <a:t>文件中，每一行对应一个用户的帐号记录，可以使用 </a:t>
            </a:r>
            <a:r>
              <a:rPr lang="en-US" altLang="zh-CN" sz="2400" dirty="0"/>
              <a:t>cat /etc/</a:t>
            </a:r>
            <a:r>
              <a:rPr lang="en-US" altLang="zh-CN" sz="2400" dirty="0" err="1"/>
              <a:t>passwd</a:t>
            </a:r>
            <a:r>
              <a:rPr lang="en-US" altLang="zh-CN" sz="2400" dirty="0"/>
              <a:t> </a:t>
            </a:r>
            <a:r>
              <a:rPr lang="zh-CN" altLang="en-US" sz="2400" dirty="0"/>
              <a:t>命令查看其中保存</a:t>
            </a:r>
            <a:r>
              <a:rPr lang="zh-CN" altLang="en-US" sz="2400"/>
              <a:t>的信息。</a:t>
            </a:r>
            <a:endParaRPr lang="en-US" altLang="zh-CN" sz="2400"/>
          </a:p>
          <a:p>
            <a:r>
              <a:rPr lang="zh-CN" altLang="en-US" sz="2400"/>
              <a:t>文件</a:t>
            </a:r>
            <a:r>
              <a:rPr lang="zh-CN" altLang="en-US" sz="2400" dirty="0"/>
              <a:t>中每行的格式</a:t>
            </a:r>
            <a:r>
              <a:rPr lang="zh-CN" altLang="en-US" sz="2400"/>
              <a:t>为</a:t>
            </a:r>
            <a:r>
              <a:rPr lang="en-US" altLang="zh-CN" sz="2400"/>
              <a:t>:</a:t>
            </a:r>
          </a:p>
          <a:p>
            <a:pPr marL="457200" lvl="1" indent="0">
              <a:buNone/>
            </a:pPr>
            <a:r>
              <a:rPr lang="zh-CN" altLang="en-US" sz="2000"/>
              <a:t>登录名</a:t>
            </a:r>
            <a:r>
              <a:rPr lang="en-US" altLang="zh-CN" sz="2000"/>
              <a:t>:</a:t>
            </a:r>
            <a:r>
              <a:rPr lang="zh-CN" altLang="en-US" sz="2000"/>
              <a:t>口令</a:t>
            </a:r>
            <a:r>
              <a:rPr lang="en-US" altLang="zh-CN" sz="200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a:t>SHELL</a:t>
            </a:r>
            <a:r>
              <a:rPr lang="zh-CN" altLang="en-US" sz="2000"/>
              <a:t>。</a:t>
            </a:r>
            <a:endParaRPr lang="en-US" altLang="zh-CN" sz="2000"/>
          </a:p>
          <a:p>
            <a:pPr marL="457200" lvl="1" indent="0">
              <a:buNone/>
            </a:pPr>
            <a:endParaRPr lang="en-US" altLang="zh-CN" sz="2000"/>
          </a:p>
          <a:p>
            <a:pPr marL="0" indent="0">
              <a:buNone/>
            </a:pPr>
            <a:endParaRPr lang="en-US" altLang="zh-CN" sz="2400" dirty="0"/>
          </a:p>
        </p:txBody>
      </p:sp>
      <p:pic>
        <p:nvPicPr>
          <p:cNvPr id="5" name="图片 4">
            <a:extLst>
              <a:ext uri="{FF2B5EF4-FFF2-40B4-BE49-F238E27FC236}">
                <a16:creationId xmlns:a16="http://schemas.microsoft.com/office/drawing/2014/main" id="{6BA6B8D9-D75C-4AB2-8BA7-C41CF299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69" y="3930343"/>
            <a:ext cx="9976338" cy="858405"/>
          </a:xfrm>
          <a:prstGeom prst="rect">
            <a:avLst/>
          </a:prstGeom>
        </p:spPr>
      </p:pic>
    </p:spTree>
    <p:extLst>
      <p:ext uri="{BB962C8B-B14F-4D97-AF65-F5344CB8AC3E}">
        <p14:creationId xmlns:p14="http://schemas.microsoft.com/office/powerpoint/2010/main" val="341398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a:t>用户密码信息</a:t>
            </a:r>
            <a:r>
              <a:rPr lang="zh-CN" altLang="en-US" dirty="0"/>
              <a:t>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400" dirty="0"/>
              <a:t>/etc/shadow </a:t>
            </a:r>
            <a:r>
              <a:rPr lang="zh-CN" altLang="en-US" sz="2400" dirty="0"/>
              <a:t>文件保存的是用户密码加密后的数据，每一行对应一个用户的密码记录，每个用户对应</a:t>
            </a:r>
            <a:r>
              <a:rPr lang="en-US" altLang="zh-CN" sz="2400" dirty="0"/>
              <a:t>/etc/</a:t>
            </a:r>
            <a:r>
              <a:rPr lang="en-US" altLang="zh-CN" sz="2400" dirty="0" err="1"/>
              <a:t>passwd</a:t>
            </a:r>
            <a:r>
              <a:rPr lang="zh-CN" altLang="en-US" sz="2400" dirty="0"/>
              <a:t>中的用户，只有</a:t>
            </a:r>
            <a:r>
              <a:rPr lang="en-US" altLang="zh-CN" sz="2400" dirty="0"/>
              <a:t>root</a:t>
            </a:r>
            <a:r>
              <a:rPr lang="zh-CN" altLang="en-US" sz="2400" dirty="0"/>
              <a:t>权限才可以</a:t>
            </a:r>
            <a:r>
              <a:rPr lang="zh-CN" altLang="en-US" sz="2400"/>
              <a:t>读取。</a:t>
            </a:r>
            <a:endParaRPr lang="en-US" altLang="zh-CN" sz="2000" dirty="0"/>
          </a:p>
          <a:p>
            <a:r>
              <a:rPr lang="en-US" altLang="zh-CN" sz="2400"/>
              <a:t>shadow</a:t>
            </a:r>
            <a:r>
              <a:rPr lang="zh-CN" altLang="en-US" sz="2400"/>
              <a:t>文件字段用：分隔，依次为：</a:t>
            </a:r>
            <a:endParaRPr lang="en-US" altLang="zh-CN" sz="2400"/>
          </a:p>
          <a:p>
            <a:pPr marL="457200" lvl="1" indent="0">
              <a:buNone/>
            </a:pPr>
            <a:r>
              <a:rPr lang="zh-CN" altLang="en-US" sz="2000"/>
              <a:t>登录名</a:t>
            </a:r>
            <a:endParaRPr lang="en-US" altLang="zh-CN" sz="2000"/>
          </a:p>
          <a:p>
            <a:pPr marL="457200" lvl="1" indent="0">
              <a:buNone/>
            </a:pPr>
            <a:r>
              <a:rPr lang="zh-CN" altLang="en-US" sz="2000"/>
              <a:t>加密的密码：！表示无密码，</a:t>
            </a:r>
            <a:r>
              <a:rPr lang="en-US" altLang="zh-CN" sz="2000"/>
              <a:t>*</a:t>
            </a:r>
            <a:r>
              <a:rPr lang="zh-CN" altLang="en-US" sz="2000"/>
              <a:t>表示系统用户，不能登录</a:t>
            </a:r>
            <a:endParaRPr lang="en-US" altLang="zh-CN" sz="2000"/>
          </a:p>
          <a:p>
            <a:pPr marL="457200" lvl="1" indent="0">
              <a:buNone/>
            </a:pPr>
            <a:r>
              <a:rPr lang="zh-CN" altLang="en-US" sz="2000"/>
              <a:t>最近一次修改密码的时间：距离</a:t>
            </a:r>
            <a:r>
              <a:rPr lang="en-US" altLang="zh-CN" sz="2000"/>
              <a:t>1970</a:t>
            </a:r>
            <a:r>
              <a:rPr lang="zh-CN" altLang="en-US" sz="2000"/>
              <a:t>年</a:t>
            </a:r>
            <a:r>
              <a:rPr lang="en-US" altLang="zh-CN" sz="2000"/>
              <a:t>1</a:t>
            </a:r>
            <a:r>
              <a:rPr lang="zh-CN" altLang="en-US" sz="2000"/>
              <a:t>月</a:t>
            </a:r>
            <a:r>
              <a:rPr lang="en-US" altLang="zh-CN" sz="2000"/>
              <a:t>1</a:t>
            </a:r>
            <a:r>
              <a:rPr lang="zh-CN" altLang="en-US" sz="2000"/>
              <a:t>日的天数</a:t>
            </a:r>
            <a:endParaRPr lang="en-US" altLang="zh-CN" sz="2000"/>
          </a:p>
          <a:p>
            <a:pPr marL="457200" lvl="1" indent="0">
              <a:buNone/>
            </a:pPr>
            <a:r>
              <a:rPr lang="zh-CN" altLang="en-US" sz="2000"/>
              <a:t>密码的最短有效天数：默认为</a:t>
            </a:r>
            <a:r>
              <a:rPr lang="en-US" altLang="zh-CN" sz="2000"/>
              <a:t>0</a:t>
            </a:r>
            <a:r>
              <a:rPr lang="zh-CN" altLang="en-US" sz="2000"/>
              <a:t>，表示无限制</a:t>
            </a:r>
            <a:endParaRPr lang="en-US" altLang="zh-CN" sz="2000"/>
          </a:p>
          <a:p>
            <a:pPr marL="457200" lvl="1" indent="0">
              <a:buNone/>
            </a:pPr>
            <a:r>
              <a:rPr lang="zh-CN" altLang="en-US" sz="2000"/>
              <a:t>密码的最长有效天数：默认为</a:t>
            </a:r>
            <a:r>
              <a:rPr lang="en-US" altLang="zh-CN" sz="2000"/>
              <a:t>99999</a:t>
            </a:r>
          </a:p>
          <a:p>
            <a:pPr marL="457200" lvl="1" indent="0">
              <a:buNone/>
            </a:pPr>
            <a:r>
              <a:rPr lang="zh-CN" altLang="en-US" sz="2000"/>
              <a:t>提前多少天警告用户口令将过期：默认为</a:t>
            </a:r>
            <a:r>
              <a:rPr lang="en-US" altLang="zh-CN" sz="2000"/>
              <a:t>7</a:t>
            </a:r>
          </a:p>
          <a:p>
            <a:r>
              <a:rPr lang="zh-CN" altLang="en-US" sz="2400"/>
              <a:t>此文件不要手动更改，应该由程序去操作。</a:t>
            </a:r>
            <a:endParaRPr lang="en-US" altLang="zh-CN" sz="2400"/>
          </a:p>
          <a:p>
            <a:endParaRPr lang="en-US" altLang="zh-CN" sz="2000"/>
          </a:p>
          <a:p>
            <a:endParaRPr lang="en-US" altLang="zh-CN" sz="2000" dirty="0"/>
          </a:p>
          <a:p>
            <a:endParaRPr lang="en-US" altLang="zh-CN" sz="2000" dirty="0"/>
          </a:p>
        </p:txBody>
      </p:sp>
      <p:pic>
        <p:nvPicPr>
          <p:cNvPr id="5" name="图片 4">
            <a:extLst>
              <a:ext uri="{FF2B5EF4-FFF2-40B4-BE49-F238E27FC236}">
                <a16:creationId xmlns:a16="http://schemas.microsoft.com/office/drawing/2014/main" id="{446287C3-CD30-46F1-8EF9-2B4736D95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32" y="5474383"/>
            <a:ext cx="9641750" cy="1049509"/>
          </a:xfrm>
          <a:prstGeom prst="rect">
            <a:avLst/>
          </a:prstGeom>
        </p:spPr>
      </p:pic>
    </p:spTree>
    <p:extLst>
      <p:ext uri="{BB962C8B-B14F-4D97-AF65-F5344CB8AC3E}">
        <p14:creationId xmlns:p14="http://schemas.microsoft.com/office/powerpoint/2010/main" val="252161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按照不同的角度，</a:t>
            </a:r>
            <a:r>
              <a:rPr lang="en-US" altLang="zh-CN" sz="2400" dirty="0"/>
              <a:t>Linux</a:t>
            </a:r>
            <a:r>
              <a:rPr lang="zh-CN" altLang="en-US" sz="2400" dirty="0"/>
              <a:t>中的组可以有不同的分法。</a:t>
            </a:r>
            <a:endParaRPr lang="en-US" altLang="zh-CN" sz="2400" dirty="0"/>
          </a:p>
          <a:p>
            <a:r>
              <a:rPr lang="zh-CN" altLang="en-US" sz="2400" dirty="0"/>
              <a:t>第一种分为</a:t>
            </a:r>
            <a:r>
              <a:rPr lang="zh-CN" altLang="en-US" sz="2400" dirty="0">
                <a:solidFill>
                  <a:srgbClr val="C00000"/>
                </a:solidFill>
              </a:rPr>
              <a:t>超级用户组（</a:t>
            </a:r>
            <a:r>
              <a:rPr lang="en-US" altLang="zh-CN" sz="2400" dirty="0">
                <a:solidFill>
                  <a:srgbClr val="C00000"/>
                </a:solidFill>
              </a:rPr>
              <a:t>root group</a:t>
            </a:r>
            <a:r>
              <a:rPr lang="zh-CN" altLang="en-US" sz="2400" dirty="0">
                <a:solidFill>
                  <a:srgbClr val="C00000"/>
                </a:solidFill>
              </a:rPr>
              <a:t>）、系统组（</a:t>
            </a:r>
            <a:r>
              <a:rPr lang="en-US" altLang="zh-CN" sz="2400" dirty="0">
                <a:solidFill>
                  <a:srgbClr val="C00000"/>
                </a:solidFill>
              </a:rPr>
              <a:t>system group</a:t>
            </a:r>
            <a:r>
              <a:rPr lang="zh-CN" altLang="en-US" sz="2400" dirty="0">
                <a:solidFill>
                  <a:srgbClr val="C00000"/>
                </a:solidFill>
              </a:rPr>
              <a:t>）和用户组（</a:t>
            </a:r>
            <a:r>
              <a:rPr lang="en-US" altLang="zh-CN" sz="2400" dirty="0">
                <a:solidFill>
                  <a:srgbClr val="C00000"/>
                </a:solidFill>
              </a:rPr>
              <a:t>user group</a:t>
            </a:r>
            <a:r>
              <a:rPr lang="zh-CN" altLang="en-US" sz="2400" dirty="0">
                <a:solidFill>
                  <a:srgbClr val="C00000"/>
                </a:solidFill>
              </a:rPr>
              <a:t>）</a:t>
            </a:r>
            <a:r>
              <a:rPr lang="zh-CN" altLang="en-US" sz="2400" dirty="0"/>
              <a:t>。超级用户组是超级用户所属的组，系统组是系统用户所属的组，用户组是普通用户所属的组。</a:t>
            </a:r>
            <a:endParaRPr lang="en-US" altLang="zh-CN" sz="2400" dirty="0"/>
          </a:p>
          <a:p>
            <a:r>
              <a:rPr lang="zh-CN" altLang="en-US" sz="2400" dirty="0"/>
              <a:t>第二种分为</a:t>
            </a:r>
            <a:r>
              <a:rPr lang="zh-CN" altLang="en-US" sz="2400" dirty="0">
                <a:solidFill>
                  <a:srgbClr val="C00000"/>
                </a:solidFill>
              </a:rPr>
              <a:t>基本组和附加组</a:t>
            </a:r>
            <a:r>
              <a:rPr lang="zh-CN" altLang="en-US" sz="2400" dirty="0"/>
              <a:t>。用户所属组中的第一个组称为基本组，基本组在 </a:t>
            </a:r>
            <a:r>
              <a:rPr lang="en-US" altLang="zh-CN" sz="2400" dirty="0"/>
              <a:t>/etc/</a:t>
            </a:r>
            <a:r>
              <a:rPr lang="en-US" altLang="zh-CN" sz="2400" dirty="0" err="1"/>
              <a:t>passwd</a:t>
            </a:r>
            <a:r>
              <a:rPr lang="en-US" altLang="zh-CN" sz="2400" dirty="0"/>
              <a:t> </a:t>
            </a:r>
            <a:r>
              <a:rPr lang="zh-CN" altLang="en-US" sz="2400" dirty="0"/>
              <a:t>文件中指定；用户所在的其他组为附加组，附加组在 </a:t>
            </a:r>
            <a:r>
              <a:rPr lang="en-US" altLang="zh-CN" sz="2400" dirty="0"/>
              <a:t>/etc/group </a:t>
            </a:r>
            <a:r>
              <a:rPr lang="zh-CN" altLang="en-US" sz="2400" dirty="0"/>
              <a:t>文件中指定。不可以把用户从基本组中删除，但是可以从附加组中删除。一个用户可以属于多个附加组，但是一个用户只能有一个基本组。</a:t>
            </a:r>
            <a:endParaRPr lang="en-US" altLang="zh-CN" sz="2400" dirty="0"/>
          </a:p>
          <a:p>
            <a:r>
              <a:rPr lang="zh-CN" altLang="en-US" sz="2400" dirty="0"/>
              <a:t>第三种分为</a:t>
            </a:r>
            <a:r>
              <a:rPr lang="zh-CN" altLang="en-US" sz="2400" dirty="0">
                <a:solidFill>
                  <a:srgbClr val="C00000"/>
                </a:solidFill>
              </a:rPr>
              <a:t>私有组和公共组</a:t>
            </a:r>
            <a:r>
              <a:rPr lang="zh-CN" altLang="en-US" sz="2400" dirty="0"/>
              <a:t>。建立账户时，若没有指定账户所属的组，系统会建立一个和用户名相同的组，这个组就是私有组，这个组只容纳了一个用户。而公共组可以容纳多个用户。</a:t>
            </a:r>
            <a:endParaRPr lang="en-US" altLang="zh-CN" sz="2400" dirty="0"/>
          </a:p>
          <a:p>
            <a:r>
              <a:rPr lang="zh-CN" altLang="en-US" sz="2400" dirty="0"/>
              <a:t>属于多个组的用户所拥有的权限是它所在的组的权限之</a:t>
            </a:r>
            <a:r>
              <a:rPr lang="zh-CN" altLang="en-US" sz="2400"/>
              <a:t>和。</a:t>
            </a:r>
            <a:endParaRPr lang="en-US" altLang="zh-CN" sz="2400" dirty="0"/>
          </a:p>
        </p:txBody>
      </p:sp>
    </p:spTree>
    <p:extLst>
      <p:ext uri="{BB962C8B-B14F-4D97-AF65-F5344CB8AC3E}">
        <p14:creationId xmlns:p14="http://schemas.microsoft.com/office/powerpoint/2010/main" val="231649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/etc/group </a:t>
            </a:r>
            <a:r>
              <a:rPr lang="zh-CN" altLang="en-US" sz="2400" dirty="0"/>
              <a:t>文件保存系统中所有组的</a:t>
            </a:r>
            <a:r>
              <a:rPr lang="zh-CN" altLang="en-US" sz="2400"/>
              <a:t>信息。</a:t>
            </a:r>
            <a:endParaRPr lang="en-US" altLang="zh-CN" sz="2400" dirty="0"/>
          </a:p>
          <a:p>
            <a:r>
              <a:rPr lang="zh-CN" altLang="en-US" sz="2400" dirty="0"/>
              <a:t>第一个字段是组名；第二个字段是组密码，同样显示密码占位符</a:t>
            </a:r>
            <a:r>
              <a:rPr lang="en-US" altLang="zh-CN" sz="2400" dirty="0"/>
              <a:t>x</a:t>
            </a:r>
            <a:r>
              <a:rPr lang="zh-CN" altLang="en-US" sz="2400" dirty="0"/>
              <a:t>，真正的密码已经加密存放在 </a:t>
            </a:r>
            <a:r>
              <a:rPr lang="en-US" altLang="zh-CN" sz="2400" dirty="0"/>
              <a:t>/etc/</a:t>
            </a:r>
            <a:r>
              <a:rPr lang="en-US" altLang="zh-CN" sz="2400" dirty="0" err="1"/>
              <a:t>gshadow</a:t>
            </a:r>
            <a:r>
              <a:rPr lang="zh-CN" altLang="en-US" sz="2400" dirty="0"/>
              <a:t>文件中；第三个字段是组标识号；第四个字段是以此组为</a:t>
            </a:r>
            <a:r>
              <a:rPr lang="zh-CN" altLang="en-US" sz="2400" dirty="0">
                <a:solidFill>
                  <a:srgbClr val="FF0000"/>
                </a:solidFill>
              </a:rPr>
              <a:t>附加组</a:t>
            </a:r>
            <a:r>
              <a:rPr lang="zh-CN" altLang="en-US" sz="2400" dirty="0"/>
              <a:t>的</a:t>
            </a:r>
            <a:r>
              <a:rPr lang="zh-CN" altLang="en-US" sz="2400"/>
              <a:t>用户列表。</a:t>
            </a:r>
            <a:endParaRPr lang="en-US" altLang="zh-CN" sz="2400" dirty="0"/>
          </a:p>
          <a:p>
            <a:r>
              <a:rPr lang="zh-CN" altLang="en-US" sz="2400" dirty="0">
                <a:solidFill>
                  <a:srgbClr val="C00000"/>
                </a:solidFill>
              </a:rPr>
              <a:t>查看用户所属的组：</a:t>
            </a:r>
            <a:r>
              <a:rPr lang="en-US" altLang="zh-CN" sz="2400" dirty="0">
                <a:solidFill>
                  <a:srgbClr val="C00000"/>
                </a:solidFill>
              </a:rPr>
              <a:t>groups </a:t>
            </a:r>
            <a:r>
              <a:rPr lang="zh-CN" altLang="en-US" sz="2400" dirty="0">
                <a:solidFill>
                  <a:srgbClr val="C00000"/>
                </a:solidFill>
              </a:rPr>
              <a:t>查看当前用户所属的组；</a:t>
            </a:r>
            <a:r>
              <a:rPr lang="en-US" altLang="zh-CN" sz="2400">
                <a:solidFill>
                  <a:srgbClr val="C00000"/>
                </a:solidFill>
              </a:rPr>
              <a:t>groups [user] </a:t>
            </a:r>
            <a:r>
              <a:rPr lang="zh-CN" altLang="en-US" sz="2400">
                <a:solidFill>
                  <a:srgbClr val="C00000"/>
                </a:solidFill>
              </a:rPr>
              <a:t>查看</a:t>
            </a:r>
            <a:r>
              <a:rPr lang="en-US" altLang="zh-CN" sz="2400">
                <a:solidFill>
                  <a:srgbClr val="C00000"/>
                </a:solidFill>
              </a:rPr>
              <a:t>[user]</a:t>
            </a:r>
            <a:r>
              <a:rPr lang="zh-CN" altLang="en-US" sz="2400">
                <a:solidFill>
                  <a:srgbClr val="C00000"/>
                </a:solidFill>
              </a:rPr>
              <a:t>所属</a:t>
            </a:r>
            <a:r>
              <a:rPr lang="zh-CN" altLang="en-US" sz="2400" dirty="0">
                <a:solidFill>
                  <a:srgbClr val="C00000"/>
                </a:solidFill>
              </a:rPr>
              <a:t>的</a:t>
            </a:r>
            <a:r>
              <a:rPr lang="zh-CN" altLang="en-US" sz="2400">
                <a:solidFill>
                  <a:srgbClr val="C00000"/>
                </a:solidFill>
              </a:rPr>
              <a:t>组；</a:t>
            </a:r>
            <a:r>
              <a:rPr lang="en-US" altLang="zh-CN" sz="2400">
                <a:solidFill>
                  <a:srgbClr val="C00000"/>
                </a:solidFill>
              </a:rPr>
              <a:t>id  [user] </a:t>
            </a:r>
            <a:r>
              <a:rPr lang="zh-CN" altLang="en-US" sz="2400">
                <a:solidFill>
                  <a:srgbClr val="C00000"/>
                </a:solidFill>
              </a:rPr>
              <a:t>同时查看用户信息和组信息</a:t>
            </a:r>
            <a:endParaRPr lang="en-US" altLang="zh-CN" sz="2400" dirty="0">
              <a:solidFill>
                <a:srgbClr val="C00000"/>
              </a:solidFill>
            </a:endParaRPr>
          </a:p>
          <a:p>
            <a:endParaRPr lang="en-US" altLang="zh-CN" sz="2000" dirty="0"/>
          </a:p>
          <a:p>
            <a:endParaRPr lang="en-US" altLang="zh-CN" sz="2000" dirty="0"/>
          </a:p>
        </p:txBody>
      </p:sp>
      <p:pic>
        <p:nvPicPr>
          <p:cNvPr id="5" name="图片 4">
            <a:extLst>
              <a:ext uri="{FF2B5EF4-FFF2-40B4-BE49-F238E27FC236}">
                <a16:creationId xmlns:a16="http://schemas.microsoft.com/office/drawing/2014/main" id="{D8EFE96A-556A-4008-9FBB-B13539F6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146" y="4139739"/>
            <a:ext cx="4280969" cy="2443430"/>
          </a:xfrm>
          <a:prstGeom prst="rect">
            <a:avLst/>
          </a:prstGeom>
        </p:spPr>
      </p:pic>
    </p:spTree>
    <p:extLst>
      <p:ext uri="{BB962C8B-B14F-4D97-AF65-F5344CB8AC3E}">
        <p14:creationId xmlns:p14="http://schemas.microsoft.com/office/powerpoint/2010/main" val="126082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root</a:t>
            </a:r>
            <a:r>
              <a:rPr lang="zh-CN" altLang="en-US" sz="2400" dirty="0"/>
              <a:t>用户具有最高权限，它的</a:t>
            </a:r>
            <a:r>
              <a:rPr lang="en-US" altLang="zh-CN" sz="2400" dirty="0"/>
              <a:t>UID</a:t>
            </a:r>
            <a:r>
              <a:rPr lang="zh-CN" altLang="en-US" sz="2400" dirty="0"/>
              <a:t>是</a:t>
            </a:r>
            <a:r>
              <a:rPr lang="en-US" altLang="zh-CN" sz="2400" dirty="0"/>
              <a:t>0</a:t>
            </a:r>
            <a:r>
              <a:rPr lang="zh-CN" altLang="en-US" sz="2400" dirty="0"/>
              <a:t>。在</a:t>
            </a:r>
            <a:r>
              <a:rPr lang="en-US" altLang="zh-CN" sz="2400" dirty="0"/>
              <a:t>Ubuntu</a:t>
            </a:r>
            <a:r>
              <a:rPr lang="zh-CN" altLang="en-US" sz="2400" dirty="0"/>
              <a:t>上以</a:t>
            </a:r>
            <a:r>
              <a:rPr lang="en-US" altLang="zh-CN" sz="2400" dirty="0"/>
              <a:t>root</a:t>
            </a:r>
            <a:r>
              <a:rPr lang="zh-CN" altLang="en-US" sz="2400" dirty="0"/>
              <a:t>用户登录时提示符会变成</a:t>
            </a:r>
            <a:r>
              <a:rPr lang="en-US" altLang="zh-CN" sz="2400" dirty="0"/>
              <a:t>#</a:t>
            </a:r>
            <a:r>
              <a:rPr lang="zh-CN" altLang="en-US" sz="2400" dirty="0"/>
              <a:t>，其他用户提示符是</a:t>
            </a:r>
            <a:r>
              <a:rPr lang="en-US" altLang="zh-CN" sz="2400" dirty="0"/>
              <a:t>$</a:t>
            </a:r>
            <a:r>
              <a:rPr lang="zh-CN" altLang="en-US" sz="2400" dirty="0"/>
              <a:t>。</a:t>
            </a:r>
            <a:endParaRPr lang="en-US" altLang="zh-CN" sz="2400" dirty="0"/>
          </a:p>
          <a:p>
            <a:endParaRPr lang="en-US" altLang="zh-CN" sz="2400" dirty="0"/>
          </a:p>
          <a:p>
            <a:r>
              <a:rPr lang="zh-CN" altLang="en-US" sz="2400" dirty="0"/>
              <a:t>经常有人把</a:t>
            </a:r>
            <a:r>
              <a:rPr lang="en-US" altLang="zh-CN" sz="2400" dirty="0"/>
              <a:t>root</a:t>
            </a:r>
            <a:r>
              <a:rPr lang="zh-CN" altLang="en-US" sz="2400" dirty="0"/>
              <a:t>和</a:t>
            </a:r>
            <a:r>
              <a:rPr lang="en-US" altLang="zh-CN" sz="2400" dirty="0"/>
              <a:t>Windows</a:t>
            </a:r>
            <a:r>
              <a:rPr lang="zh-CN" altLang="en-US" sz="2400" dirty="0"/>
              <a:t>下的</a:t>
            </a:r>
            <a:r>
              <a:rPr lang="en-US" altLang="zh-CN" sz="2400" dirty="0"/>
              <a:t>administrator</a:t>
            </a:r>
            <a:r>
              <a:rPr lang="zh-CN" altLang="en-US" sz="2400" dirty="0"/>
              <a:t>做对比，表面上看二者都是系统最高级别管理员，但是它们其实是有区别的。</a:t>
            </a:r>
            <a:r>
              <a:rPr lang="en-US" altLang="zh-CN" sz="2400" dirty="0"/>
              <a:t>Windows</a:t>
            </a:r>
            <a:r>
              <a:rPr lang="zh-CN" altLang="en-US" sz="2400" dirty="0"/>
              <a:t>下有</a:t>
            </a:r>
            <a:r>
              <a:rPr lang="en-US" altLang="zh-CN" sz="2400" dirty="0"/>
              <a:t>SYSTEM</a:t>
            </a:r>
            <a:r>
              <a:rPr lang="zh-CN" altLang="en-US" sz="2400" dirty="0"/>
              <a:t>用户，</a:t>
            </a:r>
            <a:r>
              <a:rPr lang="en-US" altLang="zh-CN" sz="2400" dirty="0"/>
              <a:t>SYSTEM</a:t>
            </a:r>
            <a:r>
              <a:rPr lang="zh-CN" altLang="en-US" sz="2400" dirty="0"/>
              <a:t>才是最高权限用户，但仅限系统自己使用，</a:t>
            </a:r>
            <a:r>
              <a:rPr lang="en-US" altLang="zh-CN" sz="2400" dirty="0"/>
              <a:t>administrator</a:t>
            </a:r>
            <a:r>
              <a:rPr lang="zh-CN" altLang="en-US" sz="2400" dirty="0"/>
              <a:t>的权限也没有</a:t>
            </a:r>
            <a:r>
              <a:rPr lang="en-US" altLang="zh-CN" sz="2400" dirty="0"/>
              <a:t>SYSTEM</a:t>
            </a:r>
            <a:r>
              <a:rPr lang="zh-CN" altLang="en-US" sz="2400" dirty="0"/>
              <a:t>的权限大。而</a:t>
            </a:r>
            <a:r>
              <a:rPr lang="en-US" altLang="zh-CN" sz="2400" dirty="0"/>
              <a:t>Linux</a:t>
            </a:r>
            <a:r>
              <a:rPr lang="zh-CN" altLang="en-US" sz="2400" dirty="0"/>
              <a:t>下的</a:t>
            </a:r>
            <a:r>
              <a:rPr lang="en-US" altLang="zh-CN" sz="2400" dirty="0"/>
              <a:t>root</a:t>
            </a:r>
            <a:r>
              <a:rPr lang="zh-CN" altLang="en-US" sz="2400" dirty="0"/>
              <a:t>用户可以做一切事情，甚至可以直接毁掉整个系统。</a:t>
            </a:r>
            <a:endParaRPr lang="en-US" altLang="zh-CN" sz="2400" dirty="0"/>
          </a:p>
          <a:p>
            <a:endParaRPr lang="en-US" altLang="zh-CN" sz="2400" dirty="0"/>
          </a:p>
          <a:p>
            <a:r>
              <a:rPr lang="zh-CN" altLang="en-US" sz="2400" dirty="0"/>
              <a:t>可以修改 </a:t>
            </a:r>
            <a:r>
              <a:rPr lang="en-US" altLang="zh-CN" sz="2400" dirty="0"/>
              <a:t>/etc/</a:t>
            </a:r>
            <a:r>
              <a:rPr lang="en-US" altLang="zh-CN" sz="2400" dirty="0" err="1"/>
              <a:t>passwd</a:t>
            </a:r>
            <a:r>
              <a:rPr lang="en-US" altLang="zh-CN" sz="2400" dirty="0"/>
              <a:t> </a:t>
            </a:r>
            <a:r>
              <a:rPr lang="zh-CN" altLang="en-US" sz="2400" dirty="0"/>
              <a:t>文件中的</a:t>
            </a:r>
            <a:r>
              <a:rPr lang="en-US" altLang="zh-CN" sz="2400" dirty="0" err="1"/>
              <a:t>uid</a:t>
            </a:r>
            <a:r>
              <a:rPr lang="zh-CN" altLang="en-US" sz="2400" dirty="0"/>
              <a:t>为</a:t>
            </a:r>
            <a:r>
              <a:rPr lang="en-US" altLang="zh-CN" sz="2400" dirty="0"/>
              <a:t>0</a:t>
            </a:r>
            <a:r>
              <a:rPr lang="zh-CN" altLang="en-US" sz="2400" dirty="0"/>
              <a:t>，使普通用户获得和</a:t>
            </a:r>
            <a:r>
              <a:rPr lang="en-US" altLang="zh-CN" sz="2400" dirty="0"/>
              <a:t>root</a:t>
            </a:r>
            <a:r>
              <a:rPr lang="zh-CN" altLang="en-US" sz="2400" dirty="0"/>
              <a:t>一样的权限。</a:t>
            </a:r>
            <a:endParaRPr lang="en-US" altLang="zh-CN" sz="24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Autofit/>
          </a:bodyPr>
          <a:lstStyle/>
          <a:p>
            <a:r>
              <a:rPr lang="en-US" altLang="zh-CN" sz="2400" dirty="0" err="1"/>
              <a:t>su</a:t>
            </a:r>
            <a:r>
              <a:rPr lang="zh-CN" altLang="en-US" sz="2400" dirty="0"/>
              <a:t>：</a:t>
            </a:r>
            <a:r>
              <a:rPr lang="en-US" altLang="zh-CN" sz="2400" dirty="0"/>
              <a:t>( switch user</a:t>
            </a:r>
            <a:r>
              <a:rPr lang="zh-CN" altLang="en-US" sz="2400" dirty="0"/>
              <a:t>切换用户</a:t>
            </a:r>
            <a:r>
              <a:rPr lang="en-US" altLang="zh-CN" sz="2400" dirty="0"/>
              <a:t>)</a:t>
            </a:r>
            <a:r>
              <a:rPr lang="zh-CN" altLang="en-US" sz="2400" dirty="0"/>
              <a:t>，可让一个普通用户切换为超级用户或其他用户，并可临时拥有所切换用户的权限，切换时需输入要切换用户的密码；也可以让超级用户切换为普通用户，临时以低权限身份处理事务，切换时无需输入</a:t>
            </a:r>
            <a:r>
              <a:rPr lang="zh-CN" altLang="en-US" sz="2400"/>
              <a:t>密码。</a:t>
            </a:r>
            <a:endParaRPr lang="en-US" altLang="zh-CN" sz="2400" dirty="0"/>
          </a:p>
          <a:p>
            <a:r>
              <a:rPr lang="zh-CN" altLang="en-US" sz="2400" dirty="0"/>
              <a:t>用法：</a:t>
            </a:r>
            <a:r>
              <a:rPr lang="en-US" altLang="zh-CN" sz="2400" dirty="0"/>
              <a:t> </a:t>
            </a:r>
            <a:r>
              <a:rPr lang="en-US" altLang="zh-CN" sz="2400" dirty="0" err="1"/>
              <a:t>su</a:t>
            </a:r>
            <a:r>
              <a:rPr lang="en-US" altLang="zh-CN" sz="2400" dirty="0"/>
              <a:t> [</a:t>
            </a:r>
            <a:r>
              <a:rPr lang="zh-CN" altLang="en-US" sz="2400" dirty="0"/>
              <a:t>选项</a:t>
            </a:r>
            <a:r>
              <a:rPr lang="en-US" altLang="zh-CN" sz="2400" dirty="0"/>
              <a:t>] [</a:t>
            </a:r>
            <a:r>
              <a:rPr lang="zh-CN" altLang="en-US" sz="2400" dirty="0"/>
              <a:t>用户名</a:t>
            </a:r>
            <a:r>
              <a:rPr lang="en-US" altLang="zh-CN" sz="2400" dirty="0"/>
              <a:t>] </a:t>
            </a:r>
            <a:r>
              <a:rPr lang="zh-CN" altLang="en-US" sz="2400" dirty="0"/>
              <a:t>。后边不</a:t>
            </a:r>
            <a:r>
              <a:rPr lang="zh-CN" altLang="en-US" sz="2400"/>
              <a:t>带 </a:t>
            </a:r>
            <a:r>
              <a:rPr lang="en-US" altLang="zh-CN" sz="2400"/>
              <a:t>username </a:t>
            </a:r>
            <a:r>
              <a:rPr lang="zh-CN" altLang="en-US" sz="2400" dirty="0"/>
              <a:t>使用时，</a:t>
            </a:r>
            <a:r>
              <a:rPr lang="en-US" altLang="zh-CN" sz="2400" dirty="0" err="1"/>
              <a:t>su</a:t>
            </a:r>
            <a:r>
              <a:rPr lang="en-US" altLang="zh-CN" sz="2400" dirty="0"/>
              <a:t> </a:t>
            </a:r>
            <a:r>
              <a:rPr lang="zh-CN" altLang="en-US" sz="2400"/>
              <a:t>默认会切换到超级</a:t>
            </a:r>
            <a:r>
              <a:rPr lang="zh-CN" altLang="en-US" sz="2400" dirty="0"/>
              <a:t>用户。</a:t>
            </a:r>
            <a:endParaRPr lang="en-US" altLang="zh-CN" sz="2400" dirty="0"/>
          </a:p>
          <a:p>
            <a:r>
              <a:rPr lang="zh-CN" altLang="en-US" sz="2400" dirty="0"/>
              <a:t>带 </a:t>
            </a:r>
            <a:r>
              <a:rPr lang="en-US" altLang="zh-CN" sz="2400" dirty="0"/>
              <a:t>-</a:t>
            </a:r>
            <a:r>
              <a:rPr lang="zh-CN" altLang="en-US" sz="2400" dirty="0"/>
              <a:t>，</a:t>
            </a:r>
            <a:r>
              <a:rPr lang="en-US" altLang="zh-CN" sz="2400" dirty="0"/>
              <a:t>-l</a:t>
            </a:r>
            <a:r>
              <a:rPr lang="zh-CN" altLang="en-US" sz="2400" dirty="0"/>
              <a:t>，</a:t>
            </a:r>
            <a:r>
              <a:rPr lang="en-US" altLang="zh-CN" sz="2400" dirty="0"/>
              <a:t>--</a:t>
            </a:r>
            <a:r>
              <a:rPr lang="en-US" altLang="zh-CN" sz="2400"/>
              <a:t>login </a:t>
            </a:r>
            <a:r>
              <a:rPr lang="zh-CN" altLang="en-US" sz="2400"/>
              <a:t>选项可以切换到其他用户，示例：</a:t>
            </a:r>
            <a:endParaRPr lang="en-US" altLang="zh-CN" sz="2400"/>
          </a:p>
          <a:p>
            <a:pPr marL="457200" lvl="1" indent="0">
              <a:buNone/>
            </a:pPr>
            <a:r>
              <a:rPr lang="en-US" altLang="zh-CN"/>
              <a:t>su - oklinux</a:t>
            </a:r>
            <a:endParaRPr lang="en-US" altLang="zh-CN" dirty="0"/>
          </a:p>
          <a:p>
            <a:r>
              <a:rPr lang="en-US" altLang="zh-CN" sz="2400" dirty="0" err="1"/>
              <a:t>su</a:t>
            </a:r>
            <a:r>
              <a:rPr lang="en-US" altLang="zh-CN" sz="2400" dirty="0"/>
              <a:t> root</a:t>
            </a:r>
            <a:r>
              <a:rPr lang="zh-CN" altLang="en-US" sz="2400" dirty="0"/>
              <a:t>和</a:t>
            </a:r>
            <a:r>
              <a:rPr lang="en-US" altLang="zh-CN" sz="2400" dirty="0" err="1"/>
              <a:t>su</a:t>
            </a:r>
            <a:r>
              <a:rPr lang="zh-CN" altLang="en-US" sz="2400" dirty="0"/>
              <a:t>一样，切换后以</a:t>
            </a:r>
            <a:r>
              <a:rPr lang="en-US" altLang="zh-CN" sz="2400" dirty="0"/>
              <a:t>root</a:t>
            </a:r>
            <a:r>
              <a:rPr lang="zh-CN" altLang="en-US" sz="2400" dirty="0"/>
              <a:t>身份执行命令，但当前工作</a:t>
            </a:r>
            <a:r>
              <a:rPr lang="zh-CN" altLang="en-US" sz="2400"/>
              <a:t>目录不变。</a:t>
            </a:r>
            <a:endParaRPr lang="en-US" altLang="zh-CN" sz="24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2993</TotalTime>
  <Words>1686</Words>
  <Application>Microsoft Office PowerPoint</Application>
  <PresentationFormat>宽屏</PresentationFormat>
  <Paragraphs>109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等线</vt:lpstr>
      <vt:lpstr>等线 Light</vt:lpstr>
      <vt:lpstr>华文仿宋</vt:lpstr>
      <vt:lpstr>Arial</vt:lpstr>
      <vt:lpstr>Tahoma</vt:lpstr>
      <vt:lpstr>linux-common</vt:lpstr>
      <vt:lpstr>linux-empty</vt:lpstr>
      <vt:lpstr>《Linux基础》</vt:lpstr>
      <vt:lpstr>用户与权限的问题</vt:lpstr>
      <vt:lpstr>用户的概述</vt:lpstr>
      <vt:lpstr>用户信息文件 passwd</vt:lpstr>
      <vt:lpstr>用户密码信息文件 shadow</vt:lpstr>
      <vt:lpstr>组的概念</vt:lpstr>
      <vt:lpstr>组信息文件 group</vt:lpstr>
      <vt:lpstr>root用户</vt:lpstr>
      <vt:lpstr>su</vt:lpstr>
      <vt:lpstr>sudo</vt:lpstr>
      <vt:lpstr>设置密码</vt:lpstr>
      <vt:lpstr>添加用户：adduser</vt:lpstr>
      <vt:lpstr>删除用户：deluser</vt:lpstr>
      <vt:lpstr>创建组以及删除组</vt:lpstr>
      <vt:lpstr>其他命令示例</vt:lpstr>
      <vt:lpstr>本节课任务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437</cp:revision>
  <dcterms:created xsi:type="dcterms:W3CDTF">2017-12-13T00:04:01Z</dcterms:created>
  <dcterms:modified xsi:type="dcterms:W3CDTF">2018-04-01T23:36:12Z</dcterms:modified>
</cp:coreProperties>
</file>