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72" r:id="rId5"/>
    <p:sldId id="271" r:id="rId6"/>
    <p:sldId id="263" r:id="rId7"/>
    <p:sldId id="266" r:id="rId8"/>
    <p:sldId id="274" r:id="rId9"/>
    <p:sldId id="273" r:id="rId10"/>
    <p:sldId id="276" r:id="rId11"/>
    <p:sldId id="268" r:id="rId12"/>
    <p:sldId id="270" r:id="rId13"/>
    <p:sldId id="27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第七讲 文件编辑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默认安装的</a:t>
            </a:r>
            <a:r>
              <a:rPr lang="en-US" altLang="zh-CN" sz="2400" dirty="0"/>
              <a:t>vim</a:t>
            </a:r>
            <a:r>
              <a:rPr lang="zh-CN" altLang="en-US" sz="2400" dirty="0"/>
              <a:t>配置文件在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在用户主目录下，创建</a:t>
            </a:r>
            <a:r>
              <a:rPr lang="en-US" altLang="zh-CN" sz="2400" dirty="0"/>
              <a:t>.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文件也是</a:t>
            </a:r>
            <a:r>
              <a:rPr lang="en-US" altLang="zh-CN" sz="2400" dirty="0"/>
              <a:t>vim</a:t>
            </a:r>
            <a:r>
              <a:rPr lang="zh-CN" altLang="en-US" sz="2400" dirty="0"/>
              <a:t>默认读取的配置文件。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vim</a:t>
            </a:r>
            <a:r>
              <a:rPr lang="zh-CN" altLang="en-US" sz="2400" dirty="0"/>
              <a:t>在启动时会先读取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，然后是</a:t>
            </a:r>
            <a:r>
              <a:rPr lang="en-US" altLang="zh-CN" sz="2400" dirty="0"/>
              <a:t>.</a:t>
            </a:r>
            <a:r>
              <a:rPr lang="en-US" altLang="zh-CN" sz="2400" dirty="0" err="1"/>
              <a:t>vimrc</a:t>
            </a:r>
            <a:r>
              <a:rPr lang="en-US" altLang="zh-CN" sz="2400" dirty="0"/>
              <a:t> </a:t>
            </a:r>
            <a:r>
              <a:rPr lang="zh-CN" altLang="en-US" sz="2400" dirty="0"/>
              <a:t>，重复的配置，</a:t>
            </a:r>
            <a:r>
              <a:rPr lang="en-US" altLang="zh-CN" sz="2400" dirty="0"/>
              <a:t>.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会覆盖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的配置。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4526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vim</a:t>
            </a:r>
            <a:r>
              <a:rPr lang="zh-CN" altLang="en-US" dirty="0"/>
              <a:t>中运行本地命令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输入</a:t>
            </a:r>
            <a:r>
              <a:rPr lang="en-US" altLang="zh-CN" sz="2400"/>
              <a:t>:!</a:t>
            </a:r>
            <a:r>
              <a:rPr lang="en-US" altLang="zh-CN" sz="2400">
                <a:latin typeface="Consolas" panose="020B0609020204030204" pitchFamily="49" charset="0"/>
                <a:cs typeface="Courier New" panose="02070309020205020404" pitchFamily="49" charset="0"/>
              </a:rPr>
              <a:t>ls</a:t>
            </a:r>
            <a:r>
              <a:rPr lang="zh-CN" altLang="en-US" sz="2400"/>
              <a:t>查看</a:t>
            </a:r>
            <a:r>
              <a:rPr lang="zh-CN" altLang="en-US" sz="2400" dirty="0"/>
              <a:t>效果。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/>
              <a:t>:!</a:t>
            </a:r>
            <a:r>
              <a:rPr lang="zh-CN" altLang="en-US" sz="2400"/>
              <a:t>后面</a:t>
            </a:r>
            <a:r>
              <a:rPr lang="zh-CN" altLang="en-US" sz="2400" dirty="0"/>
              <a:t>跟命令名称。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完成后会退出到</a:t>
            </a:r>
            <a:r>
              <a:rPr lang="en-US" altLang="zh-CN" sz="2400" dirty="0"/>
              <a:t>Vim</a:t>
            </a:r>
            <a:r>
              <a:rPr lang="zh-CN" altLang="en-US" sz="2400"/>
              <a:t>环境。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这种方式可以在不退出</a:t>
            </a:r>
            <a:r>
              <a:rPr lang="en-US" altLang="zh-CN" sz="2400"/>
              <a:t>vim</a:t>
            </a:r>
            <a:r>
              <a:rPr lang="zh-CN" altLang="en-US" sz="2400"/>
              <a:t>的情况下执行其他操作。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0237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本节课任务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获取</a:t>
            </a:r>
            <a:r>
              <a:rPr lang="en-US" altLang="zh-CN" sz="2400"/>
              <a:t>/var/dpkg/available </a:t>
            </a:r>
            <a:r>
              <a:rPr lang="zh-CN" altLang="en-US" sz="2400"/>
              <a:t>的内容保存到</a:t>
            </a:r>
            <a:r>
              <a:rPr lang="en-US" altLang="zh-CN" sz="2400"/>
              <a:t>tmp/pkg</a:t>
            </a:r>
          </a:p>
          <a:p>
            <a:endParaRPr lang="en-US" altLang="zh-CN" sz="2400"/>
          </a:p>
          <a:p>
            <a:r>
              <a:rPr lang="zh-CN" altLang="en-US" sz="2400"/>
              <a:t>使用</a:t>
            </a:r>
            <a:r>
              <a:rPr lang="en-US" altLang="zh-CN" sz="2400"/>
              <a:t>vim</a:t>
            </a:r>
            <a:r>
              <a:rPr lang="zh-CN" altLang="en-US" sz="2400"/>
              <a:t>打开文件，替换所有的</a:t>
            </a:r>
            <a:r>
              <a:rPr lang="en-US" altLang="zh-CN" sz="2400"/>
              <a:t>Package</a:t>
            </a:r>
            <a:r>
              <a:rPr lang="zh-CN" altLang="en-US" sz="2400"/>
              <a:t>为</a:t>
            </a:r>
            <a:r>
              <a:rPr lang="en-US" altLang="zh-CN" sz="2400"/>
              <a:t>Program</a:t>
            </a:r>
          </a:p>
          <a:p>
            <a:endParaRPr lang="en-US" altLang="zh-CN" sz="2400"/>
          </a:p>
          <a:p>
            <a:r>
              <a:rPr lang="zh-CN" altLang="en-US" sz="2400"/>
              <a:t>保存并退出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思考：使用</a:t>
            </a:r>
            <a:r>
              <a:rPr lang="en-US" altLang="zh-CN" sz="2400"/>
              <a:t>vim</a:t>
            </a:r>
            <a:r>
              <a:rPr lang="zh-CN" altLang="en-US" sz="2400"/>
              <a:t>编写</a:t>
            </a:r>
            <a:r>
              <a:rPr lang="en-US" altLang="zh-CN" sz="2400"/>
              <a:t>Python</a:t>
            </a:r>
            <a:r>
              <a:rPr lang="zh-CN" altLang="en-US" sz="2400"/>
              <a:t>程序，路径为：</a:t>
            </a:r>
            <a:r>
              <a:rPr lang="en-US" altLang="zh-CN" sz="2400"/>
              <a:t>py/a.py</a:t>
            </a:r>
            <a:r>
              <a:rPr lang="zh-CN" altLang="en-US" sz="2400"/>
              <a:t>，但是程序写完之后，发现</a:t>
            </a:r>
            <a:r>
              <a:rPr lang="en-US" altLang="zh-CN" sz="2400"/>
              <a:t>py</a:t>
            </a:r>
            <a:r>
              <a:rPr lang="zh-CN" altLang="en-US" sz="2400"/>
              <a:t>目录不存在，无法保存，此时如何在不退出</a:t>
            </a:r>
            <a:r>
              <a:rPr lang="en-US" altLang="zh-CN" sz="2400"/>
              <a:t>vim</a:t>
            </a:r>
            <a:r>
              <a:rPr lang="zh-CN" altLang="en-US" sz="2400"/>
              <a:t>的情况下保存文件？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9050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本次课程主要讲解两个工具的使用：</a:t>
            </a:r>
            <a:r>
              <a:rPr lang="en-US" altLang="zh-CN" sz="2400" dirty="0" err="1"/>
              <a:t>nano</a:t>
            </a:r>
            <a:r>
              <a:rPr lang="zh-CN" altLang="en-US" sz="2400" dirty="0"/>
              <a:t>和</a:t>
            </a:r>
            <a:r>
              <a:rPr lang="en-US" altLang="zh-CN" sz="2400" dirty="0"/>
              <a:t>vim</a:t>
            </a:r>
            <a:r>
              <a:rPr lang="zh-CN" altLang="en-US" sz="2400" dirty="0"/>
              <a:t>。这两个都是终端模式的编辑器。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nano</a:t>
            </a:r>
            <a:r>
              <a:rPr lang="zh-CN" altLang="en-US" sz="2400" dirty="0"/>
              <a:t>是</a:t>
            </a:r>
            <a:r>
              <a:rPr lang="en-US" altLang="zh-CN" sz="2400" dirty="0"/>
              <a:t>Ubuntu</a:t>
            </a:r>
            <a:r>
              <a:rPr lang="zh-CN" altLang="en-US" sz="2400" dirty="0"/>
              <a:t>自带的一个文本编辑工具。使用上相对简单，但是功能也很强大。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nano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nano</a:t>
            </a:r>
            <a:r>
              <a:rPr lang="en-US" altLang="zh-CN" sz="2400" dirty="0"/>
              <a:t>  [FILE NAME]</a:t>
            </a:r>
            <a:r>
              <a:rPr lang="zh-CN" altLang="en-US" sz="2400" dirty="0"/>
              <a:t>就可以打开一个文件，如果不存在则会创建。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nano</a:t>
            </a:r>
            <a:r>
              <a:rPr lang="zh-CN" altLang="en-US" sz="2400" dirty="0"/>
              <a:t>是打开文件就可以直接编辑的，并且默认启动后窗口底部会显示常用快捷键选项。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编辑快捷键：</a:t>
            </a:r>
            <a:r>
              <a:rPr lang="en-US" altLang="zh-CN" sz="2400" dirty="0" err="1"/>
              <a:t>Ctrl+O</a:t>
            </a:r>
            <a:r>
              <a:rPr lang="zh-CN" altLang="en-US" sz="2400" dirty="0"/>
              <a:t>写入，</a:t>
            </a:r>
            <a:r>
              <a:rPr lang="en-US" altLang="zh-CN" sz="2400" dirty="0" err="1"/>
              <a:t>Ctrl+X</a:t>
            </a:r>
            <a:r>
              <a:rPr lang="zh-CN" altLang="en-US" sz="2400"/>
              <a:t>退出。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配置文件：</a:t>
            </a:r>
            <a:r>
              <a:rPr lang="en-US" altLang="zh-CN" sz="2400"/>
              <a:t>/etc/nanorc</a:t>
            </a:r>
            <a:r>
              <a:rPr lang="zh-CN" altLang="en-US" sz="240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7534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vim</a:t>
            </a:r>
            <a:r>
              <a:rPr lang="zh-CN" altLang="en-US"/>
              <a:t>与</a:t>
            </a:r>
            <a:r>
              <a:rPr lang="en-US" altLang="zh-CN" dirty="0"/>
              <a:t>v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终端字符模式运行的文本编辑器。</a:t>
            </a:r>
            <a:endParaRPr lang="en-US" altLang="zh-CN" sz="2400" dirty="0"/>
          </a:p>
          <a:p>
            <a:r>
              <a:rPr lang="en-US" altLang="zh-CN" sz="2400" dirty="0"/>
              <a:t>v</a:t>
            </a:r>
            <a:r>
              <a:rPr lang="en-US" altLang="zh-CN" sz="2400"/>
              <a:t>i</a:t>
            </a:r>
            <a:r>
              <a:rPr lang="zh-CN" altLang="en-US" sz="2400" dirty="0"/>
              <a:t>最初由加州大学伯克利分校</a:t>
            </a:r>
            <a:r>
              <a:rPr lang="en-US" altLang="zh-CN" sz="2400" dirty="0" err="1"/>
              <a:t>Bill·Joy</a:t>
            </a:r>
            <a:r>
              <a:rPr lang="zh-CN" altLang="en-US" sz="2400" dirty="0"/>
              <a:t>创建。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v</a:t>
            </a:r>
            <a:r>
              <a:rPr lang="en-US" altLang="zh-CN" sz="2400"/>
              <a:t>i</a:t>
            </a:r>
            <a:r>
              <a:rPr lang="zh-CN" altLang="en-US" sz="2400" dirty="0"/>
              <a:t>提供三种模式：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000" dirty="0"/>
              <a:t>命令模式：输入命令对文档等进行操作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输入模式：编辑文本，左下角显</a:t>
            </a:r>
            <a:r>
              <a:rPr lang="en-US" altLang="zh-CN" sz="2000" dirty="0"/>
              <a:t>--INSERT--</a:t>
            </a:r>
          </a:p>
          <a:p>
            <a:pPr marL="457200" lvl="1" indent="0">
              <a:buNone/>
            </a:pPr>
            <a:r>
              <a:rPr lang="zh-CN" altLang="en-US" sz="2000" dirty="0"/>
              <a:t>底行模式：输入</a:t>
            </a:r>
            <a:r>
              <a:rPr lang="en-US" altLang="zh-CN" sz="2000" dirty="0"/>
              <a:t>:</a:t>
            </a:r>
            <a:r>
              <a:rPr lang="zh-CN" altLang="en-US" sz="2000" dirty="0"/>
              <a:t>会在文档最后一行显示：并等待输入命令，执行完成后会自动返回命令模式。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en-US" altLang="zh-CN" sz="2400"/>
              <a:t>vim</a:t>
            </a:r>
            <a:r>
              <a:rPr lang="zh-CN" altLang="en-US" sz="2400"/>
              <a:t>是</a:t>
            </a:r>
            <a:r>
              <a:rPr lang="en-US" altLang="zh-CN" sz="2400" dirty="0"/>
              <a:t>v</a:t>
            </a:r>
            <a:r>
              <a:rPr lang="en-US" altLang="zh-CN" sz="2400"/>
              <a:t>i</a:t>
            </a:r>
            <a:r>
              <a:rPr lang="zh-CN" altLang="en-US" sz="2400" dirty="0"/>
              <a:t>的增强</a:t>
            </a:r>
            <a:r>
              <a:rPr lang="zh-CN" altLang="en-US" sz="2400"/>
              <a:t>版，支持配色主题，有大量插件，可以打造强大的</a:t>
            </a:r>
            <a:r>
              <a:rPr lang="en-US" altLang="zh-CN" sz="2400"/>
              <a:t>IDE</a:t>
            </a:r>
            <a:r>
              <a:rPr lang="zh-CN" altLang="en-US" sz="2400"/>
              <a:t>环境。并且</a:t>
            </a:r>
            <a:r>
              <a:rPr lang="zh-CN" altLang="en-US" sz="2400" dirty="0"/>
              <a:t>提供了</a:t>
            </a:r>
            <a:r>
              <a:rPr lang="en-US" altLang="zh-CN" sz="2400" dirty="0"/>
              <a:t>Windows</a:t>
            </a:r>
            <a:r>
              <a:rPr lang="zh-CN" altLang="en-US" sz="2400" dirty="0"/>
              <a:t>版本的支持，同时</a:t>
            </a:r>
            <a:r>
              <a:rPr lang="en-US" altLang="zh-CN" sz="2400" dirty="0"/>
              <a:t>vim</a:t>
            </a:r>
            <a:r>
              <a:rPr lang="zh-CN" altLang="en-US" sz="2400" dirty="0"/>
              <a:t>支持</a:t>
            </a:r>
            <a:r>
              <a:rPr lang="en-US" altLang="zh-CN" sz="2400" dirty="0"/>
              <a:t>GUI</a:t>
            </a:r>
            <a:r>
              <a:rPr lang="zh-CN" altLang="en-US" sz="2400" dirty="0"/>
              <a:t>模式。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4547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altLang="zh-CN"/>
              <a:t>im</a:t>
            </a:r>
            <a:r>
              <a:rPr lang="zh-CN" altLang="en-US" dirty="0"/>
              <a:t>安装与启动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Ubuntu</a:t>
            </a:r>
            <a:r>
              <a:rPr lang="zh-CN" altLang="en-US" sz="2400" dirty="0"/>
              <a:t>默认会提供</a:t>
            </a:r>
            <a:r>
              <a:rPr lang="en-US" altLang="zh-CN" sz="2400" dirty="0" err="1"/>
              <a:t>vim.tiny</a:t>
            </a:r>
            <a:r>
              <a:rPr lang="zh-CN" altLang="en-US" sz="2400" dirty="0"/>
              <a:t>版本</a:t>
            </a:r>
            <a:r>
              <a:rPr lang="zh-CN" altLang="en-US" sz="2400"/>
              <a:t>，而几乎所有</a:t>
            </a:r>
            <a:r>
              <a:rPr lang="en-US" altLang="zh-CN" sz="2400"/>
              <a:t>Linux</a:t>
            </a:r>
            <a:r>
              <a:rPr lang="zh-CN" altLang="en-US" sz="2400" dirty="0"/>
              <a:t>发行版会提供</a:t>
            </a:r>
            <a:r>
              <a:rPr lang="en-US" altLang="zh-CN" sz="2400"/>
              <a:t>vi</a:t>
            </a:r>
            <a:r>
              <a:rPr lang="zh-CN" altLang="en-US" sz="2400"/>
              <a:t>。</a:t>
            </a:r>
            <a:r>
              <a:rPr lang="en-US" altLang="zh-CN" sz="2400"/>
              <a:t>Ubuntu</a:t>
            </a:r>
            <a:r>
              <a:rPr lang="zh-CN" altLang="en-US" sz="2400"/>
              <a:t>桌面环境会安装</a:t>
            </a:r>
            <a:r>
              <a:rPr lang="en-US" altLang="zh-CN" sz="2400"/>
              <a:t>vim</a:t>
            </a:r>
            <a:r>
              <a:rPr lang="zh-CN" altLang="en-US" sz="2400"/>
              <a:t>。</a:t>
            </a:r>
            <a:endParaRPr lang="en-US" altLang="zh-CN" sz="2400" dirty="0"/>
          </a:p>
          <a:p>
            <a:r>
              <a:rPr lang="zh-CN" altLang="en-US" sz="2400" dirty="0"/>
              <a:t>终端输入</a:t>
            </a:r>
            <a:r>
              <a:rPr lang="en-US" altLang="zh-CN" sz="2400" dirty="0"/>
              <a:t>vi</a:t>
            </a:r>
            <a:r>
              <a:rPr lang="zh-CN" altLang="en-US" sz="2400" dirty="0"/>
              <a:t>或是</a:t>
            </a:r>
            <a:r>
              <a:rPr lang="en-US" altLang="zh-CN" sz="2400" dirty="0" err="1"/>
              <a:t>vim.tiny</a:t>
            </a:r>
            <a:r>
              <a:rPr lang="zh-CN" altLang="en-US" sz="2400" dirty="0"/>
              <a:t>就可以启动编辑器。</a:t>
            </a:r>
            <a:endParaRPr lang="en-US" altLang="zh-CN" sz="2400" dirty="0"/>
          </a:p>
          <a:p>
            <a:r>
              <a:rPr lang="zh-CN" altLang="en-US" sz="2400"/>
              <a:t>如果</a:t>
            </a:r>
            <a:r>
              <a:rPr lang="zh-CN" altLang="en-US" sz="2400" dirty="0"/>
              <a:t>没有安装</a:t>
            </a:r>
            <a:r>
              <a:rPr lang="en-US" altLang="zh-CN" sz="2400" dirty="0"/>
              <a:t>vim</a:t>
            </a:r>
            <a:r>
              <a:rPr lang="zh-CN" altLang="en-US" sz="2400" dirty="0"/>
              <a:t>则运行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apt install vim</a:t>
            </a:r>
            <a:r>
              <a:rPr lang="zh-CN" altLang="en-US" sz="2400" dirty="0"/>
              <a:t>。之后运行</a:t>
            </a:r>
            <a:r>
              <a:rPr lang="en-US" altLang="zh-CN" sz="2400" dirty="0"/>
              <a:t>vim</a:t>
            </a:r>
            <a:r>
              <a:rPr lang="zh-CN" altLang="en-US" sz="2400" dirty="0"/>
              <a:t>即可</a:t>
            </a:r>
            <a:r>
              <a:rPr lang="zh-CN" altLang="en-US" sz="2400"/>
              <a:t>启动。</a:t>
            </a:r>
            <a:endParaRPr lang="en-US" altLang="zh-CN" sz="2400"/>
          </a:p>
          <a:p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vim [filename]</a:t>
            </a:r>
            <a:r>
              <a:rPr lang="zh-CN" altLang="en-US" sz="2400" dirty="0"/>
              <a:t>可以创建文件。</a:t>
            </a:r>
            <a:endParaRPr lang="en-US" altLang="zh-CN" sz="2400" dirty="0"/>
          </a:p>
          <a:p>
            <a:r>
              <a:rPr lang="zh-CN" altLang="en-US" sz="2400" dirty="0"/>
              <a:t>此时进入</a:t>
            </a:r>
            <a:r>
              <a:rPr lang="en-US" altLang="zh-CN" sz="2400" dirty="0"/>
              <a:t>vim</a:t>
            </a:r>
            <a:r>
              <a:rPr lang="zh-CN" altLang="en-US" sz="2400" dirty="0"/>
              <a:t>是命令</a:t>
            </a:r>
            <a:r>
              <a:rPr lang="zh-CN" altLang="en-US" sz="2400"/>
              <a:t>模式。</a:t>
            </a:r>
            <a:endParaRPr lang="en-US" altLang="zh-CN" sz="2400" dirty="0"/>
          </a:p>
          <a:p>
            <a:r>
              <a:rPr lang="en-US" altLang="zh-CN" sz="2400" dirty="0"/>
              <a:t>ESC</a:t>
            </a:r>
            <a:r>
              <a:rPr lang="zh-CN" altLang="en-US" sz="2400" dirty="0"/>
              <a:t>用于模式切换，当在命令模式输入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o</a:t>
            </a:r>
            <a:r>
              <a:rPr lang="zh-CN" altLang="en-US" sz="2400" dirty="0"/>
              <a:t>进行插入操作时，会切换到输入模式，此时按</a:t>
            </a:r>
            <a:r>
              <a:rPr lang="en-US" altLang="zh-CN" sz="2400" dirty="0"/>
              <a:t>ESC</a:t>
            </a:r>
            <a:r>
              <a:rPr lang="zh-CN" altLang="en-US" sz="2400" dirty="0"/>
              <a:t>会回到命令模式。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altLang="zh-CN"/>
              <a:t>im</a:t>
            </a:r>
            <a:r>
              <a:rPr lang="zh-CN" altLang="en-US" dirty="0"/>
              <a:t>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/>
              <a:t>启动</a:t>
            </a:r>
            <a:r>
              <a:rPr lang="en-US" altLang="zh-CN" sz="2400" dirty="0"/>
              <a:t>v</a:t>
            </a:r>
            <a:r>
              <a:rPr lang="en-US" altLang="zh-CN" sz="2400"/>
              <a:t>im</a:t>
            </a:r>
            <a:r>
              <a:rPr lang="zh-CN" altLang="en-US" sz="2400" dirty="0"/>
              <a:t>后，进入命令模式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h</a:t>
            </a:r>
            <a:r>
              <a:rPr lang="zh-CN" altLang="en-US" dirty="0"/>
              <a:t>：光标</a:t>
            </a:r>
            <a:r>
              <a:rPr lang="zh-CN" altLang="en-US"/>
              <a:t>左移，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j</a:t>
            </a:r>
            <a:r>
              <a:rPr lang="zh-CN" altLang="en-US" dirty="0"/>
              <a:t>：</a:t>
            </a:r>
            <a:r>
              <a:rPr lang="zh-CN" altLang="en-US"/>
              <a:t>光标移到下一行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k</a:t>
            </a:r>
            <a:r>
              <a:rPr lang="zh-CN" altLang="en-US" dirty="0"/>
              <a:t>：</a:t>
            </a:r>
            <a:r>
              <a:rPr lang="zh-CN" altLang="en-US"/>
              <a:t>光标移到</a:t>
            </a:r>
            <a:r>
              <a:rPr lang="zh-CN" altLang="en-US" dirty="0"/>
              <a:t>上</a:t>
            </a:r>
            <a:r>
              <a:rPr lang="zh-CN" altLang="en-US"/>
              <a:t>一行，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l</a:t>
            </a:r>
            <a:r>
              <a:rPr lang="zh-CN" altLang="en-US" dirty="0"/>
              <a:t>：光标右移。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X</a:t>
            </a:r>
            <a:r>
              <a:rPr lang="zh-CN" altLang="en-US" dirty="0"/>
              <a:t>：删除前面的</a:t>
            </a:r>
            <a:r>
              <a:rPr lang="zh-CN" altLang="en-US"/>
              <a:t>字符，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x</a:t>
            </a:r>
            <a:r>
              <a:rPr lang="zh-CN" altLang="en-US" dirty="0"/>
              <a:t>：删除后面的字符。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输入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o</a:t>
            </a:r>
            <a:r>
              <a:rPr lang="zh-CN" altLang="en-US" dirty="0"/>
              <a:t>都会进行插入操作，分别是在当前位置插入，在后一个位置插入，在下一行</a:t>
            </a:r>
            <a:r>
              <a:rPr lang="zh-CN" altLang="en-US"/>
              <a:t>插入。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/>
              <a:t>Vim</a:t>
            </a:r>
            <a:r>
              <a:rPr lang="zh-CN" altLang="en-US" sz="2400"/>
              <a:t>使用的是命令的组合，记住这一点很重要。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在输入模式按</a:t>
            </a:r>
            <a:r>
              <a:rPr lang="en-US" altLang="zh-CN" sz="2400"/>
              <a:t>ESC</a:t>
            </a:r>
            <a:r>
              <a:rPr lang="zh-CN" altLang="en-US" sz="2400"/>
              <a:t>键返回到指令模式，输入</a:t>
            </a:r>
            <a:endParaRPr lang="en-US" altLang="zh-CN" sz="2400"/>
          </a:p>
          <a:p>
            <a:pPr marL="457200" lvl="1" indent="0">
              <a:buNone/>
            </a:pPr>
            <a:r>
              <a:rPr lang="zh-CN" altLang="en-US"/>
              <a:t>：</a:t>
            </a:r>
            <a:r>
              <a:rPr lang="en-US" altLang="zh-CN"/>
              <a:t>w    </a:t>
            </a:r>
            <a:r>
              <a:rPr lang="zh-CN" altLang="en-US"/>
              <a:t>写入文件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：</a:t>
            </a:r>
            <a:r>
              <a:rPr lang="en-US" altLang="zh-CN"/>
              <a:t>q     </a:t>
            </a:r>
            <a:r>
              <a:rPr lang="zh-CN" altLang="en-US"/>
              <a:t>退出文件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：</a:t>
            </a:r>
            <a:r>
              <a:rPr lang="en-US" altLang="zh-CN"/>
              <a:t>wq  </a:t>
            </a:r>
            <a:r>
              <a:rPr lang="zh-CN" altLang="en-US"/>
              <a:t>写入并退出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：</a:t>
            </a:r>
            <a:r>
              <a:rPr lang="en-US" altLang="zh-CN"/>
              <a:t>q</a:t>
            </a:r>
            <a:r>
              <a:rPr lang="zh-CN" altLang="en-US"/>
              <a:t>！ 不保存退出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443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指令</a:t>
            </a:r>
            <a:r>
              <a:rPr lang="zh-CN" altLang="en-US" sz="2400" dirty="0"/>
              <a:t>模式操作：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d</a:t>
            </a:r>
            <a:r>
              <a:rPr lang="zh-CN" altLang="en-US" dirty="0"/>
              <a:t>      删除</a:t>
            </a:r>
            <a:r>
              <a:rPr lang="en-US" altLang="zh-CN"/>
              <a:t>/</a:t>
            </a:r>
            <a:r>
              <a:rPr lang="zh-CN" altLang="en-US"/>
              <a:t>剪切  ； </a:t>
            </a:r>
            <a:r>
              <a:rPr lang="en-US" altLang="zh-CN"/>
              <a:t>dd    </a:t>
            </a:r>
            <a:r>
              <a:rPr lang="zh-CN" altLang="en-US" dirty="0"/>
              <a:t>删除</a:t>
            </a:r>
            <a:r>
              <a:rPr lang="zh-CN" altLang="en-US"/>
              <a:t>当前行 ；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d$    </a:t>
            </a:r>
            <a:r>
              <a:rPr lang="zh-CN" altLang="en-US" dirty="0"/>
              <a:t>删除到行尾</a:t>
            </a:r>
            <a:r>
              <a:rPr lang="zh-CN" altLang="en-US"/>
              <a:t>的内容 ； </a:t>
            </a:r>
            <a:r>
              <a:rPr lang="en-US" altLang="zh-CN"/>
              <a:t>2dd  </a:t>
            </a:r>
            <a:r>
              <a:rPr lang="zh-CN" altLang="en-US" dirty="0"/>
              <a:t>会重复两次运行</a:t>
            </a:r>
            <a:r>
              <a:rPr lang="en-US" altLang="zh-CN" dirty="0" err="1"/>
              <a:t>dd</a:t>
            </a:r>
            <a:r>
              <a:rPr lang="zh-CN" altLang="en-US" dirty="0"/>
              <a:t>命令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yy</a:t>
            </a:r>
            <a:r>
              <a:rPr lang="en-US" altLang="zh-CN" dirty="0"/>
              <a:t>    </a:t>
            </a:r>
            <a:r>
              <a:rPr lang="zh-CN" altLang="en-US" dirty="0"/>
              <a:t>复制</a:t>
            </a:r>
            <a:r>
              <a:rPr lang="zh-CN" altLang="en-US"/>
              <a:t>当前行 ； </a:t>
            </a:r>
            <a:r>
              <a:rPr lang="en-US" altLang="zh-CN"/>
              <a:t>p   </a:t>
            </a:r>
            <a:r>
              <a:rPr lang="zh-CN" altLang="en-US"/>
              <a:t>粘贴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V     </a:t>
            </a:r>
            <a:r>
              <a:rPr lang="zh-CN" altLang="en-US" dirty="0"/>
              <a:t>选中整行，此时移动光标可以成块选中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v      </a:t>
            </a:r>
            <a:r>
              <a:rPr lang="zh-CN" altLang="en-US" dirty="0"/>
              <a:t>从光标标记位置开始选中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u     </a:t>
            </a:r>
            <a:r>
              <a:rPr lang="zh-CN" altLang="en-US" dirty="0"/>
              <a:t>撤销更改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Ctrl+R</a:t>
            </a: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恢复更改，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zh-CN" altLang="en-US" dirty="0">
                <a:solidFill>
                  <a:srgbClr val="C00000"/>
                </a:solidFill>
              </a:rPr>
              <a:t>大写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   </a:t>
            </a:r>
            <a:r>
              <a:rPr lang="en-US" altLang="zh-CN" sz="2400">
                <a:solidFill>
                  <a:srgbClr val="C00000"/>
                </a:solidFill>
              </a:rPr>
              <a:t>0   </a:t>
            </a:r>
            <a:r>
              <a:rPr lang="zh-CN" altLang="en-US" sz="2400">
                <a:solidFill>
                  <a:srgbClr val="C00000"/>
                </a:solidFill>
              </a:rPr>
              <a:t>到行首</a:t>
            </a:r>
            <a:r>
              <a:rPr lang="en-US" altLang="zh-CN" sz="2400">
                <a:solidFill>
                  <a:srgbClr val="C00000"/>
                </a:solidFill>
              </a:rPr>
              <a:t> </a:t>
            </a:r>
            <a:r>
              <a:rPr lang="zh-CN" altLang="en-US" sz="2400">
                <a:solidFill>
                  <a:srgbClr val="C00000"/>
                </a:solidFill>
              </a:rPr>
              <a:t>； </a:t>
            </a:r>
            <a:r>
              <a:rPr lang="en-US" altLang="zh-CN" sz="2400">
                <a:solidFill>
                  <a:srgbClr val="C00000"/>
                </a:solidFill>
              </a:rPr>
              <a:t>$</a:t>
            </a:r>
            <a:r>
              <a:rPr lang="zh-CN" altLang="en-US" sz="2400">
                <a:solidFill>
                  <a:srgbClr val="C00000"/>
                </a:solidFill>
              </a:rPr>
              <a:t>  到行尾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zh-CN" altLang="en-US" sz="2400" dirty="0"/>
              <a:t>输入：</a:t>
            </a:r>
            <a:r>
              <a:rPr lang="en-US" altLang="zh-CN" sz="2400" dirty="0"/>
              <a:t>0</a:t>
            </a:r>
            <a:r>
              <a:rPr lang="zh-CN" altLang="en-US" sz="2400" dirty="0"/>
              <a:t>会定位到第一行，：</a:t>
            </a:r>
            <a:r>
              <a:rPr lang="en-US" altLang="zh-CN" sz="2400" dirty="0"/>
              <a:t>$</a:t>
            </a:r>
            <a:r>
              <a:rPr lang="zh-CN" altLang="en-US" sz="2400" dirty="0"/>
              <a:t>定位到最后</a:t>
            </a:r>
            <a:r>
              <a:rPr lang="zh-CN" altLang="en-US" sz="2400"/>
              <a:t>一行。</a:t>
            </a:r>
            <a:endParaRPr lang="en-US" altLang="zh-CN" sz="2400" dirty="0"/>
          </a:p>
          <a:p>
            <a:r>
              <a:rPr lang="zh-CN" altLang="en-US" sz="2400" dirty="0"/>
              <a:t>输入：</a:t>
            </a:r>
            <a:r>
              <a:rPr lang="en-US" altLang="zh-CN" sz="2400" dirty="0"/>
              <a:t>help</a:t>
            </a:r>
            <a:r>
              <a:rPr lang="zh-CN" altLang="en-US" sz="2400" dirty="0"/>
              <a:t>获取帮助文档，输入：</a:t>
            </a:r>
            <a:r>
              <a:rPr lang="en-US" altLang="zh-CN" sz="2400" dirty="0"/>
              <a:t>help [</a:t>
            </a:r>
            <a:r>
              <a:rPr lang="zh-CN" altLang="en-US" sz="2400" dirty="0"/>
              <a:t>帮助文档名</a:t>
            </a:r>
            <a:r>
              <a:rPr lang="en-US" altLang="zh-CN" sz="2400" dirty="0"/>
              <a:t>]</a:t>
            </a:r>
            <a:r>
              <a:rPr lang="zh-CN" altLang="en-US" sz="2400" dirty="0"/>
              <a:t>获取具体信息。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7438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591D4-5318-4244-8A14-954CA95E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vim</a:t>
            </a:r>
            <a:r>
              <a:rPr lang="zh-CN" altLang="en-US"/>
              <a:t>搜索和替换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D6D66-9644-47EB-981A-8C08617DE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搜索和替换操作：</a:t>
            </a:r>
            <a:endParaRPr lang="en-US" altLang="zh-CN" sz="240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4E1C46C-09DD-40B2-BD2E-80CCC7A37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45114"/>
              </p:ext>
            </p:extLst>
          </p:nvPr>
        </p:nvGraphicFramePr>
        <p:xfrm>
          <a:off x="1071684" y="2161768"/>
          <a:ext cx="9980248" cy="3781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062">
                  <a:extLst>
                    <a:ext uri="{9D8B030D-6E8A-4147-A177-3AD203B41FA5}">
                      <a16:colId xmlns:a16="http://schemas.microsoft.com/office/drawing/2014/main" val="1930762903"/>
                    </a:ext>
                  </a:extLst>
                </a:gridCol>
                <a:gridCol w="8247186">
                  <a:extLst>
                    <a:ext uri="{9D8B030D-6E8A-4147-A177-3AD203B41FA5}">
                      <a16:colId xmlns:a16="http://schemas.microsoft.com/office/drawing/2014/main" val="3597110209"/>
                    </a:ext>
                  </a:extLst>
                </a:gridCol>
              </a:tblGrid>
              <a:tr h="596907">
                <a:tc>
                  <a:txBody>
                    <a:bodyPr/>
                    <a:lstStyle/>
                    <a:p>
                      <a:r>
                        <a:rPr lang="en-US" altLang="zh-CN" sz="2000"/>
                        <a:t>:/php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/>
                        <a:t>搜索所有匹配</a:t>
                      </a:r>
                      <a:r>
                        <a:rPr lang="en-US" altLang="zh-CN" sz="2000"/>
                        <a:t>php</a:t>
                      </a:r>
                      <a:r>
                        <a:rPr lang="zh-CN" altLang="en-US" sz="2000"/>
                        <a:t>的行，输入</a:t>
                      </a:r>
                      <a:r>
                        <a:rPr lang="en-US" altLang="zh-CN" sz="2000"/>
                        <a:t>n</a:t>
                      </a:r>
                      <a:r>
                        <a:rPr lang="zh-CN" altLang="en-US" sz="2000"/>
                        <a:t>跳转到下一个匹配，</a:t>
                      </a:r>
                      <a:r>
                        <a:rPr lang="en-US" altLang="zh-CN" sz="2000"/>
                        <a:t>b</a:t>
                      </a:r>
                      <a:r>
                        <a:rPr lang="zh-CN" altLang="en-US" sz="2000"/>
                        <a:t>定位到上一个匹配</a:t>
                      </a:r>
                      <a:endParaRPr lang="en-US" altLang="zh-C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519463"/>
                  </a:ext>
                </a:extLst>
              </a:tr>
              <a:tr h="530821">
                <a:tc>
                  <a:txBody>
                    <a:bodyPr/>
                    <a:lstStyle/>
                    <a:p>
                      <a:r>
                        <a:rPr lang="en-US" altLang="zh-CN" sz="2000"/>
                        <a:t>:s/php/c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/>
                        <a:t>替换当前行第一个</a:t>
                      </a:r>
                      <a:r>
                        <a:rPr lang="en-US" altLang="zh-CN" sz="2000"/>
                        <a:t>php</a:t>
                      </a:r>
                      <a:r>
                        <a:rPr lang="zh-CN" altLang="en-US" sz="2000"/>
                        <a:t>出现的位置为</a:t>
                      </a:r>
                      <a:r>
                        <a:rPr lang="en-US" altLang="zh-CN" sz="200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444704"/>
                  </a:ext>
                </a:extLst>
              </a:tr>
              <a:tr h="530821">
                <a:tc>
                  <a:txBody>
                    <a:bodyPr/>
                    <a:lstStyle/>
                    <a:p>
                      <a:r>
                        <a:rPr lang="en-US" altLang="zh-CN" sz="2000"/>
                        <a:t>:s/php/c/g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/>
                        <a:t>替换当前行所有匹配位置</a:t>
                      </a:r>
                      <a:endParaRPr lang="en-US" altLang="zh-C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133665"/>
                  </a:ext>
                </a:extLst>
              </a:tr>
              <a:tr h="530821">
                <a:tc>
                  <a:txBody>
                    <a:bodyPr/>
                    <a:lstStyle/>
                    <a:p>
                      <a:r>
                        <a:rPr lang="en-US" altLang="zh-CN" sz="2000"/>
                        <a:t>:%s/php/c/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/>
                        <a:t>替换所有行第一个</a:t>
                      </a:r>
                      <a:r>
                        <a:rPr lang="en-US" altLang="zh-CN" sz="2000"/>
                        <a:t>php</a:t>
                      </a:r>
                      <a:r>
                        <a:rPr lang="zh-CN" altLang="en-US" sz="2000"/>
                        <a:t>位置为</a:t>
                      </a:r>
                      <a:r>
                        <a:rPr lang="en-US" altLang="zh-CN" sz="2000"/>
                        <a:t>c</a:t>
                      </a: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623931"/>
                  </a:ext>
                </a:extLst>
              </a:tr>
              <a:tr h="530821">
                <a:tc>
                  <a:txBody>
                    <a:bodyPr/>
                    <a:lstStyle/>
                    <a:p>
                      <a:r>
                        <a:rPr lang="en-US" altLang="zh-CN" sz="2000"/>
                        <a:t>:%s/php/c/g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/>
                        <a:t>替换所有行所有位置</a:t>
                      </a:r>
                      <a:endParaRPr lang="en-US" altLang="zh-C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894576"/>
                  </a:ext>
                </a:extLst>
              </a:tr>
              <a:tr h="530821">
                <a:tc>
                  <a:txBody>
                    <a:bodyPr/>
                    <a:lstStyle/>
                    <a:p>
                      <a:r>
                        <a:rPr lang="en-US" altLang="zh-CN" sz="2000"/>
                        <a:t>:5,$s/php/c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/>
                        <a:t>替换第</a:t>
                      </a:r>
                      <a:r>
                        <a:rPr lang="en-US" altLang="zh-CN" sz="2000"/>
                        <a:t>5</a:t>
                      </a:r>
                      <a:r>
                        <a:rPr lang="zh-CN" altLang="en-US" sz="2000"/>
                        <a:t>行到最后一行</a:t>
                      </a:r>
                      <a:endParaRPr lang="en-US" altLang="zh-C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008992"/>
                  </a:ext>
                </a:extLst>
              </a:tr>
              <a:tr h="530821">
                <a:tc>
                  <a:txBody>
                    <a:bodyPr/>
                    <a:lstStyle/>
                    <a:p>
                      <a:r>
                        <a:rPr lang="en-US" altLang="zh-CN" sz="2000"/>
                        <a:t>:1,5s/php/c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/>
                        <a:t>替换的是第</a:t>
                      </a:r>
                      <a:r>
                        <a:rPr lang="en-US" altLang="zh-CN" sz="2000"/>
                        <a:t>1</a:t>
                      </a:r>
                      <a:r>
                        <a:rPr lang="zh-CN" altLang="en-US" sz="2000"/>
                        <a:t>到第</a:t>
                      </a:r>
                      <a:r>
                        <a:rPr lang="en-US" altLang="zh-CN" sz="2000"/>
                        <a:t>5</a:t>
                      </a:r>
                      <a:r>
                        <a:rPr lang="zh-CN" altLang="en-US" sz="2000"/>
                        <a:t>行</a:t>
                      </a:r>
                      <a:endParaRPr lang="en-US" altLang="zh-C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650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239609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887</Words>
  <Application>Microsoft Office PowerPoint</Application>
  <PresentationFormat>宽屏</PresentationFormat>
  <Paragraphs>99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华文仿宋</vt:lpstr>
      <vt:lpstr>Arial</vt:lpstr>
      <vt:lpstr>Consolas</vt:lpstr>
      <vt:lpstr>Courier New</vt:lpstr>
      <vt:lpstr>Tahoma</vt:lpstr>
      <vt:lpstr>linux-common</vt:lpstr>
      <vt:lpstr>linux-empty</vt:lpstr>
      <vt:lpstr>《Linux基础》</vt:lpstr>
      <vt:lpstr>编辑工具</vt:lpstr>
      <vt:lpstr>nano使用</vt:lpstr>
      <vt:lpstr>vim与vi</vt:lpstr>
      <vt:lpstr>vim安装与启动</vt:lpstr>
      <vt:lpstr>vim基本操作</vt:lpstr>
      <vt:lpstr>Vim基本操作</vt:lpstr>
      <vt:lpstr>Vim基本操作</vt:lpstr>
      <vt:lpstr>vim搜索和替换</vt:lpstr>
      <vt:lpstr>Vim配置文件</vt:lpstr>
      <vt:lpstr>在vim中运行本地命令</vt:lpstr>
      <vt:lpstr>本节课任务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136</cp:revision>
  <dcterms:created xsi:type="dcterms:W3CDTF">2017-12-13T00:04:01Z</dcterms:created>
  <dcterms:modified xsi:type="dcterms:W3CDTF">2018-04-15T23:32:13Z</dcterms:modified>
</cp:coreProperties>
</file>