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1" r:id="rId4"/>
    <p:sldId id="265" r:id="rId5"/>
    <p:sldId id="273" r:id="rId6"/>
    <p:sldId id="275" r:id="rId7"/>
    <p:sldId id="276" r:id="rId8"/>
    <p:sldId id="272" r:id="rId9"/>
    <p:sldId id="274" r:id="rId10"/>
    <p:sldId id="268" r:id="rId11"/>
    <p:sldId id="270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第四讲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IO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重定向与管道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管道和重定向示例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查找名称含有</a:t>
            </a:r>
            <a:r>
              <a:rPr lang="en-US" altLang="zh-CN" sz="2400" dirty="0"/>
              <a:t>curl</a:t>
            </a:r>
            <a:r>
              <a:rPr lang="zh-CN" altLang="en-US" sz="2400" dirty="0"/>
              <a:t>的文件进行计数，并把错误信息重定向到</a:t>
            </a:r>
            <a:r>
              <a:rPr lang="en-US" altLang="zh-CN" sz="2400" dirty="0"/>
              <a:t>/dev/null</a:t>
            </a:r>
          </a:p>
          <a:p>
            <a:pPr marL="457200" lvl="1" indent="0">
              <a:buNone/>
            </a:pPr>
            <a:r>
              <a:rPr lang="en-US" altLang="zh-CN" dirty="0"/>
              <a:t>find  /  -</a:t>
            </a:r>
            <a:r>
              <a:rPr lang="en-US" altLang="zh-CN" dirty="0" err="1"/>
              <a:t>iname</a:t>
            </a:r>
            <a:r>
              <a:rPr lang="en-US" altLang="zh-CN" dirty="0"/>
              <a:t>  *</a:t>
            </a:r>
            <a:r>
              <a:rPr lang="en-US" altLang="zh-CN" dirty="0" err="1"/>
              <a:t>gcc</a:t>
            </a:r>
            <a:r>
              <a:rPr lang="en-US" altLang="zh-CN" dirty="0"/>
              <a:t>*  2&gt; /dev/null  </a:t>
            </a:r>
            <a:r>
              <a:rPr lang="en-US" altLang="zh-CN" sz="2800" dirty="0"/>
              <a:t>|</a:t>
            </a:r>
            <a:r>
              <a:rPr lang="en-US" altLang="zh-CN" dirty="0"/>
              <a:t>  </a:t>
            </a:r>
            <a:r>
              <a:rPr lang="en-US" altLang="zh-CN" dirty="0" err="1"/>
              <a:t>wc</a:t>
            </a:r>
            <a:r>
              <a:rPr lang="en-US" altLang="zh-CN" dirty="0"/>
              <a:t> -l </a:t>
            </a:r>
          </a:p>
          <a:p>
            <a:r>
              <a:rPr lang="zh-CN" altLang="en-US" sz="2400" dirty="0"/>
              <a:t>查找名称含有</a:t>
            </a:r>
            <a:r>
              <a:rPr lang="en-US" altLang="zh-CN" sz="2400" dirty="0" err="1"/>
              <a:t>ssh</a:t>
            </a:r>
            <a:r>
              <a:rPr lang="zh-CN" altLang="en-US" sz="2400" dirty="0"/>
              <a:t>的进程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 err="1"/>
              <a:t>ps</a:t>
            </a:r>
            <a:r>
              <a:rPr lang="en-US" altLang="zh-CN" dirty="0"/>
              <a:t>  -</a:t>
            </a:r>
            <a:r>
              <a:rPr lang="en-US" altLang="zh-CN" dirty="0" err="1"/>
              <a:t>ef</a:t>
            </a:r>
            <a:r>
              <a:rPr lang="en-US" altLang="zh-CN" dirty="0"/>
              <a:t>  </a:t>
            </a:r>
            <a:r>
              <a:rPr lang="en-US" altLang="zh-CN" sz="2800" dirty="0"/>
              <a:t>|</a:t>
            </a:r>
            <a:r>
              <a:rPr lang="en-US" altLang="zh-CN" dirty="0"/>
              <a:t>  grep </a:t>
            </a:r>
            <a:r>
              <a:rPr lang="en-US" altLang="zh-CN" dirty="0" err="1"/>
              <a:t>ssh</a:t>
            </a:r>
            <a:endParaRPr lang="en-US" altLang="zh-CN" dirty="0"/>
          </a:p>
          <a:p>
            <a:r>
              <a:rPr lang="zh-CN" altLang="en-US" sz="2400" dirty="0"/>
              <a:t>分页查看内容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ls  -l  -R /</a:t>
            </a:r>
            <a:r>
              <a:rPr lang="en-US" altLang="zh-CN" dirty="0" err="1"/>
              <a:t>usr</a:t>
            </a:r>
            <a:r>
              <a:rPr lang="en-US" altLang="zh-CN" dirty="0"/>
              <a:t>/share  </a:t>
            </a:r>
            <a:r>
              <a:rPr lang="en-US" altLang="zh-CN" sz="2800" dirty="0"/>
              <a:t>|</a:t>
            </a:r>
            <a:r>
              <a:rPr lang="en-US" altLang="zh-CN" dirty="0"/>
              <a:t>  less</a:t>
            </a:r>
          </a:p>
          <a:p>
            <a:r>
              <a:rPr lang="zh-CN" altLang="en-US" sz="2400" dirty="0"/>
              <a:t>排序文件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ls </a:t>
            </a:r>
            <a:r>
              <a:rPr lang="en-US" altLang="zh-CN" sz="2800" dirty="0"/>
              <a:t>| </a:t>
            </a:r>
            <a:r>
              <a:rPr lang="en-US" altLang="zh-CN" dirty="0"/>
              <a:t>sort  -r</a:t>
            </a:r>
          </a:p>
          <a:p>
            <a:r>
              <a:rPr lang="zh-CN" altLang="en-US" sz="2400" dirty="0"/>
              <a:t>分页查看帮助文档</a:t>
            </a:r>
            <a:r>
              <a:rPr lang="en-US" altLang="zh-CN" sz="2400" dirty="0"/>
              <a:t>/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help test  </a:t>
            </a:r>
            <a:r>
              <a:rPr lang="en-US" altLang="zh-CN" sz="2800" dirty="0"/>
              <a:t>|</a:t>
            </a:r>
            <a:r>
              <a:rPr lang="en-US" altLang="zh-CN" dirty="0"/>
              <a:t>  less</a:t>
            </a:r>
          </a:p>
          <a:p>
            <a:pPr marL="457200" lvl="1" indent="0">
              <a:buNone/>
            </a:pPr>
            <a:r>
              <a:rPr lang="en-US" altLang="zh-CN" dirty="0"/>
              <a:t>cat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  </a:t>
            </a:r>
            <a:r>
              <a:rPr lang="en-US" altLang="zh-CN" sz="2800" dirty="0"/>
              <a:t>|</a:t>
            </a:r>
            <a:r>
              <a:rPr lang="en-US" altLang="zh-CN" dirty="0"/>
              <a:t>  less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8825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在用户主目录创建</a:t>
            </a:r>
            <a:r>
              <a:rPr lang="en-US" altLang="zh-CN" sz="2400" dirty="0"/>
              <a:t>study</a:t>
            </a:r>
            <a:r>
              <a:rPr lang="zh-CN" altLang="en-US" sz="2400" dirty="0"/>
              <a:t>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study</a:t>
            </a:r>
            <a:r>
              <a:rPr lang="zh-CN" altLang="en-US" sz="2400" dirty="0"/>
              <a:t>目录创建 </a:t>
            </a:r>
            <a:r>
              <a:rPr lang="en-US" altLang="zh-CN" sz="2400" dirty="0"/>
              <a:t>a 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cat</a:t>
            </a:r>
            <a:r>
              <a:rPr lang="zh-CN" altLang="en-US" sz="2400" dirty="0"/>
              <a:t>获取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passwd</a:t>
            </a:r>
            <a:r>
              <a:rPr lang="zh-CN" altLang="en-US" sz="2400" dirty="0"/>
              <a:t>的内容重定向到</a:t>
            </a:r>
            <a:r>
              <a:rPr lang="en-US" altLang="zh-CN" sz="2400" dirty="0"/>
              <a:t>study/a</a:t>
            </a:r>
          </a:p>
          <a:p>
            <a:endParaRPr lang="en-US" altLang="zh-CN" sz="2400" dirty="0"/>
          </a:p>
          <a:p>
            <a:r>
              <a:rPr lang="zh-CN" altLang="en-US" sz="2400" dirty="0"/>
              <a:t>获取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/group </a:t>
            </a:r>
            <a:r>
              <a:rPr lang="zh-CN" altLang="en-US" sz="2400" dirty="0"/>
              <a:t>的内容重定向追加到</a:t>
            </a:r>
            <a:r>
              <a:rPr lang="en-US" altLang="zh-CN" sz="2400" dirty="0"/>
              <a:t>study/a</a:t>
            </a:r>
            <a:r>
              <a:rPr lang="zh-CN" altLang="en-US" sz="2400" dirty="0"/>
              <a:t>文件的末尾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统计</a:t>
            </a:r>
            <a:r>
              <a:rPr lang="en-US" altLang="zh-CN" sz="2400" dirty="0"/>
              <a:t>study/a</a:t>
            </a:r>
            <a:r>
              <a:rPr lang="zh-CN" altLang="en-US" sz="2400"/>
              <a:t>的行数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使用管道分页查看</a:t>
            </a:r>
            <a:r>
              <a:rPr lang="en-US" altLang="zh-CN" sz="2400" dirty="0"/>
              <a:t>study/a</a:t>
            </a:r>
            <a:r>
              <a:rPr lang="zh-CN" altLang="en-US" sz="2400" dirty="0"/>
              <a:t>的内容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555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每个进程都至少有</a:t>
            </a:r>
            <a:r>
              <a:rPr lang="en-US" altLang="zh-CN" sz="2000" dirty="0"/>
              <a:t>3</a:t>
            </a:r>
            <a:r>
              <a:rPr lang="zh-CN" altLang="en-US" sz="2000" dirty="0"/>
              <a:t>个信道：标准输入</a:t>
            </a:r>
            <a:r>
              <a:rPr lang="en-US" altLang="zh-CN" sz="2000" dirty="0"/>
              <a:t>-STDIN</a:t>
            </a:r>
            <a:r>
              <a:rPr lang="zh-CN" altLang="en-US" sz="2000" dirty="0"/>
              <a:t>、标准输出</a:t>
            </a:r>
            <a:r>
              <a:rPr lang="en-US" altLang="zh-CN" sz="2000" dirty="0"/>
              <a:t>-STDOUT</a:t>
            </a:r>
            <a:r>
              <a:rPr lang="zh-CN" altLang="en-US" sz="2000" dirty="0"/>
              <a:t>、标准错误</a:t>
            </a:r>
            <a:r>
              <a:rPr lang="en-US" altLang="zh-CN" sz="2000" dirty="0"/>
              <a:t>-STDERR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标准输入：文件描述符为</a:t>
            </a:r>
            <a:r>
              <a:rPr lang="en-US" altLang="zh-CN" sz="2000" dirty="0"/>
              <a:t>0</a:t>
            </a:r>
            <a:r>
              <a:rPr lang="zh-CN" altLang="en-US" sz="2000" dirty="0"/>
              <a:t>，默认指向终端（在虚拟终端中即为键盘）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标准输出：文件描述符为</a:t>
            </a:r>
            <a:r>
              <a:rPr lang="en-US" altLang="zh-CN" sz="2000" dirty="0"/>
              <a:t>1</a:t>
            </a:r>
            <a:r>
              <a:rPr lang="zh-CN" altLang="en-US" sz="2000" dirty="0"/>
              <a:t>，默认指向终端（在虚拟终端中即为屏幕）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标准错误：文件描述符为</a:t>
            </a:r>
            <a:r>
              <a:rPr lang="en-US" altLang="zh-CN" sz="2000" dirty="0"/>
              <a:t>2</a:t>
            </a:r>
            <a:r>
              <a:rPr lang="zh-CN" altLang="en-US" sz="2000" dirty="0"/>
              <a:t>，默认指向终端（在虚拟终端中即为屏幕）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中一切皆文件，所以标准输入、标准输出、标准错误都有对应的文件，而这种对应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关系是通过文件描述符来实现的，我们在重定向的时候还会用到它们。</a:t>
            </a:r>
            <a:endParaRPr lang="en-US" altLang="zh-CN" sz="2000" dirty="0"/>
          </a:p>
          <a:p>
            <a:r>
              <a:rPr lang="zh-CN" altLang="en-US" sz="2000" dirty="0"/>
              <a:t>对于一个进程来说，它从描述符</a:t>
            </a:r>
            <a:r>
              <a:rPr lang="en-US" altLang="zh-CN" sz="2000" dirty="0"/>
              <a:t>0</a:t>
            </a:r>
            <a:r>
              <a:rPr lang="zh-CN" altLang="en-US" sz="2000" dirty="0"/>
              <a:t>指向的文件读取输入信息，把执行结果送到描述符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指向的文件，把出错信息送到描述符</a:t>
            </a:r>
            <a:r>
              <a:rPr lang="en-US" altLang="zh-CN" sz="2000" dirty="0"/>
              <a:t>2</a:t>
            </a:r>
            <a:r>
              <a:rPr lang="zh-CN" altLang="en-US" sz="2000" dirty="0"/>
              <a:t>指向的文件，而不关心这些文件具体是什么。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关于文件描述符：一个进程有一个结构保存一组打开的文件，每个打开的文件用一个数字标识，此数字一般被称为文件描述符，而在</a:t>
            </a:r>
            <a:r>
              <a:rPr lang="en-US" altLang="zh-CN" sz="2000" dirty="0"/>
              <a:t>Linux/Unix</a:t>
            </a:r>
            <a:r>
              <a:rPr lang="zh-CN" altLang="en-US" sz="2000" dirty="0"/>
              <a:t>上设备也被映射为文件，数字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都会分别关联到键盘，屏幕，屏幕。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381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中输入命令运行程序，程序的正常输出信息（标准输出）和一些出错信息（标准错误）会通过</a:t>
            </a:r>
            <a:r>
              <a:rPr lang="en-US" altLang="zh-CN" sz="2400" dirty="0"/>
              <a:t>shell</a:t>
            </a:r>
            <a:r>
              <a:rPr lang="zh-CN" altLang="en-US" sz="2400" dirty="0"/>
              <a:t>显示在屏幕上。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有时候我们并不需要把这些输出信息（包括标准输出和标准错误）显示在屏幕上，或需要把这些输出信息保存在一个文件中，这时就需要进行输出重定向。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如果一个命令要获取的输入来自文件，或者是在</a:t>
            </a:r>
            <a:r>
              <a:rPr lang="en-US" altLang="zh-CN" sz="2400" dirty="0"/>
              <a:t>shell</a:t>
            </a:r>
            <a:r>
              <a:rPr lang="zh-CN" altLang="en-US" sz="2400"/>
              <a:t>脚本编程中，需要从文件获取输入，则需要进行输入重定向。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echo  ‘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’ </a:t>
            </a:r>
            <a:r>
              <a:rPr lang="zh-CN" altLang="en-US" sz="2400" dirty="0"/>
              <a:t>会输出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到屏幕。</a:t>
            </a:r>
            <a:r>
              <a:rPr lang="en-US" altLang="zh-CN" sz="2400" dirty="0"/>
              <a:t>echo  ‘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’ &gt;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/buff</a:t>
            </a:r>
            <a:r>
              <a:rPr lang="zh-CN" altLang="en-US" sz="2400" dirty="0"/>
              <a:t>会把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输出到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/buff</a:t>
            </a:r>
            <a:r>
              <a:rPr lang="zh-CN" altLang="en-US" sz="2400" dirty="0"/>
              <a:t>这个文件。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如果没有此文件则会创建这个文件并写入。但是如果文件存在并且不为空，则重定向会导致之前的数据丢失，只保存重定向的数据。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echo ‘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’  &gt;&gt;  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/buff </a:t>
            </a:r>
            <a:r>
              <a:rPr lang="zh-CN" altLang="en-US" sz="2400" dirty="0"/>
              <a:t>会把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追加到文件末尾，之前的数据不会丢失。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649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重定向图解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C662F1A-E675-44D8-9D2B-39A0E37D4B2B}"/>
              </a:ext>
            </a:extLst>
          </p:cNvPr>
          <p:cNvGrpSpPr/>
          <p:nvPr/>
        </p:nvGrpSpPr>
        <p:grpSpPr>
          <a:xfrm>
            <a:off x="908536" y="1734079"/>
            <a:ext cx="6090151" cy="2160241"/>
            <a:chOff x="1233849" y="2419807"/>
            <a:chExt cx="6090151" cy="216024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3791F6-F06D-4E3A-AD98-E2D3C89E6CBE}"/>
                </a:ext>
              </a:extLst>
            </p:cNvPr>
            <p:cNvSpPr/>
            <p:nvPr/>
          </p:nvSpPr>
          <p:spPr>
            <a:xfrm>
              <a:off x="1233849" y="2950624"/>
              <a:ext cx="1896208" cy="121333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运行程序：</a:t>
              </a:r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获取输入</a:t>
              </a:r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输出函数</a:t>
              </a:r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CB0A10D-3B5D-411A-8C7C-9BF116325D22}"/>
                </a:ext>
              </a:extLst>
            </p:cNvPr>
            <p:cNvSpPr/>
            <p:nvPr/>
          </p:nvSpPr>
          <p:spPr>
            <a:xfrm>
              <a:off x="4026877" y="2950624"/>
              <a:ext cx="1043357" cy="64674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文件描述符</a:t>
              </a:r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9D3D04F-9E7F-4997-BCCE-10181F1FC84D}"/>
                </a:ext>
              </a:extLst>
            </p:cNvPr>
            <p:cNvSpPr/>
            <p:nvPr/>
          </p:nvSpPr>
          <p:spPr>
            <a:xfrm>
              <a:off x="4032742" y="3752374"/>
              <a:ext cx="1037492" cy="64674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文件描述符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7F44F6B-DA6D-4C30-833C-0B241B563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38" y="3429000"/>
              <a:ext cx="132763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1FDEDEE6-3146-4E24-A394-0295BCACB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0234" y="2640127"/>
              <a:ext cx="896814" cy="48625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766F8DB7-08FC-43FB-8B39-AEC474C9C08C}"/>
                </a:ext>
              </a:extLst>
            </p:cNvPr>
            <p:cNvSpPr/>
            <p:nvPr/>
          </p:nvSpPr>
          <p:spPr>
            <a:xfrm>
              <a:off x="5967048" y="2419807"/>
              <a:ext cx="1356946" cy="706579"/>
            </a:xfrm>
            <a:prstGeom prst="round2Diag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键盘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AC9C9FF-7110-46DC-A4E2-14ECA35CAB4A}"/>
                </a:ext>
              </a:extLst>
            </p:cNvPr>
            <p:cNvCxnSpPr>
              <a:cxnSpLocks/>
            </p:cNvCxnSpPr>
            <p:nvPr/>
          </p:nvCxnSpPr>
          <p:spPr>
            <a:xfrm>
              <a:off x="2668465" y="4003430"/>
              <a:ext cx="1389184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D9417F87-9A25-42C3-A007-07B7357C8BCC}"/>
                </a:ext>
              </a:extLst>
            </p:cNvPr>
            <p:cNvCxnSpPr>
              <a:cxnSpLocks/>
            </p:cNvCxnSpPr>
            <p:nvPr/>
          </p:nvCxnSpPr>
          <p:spPr>
            <a:xfrm>
              <a:off x="5070234" y="3990755"/>
              <a:ext cx="896814" cy="40836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: 对角圆角 24">
              <a:extLst>
                <a:ext uri="{FF2B5EF4-FFF2-40B4-BE49-F238E27FC236}">
                  <a16:creationId xmlns:a16="http://schemas.microsoft.com/office/drawing/2014/main" id="{22E6B877-8136-464F-A891-0DB478037229}"/>
                </a:ext>
              </a:extLst>
            </p:cNvPr>
            <p:cNvSpPr/>
            <p:nvPr/>
          </p:nvSpPr>
          <p:spPr>
            <a:xfrm>
              <a:off x="5967054" y="3873469"/>
              <a:ext cx="1356946" cy="706579"/>
            </a:xfrm>
            <a:prstGeom prst="round2Diag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屏幕</a:t>
              </a:r>
              <a:endParaRPr lang="zh-CN" altLang="en-US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707BBAB-BCC1-49FD-BAC3-2F7BC2D05B91}"/>
              </a:ext>
            </a:extLst>
          </p:cNvPr>
          <p:cNvCxnSpPr>
            <a:cxnSpLocks/>
          </p:cNvCxnSpPr>
          <p:nvPr/>
        </p:nvCxnSpPr>
        <p:spPr>
          <a:xfrm>
            <a:off x="4712680" y="5753074"/>
            <a:ext cx="896814" cy="40836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1309C226-04F5-4E66-BE36-3077A5FC0AF0}"/>
              </a:ext>
            </a:extLst>
          </p:cNvPr>
          <p:cNvGrpSpPr/>
          <p:nvPr/>
        </p:nvGrpSpPr>
        <p:grpSpPr>
          <a:xfrm>
            <a:off x="876295" y="4182126"/>
            <a:ext cx="6090145" cy="2268498"/>
            <a:chOff x="876295" y="4182126"/>
            <a:chExt cx="6090145" cy="226849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C0F522A-452B-4455-BACE-073AC8B26728}"/>
                </a:ext>
              </a:extLst>
            </p:cNvPr>
            <p:cNvSpPr/>
            <p:nvPr/>
          </p:nvSpPr>
          <p:spPr>
            <a:xfrm>
              <a:off x="876295" y="4712943"/>
              <a:ext cx="1896208" cy="121333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运行程序：</a:t>
              </a:r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获取输入</a:t>
              </a:r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输出函数</a:t>
              </a:r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C59332BD-35A3-483F-888A-1194EFB3B781}"/>
                </a:ext>
              </a:extLst>
            </p:cNvPr>
            <p:cNvSpPr/>
            <p:nvPr/>
          </p:nvSpPr>
          <p:spPr>
            <a:xfrm>
              <a:off x="3669323" y="4712943"/>
              <a:ext cx="1043357" cy="64674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文件描述符</a:t>
              </a:r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B450D7E-D1CD-430F-8127-79522D6A7D15}"/>
                </a:ext>
              </a:extLst>
            </p:cNvPr>
            <p:cNvSpPr/>
            <p:nvPr/>
          </p:nvSpPr>
          <p:spPr>
            <a:xfrm>
              <a:off x="3675188" y="5514693"/>
              <a:ext cx="1037492" cy="64674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文件描述符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C791004-ED31-4AEE-8FAA-A62620FDA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1684" y="5191319"/>
              <a:ext cx="132763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DB7A66A6-605F-4EE9-B8DD-A4AB2F84B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680" y="4402446"/>
              <a:ext cx="896814" cy="48625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: 对角圆角 33">
              <a:extLst>
                <a:ext uri="{FF2B5EF4-FFF2-40B4-BE49-F238E27FC236}">
                  <a16:creationId xmlns:a16="http://schemas.microsoft.com/office/drawing/2014/main" id="{F5D1C7C8-3212-4B95-8A6B-3EEBBF2972A3}"/>
                </a:ext>
              </a:extLst>
            </p:cNvPr>
            <p:cNvSpPr/>
            <p:nvPr/>
          </p:nvSpPr>
          <p:spPr>
            <a:xfrm>
              <a:off x="5609494" y="4182126"/>
              <a:ext cx="1356946" cy="706579"/>
            </a:xfrm>
            <a:prstGeom prst="round2Diag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键盘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2F74C01-E01F-408A-B634-43D0C86E6AE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911" y="5765749"/>
              <a:ext cx="1389184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矩形: 对角圆角 36">
              <a:extLst>
                <a:ext uri="{FF2B5EF4-FFF2-40B4-BE49-F238E27FC236}">
                  <a16:creationId xmlns:a16="http://schemas.microsoft.com/office/drawing/2014/main" id="{1F66C481-298C-486D-8F01-3F1CA8A62305}"/>
                </a:ext>
              </a:extLst>
            </p:cNvPr>
            <p:cNvSpPr/>
            <p:nvPr/>
          </p:nvSpPr>
          <p:spPr>
            <a:xfrm>
              <a:off x="5593374" y="5176512"/>
              <a:ext cx="1194288" cy="589238"/>
            </a:xfrm>
            <a:prstGeom prst="round2Diag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屏幕</a:t>
              </a:r>
              <a:endParaRPr lang="zh-CN" altLang="en-US" dirty="0"/>
            </a:p>
          </p:txBody>
        </p:sp>
        <p:sp>
          <p:nvSpPr>
            <p:cNvPr id="49" name="矩形: 剪去单角 48">
              <a:extLst>
                <a:ext uri="{FF2B5EF4-FFF2-40B4-BE49-F238E27FC236}">
                  <a16:creationId xmlns:a16="http://schemas.microsoft.com/office/drawing/2014/main" id="{F1C683B6-EE60-4612-8397-775F2861E79A}"/>
                </a:ext>
              </a:extLst>
            </p:cNvPr>
            <p:cNvSpPr/>
            <p:nvPr/>
          </p:nvSpPr>
          <p:spPr>
            <a:xfrm>
              <a:off x="5593374" y="5825348"/>
              <a:ext cx="1194288" cy="625276"/>
            </a:xfrm>
            <a:prstGeom prst="snip1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普通文件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E703A7A-E33B-4300-9076-6C4E60ECE9E2}"/>
              </a:ext>
            </a:extLst>
          </p:cNvPr>
          <p:cNvGrpSpPr/>
          <p:nvPr/>
        </p:nvGrpSpPr>
        <p:grpSpPr>
          <a:xfrm>
            <a:off x="7016265" y="3442772"/>
            <a:ext cx="1696911" cy="2363054"/>
            <a:chOff x="6998681" y="3390020"/>
            <a:chExt cx="1696911" cy="2363054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296BA87-E926-43B9-B180-CB2041CDDB51}"/>
                </a:ext>
              </a:extLst>
            </p:cNvPr>
            <p:cNvCxnSpPr/>
            <p:nvPr/>
          </p:nvCxnSpPr>
          <p:spPr>
            <a:xfrm>
              <a:off x="7104185" y="3393635"/>
              <a:ext cx="1591407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9681081-4F2C-4B09-B540-DF0A706B1510}"/>
                </a:ext>
              </a:extLst>
            </p:cNvPr>
            <p:cNvCxnSpPr/>
            <p:nvPr/>
          </p:nvCxnSpPr>
          <p:spPr>
            <a:xfrm>
              <a:off x="8695592" y="3390020"/>
              <a:ext cx="0" cy="2363054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6DCA5B9-0DEA-4C36-A8FB-EA08A7CF2A20}"/>
                </a:ext>
              </a:extLst>
            </p:cNvPr>
            <p:cNvCxnSpPr/>
            <p:nvPr/>
          </p:nvCxnSpPr>
          <p:spPr>
            <a:xfrm flipH="1">
              <a:off x="6998681" y="5753074"/>
              <a:ext cx="16969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F2A2A627-F682-4072-AAEC-1AB3C9DE7BCA}"/>
              </a:ext>
            </a:extLst>
          </p:cNvPr>
          <p:cNvSpPr txBox="1"/>
          <p:nvPr/>
        </p:nvSpPr>
        <p:spPr>
          <a:xfrm>
            <a:off x="8862646" y="3713395"/>
            <a:ext cx="2954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输出重定向后的结果：输出的字符保存到文件，文件描述符</a:t>
            </a:r>
            <a:r>
              <a:rPr lang="en-US" altLang="zh-CN" dirty="0"/>
              <a:t>1</a:t>
            </a:r>
            <a:r>
              <a:rPr lang="zh-CN" altLang="en-US" dirty="0"/>
              <a:t>断开和显示设备的关联，关联到了一个普通文件。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A5C5E10-2CF1-4489-BCFC-A472252B3DE5}"/>
              </a:ext>
            </a:extLst>
          </p:cNvPr>
          <p:cNvSpPr txBox="1"/>
          <p:nvPr/>
        </p:nvSpPr>
        <p:spPr>
          <a:xfrm>
            <a:off x="7297615" y="2971801"/>
            <a:ext cx="13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输出重定向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67F093-88F6-4736-997F-9E6E3AA88AB7}"/>
              </a:ext>
            </a:extLst>
          </p:cNvPr>
          <p:cNvSpPr txBox="1"/>
          <p:nvPr/>
        </p:nvSpPr>
        <p:spPr>
          <a:xfrm>
            <a:off x="3307357" y="3758205"/>
            <a:ext cx="157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</a:rPr>
              <a:t>重定向之前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968EC1F-CF1C-4534-B836-AE29BEC1803C}"/>
              </a:ext>
            </a:extLst>
          </p:cNvPr>
          <p:cNvSpPr txBox="1"/>
          <p:nvPr/>
        </p:nvSpPr>
        <p:spPr>
          <a:xfrm>
            <a:off x="2957126" y="6206941"/>
            <a:ext cx="182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</a:rPr>
              <a:t>进行输出重定向</a:t>
            </a:r>
          </a:p>
        </p:txBody>
      </p:sp>
    </p:spTree>
    <p:extLst>
      <p:ext uri="{BB962C8B-B14F-4D97-AF65-F5344CB8AC3E}">
        <p14:creationId xmlns:p14="http://schemas.microsoft.com/office/powerpoint/2010/main" val="383323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6F2A-ABED-4E22-94BC-A89026E6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谁控制重定向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53D06-B409-4EEF-BC2B-952CA570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shell</a:t>
            </a:r>
            <a:r>
              <a:rPr lang="zh-CN" altLang="en-US" dirty="0">
                <a:solidFill>
                  <a:srgbClr val="C00000"/>
                </a:solidFill>
              </a:rPr>
              <a:t>中使用</a:t>
            </a:r>
            <a:r>
              <a:rPr lang="en-US" altLang="zh-CN" dirty="0">
                <a:solidFill>
                  <a:srgbClr val="C00000"/>
                </a:solidFill>
              </a:rPr>
              <a:t>&gt; , &lt; , &gt;&gt; </a:t>
            </a:r>
            <a:r>
              <a:rPr lang="zh-CN" altLang="en-US" dirty="0">
                <a:solidFill>
                  <a:srgbClr val="C00000"/>
                </a:solidFill>
              </a:rPr>
              <a:t>等重定向符号时，执行重定向操作的是</a:t>
            </a:r>
            <a:r>
              <a:rPr lang="en-US" altLang="zh-CN" dirty="0">
                <a:solidFill>
                  <a:srgbClr val="C00000"/>
                </a:solidFill>
              </a:rPr>
              <a:t>shell</a:t>
            </a:r>
            <a:r>
              <a:rPr lang="zh-CN" altLang="en-US" dirty="0">
                <a:solidFill>
                  <a:srgbClr val="C00000"/>
                </a:solidFill>
              </a:rPr>
              <a:t>，而不是程序。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shell</a:t>
            </a:r>
            <a:r>
              <a:rPr lang="zh-CN" altLang="en-US" dirty="0"/>
              <a:t>把重定向符号解释成指令，将标准输入、输出、错误输出指向其他文件，而不是所关联的设备。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手动编写的程序也是可以进行重定向的，但是在</a:t>
            </a:r>
            <a:r>
              <a:rPr lang="en-US" altLang="zh-CN" dirty="0"/>
              <a:t>shell</a:t>
            </a:r>
            <a:r>
              <a:rPr lang="zh-CN" altLang="en-US" dirty="0"/>
              <a:t>中输入命令，</a:t>
            </a:r>
            <a:r>
              <a:rPr lang="en-US" altLang="zh-CN" dirty="0"/>
              <a:t>shell</a:t>
            </a:r>
            <a:r>
              <a:rPr lang="zh-CN" altLang="en-US" dirty="0"/>
              <a:t>会创建子进程去执行命令，此时进行重定向操作的是</a:t>
            </a:r>
            <a:r>
              <a:rPr lang="en-US" altLang="zh-CN" dirty="0"/>
              <a:t>shell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08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将</a:t>
            </a:r>
            <a:r>
              <a:rPr lang="en-US" altLang="zh-CN" sz="2400" dirty="0"/>
              <a:t>&lt;</a:t>
            </a:r>
            <a:r>
              <a:rPr lang="zh-CN" altLang="en-US" sz="2400" dirty="0"/>
              <a:t>、</a:t>
            </a:r>
            <a:r>
              <a:rPr lang="en-US" altLang="zh-CN" sz="2400" dirty="0"/>
              <a:t>&gt;</a:t>
            </a:r>
            <a:r>
              <a:rPr lang="zh-CN" altLang="en-US" sz="2400" dirty="0"/>
              <a:t>、</a:t>
            </a:r>
            <a:r>
              <a:rPr lang="en-US" altLang="zh-CN" sz="2400" dirty="0"/>
              <a:t>&gt;&gt;</a:t>
            </a:r>
            <a:r>
              <a:rPr lang="zh-CN" altLang="en-US" sz="2400" dirty="0"/>
              <a:t>解释成指令，用来把一条命令的输入或输出重定向到一个文件。重定向</a:t>
            </a:r>
            <a:r>
              <a:rPr lang="en-US" altLang="zh-CN" sz="2400" dirty="0"/>
              <a:t>STDERR</a:t>
            </a:r>
            <a:r>
              <a:rPr lang="zh-CN" altLang="en-US" sz="2400" dirty="0"/>
              <a:t>的话，则用</a:t>
            </a:r>
            <a:r>
              <a:rPr lang="en-US" altLang="zh-CN" sz="2400" dirty="0"/>
              <a:t>2&gt;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54934"/>
              </p:ext>
            </p:extLst>
          </p:nvPr>
        </p:nvGraphicFramePr>
        <p:xfrm>
          <a:off x="1424354" y="2470639"/>
          <a:ext cx="9715500" cy="420596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444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类型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操作符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用途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重定向标准输入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将命令中接收输入的途径由默认的键盘更改为指定的文件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5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以替换的方式将命令的执行结果输出到指定的文件，而不是直接显示在屏幕上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&gt;&gt;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将命令执行的结果追加输出到指定文件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85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2&gt;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清空指定文件的内容，并将标准错误信息保存到该文件中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2&gt;&gt;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将标准错误信息追加输出到指定的文件中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标准错误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&amp;&gt;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&gt;&amp;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将标准输出、标准错误的内容全部保存到指定的文件中，而不是直接显示在屏幕上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0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71897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wc</a:t>
            </a:r>
            <a:r>
              <a:rPr lang="en-US" altLang="zh-CN" sz="2400" dirty="0"/>
              <a:t>  -l  </a:t>
            </a:r>
            <a:r>
              <a:rPr lang="en-US" altLang="zh-CN" sz="2400" dirty="0" err="1"/>
              <a:t>newfile</a:t>
            </a:r>
            <a:r>
              <a:rPr lang="en-US" altLang="zh-CN" sz="2400" dirty="0"/>
              <a:t> </a:t>
            </a:r>
            <a:r>
              <a:rPr lang="zh-CN" altLang="en-US" sz="2400" dirty="0"/>
              <a:t>与 </a:t>
            </a:r>
            <a:r>
              <a:rPr lang="en-US" altLang="zh-CN" sz="2400" dirty="0" err="1"/>
              <a:t>wc</a:t>
            </a:r>
            <a:r>
              <a:rPr lang="en-US" altLang="zh-CN" sz="2400" dirty="0"/>
              <a:t>  -l  &lt;  </a:t>
            </a:r>
            <a:r>
              <a:rPr lang="en-US" altLang="zh-CN" sz="2400" dirty="0" err="1"/>
              <a:t>newfile</a:t>
            </a:r>
            <a:r>
              <a:rPr lang="en-US" altLang="zh-CN" sz="2400" dirty="0"/>
              <a:t> </a:t>
            </a:r>
          </a:p>
          <a:p>
            <a:pPr marL="457200" lvl="1" indent="0">
              <a:buNone/>
            </a:pPr>
            <a:r>
              <a:rPr lang="en-US" altLang="zh-CN" sz="2000" dirty="0" err="1"/>
              <a:t>wc</a:t>
            </a:r>
            <a:r>
              <a:rPr lang="zh-CN" altLang="en-US" sz="2000" dirty="0"/>
              <a:t>是一个计算行数的程序，第一个是对文件进行操作；第二个是对文件内容进行操作，把文件的内容作为输入。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find  /  -</a:t>
            </a:r>
            <a:r>
              <a:rPr lang="en-US" altLang="zh-CN" sz="2400" dirty="0" err="1"/>
              <a:t>iname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*</a:t>
            </a:r>
            <a:r>
              <a:rPr lang="en-US" altLang="zh-CN" sz="2400" dirty="0"/>
              <a:t>  &gt;  </a:t>
            </a:r>
            <a:r>
              <a:rPr lang="en-US" altLang="zh-CN" sz="2400" dirty="0" err="1"/>
              <a:t>find_tmp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标准输出重定向到</a:t>
            </a:r>
            <a:r>
              <a:rPr lang="en-US" altLang="zh-CN" sz="2000" dirty="0" err="1"/>
              <a:t>find_tmp</a:t>
            </a:r>
            <a:r>
              <a:rPr lang="zh-CN" altLang="en-US" sz="2000" dirty="0"/>
              <a:t>文件，但是错误信息会显示在屏幕上，如果需要把错误信息也重定向到文件，可以运行：</a:t>
            </a:r>
            <a:r>
              <a:rPr lang="en-US" altLang="zh-CN" sz="2000" dirty="0"/>
              <a:t> find  / -</a:t>
            </a:r>
            <a:r>
              <a:rPr lang="en-US" altLang="zh-CN" sz="2000" dirty="0" err="1"/>
              <a:t>iname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*  &amp;&gt; </a:t>
            </a:r>
            <a:r>
              <a:rPr lang="en-US" altLang="zh-CN" sz="2000" dirty="0" err="1"/>
              <a:t>find_tmp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1&gt; </a:t>
            </a:r>
            <a:r>
              <a:rPr lang="zh-CN" altLang="en-US" sz="2400" dirty="0"/>
              <a:t>等同于</a:t>
            </a:r>
            <a:r>
              <a:rPr lang="en-US" altLang="zh-CN" sz="2400" dirty="0"/>
              <a:t>&gt; </a:t>
            </a:r>
            <a:r>
              <a:rPr lang="zh-CN" altLang="en-US" sz="2400" dirty="0"/>
              <a:t>，</a:t>
            </a:r>
            <a:r>
              <a:rPr lang="en-US" altLang="zh-CN" sz="2400" dirty="0"/>
              <a:t>0&lt; </a:t>
            </a:r>
            <a:r>
              <a:rPr lang="zh-CN" altLang="en-US" sz="2400" dirty="0"/>
              <a:t>等同于</a:t>
            </a:r>
            <a:r>
              <a:rPr lang="en-US" altLang="zh-CN" sz="2400" dirty="0"/>
              <a:t>&lt;</a:t>
            </a:r>
            <a:r>
              <a:rPr lang="zh-CN" altLang="en-US" sz="2400" dirty="0"/>
              <a:t>，即前导的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可以省略；如果不省略，数字和重定向符号之间没有空格，前导</a:t>
            </a:r>
            <a:r>
              <a:rPr lang="en-US" altLang="zh-CN" sz="2400" dirty="0"/>
              <a:t>2</a:t>
            </a:r>
            <a:r>
              <a:rPr lang="zh-CN" altLang="en-US" sz="2400" dirty="0"/>
              <a:t>不可以省略。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4496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把一条命令的</a:t>
            </a:r>
            <a:r>
              <a:rPr lang="en-US" altLang="zh-CN" sz="2400" dirty="0"/>
              <a:t>STDOUT</a:t>
            </a:r>
            <a:r>
              <a:rPr lang="zh-CN" altLang="en-US" sz="2400" dirty="0"/>
              <a:t>连接到另一条命令的</a:t>
            </a:r>
            <a:r>
              <a:rPr lang="en-US" altLang="zh-CN" sz="2400" dirty="0"/>
              <a:t>STDIN</a:t>
            </a:r>
            <a:r>
              <a:rPr lang="zh-CN" altLang="en-US" sz="2400" dirty="0"/>
              <a:t>上，可以用 </a:t>
            </a:r>
            <a:r>
              <a:rPr lang="en-US" altLang="zh-CN" dirty="0"/>
              <a:t>|</a:t>
            </a:r>
            <a:r>
              <a:rPr lang="en-US" altLang="zh-CN" sz="2400" dirty="0"/>
              <a:t> </a:t>
            </a:r>
            <a:r>
              <a:rPr lang="zh-CN" altLang="en-US" sz="2400" dirty="0"/>
              <a:t>这个符号，在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中表示管道。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在解释命令遇到 </a:t>
            </a:r>
            <a:r>
              <a:rPr lang="en-US" altLang="zh-CN" dirty="0"/>
              <a:t>|</a:t>
            </a:r>
            <a:r>
              <a:rPr lang="en-US" altLang="zh-CN" sz="2400" dirty="0"/>
              <a:t> </a:t>
            </a:r>
            <a:r>
              <a:rPr lang="zh-CN" altLang="en-US" sz="2400" dirty="0"/>
              <a:t>时会创建管道，</a:t>
            </a:r>
            <a:r>
              <a:rPr lang="zh-CN" altLang="en-US" sz="2400" dirty="0">
                <a:solidFill>
                  <a:srgbClr val="C00000"/>
                </a:solidFill>
              </a:rPr>
              <a:t>并创建两个进程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把标准输入输出重定向到管道</a:t>
            </a:r>
            <a:r>
              <a:rPr lang="zh-CN" altLang="en-US" sz="2400" dirty="0"/>
              <a:t>，前一个进程向管道写数据，后一个进程从管道读数据。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在管道中只有标准输出才传递给下一个命令 标准错误输出直接输出到终端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1153</Words>
  <Application>Microsoft Office PowerPoint</Application>
  <PresentationFormat>宽屏</PresentationFormat>
  <Paragraphs>116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华文仿宋</vt:lpstr>
      <vt:lpstr>楷体_GB2312</vt:lpstr>
      <vt:lpstr>Arial</vt:lpstr>
      <vt:lpstr>Tahoma</vt:lpstr>
      <vt:lpstr>Wingdings</vt:lpstr>
      <vt:lpstr>linux-common</vt:lpstr>
      <vt:lpstr>linux-empty</vt:lpstr>
      <vt:lpstr>《Linux基础》</vt:lpstr>
      <vt:lpstr>标准输入输出</vt:lpstr>
      <vt:lpstr>IO重定向</vt:lpstr>
      <vt:lpstr>重定向示例</vt:lpstr>
      <vt:lpstr>重定向图解</vt:lpstr>
      <vt:lpstr>谁控制重定向</vt:lpstr>
      <vt:lpstr>重定向符号</vt:lpstr>
      <vt:lpstr>重定向示例</vt:lpstr>
      <vt:lpstr>管道</vt:lpstr>
      <vt:lpstr>管道和重定向示例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197</cp:revision>
  <dcterms:created xsi:type="dcterms:W3CDTF">2017-12-13T00:04:01Z</dcterms:created>
  <dcterms:modified xsi:type="dcterms:W3CDTF">2018-03-25T23:55:09Z</dcterms:modified>
</cp:coreProperties>
</file>