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61" r:id="rId4"/>
    <p:sldId id="272" r:id="rId5"/>
    <p:sldId id="271" r:id="rId6"/>
    <p:sldId id="263" r:id="rId7"/>
    <p:sldId id="266" r:id="rId8"/>
    <p:sldId id="274" r:id="rId9"/>
    <p:sldId id="273" r:id="rId10"/>
    <p:sldId id="276" r:id="rId11"/>
    <p:sldId id="268" r:id="rId12"/>
    <p:sldId id="270" r:id="rId13"/>
    <p:sldId id="27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2D09"/>
    <a:srgbClr val="828282"/>
    <a:srgbClr val="74350A"/>
    <a:srgbClr val="F053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1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581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2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D2F7-B8A7-4C62-B10A-5474B198A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8029E5-A3ED-4480-B211-8244192CD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CA2D7-D2C2-4766-8161-DBA60F7B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F207-BE97-4512-A051-D1D727642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A70888-87D2-4D72-88E3-4EB531FA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1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841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25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87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6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724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611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06683-1E3B-4E82-B566-82E72C3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1318B-3ABA-473A-A58F-68FE1F405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917EC-8501-4020-9EDF-A4F57363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15516-0ACC-4FA6-8D41-91D8F5C0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0C0F46-9191-45D5-B62D-2893F561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734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98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0B2FB-4959-4FE4-86E2-97E4443C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5CB652-A873-4422-BB38-1FFAA749D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7A5158-4FD3-42CD-8937-8987BFDF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C2BA79-53D6-4263-B3EF-84D5A842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22221-8CB7-4DBA-9746-B585C097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775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33D106-9CB0-4E10-B301-7397C10E6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239A0-3839-4303-B54E-4260334C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A2039-7BFB-41DB-85F9-F49C92BF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8BB87-5004-4714-8C46-6CBF22C3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B4085-6E0A-4997-BE38-7B5E44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9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2C541-D67E-4BE0-B223-149D33CF5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06CBC-8EBA-42F9-B3E0-A843AEDB1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2504C-5AB1-4506-A9D8-1A948CBC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D1BC2-384F-490F-9206-6F27238D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F5478-33A3-42ED-9060-A6BDD7DB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2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0021F-2F2C-4A26-AE3A-95F8A2B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5DE8-6678-4CCF-AE5C-C34328A85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D4C2E3-226A-42C0-9112-DDBD6406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556E24-99A4-40A5-8584-523B3DC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588254-DF01-4504-AC65-B12627BA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B2B8F-1BF3-4C3D-ADB1-B57BB4FB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80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F7059-1F16-4131-B4F7-8D2FA3ABA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2F9B6A-0820-427D-AFA5-C3F5F6C08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AB4C75-6A8C-47B1-9EC2-84DF650C5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8007A5-D05F-43D0-8B1B-07499E57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7234F0-4318-43CD-A0EB-A2518460F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30C091-FABA-44CF-8760-92751B49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243E3-88DA-4B81-9749-7E235998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725EB2-3E8C-4775-ABB0-6845261C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20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FF9FA-22DC-4A12-80DB-6BFCA5FC0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931B3A-E05C-4829-88BD-35F04D2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61DA9A-CFE7-484A-83FF-3684F9AA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525513-D499-4F43-9AD3-9070531C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467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6EF436-74CE-42C2-A4F6-B1EC6E2B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AC67BA-8358-4BC2-B9B5-1C37DDD6A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690F71-28C5-4A3C-A38A-84291F65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4A2AE-8EAF-4AE2-B62C-AA311DE3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38D02-3DC7-4778-AF80-35369A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827B4D-182A-4350-87DE-CAB16996E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C60B6D-CB4D-4EE5-B197-8E1F79E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979CC-C402-4145-9052-07B431D7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54E0DC-BD8A-4F38-903B-3E5633CA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68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8E271-748E-4E9C-8E22-291FEDCA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56EA3D-02E1-4F87-9FD9-177128AD8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A0957-516C-4962-AA82-F08B70B9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21E2C7-EDFE-4B51-A5B2-B6CF5067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E60DA2-A0BC-48C9-AA88-75C78721B420}" type="datetimeFigureOut">
              <a:rPr lang="zh-CN" altLang="en-US" smtClean="0"/>
              <a:t>2018/4/16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F1747-23A0-4DAB-986E-60F5EB6F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B71036-67DE-4C24-9A1C-8991B59B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C69DD-F08A-4AF9-93F1-3155936406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10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047EAE-6544-4C32-BB1B-DEB9CA27D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6678"/>
            <a:ext cx="10515600" cy="706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275D9-644D-48CC-93A4-9303E430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4111"/>
            <a:ext cx="10515600" cy="487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461F74E-FC76-4826-8105-C187AB1791BC}"/>
              </a:ext>
            </a:extLst>
          </p:cNvPr>
          <p:cNvCxnSpPr/>
          <p:nvPr userDrawn="1"/>
        </p:nvCxnSpPr>
        <p:spPr>
          <a:xfrm>
            <a:off x="838200" y="1571109"/>
            <a:ext cx="10515600" cy="0"/>
          </a:xfrm>
          <a:prstGeom prst="line">
            <a:avLst/>
          </a:prstGeom>
          <a:ln>
            <a:solidFill>
              <a:srgbClr val="F0532E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937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7B2D7D35-142C-46D3-BC62-F961CC4338CB}"/>
              </a:ext>
            </a:extLst>
          </p:cNvPr>
          <p:cNvSpPr txBox="1"/>
          <p:nvPr userDrawn="1"/>
        </p:nvSpPr>
        <p:spPr>
          <a:xfrm>
            <a:off x="9825641" y="66524"/>
            <a:ext cx="2277687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河北师范大学 软件学院</a:t>
            </a:r>
            <a:endParaRPr lang="en-US" altLang="zh-CN" sz="1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lnSpc>
                <a:spcPts val="1080"/>
              </a:lnSpc>
            </a:pPr>
            <a:r>
              <a:rPr lang="en-US" altLang="zh-CN" sz="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College of Hebei Normal University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endParaRPr lang="zh-CN" altLang="en-US" sz="16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8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30DC9-2374-46B1-811E-572401BAF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716" y="754601"/>
            <a:ext cx="4273118" cy="1041971"/>
          </a:xfrm>
        </p:spPr>
        <p:txBody>
          <a:bodyPr/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《Linux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基础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》</a:t>
            </a:r>
            <a:endParaRPr lang="zh-CN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FB0B47-0360-4ADB-A293-64ED809A7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03632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第七讲 文件编辑</a:t>
            </a:r>
          </a:p>
        </p:txBody>
      </p:sp>
    </p:spTree>
    <p:extLst>
      <p:ext uri="{BB962C8B-B14F-4D97-AF65-F5344CB8AC3E}">
        <p14:creationId xmlns:p14="http://schemas.microsoft.com/office/powerpoint/2010/main" val="404716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配置文件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默认安装的</a:t>
            </a:r>
            <a:r>
              <a:rPr lang="en-US" altLang="zh-CN" sz="2400" dirty="0"/>
              <a:t>vim</a:t>
            </a:r>
            <a:r>
              <a:rPr lang="zh-CN" altLang="en-US" sz="2400" dirty="0"/>
              <a:t>配置文件在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在用户主目录下，创建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文件也是</a:t>
            </a:r>
            <a:r>
              <a:rPr lang="en-US" altLang="zh-CN" sz="2400" dirty="0"/>
              <a:t>vim</a:t>
            </a:r>
            <a:r>
              <a:rPr lang="zh-CN" altLang="en-US" sz="2400" dirty="0"/>
              <a:t>默认读取的配置文件。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vim</a:t>
            </a:r>
            <a:r>
              <a:rPr lang="zh-CN" altLang="en-US" sz="2400" dirty="0"/>
              <a:t>在启动时会先读取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，然后是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en-US" altLang="zh-CN" sz="2400" dirty="0"/>
              <a:t> </a:t>
            </a:r>
            <a:r>
              <a:rPr lang="zh-CN" altLang="en-US" sz="2400" dirty="0"/>
              <a:t>，重复的配置，</a:t>
            </a:r>
            <a:r>
              <a:rPr lang="en-US" altLang="zh-CN" sz="2400" dirty="0"/>
              <a:t>.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会覆盖</a:t>
            </a:r>
            <a:r>
              <a:rPr lang="en-US" altLang="zh-CN" sz="2400" dirty="0"/>
              <a:t>/</a:t>
            </a:r>
            <a:r>
              <a:rPr lang="en-US" altLang="zh-CN" sz="2400" dirty="0" err="1"/>
              <a:t>etc</a:t>
            </a:r>
            <a:r>
              <a:rPr lang="en-US" altLang="zh-CN" sz="2400" dirty="0"/>
              <a:t>/</a:t>
            </a:r>
            <a:r>
              <a:rPr lang="en-US" altLang="zh-CN" sz="2400" dirty="0" err="1"/>
              <a:t>vimrc</a:t>
            </a:r>
            <a:r>
              <a:rPr lang="zh-CN" altLang="en-US" sz="2400" dirty="0"/>
              <a:t>的配置。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4526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vim</a:t>
            </a:r>
            <a:r>
              <a:rPr lang="zh-CN" altLang="en-US" dirty="0"/>
              <a:t>中运行本地命令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输入</a:t>
            </a:r>
            <a:r>
              <a:rPr lang="en-US" altLang="zh-CN" sz="2400"/>
              <a:t>:!</a:t>
            </a:r>
            <a:r>
              <a:rPr lang="en-US" altLang="zh-CN" sz="2400">
                <a:latin typeface="Consolas" panose="020B0609020204030204" pitchFamily="49" charset="0"/>
                <a:cs typeface="Courier New" panose="02070309020205020404" pitchFamily="49" charset="0"/>
              </a:rPr>
              <a:t>ls</a:t>
            </a:r>
            <a:r>
              <a:rPr lang="zh-CN" altLang="en-US" sz="2400"/>
              <a:t>查看</a:t>
            </a:r>
            <a:r>
              <a:rPr lang="zh-CN" altLang="en-US" sz="2400" dirty="0"/>
              <a:t>效果。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/>
              <a:t>:!</a:t>
            </a:r>
            <a:r>
              <a:rPr lang="zh-CN" altLang="en-US" sz="2400"/>
              <a:t>后面</a:t>
            </a:r>
            <a:r>
              <a:rPr lang="zh-CN" altLang="en-US" sz="2400" dirty="0"/>
              <a:t>跟命令名称。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完成后会退出到</a:t>
            </a:r>
            <a:r>
              <a:rPr lang="en-US" altLang="zh-CN" sz="2400" dirty="0"/>
              <a:t>Vim</a:t>
            </a:r>
            <a:r>
              <a:rPr lang="zh-CN" altLang="en-US" sz="2400"/>
              <a:t>环境。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这种方式可以在不退出</a:t>
            </a:r>
            <a:r>
              <a:rPr lang="en-US" altLang="zh-CN" sz="2400"/>
              <a:t>vim</a:t>
            </a:r>
            <a:r>
              <a:rPr lang="zh-CN" altLang="en-US" sz="2400"/>
              <a:t>的情况下执行其他操作。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90237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本节课任务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获取</a:t>
            </a:r>
            <a:r>
              <a:rPr lang="en-US" altLang="zh-CN" sz="2400"/>
              <a:t>/var/dpkg/available </a:t>
            </a:r>
            <a:r>
              <a:rPr lang="zh-CN" altLang="en-US" sz="2400"/>
              <a:t>的内容保存到</a:t>
            </a:r>
            <a:r>
              <a:rPr lang="en-US" altLang="zh-CN" sz="2400"/>
              <a:t>tmp/pkg</a:t>
            </a:r>
          </a:p>
          <a:p>
            <a:endParaRPr lang="en-US" altLang="zh-CN" sz="2400"/>
          </a:p>
          <a:p>
            <a:r>
              <a:rPr lang="zh-CN" altLang="en-US" sz="2400"/>
              <a:t>使用</a:t>
            </a:r>
            <a:r>
              <a:rPr lang="en-US" altLang="zh-CN" sz="2400"/>
              <a:t>vim</a:t>
            </a:r>
            <a:r>
              <a:rPr lang="zh-CN" altLang="en-US" sz="2400"/>
              <a:t>打开文件，替换所有的</a:t>
            </a:r>
            <a:r>
              <a:rPr lang="en-US" altLang="zh-CN" sz="2400"/>
              <a:t>Package</a:t>
            </a:r>
            <a:r>
              <a:rPr lang="zh-CN" altLang="en-US" sz="2400"/>
              <a:t>为</a:t>
            </a:r>
            <a:r>
              <a:rPr lang="en-US" altLang="zh-CN" sz="2400"/>
              <a:t>Program</a:t>
            </a:r>
          </a:p>
          <a:p>
            <a:endParaRPr lang="en-US" altLang="zh-CN" sz="2400"/>
          </a:p>
          <a:p>
            <a:r>
              <a:rPr lang="zh-CN" altLang="en-US" sz="2400"/>
              <a:t>保存并退出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思考：使用</a:t>
            </a:r>
            <a:r>
              <a:rPr lang="en-US" altLang="zh-CN" sz="2400"/>
              <a:t>vim</a:t>
            </a:r>
            <a:r>
              <a:rPr lang="zh-CN" altLang="en-US" sz="2400"/>
              <a:t>编写</a:t>
            </a:r>
            <a:r>
              <a:rPr lang="en-US" altLang="zh-CN" sz="2400"/>
              <a:t>Python</a:t>
            </a:r>
            <a:r>
              <a:rPr lang="zh-CN" altLang="en-US" sz="2400"/>
              <a:t>程序，路径为：</a:t>
            </a:r>
            <a:r>
              <a:rPr lang="en-US" altLang="zh-CN" sz="2400"/>
              <a:t>py/a.py</a:t>
            </a:r>
            <a:r>
              <a:rPr lang="zh-CN" altLang="en-US" sz="2400"/>
              <a:t>，但是程序写完之后，发现</a:t>
            </a:r>
            <a:r>
              <a:rPr lang="en-US" altLang="zh-CN" sz="2400"/>
              <a:t>py</a:t>
            </a:r>
            <a:r>
              <a:rPr lang="zh-CN" altLang="en-US" sz="2400"/>
              <a:t>目录不存在，无法保存，此时如何在不退出</a:t>
            </a:r>
            <a:r>
              <a:rPr lang="en-US" altLang="zh-CN" sz="2400"/>
              <a:t>vim</a:t>
            </a:r>
            <a:r>
              <a:rPr lang="zh-CN" altLang="en-US" sz="2400"/>
              <a:t>的情况下保存文件？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39050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本次课程主要讲解两个工具的使用：</a:t>
            </a:r>
            <a:r>
              <a:rPr lang="en-US" altLang="zh-CN" sz="2400" dirty="0" err="1"/>
              <a:t>nano</a:t>
            </a:r>
            <a:r>
              <a:rPr lang="zh-CN" altLang="en-US" sz="2400" dirty="0"/>
              <a:t>和</a:t>
            </a:r>
            <a:r>
              <a:rPr lang="en-US" altLang="zh-CN" sz="2400" dirty="0"/>
              <a:t>vim</a:t>
            </a:r>
            <a:r>
              <a:rPr lang="zh-CN" altLang="en-US" sz="2400" dirty="0"/>
              <a:t>。这两个都是终端模式的编辑器。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nano</a:t>
            </a:r>
            <a:r>
              <a:rPr lang="zh-CN" altLang="en-US" sz="2400" dirty="0"/>
              <a:t>是</a:t>
            </a:r>
            <a:r>
              <a:rPr lang="en-US" altLang="zh-CN" sz="2400" dirty="0"/>
              <a:t>Ubuntu</a:t>
            </a:r>
            <a:r>
              <a:rPr lang="zh-CN" altLang="en-US" sz="2400" dirty="0"/>
              <a:t>自带的一个文本编辑工具。使用上相对简单，但是功能也很强大。</a:t>
            </a:r>
            <a:endParaRPr lang="en-US" altLang="zh-CN" sz="24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83951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nano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err="1"/>
              <a:t>nano</a:t>
            </a:r>
            <a:r>
              <a:rPr lang="en-US" altLang="zh-CN" sz="2400" dirty="0"/>
              <a:t>  [FILE NAME]</a:t>
            </a:r>
            <a:r>
              <a:rPr lang="zh-CN" altLang="en-US" sz="2400" dirty="0"/>
              <a:t>就可以打开一个文件，如果不存在则会创建。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nano</a:t>
            </a:r>
            <a:r>
              <a:rPr lang="zh-CN" altLang="en-US" sz="2400" dirty="0"/>
              <a:t>是打开文件就可以直接编辑的，并且默认启动后窗口底部会显示常用快捷键选项。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编辑快捷键：</a:t>
            </a:r>
            <a:r>
              <a:rPr lang="en-US" altLang="zh-CN" sz="2400" dirty="0" err="1"/>
              <a:t>Ctrl+O</a:t>
            </a:r>
            <a:r>
              <a:rPr lang="zh-CN" altLang="en-US" sz="2400" dirty="0"/>
              <a:t>写入，</a:t>
            </a:r>
            <a:r>
              <a:rPr lang="en-US" altLang="zh-CN" sz="2400" dirty="0" err="1"/>
              <a:t>Ctrl+X</a:t>
            </a:r>
            <a:r>
              <a:rPr lang="zh-CN" altLang="en-US" sz="2400"/>
              <a:t>退出。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配置文件：</a:t>
            </a:r>
            <a:r>
              <a:rPr lang="en-US" altLang="zh-CN" sz="2400"/>
              <a:t>/etc/nanorc</a:t>
            </a:r>
            <a:r>
              <a:rPr lang="zh-CN" altLang="en-US" sz="240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7534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vim</a:t>
            </a:r>
            <a:r>
              <a:rPr lang="zh-CN" altLang="en-US"/>
              <a:t>与</a:t>
            </a:r>
            <a:r>
              <a:rPr lang="en-US" altLang="zh-CN" dirty="0"/>
              <a:t>v</a:t>
            </a:r>
            <a:r>
              <a:rPr lang="en-US" altLang="zh-CN"/>
              <a:t>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终端字符模式运行的文本编辑器。</a:t>
            </a:r>
            <a:endParaRPr lang="en-US" altLang="zh-CN" sz="2400" dirty="0"/>
          </a:p>
          <a:p>
            <a:r>
              <a:rPr lang="en-US" altLang="zh-CN" sz="2400" dirty="0"/>
              <a:t>v</a:t>
            </a:r>
            <a:r>
              <a:rPr lang="en-US" altLang="zh-CN" sz="2400"/>
              <a:t>i</a:t>
            </a:r>
            <a:r>
              <a:rPr lang="zh-CN" altLang="en-US" sz="2400" dirty="0"/>
              <a:t>最初由加州大学伯克利分校</a:t>
            </a:r>
            <a:r>
              <a:rPr lang="en-US" altLang="zh-CN" sz="2400" dirty="0" err="1"/>
              <a:t>Bill·Joy</a:t>
            </a:r>
            <a:r>
              <a:rPr lang="zh-CN" altLang="en-US" sz="2400" dirty="0"/>
              <a:t>创建。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v</a:t>
            </a:r>
            <a:r>
              <a:rPr lang="en-US" altLang="zh-CN" sz="2400"/>
              <a:t>i</a:t>
            </a:r>
            <a:r>
              <a:rPr lang="zh-CN" altLang="en-US" sz="2400" dirty="0"/>
              <a:t>提供三种模式：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zh-CN" altLang="en-US" sz="2000" dirty="0"/>
              <a:t>命令模式：输入命令对文档等进行操作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输入模式：编辑文本，左下角显</a:t>
            </a:r>
            <a:r>
              <a:rPr lang="en-US" altLang="zh-CN" sz="2000" dirty="0"/>
              <a:t>--INSERT--</a:t>
            </a:r>
          </a:p>
          <a:p>
            <a:pPr marL="457200" lvl="1" indent="0">
              <a:buNone/>
            </a:pPr>
            <a:r>
              <a:rPr lang="zh-CN" altLang="en-US" sz="2000" dirty="0"/>
              <a:t>底行模式：输入</a:t>
            </a:r>
            <a:r>
              <a:rPr lang="en-US" altLang="zh-CN" sz="2000" dirty="0"/>
              <a:t>:</a:t>
            </a:r>
            <a:r>
              <a:rPr lang="zh-CN" altLang="en-US" sz="2000" dirty="0"/>
              <a:t>会在文档最后一行显示：并等待输入命令，执行完成后会自动返回命令模式。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400"/>
              <a:t>vim</a:t>
            </a:r>
            <a:r>
              <a:rPr lang="zh-CN" altLang="en-US" sz="2400"/>
              <a:t>是</a:t>
            </a:r>
            <a:r>
              <a:rPr lang="en-US" altLang="zh-CN" sz="2400" dirty="0"/>
              <a:t>v</a:t>
            </a:r>
            <a:r>
              <a:rPr lang="en-US" altLang="zh-CN" sz="2400"/>
              <a:t>i</a:t>
            </a:r>
            <a:r>
              <a:rPr lang="zh-CN" altLang="en-US" sz="2400" dirty="0"/>
              <a:t>的增强版，并且提供了</a:t>
            </a:r>
            <a:r>
              <a:rPr lang="en-US" altLang="zh-CN" sz="2400" dirty="0"/>
              <a:t>Windows</a:t>
            </a:r>
            <a:r>
              <a:rPr lang="zh-CN" altLang="en-US" sz="2400" dirty="0"/>
              <a:t>版本的支持，同时</a:t>
            </a:r>
            <a:r>
              <a:rPr lang="en-US" altLang="zh-CN" sz="2400" dirty="0"/>
              <a:t>vim</a:t>
            </a:r>
            <a:r>
              <a:rPr lang="zh-CN" altLang="en-US" sz="2400" dirty="0"/>
              <a:t>支持</a:t>
            </a:r>
            <a:r>
              <a:rPr lang="en-US" altLang="zh-CN" sz="2400" dirty="0"/>
              <a:t>GUI</a:t>
            </a:r>
            <a:r>
              <a:rPr lang="zh-CN" altLang="en-US" sz="2400" dirty="0"/>
              <a:t>模式。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14547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/>
              <a:t>im</a:t>
            </a:r>
            <a:r>
              <a:rPr lang="zh-CN" altLang="en-US" dirty="0"/>
              <a:t>安装与启动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Ubuntu</a:t>
            </a:r>
            <a:r>
              <a:rPr lang="zh-CN" altLang="en-US" sz="2400" dirty="0"/>
              <a:t>默认会提供</a:t>
            </a:r>
            <a:r>
              <a:rPr lang="en-US" altLang="zh-CN" sz="2400" dirty="0" err="1"/>
              <a:t>vim.tiny</a:t>
            </a:r>
            <a:r>
              <a:rPr lang="zh-CN" altLang="en-US" sz="2400" dirty="0"/>
              <a:t>版本</a:t>
            </a:r>
            <a:r>
              <a:rPr lang="zh-CN" altLang="en-US" sz="2400"/>
              <a:t>，而几乎所有</a:t>
            </a:r>
            <a:r>
              <a:rPr lang="en-US" altLang="zh-CN" sz="2400"/>
              <a:t>Linux</a:t>
            </a:r>
            <a:r>
              <a:rPr lang="zh-CN" altLang="en-US" sz="2400" dirty="0"/>
              <a:t>发行版会提供</a:t>
            </a:r>
            <a:r>
              <a:rPr lang="en-US" altLang="zh-CN" sz="2400"/>
              <a:t>vi</a:t>
            </a:r>
            <a:r>
              <a:rPr lang="zh-CN" altLang="en-US" sz="2400"/>
              <a:t>。</a:t>
            </a:r>
            <a:r>
              <a:rPr lang="en-US" altLang="zh-CN" sz="2400"/>
              <a:t>Ubuntu</a:t>
            </a:r>
            <a:r>
              <a:rPr lang="zh-CN" altLang="en-US" sz="2400"/>
              <a:t>桌面环境会安装</a:t>
            </a:r>
            <a:r>
              <a:rPr lang="en-US" altLang="zh-CN" sz="2400"/>
              <a:t>vim</a:t>
            </a:r>
            <a:r>
              <a:rPr lang="zh-CN" altLang="en-US" sz="2400"/>
              <a:t>。</a:t>
            </a:r>
            <a:endParaRPr lang="en-US" altLang="zh-CN" sz="2400" dirty="0"/>
          </a:p>
          <a:p>
            <a:r>
              <a:rPr lang="zh-CN" altLang="en-US" sz="2400" dirty="0"/>
              <a:t>终端输入</a:t>
            </a:r>
            <a:r>
              <a:rPr lang="en-US" altLang="zh-CN" sz="2400" dirty="0"/>
              <a:t>vi</a:t>
            </a:r>
            <a:r>
              <a:rPr lang="zh-CN" altLang="en-US" sz="2400" dirty="0"/>
              <a:t>或是</a:t>
            </a:r>
            <a:r>
              <a:rPr lang="en-US" altLang="zh-CN" sz="2400" dirty="0" err="1"/>
              <a:t>vim.tiny</a:t>
            </a:r>
            <a:r>
              <a:rPr lang="zh-CN" altLang="en-US" sz="2400" dirty="0"/>
              <a:t>就可以启动编辑器。</a:t>
            </a:r>
            <a:endParaRPr lang="en-US" altLang="zh-CN" sz="2400" dirty="0"/>
          </a:p>
          <a:p>
            <a:r>
              <a:rPr lang="en-US" altLang="zh-CN" sz="2400"/>
              <a:t>vim</a:t>
            </a:r>
            <a:r>
              <a:rPr lang="zh-CN" altLang="en-US" sz="2400"/>
              <a:t>是</a:t>
            </a:r>
            <a:r>
              <a:rPr lang="en-US" altLang="zh-CN" sz="2400"/>
              <a:t>vi</a:t>
            </a:r>
            <a:r>
              <a:rPr lang="zh-CN" altLang="en-US" sz="2400"/>
              <a:t>的升级版，功能更强。如果</a:t>
            </a:r>
            <a:r>
              <a:rPr lang="zh-CN" altLang="en-US" sz="2400" dirty="0"/>
              <a:t>没有安装</a:t>
            </a:r>
            <a:r>
              <a:rPr lang="en-US" altLang="zh-CN" sz="2400" dirty="0"/>
              <a:t>vim</a:t>
            </a:r>
            <a:r>
              <a:rPr lang="zh-CN" altLang="en-US" sz="2400" dirty="0"/>
              <a:t>则运行</a:t>
            </a:r>
            <a:r>
              <a:rPr lang="en-US" altLang="zh-CN" sz="2400" dirty="0" err="1"/>
              <a:t>sudo</a:t>
            </a:r>
            <a:r>
              <a:rPr lang="en-US" altLang="zh-CN" sz="2400" dirty="0"/>
              <a:t> apt install vim</a:t>
            </a:r>
            <a:r>
              <a:rPr lang="zh-CN" altLang="en-US" sz="2400" dirty="0"/>
              <a:t>。之后运行</a:t>
            </a:r>
            <a:r>
              <a:rPr lang="en-US" altLang="zh-CN" sz="2400" dirty="0"/>
              <a:t>vim</a:t>
            </a:r>
            <a:r>
              <a:rPr lang="zh-CN" altLang="en-US" sz="2400" dirty="0"/>
              <a:t>即可</a:t>
            </a:r>
            <a:r>
              <a:rPr lang="zh-CN" altLang="en-US" sz="2400"/>
              <a:t>启动。</a:t>
            </a:r>
            <a:endParaRPr lang="en-US" altLang="zh-CN" sz="2400"/>
          </a:p>
          <a:p>
            <a:endParaRPr lang="en-US" altLang="zh-CN" sz="2400" dirty="0"/>
          </a:p>
          <a:p>
            <a:r>
              <a:rPr lang="zh-CN" altLang="en-US" sz="2400" dirty="0"/>
              <a:t>使用</a:t>
            </a:r>
            <a:r>
              <a:rPr lang="en-US" altLang="zh-CN" sz="2400" dirty="0"/>
              <a:t>vim [filename]</a:t>
            </a:r>
            <a:r>
              <a:rPr lang="zh-CN" altLang="en-US" sz="2400" dirty="0"/>
              <a:t>可以创建文件。</a:t>
            </a:r>
            <a:endParaRPr lang="en-US" altLang="zh-CN" sz="2400" dirty="0"/>
          </a:p>
          <a:p>
            <a:r>
              <a:rPr lang="zh-CN" altLang="en-US" sz="2400" dirty="0"/>
              <a:t>此时进入</a:t>
            </a:r>
            <a:r>
              <a:rPr lang="en-US" altLang="zh-CN" sz="2400" dirty="0"/>
              <a:t>vim</a:t>
            </a:r>
            <a:r>
              <a:rPr lang="zh-CN" altLang="en-US" sz="2400" dirty="0"/>
              <a:t>是命令</a:t>
            </a:r>
            <a:r>
              <a:rPr lang="zh-CN" altLang="en-US" sz="2400"/>
              <a:t>模式。</a:t>
            </a:r>
            <a:endParaRPr lang="en-US" altLang="zh-CN" sz="2400" dirty="0"/>
          </a:p>
          <a:p>
            <a:r>
              <a:rPr lang="en-US" altLang="zh-CN" sz="2400" dirty="0"/>
              <a:t>ESC</a:t>
            </a:r>
            <a:r>
              <a:rPr lang="zh-CN" altLang="en-US" sz="2400" dirty="0"/>
              <a:t>用于模式切换，当在命令模式输入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o</a:t>
            </a:r>
            <a:r>
              <a:rPr lang="zh-CN" altLang="en-US" sz="2400" dirty="0"/>
              <a:t>进行插入操作时，会切换到输入模式，此时按</a:t>
            </a:r>
            <a:r>
              <a:rPr lang="en-US" altLang="zh-CN" sz="2400" dirty="0"/>
              <a:t>ESC</a:t>
            </a:r>
            <a:r>
              <a:rPr lang="zh-CN" altLang="en-US" sz="2400" dirty="0"/>
              <a:t>会回到命令模式。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59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</a:t>
            </a:r>
            <a:r>
              <a:rPr lang="en-US" altLang="zh-CN"/>
              <a:t>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400"/>
              <a:t>启动</a:t>
            </a:r>
            <a:r>
              <a:rPr lang="en-US" altLang="zh-CN" sz="2400" dirty="0"/>
              <a:t>v</a:t>
            </a:r>
            <a:r>
              <a:rPr lang="en-US" altLang="zh-CN" sz="2400"/>
              <a:t>im</a:t>
            </a:r>
            <a:r>
              <a:rPr lang="zh-CN" altLang="en-US" sz="2400" dirty="0"/>
              <a:t>后，进入命令模式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h</a:t>
            </a:r>
            <a:r>
              <a:rPr lang="zh-CN" altLang="en-US" dirty="0"/>
              <a:t>：光标</a:t>
            </a:r>
            <a:r>
              <a:rPr lang="zh-CN" altLang="en-US"/>
              <a:t>左移，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j</a:t>
            </a:r>
            <a:r>
              <a:rPr lang="zh-CN" altLang="en-US" dirty="0"/>
              <a:t>：</a:t>
            </a:r>
            <a:r>
              <a:rPr lang="zh-CN" altLang="en-US"/>
              <a:t>光标移到下一行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k</a:t>
            </a:r>
            <a:r>
              <a:rPr lang="zh-CN" altLang="en-US" dirty="0"/>
              <a:t>：</a:t>
            </a:r>
            <a:r>
              <a:rPr lang="zh-CN" altLang="en-US"/>
              <a:t>光标移到</a:t>
            </a:r>
            <a:r>
              <a:rPr lang="zh-CN" altLang="en-US" dirty="0"/>
              <a:t>上</a:t>
            </a:r>
            <a:r>
              <a:rPr lang="zh-CN" altLang="en-US"/>
              <a:t>一行，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l</a:t>
            </a:r>
            <a:r>
              <a:rPr lang="zh-CN" altLang="en-US" dirty="0"/>
              <a:t>：光标右移。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：删除前面的</a:t>
            </a:r>
            <a:r>
              <a:rPr lang="zh-CN" altLang="en-US"/>
              <a:t>字符，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x</a:t>
            </a:r>
            <a:r>
              <a:rPr lang="zh-CN" altLang="en-US" dirty="0"/>
              <a:t>：删除后面的字符。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输入</a:t>
            </a:r>
            <a:r>
              <a:rPr lang="en-US" altLang="zh-CN" dirty="0" err="1"/>
              <a:t>i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o</a:t>
            </a:r>
            <a:r>
              <a:rPr lang="zh-CN" altLang="en-US" dirty="0"/>
              <a:t>都会进行插入操作，分别是在当前位置插入，在后一个位置插入，在下一行</a:t>
            </a:r>
            <a:r>
              <a:rPr lang="zh-CN" altLang="en-US"/>
              <a:t>插入。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17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/>
              <a:t>Vim</a:t>
            </a:r>
            <a:r>
              <a:rPr lang="zh-CN" altLang="en-US" sz="2400"/>
              <a:t>使用的是命令的组合，记住这一点很重要。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在输入模式按</a:t>
            </a:r>
            <a:r>
              <a:rPr lang="en-US" altLang="zh-CN" sz="2400"/>
              <a:t>ESC</a:t>
            </a:r>
            <a:r>
              <a:rPr lang="zh-CN" altLang="en-US" sz="2400"/>
              <a:t>键返回到指令模式，输入</a:t>
            </a:r>
            <a:endParaRPr lang="en-US" altLang="zh-CN" sz="2400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w    </a:t>
            </a:r>
            <a:r>
              <a:rPr lang="zh-CN" altLang="en-US"/>
              <a:t>写入文件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q     </a:t>
            </a:r>
            <a:r>
              <a:rPr lang="zh-CN" altLang="en-US"/>
              <a:t>退出文件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wq  </a:t>
            </a:r>
            <a:r>
              <a:rPr lang="zh-CN" altLang="en-US"/>
              <a:t>写入并退出</a:t>
            </a:r>
            <a:endParaRPr lang="en-US" altLang="zh-CN"/>
          </a:p>
          <a:p>
            <a:pPr marL="457200" lvl="1" indent="0">
              <a:buNone/>
            </a:pPr>
            <a:r>
              <a:rPr lang="zh-CN" altLang="en-US"/>
              <a:t>：</a:t>
            </a:r>
            <a:r>
              <a:rPr lang="en-US" altLang="zh-CN"/>
              <a:t>q</a:t>
            </a:r>
            <a:r>
              <a:rPr lang="zh-CN" altLang="en-US"/>
              <a:t>！ 不保存退出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443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BACC-24DE-4087-9AB3-A099CF57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Vim</a:t>
            </a:r>
            <a:r>
              <a:rPr lang="zh-CN" altLang="en-US" dirty="0"/>
              <a:t>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1C6B17-780B-4799-8193-E52FD817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指令</a:t>
            </a:r>
            <a:r>
              <a:rPr lang="zh-CN" altLang="en-US" sz="2400" dirty="0"/>
              <a:t>模式操作：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dirty="0"/>
              <a:t>d</a:t>
            </a:r>
            <a:r>
              <a:rPr lang="zh-CN" altLang="en-US" dirty="0"/>
              <a:t>      删除</a:t>
            </a:r>
            <a:r>
              <a:rPr lang="en-US" altLang="zh-CN"/>
              <a:t>/</a:t>
            </a:r>
            <a:r>
              <a:rPr lang="zh-CN" altLang="en-US"/>
              <a:t>剪切  ； </a:t>
            </a:r>
            <a:r>
              <a:rPr lang="en-US" altLang="zh-CN"/>
              <a:t>dd    </a:t>
            </a:r>
            <a:r>
              <a:rPr lang="zh-CN" altLang="en-US" dirty="0"/>
              <a:t>删除</a:t>
            </a:r>
            <a:r>
              <a:rPr lang="zh-CN" altLang="en-US"/>
              <a:t>当前行 ；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d$    </a:t>
            </a:r>
            <a:r>
              <a:rPr lang="zh-CN" altLang="en-US" dirty="0"/>
              <a:t>删除到行尾</a:t>
            </a:r>
            <a:r>
              <a:rPr lang="zh-CN" altLang="en-US"/>
              <a:t>的内容 ； </a:t>
            </a:r>
            <a:r>
              <a:rPr lang="en-US" altLang="zh-CN"/>
              <a:t>2dd  </a:t>
            </a:r>
            <a:r>
              <a:rPr lang="zh-CN" altLang="en-US" dirty="0"/>
              <a:t>会重复两次运行</a:t>
            </a:r>
            <a:r>
              <a:rPr lang="en-US" altLang="zh-CN" dirty="0" err="1"/>
              <a:t>dd</a:t>
            </a:r>
            <a:r>
              <a:rPr lang="zh-CN" altLang="en-US" dirty="0"/>
              <a:t>命令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yy</a:t>
            </a:r>
            <a:r>
              <a:rPr lang="en-US" altLang="zh-CN" dirty="0"/>
              <a:t>    </a:t>
            </a:r>
            <a:r>
              <a:rPr lang="zh-CN" altLang="en-US" dirty="0"/>
              <a:t>复制</a:t>
            </a:r>
            <a:r>
              <a:rPr lang="zh-CN" altLang="en-US"/>
              <a:t>当前行 ； </a:t>
            </a:r>
            <a:r>
              <a:rPr lang="en-US" altLang="zh-CN"/>
              <a:t>p   </a:t>
            </a:r>
            <a:r>
              <a:rPr lang="zh-CN" altLang="en-US"/>
              <a:t>粘贴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     </a:t>
            </a:r>
            <a:r>
              <a:rPr lang="zh-CN" altLang="en-US" dirty="0"/>
              <a:t>选中整行，此时移动光标可以成块选中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v      </a:t>
            </a:r>
            <a:r>
              <a:rPr lang="zh-CN" altLang="en-US" dirty="0"/>
              <a:t>从光标标记位置开始选中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u     </a:t>
            </a:r>
            <a:r>
              <a:rPr lang="zh-CN" altLang="en-US" dirty="0"/>
              <a:t>撤销更改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>
                <a:solidFill>
                  <a:srgbClr val="C00000"/>
                </a:solidFill>
              </a:rPr>
              <a:t>Ctrl+R</a:t>
            </a: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恢复更改，</a:t>
            </a:r>
            <a:r>
              <a:rPr lang="en-US" altLang="zh-CN" dirty="0">
                <a:solidFill>
                  <a:srgbClr val="C00000"/>
                </a:solidFill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大写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       </a:t>
            </a:r>
            <a:r>
              <a:rPr lang="en-US" altLang="zh-CN" sz="2400">
                <a:solidFill>
                  <a:srgbClr val="C00000"/>
                </a:solidFill>
              </a:rPr>
              <a:t>0   </a:t>
            </a:r>
            <a:r>
              <a:rPr lang="zh-CN" altLang="en-US" sz="2400">
                <a:solidFill>
                  <a:srgbClr val="C00000"/>
                </a:solidFill>
              </a:rPr>
              <a:t>到行首</a:t>
            </a:r>
            <a:r>
              <a:rPr lang="en-US" altLang="zh-CN" sz="2400">
                <a:solidFill>
                  <a:srgbClr val="C00000"/>
                </a:solidFill>
              </a:rPr>
              <a:t> </a:t>
            </a:r>
            <a:r>
              <a:rPr lang="zh-CN" altLang="en-US" sz="2400">
                <a:solidFill>
                  <a:srgbClr val="C00000"/>
                </a:solidFill>
              </a:rPr>
              <a:t>； </a:t>
            </a:r>
            <a:r>
              <a:rPr lang="en-US" altLang="zh-CN" sz="2400">
                <a:solidFill>
                  <a:srgbClr val="C00000"/>
                </a:solidFill>
              </a:rPr>
              <a:t>$</a:t>
            </a:r>
            <a:r>
              <a:rPr lang="zh-CN" altLang="en-US" sz="2400">
                <a:solidFill>
                  <a:srgbClr val="C00000"/>
                </a:solidFill>
              </a:rPr>
              <a:t>  到行尾</a:t>
            </a:r>
            <a:endParaRPr lang="en-US" altLang="zh-CN" sz="2400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输入：</a:t>
            </a:r>
            <a:r>
              <a:rPr lang="en-US" altLang="zh-CN" sz="2400" dirty="0"/>
              <a:t>0</a:t>
            </a:r>
            <a:r>
              <a:rPr lang="zh-CN" altLang="en-US" sz="2400" dirty="0"/>
              <a:t>会定位到第一行，：</a:t>
            </a:r>
            <a:r>
              <a:rPr lang="en-US" altLang="zh-CN" sz="2400" dirty="0"/>
              <a:t>$</a:t>
            </a:r>
            <a:r>
              <a:rPr lang="zh-CN" altLang="en-US" sz="2400" dirty="0"/>
              <a:t>定位到最后</a:t>
            </a:r>
            <a:r>
              <a:rPr lang="zh-CN" altLang="en-US" sz="2400"/>
              <a:t>一行。</a:t>
            </a:r>
            <a:endParaRPr lang="en-US" altLang="zh-CN" sz="2400" dirty="0"/>
          </a:p>
          <a:p>
            <a:r>
              <a:rPr lang="zh-CN" altLang="en-US" sz="2400" dirty="0"/>
              <a:t>输入：</a:t>
            </a:r>
            <a:r>
              <a:rPr lang="en-US" altLang="zh-CN" sz="2400" dirty="0"/>
              <a:t>help</a:t>
            </a:r>
            <a:r>
              <a:rPr lang="zh-CN" altLang="en-US" sz="2400" dirty="0"/>
              <a:t>获取帮助文档，输入：</a:t>
            </a:r>
            <a:r>
              <a:rPr lang="en-US" altLang="zh-CN" sz="2400" dirty="0"/>
              <a:t>help [</a:t>
            </a:r>
            <a:r>
              <a:rPr lang="zh-CN" altLang="en-US" sz="2400" dirty="0"/>
              <a:t>帮助文档名</a:t>
            </a:r>
            <a:r>
              <a:rPr lang="en-US" altLang="zh-CN" sz="2400" dirty="0"/>
              <a:t>]</a:t>
            </a:r>
            <a:r>
              <a:rPr lang="zh-CN" altLang="en-US" sz="2400" dirty="0"/>
              <a:t>获取具体信息。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7438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591D4-5318-4244-8A14-954CA95E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vim</a:t>
            </a:r>
            <a:r>
              <a:rPr lang="zh-CN" altLang="en-US"/>
              <a:t>搜索和替换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D6D66-9644-47EB-981A-8C08617DE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/>
              <a:t>搜索和替换操作：</a:t>
            </a:r>
            <a:endParaRPr lang="en-US" altLang="zh-CN" sz="24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E1C46C-09DD-40B2-BD2E-80CCC7A37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45114"/>
              </p:ext>
            </p:extLst>
          </p:nvPr>
        </p:nvGraphicFramePr>
        <p:xfrm>
          <a:off x="1071684" y="2161768"/>
          <a:ext cx="9980248" cy="3781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062">
                  <a:extLst>
                    <a:ext uri="{9D8B030D-6E8A-4147-A177-3AD203B41FA5}">
                      <a16:colId xmlns:a16="http://schemas.microsoft.com/office/drawing/2014/main" val="1930762903"/>
                    </a:ext>
                  </a:extLst>
                </a:gridCol>
                <a:gridCol w="8247186">
                  <a:extLst>
                    <a:ext uri="{9D8B030D-6E8A-4147-A177-3AD203B41FA5}">
                      <a16:colId xmlns:a16="http://schemas.microsoft.com/office/drawing/2014/main" val="3597110209"/>
                    </a:ext>
                  </a:extLst>
                </a:gridCol>
              </a:tblGrid>
              <a:tr h="596907">
                <a:tc>
                  <a:txBody>
                    <a:bodyPr/>
                    <a:lstStyle/>
                    <a:p>
                      <a:r>
                        <a:rPr lang="en-US" altLang="zh-CN" sz="2000"/>
                        <a:t>:/php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搜索所有匹配</a:t>
                      </a:r>
                      <a:r>
                        <a:rPr lang="en-US" altLang="zh-CN" sz="2000"/>
                        <a:t>php</a:t>
                      </a:r>
                      <a:r>
                        <a:rPr lang="zh-CN" altLang="en-US" sz="2000"/>
                        <a:t>的行，输入</a:t>
                      </a:r>
                      <a:r>
                        <a:rPr lang="en-US" altLang="zh-CN" sz="2000"/>
                        <a:t>n</a:t>
                      </a:r>
                      <a:r>
                        <a:rPr lang="zh-CN" altLang="en-US" sz="2000"/>
                        <a:t>跳转到下一个匹配，</a:t>
                      </a:r>
                      <a:r>
                        <a:rPr lang="en-US" altLang="zh-CN" sz="2000"/>
                        <a:t>b</a:t>
                      </a:r>
                      <a:r>
                        <a:rPr lang="zh-CN" altLang="en-US" sz="2000"/>
                        <a:t>定位到上一个匹配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19463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:s/php/c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替换当前行第一个</a:t>
                      </a:r>
                      <a:r>
                        <a:rPr lang="en-US" altLang="zh-CN" sz="2000"/>
                        <a:t>php</a:t>
                      </a:r>
                      <a:r>
                        <a:rPr lang="zh-CN" altLang="en-US" sz="2000"/>
                        <a:t>出现的位置为</a:t>
                      </a:r>
                      <a:r>
                        <a:rPr lang="en-US" altLang="zh-CN" sz="200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444704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:s/php/c/g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替换当前行所有匹配位置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133665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:%s/php/c/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/>
                        <a:t>替换所有行第一个</a:t>
                      </a:r>
                      <a:r>
                        <a:rPr lang="en-US" altLang="zh-CN" sz="2000"/>
                        <a:t>php</a:t>
                      </a:r>
                      <a:r>
                        <a:rPr lang="zh-CN" altLang="en-US" sz="2000"/>
                        <a:t>位置为</a:t>
                      </a:r>
                      <a:r>
                        <a:rPr lang="en-US" altLang="zh-CN" sz="2000"/>
                        <a:t>c</a:t>
                      </a:r>
                      <a:endParaRPr lang="zh-CN" alt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623931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:%s/php/c/g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替换所有行所有位置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894576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:5,$s/php/c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替换第</a:t>
                      </a:r>
                      <a:r>
                        <a:rPr lang="en-US" altLang="zh-CN" sz="2000"/>
                        <a:t>5</a:t>
                      </a:r>
                      <a:r>
                        <a:rPr lang="zh-CN" altLang="en-US" sz="2000"/>
                        <a:t>行到最后一行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008992"/>
                  </a:ext>
                </a:extLst>
              </a:tr>
              <a:tr h="530821">
                <a:tc>
                  <a:txBody>
                    <a:bodyPr/>
                    <a:lstStyle/>
                    <a:p>
                      <a:r>
                        <a:rPr lang="en-US" altLang="zh-CN" sz="2000"/>
                        <a:t>:1,5s/php/c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/>
                        <a:t>替换的是第</a:t>
                      </a:r>
                      <a:r>
                        <a:rPr lang="en-US" altLang="zh-CN" sz="2000"/>
                        <a:t>1</a:t>
                      </a:r>
                      <a:r>
                        <a:rPr lang="zh-CN" altLang="en-US" sz="2000"/>
                        <a:t>到第</a:t>
                      </a:r>
                      <a:r>
                        <a:rPr lang="en-US" altLang="zh-CN" sz="2000"/>
                        <a:t>5</a:t>
                      </a:r>
                      <a:r>
                        <a:rPr lang="zh-CN" altLang="en-US" sz="2000"/>
                        <a:t>行</a:t>
                      </a:r>
                      <a:endParaRPr lang="en-US" altLang="zh-C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65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239609"/>
      </p:ext>
    </p:extLst>
  </p:cSld>
  <p:clrMapOvr>
    <a:masterClrMapping/>
  </p:clrMapOvr>
</p:sld>
</file>

<file path=ppt/theme/theme1.xml><?xml version="1.0" encoding="utf-8"?>
<a:theme xmlns:a="http://schemas.openxmlformats.org/drawingml/2006/main" name="linux-comm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nux-emp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883</Words>
  <Application>Microsoft Office PowerPoint</Application>
  <PresentationFormat>宽屏</PresentationFormat>
  <Paragraphs>99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华文仿宋</vt:lpstr>
      <vt:lpstr>Arial</vt:lpstr>
      <vt:lpstr>Consolas</vt:lpstr>
      <vt:lpstr>Courier New</vt:lpstr>
      <vt:lpstr>Tahoma</vt:lpstr>
      <vt:lpstr>linux-common</vt:lpstr>
      <vt:lpstr>linux-empty</vt:lpstr>
      <vt:lpstr>《Linux基础》</vt:lpstr>
      <vt:lpstr>编辑工具</vt:lpstr>
      <vt:lpstr>nano使用</vt:lpstr>
      <vt:lpstr>vim与vi</vt:lpstr>
      <vt:lpstr>vim安装与启动</vt:lpstr>
      <vt:lpstr>vim基本操作</vt:lpstr>
      <vt:lpstr>Vim基本操作</vt:lpstr>
      <vt:lpstr>Vim基本操作</vt:lpstr>
      <vt:lpstr>vim搜索和替换</vt:lpstr>
      <vt:lpstr>Vim配置文件</vt:lpstr>
      <vt:lpstr>在vim中运行本地命令</vt:lpstr>
      <vt:lpstr>本节课任务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 C</dc:creator>
  <cp:lastModifiedBy>Wang Brave</cp:lastModifiedBy>
  <cp:revision>134</cp:revision>
  <dcterms:created xsi:type="dcterms:W3CDTF">2017-12-13T00:04:01Z</dcterms:created>
  <dcterms:modified xsi:type="dcterms:W3CDTF">2018-04-15T23:29:26Z</dcterms:modified>
</cp:coreProperties>
</file>