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0" r:id="rId3"/>
    <p:sldId id="261" r:id="rId4"/>
    <p:sldId id="268" r:id="rId5"/>
    <p:sldId id="269" r:id="rId6"/>
    <p:sldId id="263" r:id="rId7"/>
    <p:sldId id="265" r:id="rId8"/>
    <p:sldId id="270" r:id="rId9"/>
    <p:sldId id="271" r:id="rId10"/>
    <p:sldId id="272" r:id="rId11"/>
    <p:sldId id="267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  <a:srgbClr val="752D09"/>
    <a:srgbClr val="828282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D2C7-54B1-4174-A5D2-CBE95009A0E6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E6A4-3BD9-4DCB-8547-8A9610D8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7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第九讲 进程管理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动态监控进程以及资源占用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Roboto Mono Light" pitchFamily="2" charset="0"/>
              </a:rPr>
              <a:t>Ubuntu</a:t>
            </a:r>
            <a:r>
              <a:rPr lang="zh-CN" altLang="en-US" sz="2400" dirty="0">
                <a:latin typeface="Roboto Mono Light" pitchFamily="2" charset="0"/>
              </a:rPr>
              <a:t>自带</a:t>
            </a:r>
            <a:r>
              <a:rPr lang="en-US" altLang="zh-CN" sz="2400" dirty="0">
                <a:latin typeface="Roboto Mono Light" pitchFamily="2" charset="0"/>
              </a:rPr>
              <a:t>top</a:t>
            </a:r>
            <a:r>
              <a:rPr lang="zh-CN" altLang="en-US" sz="2400" dirty="0">
                <a:latin typeface="Roboto Mono Light" pitchFamily="2" charset="0"/>
              </a:rPr>
              <a:t>命令动态查看</a:t>
            </a:r>
            <a:r>
              <a:rPr lang="zh-CN" altLang="en-US" sz="2400">
                <a:latin typeface="Roboto Mono Light" pitchFamily="2" charset="0"/>
              </a:rPr>
              <a:t>进程。</a:t>
            </a:r>
            <a:r>
              <a:rPr lang="en-US" altLang="zh-CN" sz="2400">
                <a:latin typeface="Roboto Mono Light" pitchFamily="2" charset="0"/>
              </a:rPr>
              <a:t>htop</a:t>
            </a:r>
            <a:r>
              <a:rPr lang="zh-CN" altLang="en-US" sz="2400">
                <a:latin typeface="Roboto Mono Light" pitchFamily="2" charset="0"/>
              </a:rPr>
              <a:t>是</a:t>
            </a:r>
            <a:r>
              <a:rPr lang="en-US" altLang="zh-CN" sz="2400">
                <a:latin typeface="Roboto Mono Light" pitchFamily="2" charset="0"/>
              </a:rPr>
              <a:t>top</a:t>
            </a:r>
            <a:r>
              <a:rPr lang="zh-CN" altLang="en-US" sz="2400">
                <a:latin typeface="Roboto Mono Light" pitchFamily="2" charset="0"/>
              </a:rPr>
              <a:t>的升级版。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htop</a:t>
            </a:r>
            <a:r>
              <a:rPr lang="zh-CN" altLang="en-US" sz="2400" dirty="0">
                <a:latin typeface="Roboto Mono Light" pitchFamily="2" charset="0"/>
              </a:rPr>
              <a:t>需要下载安装，安装命令：</a:t>
            </a:r>
            <a:r>
              <a:rPr lang="en-US" altLang="zh-CN" sz="2400" dirty="0" err="1">
                <a:latin typeface="Roboto Mono Light" pitchFamily="2" charset="0"/>
              </a:rPr>
              <a:t>sudo</a:t>
            </a:r>
            <a:r>
              <a:rPr lang="en-US" altLang="zh-CN" sz="2400" dirty="0">
                <a:latin typeface="Roboto Mono Light" pitchFamily="2" charset="0"/>
              </a:rPr>
              <a:t> apt-get </a:t>
            </a:r>
            <a:r>
              <a:rPr lang="en-US" altLang="zh-CN" sz="2400">
                <a:latin typeface="Roboto Mono Light" pitchFamily="2" charset="0"/>
              </a:rPr>
              <a:t>install htop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saidar</a:t>
            </a:r>
            <a:r>
              <a:rPr lang="zh-CN" altLang="en-US" sz="2400">
                <a:latin typeface="Roboto Mono Light" pitchFamily="2" charset="0"/>
              </a:rPr>
              <a:t>可以动态监控资源占用，但不显示进程的信息。</a:t>
            </a:r>
            <a:r>
              <a:rPr lang="en-US" altLang="zh-CN" sz="2400">
                <a:latin typeface="Roboto Mono Light" pitchFamily="2" charset="0"/>
              </a:rPr>
              <a:t>pstree</a:t>
            </a:r>
            <a:r>
              <a:rPr lang="zh-CN" altLang="en-US" sz="2400">
                <a:latin typeface="Roboto Mono Light" pitchFamily="2" charset="0"/>
              </a:rPr>
              <a:t>树形结构显示进程信息。</a:t>
            </a:r>
            <a:endParaRPr lang="en-US" altLang="zh-CN" sz="240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sudo apt install saidar pstree</a:t>
            </a:r>
          </a:p>
          <a:p>
            <a:r>
              <a:rPr lang="en-US" altLang="zh-CN" sz="2400">
                <a:latin typeface="Roboto Mono Light" pitchFamily="2" charset="0"/>
              </a:rPr>
              <a:t>pstree</a:t>
            </a:r>
            <a:r>
              <a:rPr lang="zh-CN" altLang="en-US" sz="2400">
                <a:latin typeface="Roboto Mono Light" pitchFamily="2" charset="0"/>
              </a:rPr>
              <a:t>使用： </a:t>
            </a:r>
            <a:r>
              <a:rPr lang="en-US" altLang="zh-CN" sz="2400">
                <a:latin typeface="Roboto Mono Light" pitchFamily="2" charset="0"/>
              </a:rPr>
              <a:t>pstree –p  //</a:t>
            </a:r>
            <a:r>
              <a:rPr lang="zh-CN" altLang="en-US" sz="2400">
                <a:latin typeface="Roboto Mono Light" pitchFamily="2" charset="0"/>
              </a:rPr>
              <a:t>显示进程</a:t>
            </a:r>
            <a:r>
              <a:rPr lang="en-US" altLang="zh-CN" sz="2400">
                <a:latin typeface="Roboto Mono Light" pitchFamily="2" charset="0"/>
              </a:rPr>
              <a:t>ID</a:t>
            </a:r>
          </a:p>
          <a:p>
            <a:endParaRPr lang="en-US" altLang="zh-CN" sz="240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Roboto Mono Light" pitchFamily="2" charset="0"/>
              </a:rPr>
              <a:t>使用</a:t>
            </a:r>
            <a:r>
              <a:rPr lang="en-US" altLang="zh-CN" sz="2400">
                <a:latin typeface="Roboto Mono Light" pitchFamily="2" charset="0"/>
              </a:rPr>
              <a:t>vim</a:t>
            </a:r>
            <a:r>
              <a:rPr lang="zh-CN" altLang="en-US" sz="2400">
                <a:latin typeface="Roboto Mono Light" pitchFamily="2" charset="0"/>
              </a:rPr>
              <a:t>创建文件</a:t>
            </a:r>
            <a:r>
              <a:rPr lang="en-US" altLang="zh-CN" sz="2400">
                <a:latin typeface="Roboto Mono Light" pitchFamily="2" charset="0"/>
              </a:rPr>
              <a:t>tm.sh</a:t>
            </a:r>
            <a:r>
              <a:rPr lang="zh-CN" altLang="en-US" sz="2400">
                <a:latin typeface="Roboto Mono Light" pitchFamily="2" charset="0"/>
              </a:rPr>
              <a:t>，并写入以下内容：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while date ; do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    sleep 1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    clear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done</a:t>
            </a:r>
          </a:p>
          <a:p>
            <a:r>
              <a:rPr lang="zh-CN" altLang="en-US" sz="2400">
                <a:latin typeface="Roboto Mono Light" pitchFamily="2" charset="0"/>
              </a:rPr>
              <a:t>给</a:t>
            </a:r>
            <a:r>
              <a:rPr lang="en-US" altLang="zh-CN" sz="2400">
                <a:latin typeface="Roboto Mono Light" pitchFamily="2" charset="0"/>
              </a:rPr>
              <a:t>tm.sh</a:t>
            </a:r>
            <a:r>
              <a:rPr lang="zh-CN" altLang="en-US" sz="2400">
                <a:latin typeface="Roboto Mono Light" pitchFamily="2" charset="0"/>
              </a:rPr>
              <a:t>添加可执行权限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运行</a:t>
            </a:r>
            <a:r>
              <a:rPr lang="en-US" altLang="zh-CN" sz="2400">
                <a:latin typeface="Roboto Mono Light" pitchFamily="2" charset="0"/>
              </a:rPr>
              <a:t>tm.sh</a:t>
            </a: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把</a:t>
            </a:r>
            <a:r>
              <a:rPr lang="en-US" altLang="zh-CN" sz="2400">
                <a:latin typeface="Roboto Mono Light" pitchFamily="2" charset="0"/>
              </a:rPr>
              <a:t>tm.sh</a:t>
            </a:r>
            <a:r>
              <a:rPr lang="zh-CN" altLang="en-US" sz="2400">
                <a:latin typeface="Roboto Mono Light" pitchFamily="2" charset="0"/>
              </a:rPr>
              <a:t>转入后台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5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运行中的程序就是进程。系统会给每一个进程分配一个数字进行标记，此数字就是进程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</a:t>
            </a:r>
            <a:r>
              <a:rPr lang="en-US" altLang="zh-CN" sz="2400" dirty="0"/>
              <a:t>PID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父进程：如果进程</a:t>
            </a:r>
            <a:r>
              <a:rPr lang="en-US" altLang="zh-CN" sz="2400" dirty="0"/>
              <a:t>B</a:t>
            </a:r>
            <a:r>
              <a:rPr lang="zh-CN" altLang="en-US" sz="2400" dirty="0"/>
              <a:t>由进程</a:t>
            </a:r>
            <a:r>
              <a:rPr lang="en-US" altLang="zh-CN" sz="2400" dirty="0"/>
              <a:t>A</a:t>
            </a:r>
            <a:r>
              <a:rPr lang="zh-CN" altLang="en-US" sz="2400" dirty="0"/>
              <a:t>来创建，则进程</a:t>
            </a:r>
            <a:r>
              <a:rPr lang="en-US" altLang="zh-CN" sz="2400" dirty="0"/>
              <a:t>A</a:t>
            </a:r>
            <a:r>
              <a:rPr lang="zh-CN" altLang="en-US" sz="2400" dirty="0"/>
              <a:t>就是进程</a:t>
            </a:r>
            <a:r>
              <a:rPr lang="en-US" altLang="zh-CN" sz="2400" dirty="0"/>
              <a:t>B</a:t>
            </a:r>
            <a:r>
              <a:rPr lang="zh-CN" altLang="en-US" sz="2400" dirty="0"/>
              <a:t>的父进程，进程</a:t>
            </a:r>
            <a:r>
              <a:rPr lang="en-US" altLang="zh-CN" sz="2400" dirty="0"/>
              <a:t>B</a:t>
            </a:r>
            <a:r>
              <a:rPr lang="zh-CN" altLang="en-US" sz="2400" dirty="0"/>
              <a:t>就是进程</a:t>
            </a:r>
            <a:r>
              <a:rPr lang="en-US" altLang="zh-CN" sz="2400" dirty="0"/>
              <a:t>A</a:t>
            </a:r>
            <a:r>
              <a:rPr lang="zh-CN" altLang="en-US" sz="2400" dirty="0"/>
              <a:t>的子进程。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PPID</a:t>
            </a:r>
            <a:r>
              <a:rPr lang="zh-CN" altLang="en-US" sz="2400" dirty="0"/>
              <a:t>：父进程的进程</a:t>
            </a:r>
            <a:r>
              <a:rPr lang="en-US" altLang="zh-CN" sz="2400" dirty="0"/>
              <a:t>ID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/>
              <a:t>在</a:t>
            </a:r>
            <a:r>
              <a:rPr lang="en-US" altLang="zh-CN" sz="2400"/>
              <a:t>shell</a:t>
            </a:r>
            <a:r>
              <a:rPr lang="zh-CN" altLang="en-US" sz="2400"/>
              <a:t>中</a:t>
            </a:r>
            <a:r>
              <a:rPr lang="zh-CN" altLang="en-US" sz="2400" dirty="0"/>
              <a:t>输入命令运行</a:t>
            </a:r>
            <a:r>
              <a:rPr lang="zh-CN" altLang="en-US" sz="2400"/>
              <a:t>，则</a:t>
            </a:r>
            <a:r>
              <a:rPr lang="en-US" altLang="zh-CN" sz="2400"/>
              <a:t>shell</a:t>
            </a:r>
            <a:r>
              <a:rPr lang="zh-CN" altLang="en-US" sz="2400"/>
              <a:t>就是</a:t>
            </a:r>
            <a:r>
              <a:rPr lang="zh-CN" altLang="en-US" sz="2400" dirty="0"/>
              <a:t>父进程，运行的</a:t>
            </a:r>
            <a:r>
              <a:rPr lang="zh-CN" altLang="en-US" sz="2400"/>
              <a:t>程序就是</a:t>
            </a:r>
            <a:r>
              <a:rPr lang="en-US" altLang="zh-CN" sz="2400"/>
              <a:t>shell</a:t>
            </a:r>
            <a:r>
              <a:rPr lang="zh-CN" altLang="en-US" sz="2400"/>
              <a:t>的</a:t>
            </a:r>
            <a:r>
              <a:rPr lang="zh-CN" altLang="en-US" sz="2400" dirty="0"/>
              <a:t>子进程。（守护进程除外，守护进程的父进程是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[</a:t>
            </a:r>
            <a:r>
              <a:rPr lang="zh-CN" altLang="en-US" sz="2400" dirty="0"/>
              <a:t>进程</a:t>
            </a:r>
            <a:r>
              <a:rPr lang="en-US" altLang="zh-CN" sz="2400" dirty="0"/>
              <a:t>ID</a:t>
            </a:r>
            <a:r>
              <a:rPr lang="zh-CN" altLang="en-US" sz="2400" dirty="0"/>
              <a:t>为</a:t>
            </a:r>
            <a:r>
              <a:rPr lang="en-US" altLang="zh-CN" sz="2400" dirty="0"/>
              <a:t>1]</a:t>
            </a:r>
            <a:r>
              <a:rPr lang="zh-CN" altLang="en-US" sz="2400" dirty="0"/>
              <a:t>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EUID</a:t>
            </a:r>
            <a:r>
              <a:rPr lang="zh-CN" altLang="en-US" dirty="0"/>
              <a:t>，</a:t>
            </a:r>
            <a:r>
              <a:rPr lang="en-US" altLang="zh-CN" dirty="0"/>
              <a:t>GID</a:t>
            </a:r>
            <a:r>
              <a:rPr lang="zh-CN" altLang="en-US" dirty="0"/>
              <a:t>，</a:t>
            </a:r>
            <a:r>
              <a:rPr lang="en-US" altLang="zh-CN" dirty="0"/>
              <a:t>EGID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UID</a:t>
            </a:r>
            <a:r>
              <a:rPr lang="zh-CN" altLang="en-US" sz="2400" dirty="0"/>
              <a:t>（</a:t>
            </a:r>
            <a:r>
              <a:rPr lang="en-US" altLang="zh-CN" sz="2400" dirty="0"/>
              <a:t> user id </a:t>
            </a:r>
            <a:r>
              <a:rPr lang="zh-CN" altLang="en-US" sz="2400" dirty="0"/>
              <a:t>）：每一个进程都有一个所属用户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，就是运行程序的用户的</a:t>
            </a:r>
            <a:r>
              <a:rPr lang="en-US" altLang="zh-CN" sz="2400" dirty="0"/>
              <a:t>ID</a:t>
            </a:r>
            <a:r>
              <a:rPr lang="zh-CN" altLang="en-US" sz="2400" dirty="0"/>
              <a:t>。每一个进程都有一个父进程，通常情况下子进程的</a:t>
            </a:r>
            <a:r>
              <a:rPr lang="en-US" altLang="zh-CN" sz="2400" dirty="0"/>
              <a:t>UID</a:t>
            </a:r>
            <a:r>
              <a:rPr lang="zh-CN" altLang="en-US" sz="2400" dirty="0"/>
              <a:t>继承自父进程。但是系统通过系统调用传递参数更改进程的</a:t>
            </a:r>
            <a:r>
              <a:rPr lang="en-US" altLang="zh-CN" sz="2400" dirty="0"/>
              <a:t>UID</a:t>
            </a:r>
            <a:r>
              <a:rPr lang="zh-CN" altLang="en-US" sz="2400" dirty="0"/>
              <a:t>以标识进程的创建者。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EUID</a:t>
            </a:r>
            <a:r>
              <a:rPr lang="zh-CN" altLang="en-US" sz="2400" dirty="0"/>
              <a:t>（</a:t>
            </a:r>
            <a:r>
              <a:rPr lang="en-US" altLang="zh-CN" sz="2400" dirty="0"/>
              <a:t>effective user id</a:t>
            </a:r>
            <a:r>
              <a:rPr lang="zh-CN" altLang="en-US" sz="2400" dirty="0"/>
              <a:t>）：有效用户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，表示进程对于文件和资源的访问权限。大多数情况下</a:t>
            </a:r>
            <a:r>
              <a:rPr lang="en-US" altLang="zh-CN" sz="2400" dirty="0"/>
              <a:t>EUID</a:t>
            </a:r>
            <a:r>
              <a:rPr lang="zh-CN" altLang="en-US" sz="2400" dirty="0"/>
              <a:t>和</a:t>
            </a:r>
            <a:r>
              <a:rPr lang="en-US" altLang="zh-CN" sz="2400" dirty="0"/>
              <a:t>UID</a:t>
            </a:r>
            <a:r>
              <a:rPr lang="zh-CN" altLang="en-US" sz="2400" dirty="0"/>
              <a:t>是相同的。对于设置了相关标志位的程序，运行时会改变</a:t>
            </a:r>
            <a:r>
              <a:rPr lang="en-US" altLang="zh-CN" sz="2400" dirty="0"/>
              <a:t>EUID</a:t>
            </a:r>
            <a:r>
              <a:rPr lang="zh-CN" altLang="en-US" sz="2400" dirty="0"/>
              <a:t>，系统根据</a:t>
            </a:r>
            <a:r>
              <a:rPr lang="en-US" altLang="zh-CN" sz="2400" dirty="0"/>
              <a:t>EUID</a:t>
            </a:r>
            <a:r>
              <a:rPr lang="zh-CN" altLang="en-US" sz="2400" dirty="0"/>
              <a:t>赋予进程相应的权限。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GID</a:t>
            </a:r>
            <a:r>
              <a:rPr lang="zh-CN" altLang="en-US" sz="2400" dirty="0"/>
              <a:t>（</a:t>
            </a:r>
            <a:r>
              <a:rPr lang="en-US" altLang="zh-CN" sz="2400" dirty="0"/>
              <a:t>group id</a:t>
            </a:r>
            <a:r>
              <a:rPr lang="zh-CN" altLang="en-US" sz="2400" dirty="0"/>
              <a:t>）：进程的组</a:t>
            </a:r>
            <a:r>
              <a:rPr lang="en-US" altLang="zh-CN" sz="2400" dirty="0"/>
              <a:t>ID</a:t>
            </a:r>
            <a:r>
              <a:rPr lang="zh-CN" altLang="en-US" sz="2400" dirty="0"/>
              <a:t>，程序所属组的</a:t>
            </a:r>
            <a:r>
              <a:rPr lang="en-US" altLang="zh-CN" sz="2400" dirty="0"/>
              <a:t>ID</a:t>
            </a:r>
            <a:r>
              <a:rPr lang="zh-CN" altLang="en-US" sz="2400" dirty="0"/>
              <a:t>，参考</a:t>
            </a:r>
            <a:r>
              <a:rPr lang="en-US" altLang="zh-CN" sz="2400" dirty="0"/>
              <a:t>UID</a:t>
            </a:r>
            <a:r>
              <a:rPr lang="zh-CN" altLang="en-US" sz="2400" dirty="0"/>
              <a:t>解释。</a:t>
            </a:r>
            <a:endParaRPr lang="en-US" altLang="zh-CN" sz="2400" dirty="0"/>
          </a:p>
          <a:p>
            <a:r>
              <a:rPr lang="en-US" altLang="zh-CN" sz="2400" dirty="0"/>
              <a:t>EGID</a:t>
            </a:r>
            <a:r>
              <a:rPr lang="zh-CN" altLang="en-US" sz="2400" dirty="0"/>
              <a:t>（</a:t>
            </a:r>
            <a:r>
              <a:rPr lang="en-US" altLang="zh-CN" sz="2400" dirty="0"/>
              <a:t>effective group id</a:t>
            </a:r>
            <a:r>
              <a:rPr lang="zh-CN" altLang="en-US" sz="2400" dirty="0"/>
              <a:t>）：有效组</a:t>
            </a:r>
            <a:r>
              <a:rPr lang="en-US" altLang="zh-CN" sz="2400" dirty="0"/>
              <a:t>ID</a:t>
            </a:r>
            <a:r>
              <a:rPr lang="zh-CN" altLang="en-US" sz="2400" dirty="0"/>
              <a:t>，参考</a:t>
            </a:r>
            <a:r>
              <a:rPr lang="en-US" altLang="zh-CN" sz="2400" dirty="0"/>
              <a:t>EUID</a:t>
            </a:r>
            <a:r>
              <a:rPr lang="zh-CN" altLang="en-US" sz="2400" dirty="0"/>
              <a:t>解释。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5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A20200-8D17-4352-BE28-5644F220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62261"/>
              </p:ext>
            </p:extLst>
          </p:nvPr>
        </p:nvGraphicFramePr>
        <p:xfrm>
          <a:off x="838200" y="1685803"/>
          <a:ext cx="10515600" cy="485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9446">
                  <a:extLst>
                    <a:ext uri="{9D8B030D-6E8A-4147-A177-3AD203B41FA5}">
                      <a16:colId xmlns:a16="http://schemas.microsoft.com/office/drawing/2014/main" val="3801077564"/>
                    </a:ext>
                  </a:extLst>
                </a:gridCol>
                <a:gridCol w="8206154">
                  <a:extLst>
                    <a:ext uri="{9D8B030D-6E8A-4147-A177-3AD203B41FA5}">
                      <a16:colId xmlns:a16="http://schemas.microsoft.com/office/drawing/2014/main" val="3868747105"/>
                    </a:ext>
                  </a:extLst>
                </a:gridCol>
              </a:tblGrid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ps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查看当前进程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48259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kill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向进程发送信号，通常是终止进程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03919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bg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内建命令，后台任务继续执行，就像在命令后面加入</a:t>
                      </a:r>
                      <a:r>
                        <a:rPr lang="en-US" altLang="zh-CN" sz="2400" dirty="0"/>
                        <a:t>&amp;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29005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fg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内建命令，后台任务转至前台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2581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jobs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内建命令，显示后台运行的任务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0536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pgrep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搜索进程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345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top/</a:t>
                      </a:r>
                      <a:r>
                        <a:rPr lang="en-US" altLang="zh-CN" sz="2400" dirty="0" err="1"/>
                        <a:t>htop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动态监控进程情况，系统资源使用情况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8473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nice/renice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调整进程优先级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使用示例：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-e 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所有进程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-u  root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所有</a:t>
            </a:r>
            <a:r>
              <a:rPr lang="en-US" altLang="zh-CN" dirty="0">
                <a:latin typeface="Roboto Mono Light" pitchFamily="2" charset="0"/>
              </a:rPr>
              <a:t>root</a:t>
            </a:r>
            <a:r>
              <a:rPr lang="zh-CN" altLang="en-US" dirty="0">
                <a:latin typeface="Roboto Mono Light" pitchFamily="2" charset="0"/>
              </a:rPr>
              <a:t>用户的进程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-aux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详细信息，如有效用户，</a:t>
            </a:r>
            <a:r>
              <a:rPr lang="en-US" altLang="zh-CN" dirty="0" err="1">
                <a:latin typeface="Roboto Mono Light" pitchFamily="2" charset="0"/>
              </a:rPr>
              <a:t>pid</a:t>
            </a:r>
            <a:r>
              <a:rPr lang="zh-CN" altLang="en-US" dirty="0">
                <a:latin typeface="Roboto Mono Light" pitchFamily="2" charset="0"/>
              </a:rPr>
              <a:t>，</a:t>
            </a:r>
            <a:r>
              <a:rPr lang="en-US" altLang="zh-CN" dirty="0">
                <a:latin typeface="Roboto Mono Light" pitchFamily="2" charset="0"/>
              </a:rPr>
              <a:t>CPU</a:t>
            </a:r>
            <a:r>
              <a:rPr lang="zh-CN" altLang="en-US" dirty="0">
                <a:latin typeface="Roboto Mono Light" pitchFamily="2" charset="0"/>
              </a:rPr>
              <a:t>占用，内存占用等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</a:t>
            </a:r>
            <a:r>
              <a:rPr lang="en-US" altLang="zh-CN" err="1">
                <a:latin typeface="Roboto Mono Light" pitchFamily="2" charset="0"/>
              </a:rPr>
              <a:t>ejH</a:t>
            </a:r>
            <a:r>
              <a:rPr lang="en-US" altLang="zh-CN">
                <a:latin typeface="Roboto Mono Light" pitchFamily="2" charset="0"/>
              </a:rPr>
              <a:t>  //</a:t>
            </a:r>
            <a:r>
              <a:rPr lang="zh-CN" altLang="en-US">
                <a:latin typeface="Roboto Mono Light" pitchFamily="2" charset="0"/>
              </a:rPr>
              <a:t>显示进程树</a:t>
            </a:r>
            <a:endParaRPr lang="en-US" altLang="zh-CN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ps  -l  [PID]  </a:t>
            </a:r>
            <a:r>
              <a:rPr lang="zh-CN" altLang="en-US">
                <a:latin typeface="Roboto Mono Light" pitchFamily="2" charset="0"/>
              </a:rPr>
              <a:t>显示进程详细信息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运行 </a:t>
            </a:r>
            <a:r>
              <a:rPr lang="en-US" altLang="zh-CN" sz="2400" dirty="0">
                <a:latin typeface="Roboto Mono Light" pitchFamily="2" charset="0"/>
              </a:rPr>
              <a:t>man 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查看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zh-CN" altLang="en-US" sz="2400">
                <a:latin typeface="Roboto Mono Light" pitchFamily="2" charset="0"/>
              </a:rPr>
              <a:t>手册。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分页查看进程信息： 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-aux | less</a:t>
            </a: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按列显示：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 -o </a:t>
            </a:r>
            <a:r>
              <a:rPr lang="en-US" altLang="zh-CN" sz="2400" dirty="0" err="1">
                <a:latin typeface="Roboto Mono Light" pitchFamily="2" charset="0"/>
              </a:rPr>
              <a:t>user,pid,ppid,tty,comm,args</a:t>
            </a:r>
            <a:r>
              <a:rPr lang="en-US" altLang="zh-CN" sz="2400" dirty="0">
                <a:latin typeface="Roboto Mono Light" pitchFamily="2" charset="0"/>
              </a:rPr>
              <a:t>  -e</a:t>
            </a: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根据名称关键字搜索进程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Linux</a:t>
            </a:r>
            <a:r>
              <a:rPr lang="zh-CN" altLang="en-US" sz="2400" dirty="0">
                <a:latin typeface="Roboto Mono Light" pitchFamily="2" charset="0"/>
              </a:rPr>
              <a:t>提供了</a:t>
            </a:r>
            <a:r>
              <a:rPr lang="en-US" altLang="zh-CN" sz="2400" dirty="0" err="1">
                <a:latin typeface="Roboto Mono Light" pitchFamily="2" charset="0"/>
              </a:rPr>
              <a:t>pgrep</a:t>
            </a:r>
            <a:r>
              <a:rPr lang="zh-CN" altLang="en-US" sz="2400" dirty="0">
                <a:latin typeface="Roboto Mono Light" pitchFamily="2" charset="0"/>
              </a:rPr>
              <a:t>命令查询进程信息。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使用方式： </a:t>
            </a:r>
            <a:r>
              <a:rPr lang="en-US" altLang="zh-CN" sz="2400" dirty="0" err="1">
                <a:latin typeface="Roboto Mono Light" pitchFamily="2" charset="0"/>
              </a:rPr>
              <a:t>pgrep</a:t>
            </a:r>
            <a:r>
              <a:rPr lang="en-US" altLang="zh-CN" sz="2400" dirty="0">
                <a:latin typeface="Roboto Mono Light" pitchFamily="2" charset="0"/>
              </a:rPr>
              <a:t> [options] KEYWORD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Roboto Mono Light" pitchFamily="2" charset="0"/>
              </a:rPr>
              <a:t>pgrep</a:t>
            </a:r>
            <a:r>
              <a:rPr lang="en-US" altLang="zh-CN" dirty="0">
                <a:latin typeface="Roboto Mono Light" pitchFamily="2" charset="0"/>
              </a:rPr>
              <a:t> –a 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en-US" altLang="zh-CN" dirty="0">
                <a:latin typeface="Roboto Mono Light" pitchFamily="2" charset="0"/>
              </a:rPr>
              <a:t> </a:t>
            </a:r>
            <a:r>
              <a:rPr lang="zh-CN" altLang="en-US" dirty="0">
                <a:latin typeface="Roboto Mono Light" pitchFamily="2" charset="0"/>
              </a:rPr>
              <a:t>搜索名称含有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zh-CN" altLang="en-US" dirty="0">
                <a:latin typeface="Roboto Mono Light" pitchFamily="2" charset="0"/>
              </a:rPr>
              <a:t>的进程，并列出详细信息。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Roboto Mono Light" pitchFamily="2" charset="0"/>
              </a:rPr>
              <a:t>pgrep</a:t>
            </a:r>
            <a:r>
              <a:rPr lang="en-US" altLang="zh-CN" dirty="0">
                <a:latin typeface="Roboto Mono Light" pitchFamily="2" charset="0"/>
              </a:rPr>
              <a:t> –l 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en-US" altLang="zh-CN" dirty="0">
                <a:latin typeface="Roboto Mono Light" pitchFamily="2" charset="0"/>
              </a:rPr>
              <a:t> </a:t>
            </a:r>
            <a:r>
              <a:rPr lang="zh-CN" altLang="en-US" dirty="0">
                <a:latin typeface="Roboto Mono Light" pitchFamily="2" charset="0"/>
              </a:rPr>
              <a:t>仅仅列出名称和</a:t>
            </a:r>
            <a:r>
              <a:rPr lang="en-US" altLang="zh-CN" dirty="0">
                <a:latin typeface="Roboto Mono Light" pitchFamily="2" charset="0"/>
              </a:rPr>
              <a:t>PID</a:t>
            </a:r>
            <a:r>
              <a:rPr lang="zh-CN" altLang="en-US" dirty="0">
                <a:latin typeface="Roboto Mono Light" pitchFamily="2" charset="0"/>
              </a:rPr>
              <a:t>。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另一种方式：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-e | grep KEYWORD</a:t>
            </a:r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kill</a:t>
            </a:r>
            <a:r>
              <a:rPr lang="zh-CN" altLang="en-US" sz="2400" dirty="0">
                <a:latin typeface="Roboto Mono Light" pitchFamily="2" charset="0"/>
              </a:rPr>
              <a:t>：向指定的进程发送</a:t>
            </a:r>
            <a:r>
              <a:rPr lang="zh-CN" altLang="en-US" sz="2400">
                <a:latin typeface="Roboto Mono Light" pitchFamily="2" charset="0"/>
              </a:rPr>
              <a:t>信号。</a:t>
            </a:r>
            <a:r>
              <a:rPr lang="en-US" altLang="zh-CN" sz="2400">
                <a:latin typeface="Roboto Mono Light" pitchFamily="2" charset="0"/>
              </a:rPr>
              <a:t> kill –l </a:t>
            </a:r>
            <a:r>
              <a:rPr lang="zh-CN" altLang="en-US" sz="2400">
                <a:latin typeface="Roboto Mono Light" pitchFamily="2" charset="0"/>
              </a:rPr>
              <a:t>查看所有的信号。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Roboto Mono Light" pitchFamily="2" charset="0"/>
              </a:rPr>
              <a:t>    kill 1234 //</a:t>
            </a:r>
            <a:r>
              <a:rPr lang="zh-CN" altLang="en-US" sz="2400" dirty="0">
                <a:latin typeface="Roboto Mono Light" pitchFamily="2" charset="0"/>
              </a:rPr>
              <a:t>向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1234</a:t>
            </a:r>
            <a:r>
              <a:rPr lang="zh-CN" altLang="en-US" sz="2400" dirty="0">
                <a:latin typeface="Roboto Mono Light" pitchFamily="2" charset="0"/>
              </a:rPr>
              <a:t>的进程发送终止</a:t>
            </a:r>
            <a:r>
              <a:rPr lang="zh-CN" altLang="en-US" sz="2400">
                <a:latin typeface="Roboto Mono Light" pitchFamily="2" charset="0"/>
              </a:rPr>
              <a:t>信号。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 默认的信号是</a:t>
            </a:r>
            <a:r>
              <a:rPr lang="en-US" altLang="zh-CN" sz="2400" dirty="0">
                <a:latin typeface="Roboto Mono Light" pitchFamily="2" charset="0"/>
              </a:rPr>
              <a:t>SIGTERM</a:t>
            </a:r>
            <a:r>
              <a:rPr lang="zh-CN" altLang="en-US" sz="2400" dirty="0">
                <a:latin typeface="Roboto Mono Light" pitchFamily="2" charset="0"/>
              </a:rPr>
              <a:t>，此信号通常会终止程序的运行，但程序可能仍然继续运行</a:t>
            </a:r>
            <a:r>
              <a:rPr lang="zh-CN" altLang="en-US" sz="2400">
                <a:latin typeface="Roboto Mono Light" pitchFamily="2" charset="0"/>
              </a:rPr>
              <a:t>。这个时候</a:t>
            </a:r>
            <a:r>
              <a:rPr lang="zh-CN" altLang="en-US" sz="2400" dirty="0">
                <a:latin typeface="Roboto Mono Light" pitchFamily="2" charset="0"/>
              </a:rPr>
              <a:t>可以向进程传递</a:t>
            </a:r>
            <a:r>
              <a:rPr lang="en-US" altLang="zh-CN" sz="2400" dirty="0">
                <a:latin typeface="Roboto Mono Light" pitchFamily="2" charset="0"/>
              </a:rPr>
              <a:t>SIGKILL</a:t>
            </a:r>
            <a:r>
              <a:rPr lang="zh-CN" altLang="en-US" sz="2400" dirty="0">
                <a:latin typeface="Roboto Mono Light" pitchFamily="2" charset="0"/>
              </a:rPr>
              <a:t>信号，会强制进程结束。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Roboto Mono Light" pitchFamily="2" charset="0"/>
              </a:rPr>
              <a:t>    kill -9 1234 //</a:t>
            </a:r>
            <a:r>
              <a:rPr lang="zh-CN" altLang="en-US" sz="2400" dirty="0">
                <a:latin typeface="Roboto Mono Light" pitchFamily="2" charset="0"/>
              </a:rPr>
              <a:t>向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1234</a:t>
            </a:r>
            <a:r>
              <a:rPr lang="zh-CN" altLang="en-US" sz="2400" dirty="0">
                <a:latin typeface="Roboto Mono Light" pitchFamily="2" charset="0"/>
              </a:rPr>
              <a:t>的进程发送</a:t>
            </a:r>
            <a:r>
              <a:rPr lang="en-US" altLang="zh-CN" sz="2400" dirty="0">
                <a:latin typeface="Roboto Mono Light" pitchFamily="2" charset="0"/>
              </a:rPr>
              <a:t>kill</a:t>
            </a:r>
            <a:r>
              <a:rPr lang="zh-CN" altLang="en-US" sz="2400" dirty="0">
                <a:latin typeface="Roboto Mono Light" pitchFamily="2" charset="0"/>
              </a:rPr>
              <a:t>信号。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SIGINT</a:t>
            </a:r>
            <a:r>
              <a:rPr lang="zh-CN" altLang="en-US" sz="2400" dirty="0">
                <a:latin typeface="Roboto Mono Light" pitchFamily="2" charset="0"/>
              </a:rPr>
              <a:t>，使用</a:t>
            </a:r>
            <a:r>
              <a:rPr lang="en-US" altLang="zh-CN" sz="2400" dirty="0" err="1">
                <a:latin typeface="Roboto Mono Light" pitchFamily="2" charset="0"/>
              </a:rPr>
              <a:t>ctrl+c</a:t>
            </a:r>
            <a:r>
              <a:rPr lang="zh-CN" altLang="en-US" sz="2400" dirty="0">
                <a:latin typeface="Roboto Mono Light" pitchFamily="2" charset="0"/>
              </a:rPr>
              <a:t>终止程序运行时发送的就是</a:t>
            </a:r>
            <a:r>
              <a:rPr lang="en-US" altLang="zh-CN" sz="2400" dirty="0">
                <a:latin typeface="Roboto Mono Light" pitchFamily="2" charset="0"/>
              </a:rPr>
              <a:t>SIGINT</a:t>
            </a:r>
            <a:r>
              <a:rPr lang="zh-CN" altLang="en-US" sz="2400">
                <a:latin typeface="Roboto Mono Light" pitchFamily="2" charset="0"/>
              </a:rPr>
              <a:t>信号，</a:t>
            </a:r>
            <a:r>
              <a:rPr lang="en-US" altLang="zh-CN" sz="2400">
                <a:latin typeface="Roboto Mono Light" pitchFamily="2" charset="0"/>
              </a:rPr>
              <a:t>SIGINT</a:t>
            </a:r>
            <a:r>
              <a:rPr lang="zh-CN" altLang="en-US" sz="2400" dirty="0">
                <a:latin typeface="Roboto Mono Light" pitchFamily="2" charset="0"/>
              </a:rPr>
              <a:t>、</a:t>
            </a:r>
            <a:r>
              <a:rPr lang="en-US" altLang="zh-CN" sz="2400" dirty="0">
                <a:latin typeface="Roboto Mono Light" pitchFamily="2" charset="0"/>
              </a:rPr>
              <a:t> SIGTERM</a:t>
            </a:r>
            <a:r>
              <a:rPr lang="zh-CN" altLang="en-US" sz="2400" dirty="0">
                <a:latin typeface="Roboto Mono Light" pitchFamily="2" charset="0"/>
              </a:rPr>
              <a:t>可以被程序捕获并进行自定义处理，而</a:t>
            </a:r>
            <a:r>
              <a:rPr lang="en-US" altLang="zh-CN" sz="2400" dirty="0">
                <a:latin typeface="Roboto Mono Light" pitchFamily="2" charset="0"/>
              </a:rPr>
              <a:t>SIGKILL</a:t>
            </a:r>
            <a:r>
              <a:rPr lang="zh-CN" altLang="en-US" sz="2400" dirty="0">
                <a:latin typeface="Roboto Mono Light" pitchFamily="2" charset="0"/>
              </a:rPr>
              <a:t>不能被</a:t>
            </a:r>
            <a:r>
              <a:rPr lang="zh-CN" altLang="en-US" sz="2400">
                <a:latin typeface="Roboto Mono Light" pitchFamily="2" charset="0"/>
              </a:rPr>
              <a:t>捕获。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0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一个任务如果运行时间太长，或者是需要长期运行的情况，此时想要获取终端控制权。可以把任务转至后台。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在命令后面加入</a:t>
            </a:r>
            <a:r>
              <a:rPr lang="en-US" altLang="zh-CN" sz="2400" dirty="0"/>
              <a:t>&amp;</a:t>
            </a:r>
            <a:r>
              <a:rPr lang="zh-CN" altLang="en-US" sz="2400" dirty="0"/>
              <a:t>便可以直接使任务直接在后台运行。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而在运行中输入</a:t>
            </a:r>
            <a:r>
              <a:rPr lang="en-US" altLang="zh-CN" sz="2400" dirty="0" err="1"/>
              <a:t>Ctrl+Z</a:t>
            </a:r>
            <a:r>
              <a:rPr lang="zh-CN" altLang="en-US" sz="2400" dirty="0"/>
              <a:t>会把当前任务转至后台</a:t>
            </a:r>
            <a:r>
              <a:rPr lang="zh-CN" altLang="en-US" sz="2400" dirty="0">
                <a:solidFill>
                  <a:srgbClr val="C00000"/>
                </a:solidFill>
              </a:rPr>
              <a:t>暂停</a:t>
            </a:r>
            <a:r>
              <a:rPr lang="zh-CN" altLang="en-US" sz="2400" dirty="0"/>
              <a:t>。此时使用</a:t>
            </a:r>
            <a:r>
              <a:rPr lang="en-US" altLang="zh-CN" sz="2400" dirty="0"/>
              <a:t>jobs</a:t>
            </a:r>
            <a:r>
              <a:rPr lang="zh-CN" altLang="en-US" sz="2400" dirty="0"/>
              <a:t>可以显示后台的任务，每个任务都有一个编号。使用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[</a:t>
            </a:r>
            <a:r>
              <a:rPr lang="zh-CN" altLang="en-US" sz="2400" i="1" dirty="0"/>
              <a:t>后台任务编号</a:t>
            </a:r>
            <a:r>
              <a:rPr lang="en-US" altLang="zh-CN" sz="2400" dirty="0"/>
              <a:t>]</a:t>
            </a:r>
            <a:r>
              <a:rPr lang="zh-CN" altLang="en-US" sz="2400" dirty="0"/>
              <a:t>可以使任务在后台继续执行。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fg</a:t>
            </a:r>
            <a:r>
              <a:rPr lang="en-US" altLang="zh-CN" sz="2400" dirty="0"/>
              <a:t> [</a:t>
            </a:r>
            <a:r>
              <a:rPr lang="zh-CN" altLang="en-US" sz="2400" i="1" dirty="0"/>
              <a:t>后台任务编号</a:t>
            </a:r>
            <a:r>
              <a:rPr lang="en-US" altLang="zh-CN" sz="2400" dirty="0"/>
              <a:t>]</a:t>
            </a:r>
            <a:r>
              <a:rPr lang="zh-CN" altLang="en-US" sz="2400" dirty="0"/>
              <a:t>把后台的任务转至前台执行。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38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进程优先级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运行</a:t>
            </a:r>
            <a:r>
              <a:rPr lang="en-US" altLang="zh-CN" sz="2400"/>
              <a:t>nice</a:t>
            </a:r>
            <a:r>
              <a:rPr lang="zh-CN" altLang="en-US" sz="2400"/>
              <a:t>会显示当前</a:t>
            </a:r>
            <a:r>
              <a:rPr lang="en-US" altLang="zh-CN" sz="2400"/>
              <a:t>shell</a:t>
            </a:r>
            <a:r>
              <a:rPr lang="zh-CN" altLang="en-US" sz="2400"/>
              <a:t>的优先级。一般情况下，子进程会继承父进程的优先级。系统内核在进程运行时也会动态调整。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nice  ps </a:t>
            </a:r>
            <a:r>
              <a:rPr lang="zh-CN" altLang="en-US" sz="2400"/>
              <a:t>会在当前优先级加上一个数值（默认是</a:t>
            </a:r>
            <a:r>
              <a:rPr lang="en-US" altLang="zh-CN" sz="2400"/>
              <a:t>10</a:t>
            </a:r>
            <a:r>
              <a:rPr lang="zh-CN" altLang="en-US" sz="2400"/>
              <a:t>）运行</a:t>
            </a:r>
            <a:r>
              <a:rPr lang="en-US" altLang="zh-CN" sz="2400"/>
              <a:t>ps</a:t>
            </a:r>
            <a:r>
              <a:rPr lang="zh-CN" altLang="en-US" sz="2400"/>
              <a:t>。</a:t>
            </a:r>
            <a:r>
              <a:rPr lang="en-US" altLang="zh-CN" sz="2400"/>
              <a:t>nice</a:t>
            </a:r>
            <a:r>
              <a:rPr lang="zh-CN" altLang="en-US" sz="2400"/>
              <a:t>调整数字的范围是</a:t>
            </a:r>
            <a:r>
              <a:rPr lang="en-US" altLang="zh-CN" sz="2400"/>
              <a:t>-20 ~ 19</a:t>
            </a:r>
            <a:r>
              <a:rPr lang="zh-CN" altLang="en-US" sz="2400"/>
              <a:t>。数字越小优先级越高。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renice  [VALUE]  [PID]  </a:t>
            </a:r>
            <a:r>
              <a:rPr lang="zh-CN" altLang="en-US" sz="2400"/>
              <a:t>调整进程优先级，</a:t>
            </a:r>
            <a:r>
              <a:rPr lang="en-US" altLang="zh-CN" sz="2400"/>
              <a:t>[VALUE]  </a:t>
            </a:r>
            <a:r>
              <a:rPr lang="zh-CN" altLang="en-US" sz="2400"/>
              <a:t>是一个整数，如果是负数则只有</a:t>
            </a:r>
            <a:r>
              <a:rPr lang="en-US" altLang="zh-CN" sz="2400"/>
              <a:t>root</a:t>
            </a:r>
            <a:r>
              <a:rPr lang="zh-CN" altLang="en-US" sz="2400"/>
              <a:t>权限才可以执行。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通过</a:t>
            </a:r>
            <a:r>
              <a:rPr lang="en-US" altLang="zh-CN" sz="2400"/>
              <a:t>ps</a:t>
            </a:r>
            <a:r>
              <a:rPr lang="zh-CN" altLang="en-US" sz="2400"/>
              <a:t>查询发现有一个</a:t>
            </a:r>
            <a:r>
              <a:rPr lang="en-US" altLang="zh-CN" sz="2400"/>
              <a:t>PRI</a:t>
            </a:r>
            <a:r>
              <a:rPr lang="zh-CN" altLang="en-US" sz="2400"/>
              <a:t>项，</a:t>
            </a:r>
            <a:r>
              <a:rPr lang="en-US" altLang="zh-CN" sz="2400"/>
              <a:t>PRI</a:t>
            </a:r>
            <a:r>
              <a:rPr lang="zh-CN" altLang="en-US" sz="2400"/>
              <a:t>是系统内核动态调整的优先级参数，实际的运行优先级是</a:t>
            </a:r>
            <a:r>
              <a:rPr lang="en-US" altLang="zh-CN" sz="2400"/>
              <a:t>PRI+NI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 sz="240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008365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1009</Words>
  <Application>Microsoft Office PowerPoint</Application>
  <PresentationFormat>宽屏</PresentationFormat>
  <Paragraphs>102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华文仿宋</vt:lpstr>
      <vt:lpstr>宋体</vt:lpstr>
      <vt:lpstr>Arial</vt:lpstr>
      <vt:lpstr>Calibri</vt:lpstr>
      <vt:lpstr>Roboto Mono Light</vt:lpstr>
      <vt:lpstr>Tahoma</vt:lpstr>
      <vt:lpstr>linux-common</vt:lpstr>
      <vt:lpstr>linux-empty</vt:lpstr>
      <vt:lpstr>《Linux基础》</vt:lpstr>
      <vt:lpstr>进程基本介绍</vt:lpstr>
      <vt:lpstr>UID，EUID，GID，EGID</vt:lpstr>
      <vt:lpstr>进程管理相关的命令</vt:lpstr>
      <vt:lpstr>查看进程</vt:lpstr>
      <vt:lpstr>根据名称关键字搜索进程</vt:lpstr>
      <vt:lpstr>终止进程：kill</vt:lpstr>
      <vt:lpstr>后台任务</vt:lpstr>
      <vt:lpstr>进程优先级</vt:lpstr>
      <vt:lpstr>动态监控进程以及资源占用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189</cp:revision>
  <dcterms:created xsi:type="dcterms:W3CDTF">2017-12-13T00:04:01Z</dcterms:created>
  <dcterms:modified xsi:type="dcterms:W3CDTF">2018-04-28T03:02:24Z</dcterms:modified>
</cp:coreProperties>
</file>