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72" r:id="rId4"/>
    <p:sldId id="273" r:id="rId5"/>
    <p:sldId id="274" r:id="rId6"/>
    <p:sldId id="271" r:id="rId7"/>
    <p:sldId id="263" r:id="rId8"/>
    <p:sldId id="268" r:id="rId9"/>
    <p:sldId id="269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>
                <a:solidFill>
                  <a:schemeClr val="tx1">
                    <a:lumMod val="95000"/>
                    <a:lumOff val="5000"/>
                  </a:schemeClr>
                </a:solidFill>
              </a:rPr>
              <a:t>第十三讲 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Vim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和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Linux C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编程环境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支持参数的程序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>
                <a:latin typeface="Roboto Mono Light" pitchFamily="2" charset="0"/>
              </a:rPr>
              <a:t>输出传递给程序的参数：</a:t>
            </a:r>
            <a:endParaRPr lang="en-US" altLang="zh-CN" sz="2400">
              <a:latin typeface="Roboto Mono Light" pitchFamily="2" charset="0"/>
            </a:endParaRPr>
          </a:p>
          <a:p>
            <a:pPr marL="0" indent="0">
              <a:buNone/>
            </a:pPr>
            <a:r>
              <a:rPr lang="en-US" altLang="zh-CN" sz="2400">
                <a:latin typeface="Roboto Mono Light" pitchFamily="2" charset="0"/>
              </a:rPr>
              <a:t>#include &lt;stdio.h&gt;</a:t>
            </a:r>
          </a:p>
          <a:p>
            <a:pPr marL="0" indent="0">
              <a:buNone/>
            </a:pPr>
            <a:r>
              <a:rPr lang="en-US" altLang="zh-CN" sz="2400">
                <a:latin typeface="Roboto Mono Light" pitchFamily="2" charset="0"/>
              </a:rPr>
              <a:t>int main(int argc, char* argv[])</a:t>
            </a:r>
          </a:p>
          <a:p>
            <a:pPr marL="0" indent="0">
              <a:buNone/>
            </a:pPr>
            <a:r>
              <a:rPr lang="en-US" altLang="zh-CN" sz="2400">
                <a:latin typeface="Roboto Mono Light" pitchFamily="2" charset="0"/>
              </a:rPr>
              <a:t>{</a:t>
            </a:r>
          </a:p>
          <a:p>
            <a:pPr marL="0" indent="0">
              <a:buNone/>
            </a:pPr>
            <a:r>
              <a:rPr lang="en-US" altLang="zh-CN" sz="2400">
                <a:latin typeface="Roboto Mono Light" pitchFamily="2" charset="0"/>
              </a:rPr>
              <a:t>    printf(“program name: %s\n”, argv[0]);</a:t>
            </a:r>
          </a:p>
          <a:p>
            <a:pPr marL="0" indent="0">
              <a:buNone/>
            </a:pPr>
            <a:r>
              <a:rPr lang="en-US" altLang="zh-CN" sz="2400">
                <a:latin typeface="Roboto Mono Light" pitchFamily="2" charset="0"/>
              </a:rPr>
              <a:t>    for (int i=1; i&lt;argc; i++) </a:t>
            </a:r>
          </a:p>
          <a:p>
            <a:pPr marL="0" indent="0">
              <a:buNone/>
            </a:pPr>
            <a:r>
              <a:rPr lang="en-US" altLang="zh-CN" sz="2400">
                <a:latin typeface="Roboto Mono Light" pitchFamily="2" charset="0"/>
              </a:rPr>
              <a:t>        printf(“%s ”, argv[i]);</a:t>
            </a:r>
          </a:p>
          <a:p>
            <a:pPr marL="0" indent="0">
              <a:buNone/>
            </a:pPr>
            <a:r>
              <a:rPr lang="en-US" altLang="zh-CN" sz="2400">
                <a:latin typeface="Roboto Mono Light" pitchFamily="2" charset="0"/>
              </a:rPr>
              <a:t>    if (argc&gt;1)</a:t>
            </a:r>
          </a:p>
          <a:p>
            <a:pPr marL="0" indent="0">
              <a:buNone/>
            </a:pPr>
            <a:r>
              <a:rPr lang="en-US" altLang="zh-CN" sz="2400">
                <a:latin typeface="Roboto Mono Light" pitchFamily="2" charset="0"/>
              </a:rPr>
              <a:t>        printf(“\n”);</a:t>
            </a:r>
          </a:p>
          <a:p>
            <a:pPr marL="0" indent="0">
              <a:buNone/>
            </a:pPr>
            <a:r>
              <a:rPr lang="en-US" altLang="zh-CN" sz="2400">
                <a:latin typeface="Roboto Mono Light" pitchFamily="2" charset="0"/>
              </a:rPr>
              <a:t>    return 0;</a:t>
            </a:r>
          </a:p>
          <a:p>
            <a:pPr marL="0" indent="0">
              <a:buNone/>
            </a:pPr>
            <a:r>
              <a:rPr lang="en-US" altLang="zh-CN" sz="2400">
                <a:latin typeface="Roboto Mono Light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061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编程训练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>
                <a:latin typeface="Roboto Mono Light" pitchFamily="2" charset="0"/>
              </a:rPr>
              <a:t>编写一个对整数排序的程序，通过参数获取数字，并输出排序结果。</a:t>
            </a:r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使用插入排序即可，插入排序示例</a:t>
            </a:r>
            <a:r>
              <a:rPr lang="en-US" altLang="zh-CN" sz="2400">
                <a:latin typeface="Roboto Mono Light" pitchFamily="2" charset="0"/>
              </a:rPr>
              <a:t>(nms</a:t>
            </a:r>
            <a:r>
              <a:rPr lang="zh-CN" altLang="en-US" sz="2400">
                <a:latin typeface="Roboto Mono Light" pitchFamily="2" charset="0"/>
              </a:rPr>
              <a:t>是数字数组</a:t>
            </a:r>
            <a:r>
              <a:rPr lang="en-US" altLang="zh-CN" sz="2400">
                <a:latin typeface="Roboto Mono Light" pitchFamily="2" charset="0"/>
              </a:rPr>
              <a:t>)</a:t>
            </a:r>
            <a:r>
              <a:rPr lang="zh-CN" altLang="en-US" sz="2400">
                <a:latin typeface="Roboto Mono Light" pitchFamily="2" charset="0"/>
              </a:rPr>
              <a:t>：</a:t>
            </a:r>
            <a:endParaRPr lang="en-US" altLang="zh-CN" sz="2400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int k,j,tmp;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for (k=1;k&lt;N;k++) {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tmp = nms[k];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for(j=k;j&gt;0 &amp;&amp; nms[j-1]&gt;tmp;j--)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    nms[j] = nms[j-1];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nms[j] = tmp;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}</a:t>
            </a:r>
            <a:endParaRPr lang="en-US" altLang="zh-CN" sz="2000" dirty="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提示：</a:t>
            </a:r>
            <a:endParaRPr lang="en-US" altLang="zh-CN" sz="24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zh-CN" altLang="en-US" sz="2000">
                <a:latin typeface="Roboto Mono Light" pitchFamily="2" charset="0"/>
              </a:rPr>
              <a:t>通过</a:t>
            </a:r>
            <a:r>
              <a:rPr lang="en-US" altLang="zh-CN" sz="2000">
                <a:latin typeface="Roboto Mono Light" pitchFamily="2" charset="0"/>
              </a:rPr>
              <a:t>atoi(argv[i])</a:t>
            </a:r>
            <a:r>
              <a:rPr lang="zh-CN" altLang="en-US" sz="2000">
                <a:latin typeface="Roboto Mono Light" pitchFamily="2" charset="0"/>
              </a:rPr>
              <a:t>可以把输入的参数转换成整数。</a:t>
            </a:r>
            <a:endParaRPr lang="en-US" altLang="zh-CN" sz="20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int *n = (int*)malloc(sizeof(int)*10);</a:t>
            </a:r>
            <a:r>
              <a:rPr lang="zh-CN" altLang="en-US" sz="2000">
                <a:latin typeface="Roboto Mono Light" pitchFamily="2" charset="0"/>
              </a:rPr>
              <a:t>会申请一个长度为</a:t>
            </a:r>
            <a:r>
              <a:rPr lang="en-US" altLang="zh-CN" sz="2000">
                <a:latin typeface="Roboto Mono Light" pitchFamily="2" charset="0"/>
              </a:rPr>
              <a:t>10*sizeof(int)</a:t>
            </a:r>
            <a:r>
              <a:rPr lang="zh-CN" altLang="en-US" sz="2000">
                <a:latin typeface="Roboto Mono Light" pitchFamily="2" charset="0"/>
              </a:rPr>
              <a:t>字节的数组，并返回一个</a:t>
            </a:r>
            <a:r>
              <a:rPr lang="en-US" altLang="zh-CN" sz="2000">
                <a:latin typeface="Roboto Mono Light" pitchFamily="2" charset="0"/>
              </a:rPr>
              <a:t>int*</a:t>
            </a:r>
            <a:r>
              <a:rPr lang="zh-CN" altLang="en-US" sz="2000">
                <a:latin typeface="Roboto Mono Light" pitchFamily="2" charset="0"/>
              </a:rPr>
              <a:t>类型的指针。使用</a:t>
            </a:r>
            <a:r>
              <a:rPr lang="en-US" altLang="zh-CN" sz="2000">
                <a:latin typeface="Roboto Mono Light" pitchFamily="2" charset="0"/>
              </a:rPr>
              <a:t>free(n)</a:t>
            </a:r>
            <a:r>
              <a:rPr lang="zh-CN" altLang="en-US" sz="2000">
                <a:latin typeface="Roboto Mono Light" pitchFamily="2" charset="0"/>
              </a:rPr>
              <a:t>释放掉申请的内存。</a:t>
            </a:r>
            <a:endParaRPr lang="en-US" altLang="zh-CN" sz="200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19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400" dirty="0"/>
              <a:t>安装</a:t>
            </a:r>
            <a:r>
              <a:rPr lang="en-US" altLang="zh-CN" sz="2400" dirty="0"/>
              <a:t>vim</a:t>
            </a:r>
            <a:r>
              <a:rPr lang="zh-CN" altLang="en-US" sz="2400" dirty="0"/>
              <a:t>后，配置文件：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/vim/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，</a:t>
            </a:r>
            <a:r>
              <a:rPr lang="en-US" altLang="zh-CN" sz="2400" dirty="0"/>
              <a:t> vim</a:t>
            </a:r>
            <a:r>
              <a:rPr lang="zh-CN" altLang="en-US" sz="2400" dirty="0"/>
              <a:t>启动时会读取此文件。除此之外，在用户主目录下如果存在</a:t>
            </a:r>
            <a:r>
              <a:rPr lang="en-US" altLang="zh-CN" sz="2400" dirty="0"/>
              <a:t>.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，也会读取此文件，如果存在相同的配置，则</a:t>
            </a:r>
            <a:r>
              <a:rPr lang="en-US" altLang="zh-CN" sz="2400" dirty="0"/>
              <a:t>.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文件配置会覆盖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/vim/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的配置。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/share/vim/vim74/colors</a:t>
            </a:r>
            <a:r>
              <a:rPr lang="zh-CN" altLang="en-US" sz="2400" dirty="0"/>
              <a:t>是</a:t>
            </a:r>
            <a:r>
              <a:rPr lang="en-US" altLang="zh-CN" sz="2400" dirty="0"/>
              <a:t>vim</a:t>
            </a:r>
            <a:r>
              <a:rPr lang="zh-CN" altLang="en-US" sz="2400" dirty="0"/>
              <a:t>的配色主题文件所在目录，在用户主目录下的</a:t>
            </a:r>
            <a:r>
              <a:rPr lang="en-US" altLang="zh-CN" sz="2400" dirty="0"/>
              <a:t>.vim/colors</a:t>
            </a:r>
            <a:r>
              <a:rPr lang="zh-CN" altLang="en-US" sz="2400" dirty="0"/>
              <a:t>也可以保存主题文件，此目录通常需要自己创建。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通用的配置可以写在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/vim/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，个性化设置可以放在</a:t>
            </a:r>
            <a:r>
              <a:rPr lang="en-US" altLang="zh-CN" sz="2400" dirty="0"/>
              <a:t>~/.</a:t>
            </a:r>
            <a:r>
              <a:rPr lang="en-US" altLang="zh-CN" sz="2400" dirty="0" err="1"/>
              <a:t>vimrc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vim</a:t>
            </a:r>
            <a:r>
              <a:rPr lang="zh-CN" altLang="en-US" sz="2400"/>
              <a:t>配置文件使用 </a:t>
            </a:r>
            <a:r>
              <a:rPr lang="en-US" altLang="zh-CN" sz="2400"/>
              <a:t>” </a:t>
            </a:r>
            <a:r>
              <a:rPr lang="zh-CN" altLang="en-US" sz="2400"/>
              <a:t>标记</a:t>
            </a:r>
            <a:r>
              <a:rPr lang="zh-CN" altLang="en-US" sz="2400" dirty="0"/>
              <a:t>注释。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基本配置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95992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mouse=a “ </a:t>
            </a:r>
            <a:r>
              <a:rPr lang="zh-CN" altLang="en-US" sz="2400" dirty="0"/>
              <a:t>启用鼠标支持，</a:t>
            </a:r>
            <a:r>
              <a:rPr lang="en-US" altLang="zh-CN" sz="2400" dirty="0"/>
              <a:t>a</a:t>
            </a:r>
            <a:r>
              <a:rPr lang="zh-CN" altLang="en-US" sz="2400" dirty="0"/>
              <a:t>表示所有模式</a:t>
            </a:r>
            <a:r>
              <a:rPr lang="zh-CN" altLang="en-US" sz="2400"/>
              <a:t>都支持</a:t>
            </a:r>
            <a:endParaRPr lang="zh-CN" altLang="en-US" sz="2400" dirty="0"/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</a:t>
            </a:r>
            <a:r>
              <a:rPr lang="en-US" altLang="zh-CN" sz="2400" dirty="0" err="1"/>
              <a:t>t_Co</a:t>
            </a:r>
            <a:r>
              <a:rPr lang="en-US" altLang="zh-CN" sz="2400" dirty="0"/>
              <a:t>=256  “ 256</a:t>
            </a:r>
            <a:r>
              <a:rPr lang="zh-CN" altLang="en-US" sz="2400" dirty="0"/>
              <a:t>颜色支持</a:t>
            </a:r>
            <a:endParaRPr lang="en-US" altLang="zh-CN" sz="2400" dirty="0"/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number “ </a:t>
            </a:r>
            <a:r>
              <a:rPr lang="zh-CN" altLang="en-US" sz="2400" dirty="0"/>
              <a:t>显示行号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backspace=2 “ </a:t>
            </a:r>
            <a:r>
              <a:rPr lang="zh-CN" altLang="en-US" sz="2400" dirty="0"/>
              <a:t>设置退格键删除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</a:t>
            </a:r>
            <a:r>
              <a:rPr lang="en-US" altLang="zh-CN" sz="2400" dirty="0" err="1"/>
              <a:t>fileencodings</a:t>
            </a:r>
            <a:r>
              <a:rPr lang="en-US" altLang="zh-CN" sz="2400" dirty="0"/>
              <a:t>=utf-8 </a:t>
            </a:r>
            <a:r>
              <a:rPr lang="en-US" altLang="zh-CN" sz="2400"/>
              <a:t>“</a:t>
            </a:r>
            <a:r>
              <a:rPr lang="zh-CN" altLang="en-US" sz="2400"/>
              <a:t>设置写入文件</a:t>
            </a:r>
            <a:r>
              <a:rPr lang="zh-CN" altLang="en-US" sz="2400" dirty="0"/>
              <a:t>编码为</a:t>
            </a:r>
            <a:r>
              <a:rPr lang="en-US" altLang="zh-CN" sz="2400" dirty="0"/>
              <a:t>utf-8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encoding=utf-8 “ </a:t>
            </a:r>
            <a:r>
              <a:rPr lang="zh-CN" altLang="en-US" sz="2400"/>
              <a:t>设置</a:t>
            </a:r>
            <a:r>
              <a:rPr lang="en-US" altLang="zh-CN" sz="2400"/>
              <a:t>vim</a:t>
            </a:r>
            <a:r>
              <a:rPr lang="zh-CN" altLang="en-US" sz="2400"/>
              <a:t>缓冲区编码</a:t>
            </a:r>
            <a:r>
              <a:rPr lang="en-US" altLang="zh-CN" sz="2400" dirty="0"/>
              <a:t>utf-8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</a:t>
            </a:r>
            <a:r>
              <a:rPr lang="en-US" altLang="zh-CN" sz="2400" dirty="0" err="1"/>
              <a:t>termencoding</a:t>
            </a:r>
            <a:r>
              <a:rPr lang="en-US" altLang="zh-CN" sz="2400" dirty="0"/>
              <a:t>=utf-8 ” </a:t>
            </a:r>
            <a:r>
              <a:rPr lang="zh-CN" altLang="en-US" sz="2400"/>
              <a:t>设置终端显示编码</a:t>
            </a:r>
            <a:r>
              <a:rPr lang="zh-CN" altLang="en-US" sz="2400" dirty="0"/>
              <a:t>为</a:t>
            </a:r>
            <a:r>
              <a:rPr lang="en-US" altLang="zh-CN" sz="2400" dirty="0"/>
              <a:t>utf-8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 </a:t>
            </a:r>
            <a:r>
              <a:rPr lang="en-US" altLang="zh-CN" sz="2400" dirty="0" err="1"/>
              <a:t>autoindent</a:t>
            </a:r>
            <a:r>
              <a:rPr lang="en-US" altLang="zh-CN" sz="2400" dirty="0"/>
              <a:t> “ </a:t>
            </a:r>
            <a:r>
              <a:rPr lang="zh-CN" altLang="en-US" sz="2400" dirty="0"/>
              <a:t>自动缩进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 </a:t>
            </a:r>
            <a:r>
              <a:rPr lang="en-US" altLang="zh-CN" sz="2400" dirty="0" err="1"/>
              <a:t>shiftwidth</a:t>
            </a:r>
            <a:r>
              <a:rPr lang="en-US" altLang="zh-CN" sz="2400" dirty="0"/>
              <a:t>=4 “</a:t>
            </a:r>
            <a:r>
              <a:rPr lang="zh-CN" altLang="en-US" sz="2400" dirty="0"/>
              <a:t>缩进</a:t>
            </a:r>
            <a:r>
              <a:rPr lang="en-US" altLang="zh-CN" sz="2400" dirty="0"/>
              <a:t>4</a:t>
            </a:r>
            <a:r>
              <a:rPr lang="zh-CN" altLang="en-US" sz="2400" dirty="0"/>
              <a:t>空格宽度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</a:t>
            </a:r>
            <a:r>
              <a:rPr lang="en-US" altLang="zh-CN" sz="2400" dirty="0" err="1"/>
              <a:t>tabstop</a:t>
            </a:r>
            <a:r>
              <a:rPr lang="en-US" altLang="zh-CN" sz="2400" dirty="0"/>
              <a:t>=4 “ tab</a:t>
            </a:r>
            <a:r>
              <a:rPr lang="zh-CN" altLang="en-US" sz="2400" dirty="0"/>
              <a:t>缩进</a:t>
            </a:r>
            <a:r>
              <a:rPr lang="en-US" altLang="zh-CN" sz="2400" dirty="0"/>
              <a:t>4</a:t>
            </a:r>
            <a:r>
              <a:rPr lang="zh-CN" altLang="en-US" sz="2400" dirty="0"/>
              <a:t>空格宽度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</a:t>
            </a:r>
            <a:r>
              <a:rPr lang="en-US" altLang="zh-CN" sz="2400" dirty="0" err="1"/>
              <a:t>expandtab</a:t>
            </a:r>
            <a:r>
              <a:rPr lang="en-US" altLang="zh-CN" sz="2400" dirty="0"/>
              <a:t> “ tab</a:t>
            </a:r>
            <a:r>
              <a:rPr lang="zh-CN" altLang="en-US" sz="2400" dirty="0"/>
              <a:t>转换为空格</a:t>
            </a: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颜色主题配置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</a:pPr>
            <a:endParaRPr lang="en-US" altLang="zh-CN" sz="2400">
              <a:latin typeface="Roboto Mono Light" pitchFamily="2" charset="0"/>
            </a:endParaRPr>
          </a:p>
          <a:p>
            <a:pPr>
              <a:lnSpc>
                <a:spcPts val="2000"/>
              </a:lnSpc>
            </a:pPr>
            <a:r>
              <a:rPr lang="zh-CN" altLang="en-US" sz="2400">
                <a:latin typeface="Roboto Mono Light" pitchFamily="2" charset="0"/>
              </a:rPr>
              <a:t>设置暗色背景和暗色主题</a:t>
            </a:r>
            <a:endParaRPr lang="en-US" altLang="zh-CN" sz="2400" dirty="0">
              <a:latin typeface="Roboto Mono Light" pitchFamily="2" charset="0"/>
            </a:endParaRPr>
          </a:p>
          <a:p>
            <a:pPr marL="457200" lvl="1" indent="0">
              <a:lnSpc>
                <a:spcPts val="2000"/>
              </a:lnSpc>
              <a:buNone/>
            </a:pPr>
            <a:r>
              <a:rPr lang="en-US" altLang="zh-CN">
                <a:latin typeface="Roboto Mono Light" pitchFamily="2" charset="0"/>
              </a:rPr>
              <a:t>set background=dark</a:t>
            </a:r>
            <a:endParaRPr lang="en-US" altLang="zh-CN" sz="2400" dirty="0">
              <a:latin typeface="Roboto Mono Light" pitchFamily="2" charset="0"/>
            </a:endParaRPr>
          </a:p>
          <a:p>
            <a:pPr marL="457200" lvl="1" indent="0">
              <a:lnSpc>
                <a:spcPts val="2000"/>
              </a:lnSpc>
              <a:buNone/>
            </a:pPr>
            <a:r>
              <a:rPr lang="en-US" altLang="zh-CN" err="1">
                <a:latin typeface="Roboto Mono Light" pitchFamily="2" charset="0"/>
              </a:rPr>
              <a:t>colorscheme</a:t>
            </a:r>
            <a:r>
              <a:rPr lang="en-US" altLang="zh-CN">
                <a:latin typeface="Roboto Mono Light" pitchFamily="2" charset="0"/>
              </a:rPr>
              <a:t> evening</a:t>
            </a:r>
          </a:p>
          <a:p>
            <a:pPr>
              <a:lnSpc>
                <a:spcPts val="2000"/>
              </a:lnSpc>
            </a:pPr>
            <a:endParaRPr lang="en-US" altLang="zh-CN" sz="2400">
              <a:latin typeface="Roboto Mono Light" pitchFamily="2" charset="0"/>
            </a:endParaRPr>
          </a:p>
          <a:p>
            <a:pPr>
              <a:lnSpc>
                <a:spcPts val="2000"/>
              </a:lnSpc>
            </a:pPr>
            <a:r>
              <a:rPr lang="zh-CN" altLang="en-US" sz="2400">
                <a:latin typeface="Roboto Mono Light" pitchFamily="2" charset="0"/>
              </a:rPr>
              <a:t>设置亮色主题和亮色背景</a:t>
            </a:r>
            <a:endParaRPr lang="en-US" altLang="zh-CN" sz="2400">
              <a:latin typeface="Roboto Mono Light" pitchFamily="2" charset="0"/>
            </a:endParaRPr>
          </a:p>
          <a:p>
            <a:pPr marL="457200" lvl="1" indent="0">
              <a:lnSpc>
                <a:spcPts val="2000"/>
              </a:lnSpc>
              <a:buNone/>
            </a:pPr>
            <a:r>
              <a:rPr lang="en-US" altLang="zh-CN">
                <a:latin typeface="Roboto Mono Light" pitchFamily="2" charset="0"/>
              </a:rPr>
              <a:t>set background=light</a:t>
            </a:r>
          </a:p>
          <a:p>
            <a:pPr marL="457200" lvl="1" indent="0">
              <a:lnSpc>
                <a:spcPts val="2000"/>
              </a:lnSpc>
              <a:buNone/>
            </a:pPr>
            <a:r>
              <a:rPr lang="en-US" altLang="zh-CN">
                <a:latin typeface="Roboto Mono Light" pitchFamily="2" charset="0"/>
              </a:rPr>
              <a:t>colorscheme tomorrow</a:t>
            </a:r>
          </a:p>
          <a:p>
            <a:pPr marL="457200" lvl="1" indent="0">
              <a:lnSpc>
                <a:spcPts val="2000"/>
              </a:lnSpc>
              <a:buNone/>
            </a:pPr>
            <a:endParaRPr lang="en-US" altLang="zh-CN">
              <a:latin typeface="Roboto Mono Light" pitchFamily="2" charset="0"/>
            </a:endParaRPr>
          </a:p>
          <a:p>
            <a:pPr>
              <a:lnSpc>
                <a:spcPts val="2500"/>
              </a:lnSpc>
            </a:pPr>
            <a:r>
              <a:rPr lang="zh-CN" altLang="en-US" sz="2400">
                <a:latin typeface="Roboto Mono Light" pitchFamily="2" charset="0"/>
              </a:rPr>
              <a:t>两种模式选一种即可，</a:t>
            </a:r>
            <a:r>
              <a:rPr lang="en-US" altLang="zh-CN" sz="2400">
                <a:latin typeface="Roboto Mono Light" pitchFamily="2" charset="0"/>
              </a:rPr>
              <a:t>colorscheme</a:t>
            </a:r>
            <a:r>
              <a:rPr lang="zh-CN" altLang="en-US" sz="2400">
                <a:latin typeface="Roboto Mono Light" pitchFamily="2" charset="0"/>
              </a:rPr>
              <a:t>后面的是主题文件名称，不需要加上</a:t>
            </a:r>
            <a:r>
              <a:rPr lang="en-US" altLang="zh-CN" sz="2400">
                <a:latin typeface="Roboto Mono Light" pitchFamily="2" charset="0"/>
              </a:rPr>
              <a:t>.vim</a:t>
            </a:r>
            <a:r>
              <a:rPr lang="zh-CN" altLang="en-US" sz="2400">
                <a:latin typeface="Roboto Mono Light" pitchFamily="2" charset="0"/>
              </a:rPr>
              <a:t>。要确保存在主题文件，否则会出错。</a:t>
            </a:r>
            <a:endParaRPr lang="en-US" altLang="zh-CN" sz="2400">
              <a:latin typeface="Roboto Mono Light" pitchFamily="2" charset="0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zh-CN" sz="240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11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基本介绍与安装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>
                <a:latin typeface="Roboto Mono Light" pitchFamily="2" charset="0"/>
              </a:rPr>
              <a:t>gcc</a:t>
            </a:r>
            <a:r>
              <a:rPr lang="zh-CN" altLang="en-US" sz="2400" dirty="0">
                <a:latin typeface="Roboto Mono Light" pitchFamily="2" charset="0"/>
              </a:rPr>
              <a:t>不是一个软件，全名是</a:t>
            </a:r>
            <a:r>
              <a:rPr lang="en-US" altLang="zh-CN" sz="2400" dirty="0">
                <a:latin typeface="Roboto Mono Light" pitchFamily="2" charset="0"/>
              </a:rPr>
              <a:t>GNU Compiler Collection</a:t>
            </a:r>
            <a:r>
              <a:rPr lang="zh-CN" altLang="en-US" sz="2400" dirty="0">
                <a:latin typeface="Roboto Mono Light" pitchFamily="2" charset="0"/>
              </a:rPr>
              <a:t>，是一个编译器集合。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 err="1">
                <a:latin typeface="Roboto Mono Light" pitchFamily="2" charset="0"/>
              </a:rPr>
              <a:t>gcc</a:t>
            </a:r>
            <a:r>
              <a:rPr lang="zh-CN" altLang="en-US" sz="2400" dirty="0">
                <a:latin typeface="Roboto Mono Light" pitchFamily="2" charset="0"/>
              </a:rPr>
              <a:t>支持</a:t>
            </a:r>
            <a:r>
              <a:rPr lang="en-US" altLang="zh-CN" sz="2400" dirty="0">
                <a:latin typeface="Roboto Mono Light" pitchFamily="2" charset="0"/>
              </a:rPr>
              <a:t>C, C++, Objective-C, Fortran, Ada, Go</a:t>
            </a:r>
            <a:r>
              <a:rPr lang="zh-CN" altLang="en-US" sz="2400" dirty="0">
                <a:latin typeface="Roboto Mono Light" pitchFamily="2" charset="0"/>
              </a:rPr>
              <a:t>语言的编译。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 err="1">
                <a:latin typeface="Roboto Mono Light" pitchFamily="2" charset="0"/>
              </a:rPr>
              <a:t>gcc</a:t>
            </a:r>
            <a:r>
              <a:rPr lang="zh-CN" altLang="en-US" sz="2400" dirty="0">
                <a:latin typeface="Roboto Mono Light" pitchFamily="2" charset="0"/>
              </a:rPr>
              <a:t>是</a:t>
            </a:r>
            <a:r>
              <a:rPr lang="en-US" altLang="zh-CN" sz="2400" dirty="0">
                <a:latin typeface="Roboto Mono Light" pitchFamily="2" charset="0"/>
              </a:rPr>
              <a:t>GNU</a:t>
            </a:r>
            <a:r>
              <a:rPr lang="zh-CN" altLang="en-US" sz="2400" dirty="0">
                <a:latin typeface="Roboto Mono Light" pitchFamily="2" charset="0"/>
              </a:rPr>
              <a:t>的一个项目，发布于</a:t>
            </a:r>
            <a:r>
              <a:rPr lang="en-US" altLang="zh-CN" sz="2400" dirty="0">
                <a:latin typeface="Roboto Mono Light" pitchFamily="2" charset="0"/>
              </a:rPr>
              <a:t>GPL</a:t>
            </a:r>
            <a:r>
              <a:rPr lang="zh-CN" altLang="en-US" sz="2400" dirty="0">
                <a:latin typeface="Roboto Mono Light" pitchFamily="2" charset="0"/>
              </a:rPr>
              <a:t>开源协议。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>
                <a:latin typeface="Roboto Mono Light" pitchFamily="2" charset="0"/>
              </a:rPr>
              <a:t>UbuntuServer</a:t>
            </a:r>
            <a:r>
              <a:rPr lang="zh-CN" altLang="en-US" sz="2400">
                <a:latin typeface="Roboto Mono Light" pitchFamily="2" charset="0"/>
              </a:rPr>
              <a:t>版本都</a:t>
            </a:r>
            <a:r>
              <a:rPr lang="zh-CN" altLang="en-US" sz="2400" dirty="0">
                <a:latin typeface="Roboto Mono Light" pitchFamily="2" charset="0"/>
              </a:rPr>
              <a:t>自带</a:t>
            </a:r>
            <a:r>
              <a:rPr lang="en-US" altLang="zh-CN" sz="2400" dirty="0" err="1">
                <a:latin typeface="Roboto Mono Light" pitchFamily="2" charset="0"/>
              </a:rPr>
              <a:t>gcc</a:t>
            </a:r>
            <a:r>
              <a:rPr lang="zh-CN" altLang="en-US" sz="2400" dirty="0">
                <a:latin typeface="Roboto Mono Light" pitchFamily="2" charset="0"/>
              </a:rPr>
              <a:t>，如果没有</a:t>
            </a:r>
            <a:r>
              <a:rPr lang="zh-CN" altLang="en-US" sz="2400">
                <a:latin typeface="Roboto Mono Light" pitchFamily="2" charset="0"/>
              </a:rPr>
              <a:t>则运行：</a:t>
            </a:r>
            <a:endParaRPr lang="en-US" altLang="zh-CN" sz="24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sudo apt update ; sudo </a:t>
            </a:r>
            <a:r>
              <a:rPr lang="en-US" altLang="zh-CN" dirty="0">
                <a:latin typeface="Roboto Mono Light" pitchFamily="2" charset="0"/>
              </a:rPr>
              <a:t>apt install </a:t>
            </a:r>
            <a:r>
              <a:rPr lang="en-US" altLang="zh-CN" dirty="0" err="1">
                <a:latin typeface="Roboto Mono Light" pitchFamily="2" charset="0"/>
              </a:rPr>
              <a:t>gcc</a:t>
            </a:r>
            <a:r>
              <a:rPr lang="zh-CN" altLang="en-US" dirty="0">
                <a:latin typeface="Roboto Mono Light" pitchFamily="2" charset="0"/>
              </a:rPr>
              <a:t>。</a:t>
            </a:r>
            <a:endParaRPr lang="en-US" altLang="zh-CN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官网：</a:t>
            </a:r>
            <a:r>
              <a:rPr lang="en-US" altLang="zh-CN" sz="2400" dirty="0">
                <a:latin typeface="Roboto Mono Light" pitchFamily="2" charset="0"/>
              </a:rPr>
              <a:t>https://gcc.gnu.org/</a:t>
            </a:r>
          </a:p>
          <a:p>
            <a:endParaRPr lang="en-US" altLang="zh-CN" sz="20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1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基本使用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vim </a:t>
            </a:r>
            <a:r>
              <a:rPr lang="en-US" altLang="zh-CN" sz="2400" dirty="0" err="1"/>
              <a:t>test.c</a:t>
            </a:r>
            <a:r>
              <a:rPr lang="zh-CN" altLang="en-US" sz="2400" dirty="0"/>
              <a:t>创建文件并编写一段</a:t>
            </a:r>
            <a:r>
              <a:rPr lang="en-US" altLang="zh-CN" sz="2400" dirty="0"/>
              <a:t>C</a:t>
            </a:r>
            <a:r>
              <a:rPr lang="zh-CN" altLang="en-US" sz="2400" dirty="0"/>
              <a:t>程序。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test.c</a:t>
            </a:r>
            <a:r>
              <a:rPr lang="zh-CN" altLang="en-US" sz="2400" dirty="0"/>
              <a:t>即可编译，编译后的文件是</a:t>
            </a:r>
            <a:r>
              <a:rPr lang="en-US" altLang="zh-CN" sz="2400" dirty="0" err="1"/>
              <a:t>a.out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./</a:t>
            </a:r>
            <a:r>
              <a:rPr lang="en-US" altLang="zh-CN" sz="2400" dirty="0" err="1"/>
              <a:t>a.out</a:t>
            </a:r>
            <a:r>
              <a:rPr lang="zh-CN" altLang="en-US" sz="2400" dirty="0"/>
              <a:t>运行编译的程序。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zh-CN" altLang="en-US" sz="2400" dirty="0"/>
              <a:t>编译后的默认名称是</a:t>
            </a:r>
            <a:r>
              <a:rPr lang="en-US" altLang="zh-CN" sz="2400" dirty="0" err="1"/>
              <a:t>a.out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en-US" altLang="zh-CN" sz="2400" dirty="0"/>
              <a:t> –o test </a:t>
            </a:r>
            <a:r>
              <a:rPr lang="en-US" altLang="zh-CN" sz="2400" dirty="0" err="1"/>
              <a:t>test.</a:t>
            </a:r>
            <a:r>
              <a:rPr lang="en-US" altLang="zh-CN" sz="2400" err="1"/>
              <a:t>c</a:t>
            </a:r>
            <a:r>
              <a:rPr lang="en-US" altLang="zh-CN" sz="2400"/>
              <a:t> </a:t>
            </a:r>
            <a:r>
              <a:rPr lang="zh-CN" altLang="en-US" sz="2400"/>
              <a:t>：编译</a:t>
            </a:r>
            <a:r>
              <a:rPr lang="zh-CN" altLang="en-US" sz="2400" dirty="0"/>
              <a:t>后的文件是</a:t>
            </a:r>
            <a:r>
              <a:rPr lang="en-US" altLang="zh-CN" sz="2400" dirty="0"/>
              <a:t>test</a:t>
            </a:r>
            <a:r>
              <a:rPr lang="zh-CN" altLang="en-US" sz="2400" dirty="0"/>
              <a:t>，</a:t>
            </a:r>
            <a:r>
              <a:rPr lang="en-US" altLang="zh-CN" sz="2400" dirty="0"/>
              <a:t>-o</a:t>
            </a:r>
            <a:r>
              <a:rPr lang="zh-CN" altLang="en-US" sz="2400" dirty="0"/>
              <a:t>参数后面跟输出文件的名称。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/>
              <a:t>文件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gcc</a:t>
            </a:r>
            <a:r>
              <a:rPr lang="zh-CN" altLang="en-US" sz="2400" dirty="0"/>
              <a:t> </a:t>
            </a:r>
            <a:r>
              <a:rPr lang="en-US" altLang="zh-CN" sz="2400" dirty="0" err="1"/>
              <a:t>test.c</a:t>
            </a:r>
            <a:r>
              <a:rPr lang="zh-CN" altLang="en-US" sz="2400" dirty="0"/>
              <a:t>编译后的输出文件是</a:t>
            </a:r>
            <a:r>
              <a:rPr lang="en-US" altLang="zh-CN" sz="2400" dirty="0"/>
              <a:t>ELF</a:t>
            </a:r>
            <a:r>
              <a:rPr lang="zh-CN" altLang="en-US" sz="2400"/>
              <a:t>格式的。</a:t>
            </a:r>
            <a:endParaRPr lang="en-US" altLang="zh-CN" sz="2400" dirty="0"/>
          </a:p>
          <a:p>
            <a:endParaRPr lang="en-US" altLang="zh-CN" sz="2400"/>
          </a:p>
          <a:p>
            <a:r>
              <a:rPr lang="zh-CN" altLang="en-US" sz="2400"/>
              <a:t>而</a:t>
            </a:r>
            <a:r>
              <a:rPr lang="zh-CN" altLang="en-US" sz="2400" dirty="0"/>
              <a:t>扩展名和文件类型并没有关系，</a:t>
            </a:r>
            <a:r>
              <a:rPr lang="en-US" altLang="zh-CN" sz="2400" dirty="0"/>
              <a:t>Windows</a:t>
            </a:r>
            <a:r>
              <a:rPr lang="zh-CN" altLang="en-US" sz="2400" dirty="0"/>
              <a:t>是设计必须使用扩展名和对应的运行程序去</a:t>
            </a:r>
            <a:r>
              <a:rPr lang="zh-CN" altLang="en-US" sz="2400"/>
              <a:t>关联。</a:t>
            </a:r>
            <a:r>
              <a:rPr lang="en-US" altLang="zh-CN" sz="2400"/>
              <a:t>Windows</a:t>
            </a:r>
            <a:r>
              <a:rPr lang="zh-CN" altLang="en-US" sz="2400" dirty="0"/>
              <a:t>上采用的</a:t>
            </a:r>
            <a:r>
              <a:rPr lang="en-US" altLang="zh-CN" sz="2400" dirty="0"/>
              <a:t>PE</a:t>
            </a:r>
            <a:r>
              <a:rPr lang="zh-CN" altLang="en-US" sz="2400" dirty="0"/>
              <a:t>格式作为可执行</a:t>
            </a:r>
            <a:r>
              <a:rPr lang="zh-CN" altLang="en-US" sz="2400"/>
              <a:t>文件格式，</a:t>
            </a:r>
            <a:r>
              <a:rPr lang="en-US" altLang="zh-CN" sz="2400"/>
              <a:t>.exe</a:t>
            </a:r>
            <a:r>
              <a:rPr lang="zh-CN" altLang="en-US" sz="2400"/>
              <a:t>是</a:t>
            </a:r>
            <a:r>
              <a:rPr lang="en-US" altLang="zh-CN" sz="2400"/>
              <a:t>Windows</a:t>
            </a:r>
            <a:r>
              <a:rPr lang="zh-CN" altLang="en-US" sz="2400"/>
              <a:t>上的可执行文件的扩展名。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Linux</a:t>
            </a:r>
            <a:r>
              <a:rPr lang="zh-CN" altLang="en-US" sz="2400" dirty="0"/>
              <a:t>上</a:t>
            </a:r>
            <a:r>
              <a:rPr lang="zh-CN" altLang="en-US" sz="2400"/>
              <a:t>采用的</a:t>
            </a:r>
            <a:r>
              <a:rPr lang="en-US" altLang="zh-CN" sz="2400"/>
              <a:t>ELF</a:t>
            </a:r>
            <a:r>
              <a:rPr lang="zh-CN" altLang="en-US" sz="2400"/>
              <a:t>格式不必</a:t>
            </a:r>
            <a:r>
              <a:rPr lang="zh-CN" altLang="en-US" sz="2400" dirty="0"/>
              <a:t>在文件名中体现</a:t>
            </a:r>
            <a:r>
              <a:rPr lang="zh-CN" altLang="en-US" sz="2400"/>
              <a:t>出来。但是如果使用</a:t>
            </a:r>
            <a:r>
              <a:rPr lang="en-US" altLang="zh-CN" sz="2400"/>
              <a:t>vim</a:t>
            </a:r>
            <a:r>
              <a:rPr lang="zh-CN" altLang="en-US" sz="2400"/>
              <a:t>打开编译后的文件，在最开始会看到</a:t>
            </a:r>
            <a:r>
              <a:rPr lang="en-US" altLang="zh-CN" sz="2400"/>
              <a:t>ELF</a:t>
            </a:r>
            <a:r>
              <a:rPr lang="zh-CN" altLang="en-US" sz="2400"/>
              <a:t>三个字符表明是</a:t>
            </a:r>
            <a:r>
              <a:rPr lang="en-US" altLang="zh-CN" sz="2400"/>
              <a:t>ELF</a:t>
            </a:r>
            <a:r>
              <a:rPr lang="zh-CN" altLang="en-US" sz="2400"/>
              <a:t>文件。</a:t>
            </a:r>
            <a:endParaRPr lang="en-US" altLang="zh-CN" sz="240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 err="1"/>
              <a:t>readelf</a:t>
            </a:r>
            <a:r>
              <a:rPr lang="en-US" altLang="zh-CN" sz="2400" dirty="0"/>
              <a:t>  -h ./test</a:t>
            </a:r>
            <a:r>
              <a:rPr lang="zh-CN" altLang="en-US" sz="2400" dirty="0"/>
              <a:t>可以查看</a:t>
            </a:r>
            <a:r>
              <a:rPr lang="en-US" altLang="zh-CN" sz="2400" dirty="0"/>
              <a:t>test</a:t>
            </a:r>
            <a:r>
              <a:rPr lang="zh-CN" altLang="en-US" sz="2400" dirty="0"/>
              <a:t>程序的</a:t>
            </a:r>
            <a:r>
              <a:rPr lang="en-US" altLang="zh-CN" sz="2400" dirty="0"/>
              <a:t>ELF</a:t>
            </a:r>
            <a:r>
              <a:rPr lang="zh-CN" altLang="en-US" sz="2400" dirty="0"/>
              <a:t>文件头信息。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3300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glibc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Roboto Mono Light" pitchFamily="2" charset="0"/>
              </a:rPr>
              <a:t>glibc</a:t>
            </a:r>
            <a:r>
              <a:rPr lang="zh-CN" altLang="en-US" sz="2400" dirty="0">
                <a:latin typeface="Roboto Mono Light" pitchFamily="2" charset="0"/>
              </a:rPr>
              <a:t>是</a:t>
            </a:r>
            <a:r>
              <a:rPr lang="en-US" altLang="zh-CN" sz="2400" dirty="0">
                <a:latin typeface="Roboto Mono Light" pitchFamily="2" charset="0"/>
              </a:rPr>
              <a:t>Linux</a:t>
            </a:r>
            <a:r>
              <a:rPr lang="zh-CN" altLang="en-US" sz="2400" dirty="0">
                <a:latin typeface="Roboto Mono Light" pitchFamily="2" charset="0"/>
              </a:rPr>
              <a:t>上标准</a:t>
            </a:r>
            <a:r>
              <a:rPr lang="en-US" altLang="zh-CN" sz="2400">
                <a:latin typeface="Roboto Mono Light" pitchFamily="2" charset="0"/>
              </a:rPr>
              <a:t>C</a:t>
            </a:r>
            <a:r>
              <a:rPr lang="zh-CN" altLang="en-US" sz="2400">
                <a:latin typeface="Roboto Mono Light" pitchFamily="2" charset="0"/>
              </a:rPr>
              <a:t>的函数库实现</a:t>
            </a:r>
            <a:r>
              <a:rPr lang="zh-CN" altLang="en-US" sz="2400" dirty="0">
                <a:latin typeface="Roboto Mono Light" pitchFamily="2" charset="0"/>
              </a:rPr>
              <a:t>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>
                <a:latin typeface="Roboto Mono Light" pitchFamily="2" charset="0"/>
              </a:rPr>
              <a:t>.so</a:t>
            </a:r>
            <a:r>
              <a:rPr lang="zh-CN" altLang="en-US" sz="2400" dirty="0">
                <a:latin typeface="Roboto Mono Light" pitchFamily="2" charset="0"/>
              </a:rPr>
              <a:t>文件是</a:t>
            </a:r>
            <a:r>
              <a:rPr lang="en-US" altLang="zh-CN" sz="2400" dirty="0">
                <a:latin typeface="Roboto Mono Light" pitchFamily="2" charset="0"/>
              </a:rPr>
              <a:t>Linux</a:t>
            </a:r>
            <a:r>
              <a:rPr lang="zh-CN" altLang="en-US" sz="2400" dirty="0">
                <a:latin typeface="Roboto Mono Light" pitchFamily="2" charset="0"/>
              </a:rPr>
              <a:t>上的共享库文件，相当于</a:t>
            </a:r>
            <a:r>
              <a:rPr lang="en-US" altLang="zh-CN" sz="2400" dirty="0">
                <a:latin typeface="Roboto Mono Light" pitchFamily="2" charset="0"/>
              </a:rPr>
              <a:t>Windows</a:t>
            </a:r>
            <a:r>
              <a:rPr lang="zh-CN" altLang="en-US" sz="2400">
                <a:latin typeface="Roboto Mono Light" pitchFamily="2" charset="0"/>
              </a:rPr>
              <a:t>上的</a:t>
            </a:r>
            <a:r>
              <a:rPr lang="en-US" altLang="zh-CN" sz="2400">
                <a:latin typeface="Roboto Mono Light" pitchFamily="2" charset="0"/>
              </a:rPr>
              <a:t>.dll</a:t>
            </a:r>
            <a:r>
              <a:rPr lang="zh-CN" altLang="en-US" sz="2400" dirty="0">
                <a:latin typeface="Roboto Mono Light" pitchFamily="2" charset="0"/>
              </a:rPr>
              <a:t>文件。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 err="1">
                <a:latin typeface="Roboto Mono Light" pitchFamily="2" charset="0"/>
              </a:rPr>
              <a:t>glibc</a:t>
            </a:r>
            <a:r>
              <a:rPr lang="zh-CN" altLang="en-US" sz="2400" dirty="0">
                <a:latin typeface="Roboto Mono Light" pitchFamily="2" charset="0"/>
              </a:rPr>
              <a:t>的实现库文件是</a:t>
            </a:r>
            <a:r>
              <a:rPr lang="en-US" altLang="zh-CN" sz="2400" dirty="0">
                <a:latin typeface="Roboto Mono Light" pitchFamily="2" charset="0"/>
              </a:rPr>
              <a:t>/lib/x86_64-linux-gnu/libc.so.6</a:t>
            </a:r>
            <a:r>
              <a:rPr lang="zh-CN" altLang="en-US" sz="2400" dirty="0">
                <a:latin typeface="Roboto Mono Light" pitchFamily="2" charset="0"/>
              </a:rPr>
              <a:t>链接到</a:t>
            </a:r>
            <a:r>
              <a:rPr lang="en-US" altLang="zh-CN" sz="2400" dirty="0">
                <a:latin typeface="Roboto Mono Light" pitchFamily="2" charset="0"/>
              </a:rPr>
              <a:t>/lib/x86_64-linux-gnu</a:t>
            </a:r>
            <a:r>
              <a:rPr lang="en-US" altLang="zh-CN" sz="2400">
                <a:latin typeface="Roboto Mono Light" pitchFamily="2" charset="0"/>
              </a:rPr>
              <a:t>/libc-***.so</a:t>
            </a:r>
            <a:r>
              <a:rPr lang="zh-CN" altLang="en-US" sz="2400">
                <a:latin typeface="Roboto Mono Light" pitchFamily="2" charset="0"/>
              </a:rPr>
              <a:t>；星号表示版本，比如，在</a:t>
            </a:r>
            <a:r>
              <a:rPr lang="en-US" altLang="zh-CN" sz="2400">
                <a:latin typeface="Roboto Mono Light" pitchFamily="2" charset="0"/>
              </a:rPr>
              <a:t>UbuntuServer16.04</a:t>
            </a:r>
            <a:r>
              <a:rPr lang="zh-CN" altLang="en-US" sz="2400">
                <a:latin typeface="Roboto Mono Light" pitchFamily="2" charset="0"/>
              </a:rPr>
              <a:t>上是</a:t>
            </a:r>
            <a:r>
              <a:rPr lang="en-US" altLang="zh-CN" sz="2400">
                <a:latin typeface="Roboto Mono Light" pitchFamily="2" charset="0"/>
              </a:rPr>
              <a:t>2.23</a:t>
            </a:r>
            <a:r>
              <a:rPr lang="zh-CN" altLang="en-US" sz="2400">
                <a:latin typeface="Roboto Mono Light" pitchFamily="2" charset="0"/>
              </a:rPr>
              <a:t>，</a:t>
            </a:r>
            <a:r>
              <a:rPr lang="en-US" altLang="zh-CN" sz="2400">
                <a:latin typeface="Roboto Mono Light" pitchFamily="2" charset="0"/>
              </a:rPr>
              <a:t>UbuntuServer18.04</a:t>
            </a:r>
            <a:r>
              <a:rPr lang="zh-CN" altLang="en-US" sz="2400">
                <a:latin typeface="Roboto Mono Light" pitchFamily="2" charset="0"/>
              </a:rPr>
              <a:t>上是</a:t>
            </a:r>
            <a:r>
              <a:rPr lang="en-US" altLang="zh-CN" sz="2400">
                <a:latin typeface="Roboto Mono Light" pitchFamily="2" charset="0"/>
              </a:rPr>
              <a:t>2.27</a:t>
            </a:r>
            <a:r>
              <a:rPr lang="zh-CN" altLang="en-US" sz="2400">
                <a:latin typeface="Roboto Mono Light" pitchFamily="2" charset="0"/>
              </a:rPr>
              <a:t>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 err="1">
                <a:latin typeface="Roboto Mono Light" pitchFamily="2" charset="0"/>
              </a:rPr>
              <a:t>gcc</a:t>
            </a:r>
            <a:r>
              <a:rPr lang="zh-CN" altLang="en-US" sz="2400" dirty="0">
                <a:latin typeface="Roboto Mono Light" pitchFamily="2" charset="0"/>
              </a:rPr>
              <a:t>在编译</a:t>
            </a:r>
            <a:r>
              <a:rPr lang="en-US" altLang="zh-CN" sz="2400" dirty="0">
                <a:latin typeface="Roboto Mono Light" pitchFamily="2" charset="0"/>
              </a:rPr>
              <a:t>C</a:t>
            </a:r>
            <a:r>
              <a:rPr lang="zh-CN" altLang="en-US" sz="2400" dirty="0">
                <a:latin typeface="Roboto Mono Light" pitchFamily="2" charset="0"/>
              </a:rPr>
              <a:t>语言代码的时候要用到</a:t>
            </a:r>
            <a:r>
              <a:rPr lang="en-US" altLang="zh-CN" sz="2400" dirty="0" err="1">
                <a:latin typeface="Roboto Mono Light" pitchFamily="2" charset="0"/>
              </a:rPr>
              <a:t>glibc</a:t>
            </a:r>
            <a:r>
              <a:rPr lang="zh-CN" altLang="en-US" sz="2400" dirty="0">
                <a:latin typeface="Roboto Mono Light" pitchFamily="2" charset="0"/>
              </a:rPr>
              <a:t>。</a:t>
            </a:r>
            <a:endParaRPr lang="en-US" altLang="zh-CN" sz="24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61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main</a:t>
            </a:r>
            <a:r>
              <a:rPr lang="zh-CN" altLang="en-US"/>
              <a:t>函数的参数和返回值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>
                <a:latin typeface="Roboto Mono Light" pitchFamily="2" charset="0"/>
              </a:rPr>
              <a:t>int main (int argc, char* argv[]) {</a:t>
            </a:r>
          </a:p>
          <a:p>
            <a:pPr marL="0" indent="0">
              <a:buNone/>
            </a:pPr>
            <a:r>
              <a:rPr lang="en-US" altLang="zh-CN" sz="2400">
                <a:latin typeface="Roboto Mono Light" pitchFamily="2" charset="0"/>
              </a:rPr>
              <a:t>    /*</a:t>
            </a:r>
          </a:p>
          <a:p>
            <a:pPr marL="0" indent="0">
              <a:buNone/>
            </a:pPr>
            <a:r>
              <a:rPr lang="en-US" altLang="zh-CN" sz="2400">
                <a:latin typeface="Roboto Mono Light" pitchFamily="2" charset="0"/>
              </a:rPr>
              <a:t>      ……</a:t>
            </a:r>
          </a:p>
          <a:p>
            <a:pPr marL="0" indent="0">
              <a:buNone/>
            </a:pPr>
            <a:r>
              <a:rPr lang="en-US" altLang="zh-CN" sz="2400">
                <a:latin typeface="Roboto Mono Light" pitchFamily="2" charset="0"/>
              </a:rPr>
              <a:t>      …… //something code</a:t>
            </a:r>
          </a:p>
          <a:p>
            <a:pPr marL="0" indent="0">
              <a:buNone/>
            </a:pPr>
            <a:r>
              <a:rPr lang="en-US" altLang="zh-CN" sz="2400">
                <a:latin typeface="Roboto Mono Light" pitchFamily="2" charset="0"/>
              </a:rPr>
              <a:t>    */</a:t>
            </a:r>
          </a:p>
          <a:p>
            <a:pPr marL="0" indent="0">
              <a:buNone/>
            </a:pPr>
            <a:r>
              <a:rPr lang="en-US" altLang="zh-CN" sz="2400">
                <a:latin typeface="Roboto Mono Light" pitchFamily="2" charset="0"/>
              </a:rPr>
              <a:t>    return 0;</a:t>
            </a:r>
          </a:p>
          <a:p>
            <a:pPr marL="0" indent="0">
              <a:buNone/>
            </a:pPr>
            <a:r>
              <a:rPr lang="en-US" altLang="zh-CN" sz="2400">
                <a:latin typeface="Roboto Mono Light" pitchFamily="2" charset="0"/>
              </a:rPr>
              <a:t>}</a:t>
            </a:r>
          </a:p>
          <a:p>
            <a:r>
              <a:rPr lang="en-US" altLang="zh-CN" sz="2400">
                <a:latin typeface="Roboto Mono Light" pitchFamily="2" charset="0"/>
              </a:rPr>
              <a:t>main</a:t>
            </a:r>
            <a:r>
              <a:rPr lang="zh-CN" altLang="en-US" sz="2400">
                <a:latin typeface="Roboto Mono Light" pitchFamily="2" charset="0"/>
              </a:rPr>
              <a:t>函数的返回值是程序的退出状态表示程序是否正确执行。</a:t>
            </a:r>
            <a:endParaRPr lang="en-US" altLang="zh-CN" sz="2400">
              <a:latin typeface="Roboto Mono Light" pitchFamily="2" charset="0"/>
            </a:endParaRPr>
          </a:p>
          <a:p>
            <a:r>
              <a:rPr lang="en-US" altLang="zh-CN" sz="2400">
                <a:latin typeface="Roboto Mono Light" pitchFamily="2" charset="0"/>
              </a:rPr>
              <a:t>argc</a:t>
            </a:r>
            <a:r>
              <a:rPr lang="zh-CN" altLang="en-US" sz="2400">
                <a:latin typeface="Roboto Mono Light" pitchFamily="2" charset="0"/>
              </a:rPr>
              <a:t>是传递给程序参数的个数，</a:t>
            </a:r>
            <a:r>
              <a:rPr lang="en-US" altLang="zh-CN" sz="2400">
                <a:latin typeface="Roboto Mono Light" pitchFamily="2" charset="0"/>
              </a:rPr>
              <a:t>argv</a:t>
            </a:r>
            <a:r>
              <a:rPr lang="zh-CN" altLang="en-US" sz="2400">
                <a:latin typeface="Roboto Mono Light" pitchFamily="2" charset="0"/>
              </a:rPr>
              <a:t>是每个参数的值，</a:t>
            </a:r>
            <a:r>
              <a:rPr lang="en-US" altLang="zh-CN" sz="2400">
                <a:latin typeface="Roboto Mono Light" pitchFamily="2" charset="0"/>
              </a:rPr>
              <a:t>argv[0]</a:t>
            </a:r>
            <a:r>
              <a:rPr lang="zh-CN" altLang="en-US" sz="2400">
                <a:latin typeface="Roboto Mono Light" pitchFamily="2" charset="0"/>
              </a:rPr>
              <a:t>永远都是程序文件的名称。但是这个名称是带有路径信息的。</a:t>
            </a:r>
            <a:endParaRPr lang="en-US" altLang="zh-CN" sz="240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257459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908</Words>
  <Application>Microsoft Office PowerPoint</Application>
  <PresentationFormat>宽屏</PresentationFormat>
  <Paragraphs>105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华文仿宋</vt:lpstr>
      <vt:lpstr>Arial</vt:lpstr>
      <vt:lpstr>Roboto Mono Light</vt:lpstr>
      <vt:lpstr>Tahoma</vt:lpstr>
      <vt:lpstr>linux-common</vt:lpstr>
      <vt:lpstr>linux-empty</vt:lpstr>
      <vt:lpstr>《Linux基础》</vt:lpstr>
      <vt:lpstr>vim配置文件</vt:lpstr>
      <vt:lpstr>基本配置</vt:lpstr>
      <vt:lpstr>颜色主题配置</vt:lpstr>
      <vt:lpstr>gcc基本介绍与安装</vt:lpstr>
      <vt:lpstr>gcc基本使用</vt:lpstr>
      <vt:lpstr>ELF文件</vt:lpstr>
      <vt:lpstr>glibc</vt:lpstr>
      <vt:lpstr>main函数的参数和返回值</vt:lpstr>
      <vt:lpstr>支持参数的程序</vt:lpstr>
      <vt:lpstr>编程训练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147</cp:revision>
  <dcterms:created xsi:type="dcterms:W3CDTF">2017-12-13T00:04:01Z</dcterms:created>
  <dcterms:modified xsi:type="dcterms:W3CDTF">2018-06-01T03:32:12Z</dcterms:modified>
</cp:coreProperties>
</file>