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0" r:id="rId3"/>
    <p:sldId id="261" r:id="rId4"/>
    <p:sldId id="262" r:id="rId5"/>
    <p:sldId id="263" r:id="rId6"/>
    <p:sldId id="264" r:id="rId7"/>
    <p:sldId id="265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9B9C-DA28-41D1-8DCF-FC20D5A04C0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BA98C-FD8D-4D83-8991-D0D20AA8F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9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9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9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3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2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3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781E05-4384-4C34-B9A3-20F69926B03D}"/>
              </a:ext>
            </a:extLst>
          </p:cNvPr>
          <p:cNvCxnSpPr/>
          <p:nvPr userDrawn="1"/>
        </p:nvCxnSpPr>
        <p:spPr>
          <a:xfrm>
            <a:off x="838200" y="1554481"/>
            <a:ext cx="1051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第十四讲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 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系统编程就是调用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系统提供的</a:t>
            </a:r>
            <a:r>
              <a:rPr lang="en-US" altLang="zh-CN" sz="2400" dirty="0"/>
              <a:t>API</a:t>
            </a:r>
            <a:r>
              <a:rPr lang="zh-CN" altLang="en-US" sz="2400" dirty="0"/>
              <a:t>完成需要的任务。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上的大多数</a:t>
            </a:r>
            <a:r>
              <a:rPr lang="zh-CN" altLang="en-US" sz="2400"/>
              <a:t>命令都是用</a:t>
            </a:r>
            <a:r>
              <a:rPr lang="en-US" altLang="zh-CN" sz="2400"/>
              <a:t>C</a:t>
            </a:r>
            <a:r>
              <a:rPr lang="zh-CN" altLang="en-US" sz="2400"/>
              <a:t>编写</a:t>
            </a:r>
            <a:r>
              <a:rPr lang="zh-CN" altLang="en-US" sz="2400" dirty="0"/>
              <a:t>的，多数都需要用到系统调用。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man 2 [system call name]</a:t>
            </a:r>
            <a:r>
              <a:rPr lang="zh-CN" altLang="en-US" sz="2400" dirty="0"/>
              <a:t>查看系统接口文档，</a:t>
            </a:r>
            <a:r>
              <a:rPr lang="en-US" altLang="zh-CN" sz="2400" dirty="0"/>
              <a:t>man  </a:t>
            </a:r>
            <a:r>
              <a:rPr lang="en-US" altLang="zh-CN" sz="2400"/>
              <a:t>3  [lib function] </a:t>
            </a:r>
            <a:r>
              <a:rPr lang="zh-CN" altLang="en-US" sz="2400" dirty="0"/>
              <a:t>查看程序库函数的文档。文档开头都会说明需要引入的头文件，函数声明等信息。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man  </a:t>
            </a:r>
            <a:r>
              <a:rPr lang="en-US" altLang="zh-CN" sz="2400" dirty="0" err="1"/>
              <a:t>syscalls</a:t>
            </a:r>
            <a:r>
              <a:rPr lang="zh-CN" altLang="en-US" sz="2400" dirty="0"/>
              <a:t>查看所有系统调用（</a:t>
            </a:r>
            <a:r>
              <a:rPr lang="en-US" altLang="zh-CN" sz="2400" dirty="0"/>
              <a:t>API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本次课程讲解基本的系统调用，主要包括获取进程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，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创建子进程</a:t>
            </a:r>
            <a:r>
              <a:rPr lang="zh-CN" altLang="en-US" sz="2400"/>
              <a:t>，</a:t>
            </a:r>
            <a:r>
              <a:rPr lang="en-US" altLang="zh-CN" sz="2400"/>
              <a:t>open</a:t>
            </a:r>
            <a:r>
              <a:rPr lang="zh-CN" altLang="en-US" sz="2400"/>
              <a:t>，</a:t>
            </a:r>
            <a:r>
              <a:rPr lang="en-US" altLang="zh-CN" sz="2400"/>
              <a:t>write</a:t>
            </a:r>
            <a:r>
              <a:rPr lang="zh-CN" altLang="en-US" sz="2400" dirty="0"/>
              <a:t>，</a:t>
            </a:r>
            <a:r>
              <a:rPr lang="en-US" altLang="zh-CN" sz="2400"/>
              <a:t>close</a:t>
            </a:r>
            <a:r>
              <a:rPr lang="zh-CN" altLang="en-US" sz="2400" dirty="0"/>
              <a:t>操作文件，</a:t>
            </a:r>
            <a:r>
              <a:rPr lang="en-US" altLang="zh-CN" sz="2400" dirty="0"/>
              <a:t>IO</a:t>
            </a:r>
            <a:r>
              <a:rPr lang="zh-CN" altLang="en-US" sz="2400" dirty="0"/>
              <a:t>重定向如何实现等内容。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系统调用：</a:t>
            </a:r>
            <a:r>
              <a:rPr lang="en-US" altLang="zh-CN" sz="2400" dirty="0" err="1">
                <a:latin typeface="Roboto Mono Light" pitchFamily="2" charset="0"/>
              </a:rPr>
              <a:t>pid_t</a:t>
            </a:r>
            <a:r>
              <a:rPr lang="en-US" altLang="zh-CN" sz="2400" dirty="0">
                <a:latin typeface="Roboto Mono Light" pitchFamily="2" charset="0"/>
              </a:rPr>
              <a:t>  </a:t>
            </a:r>
            <a:r>
              <a:rPr lang="en-US" altLang="zh-CN" sz="2400" dirty="0" err="1">
                <a:latin typeface="Roboto Mono Light" pitchFamily="2" charset="0"/>
              </a:rPr>
              <a:t>getpid</a:t>
            </a:r>
            <a:r>
              <a:rPr lang="en-US" altLang="zh-CN" sz="2400" dirty="0">
                <a:latin typeface="Roboto Mono Light" pitchFamily="2" charset="0"/>
              </a:rPr>
              <a:t>();</a:t>
            </a: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#include &lt;</a:t>
            </a:r>
            <a:r>
              <a:rPr lang="en-US" altLang="zh-CN" sz="2000" dirty="0" err="1">
                <a:latin typeface="Roboto Mono Light" pitchFamily="2" charset="0"/>
              </a:rPr>
              <a:t>stdio.h</a:t>
            </a:r>
            <a:r>
              <a:rPr lang="en-US" altLang="zh-CN" sz="2000" dirty="0">
                <a:latin typeface="Roboto Mono Light" pitchFamily="2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#include &lt;sys/</a:t>
            </a:r>
            <a:r>
              <a:rPr lang="en-US" altLang="zh-CN" sz="2000" dirty="0" err="1">
                <a:latin typeface="Roboto Mono Light" pitchFamily="2" charset="0"/>
              </a:rPr>
              <a:t>types.h</a:t>
            </a:r>
            <a:r>
              <a:rPr lang="en-US" altLang="zh-CN" sz="2000" dirty="0">
                <a:latin typeface="Roboto Mono Light" pitchFamily="2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#include &lt;</a:t>
            </a:r>
            <a:r>
              <a:rPr lang="en-US" altLang="zh-CN" sz="2000" dirty="0" err="1">
                <a:latin typeface="Roboto Mono Light" pitchFamily="2" charset="0"/>
              </a:rPr>
              <a:t>unistd.h</a:t>
            </a:r>
            <a:r>
              <a:rPr lang="en-US" altLang="zh-CN" sz="2000" dirty="0">
                <a:latin typeface="Roboto Mono Light" pitchFamily="2" charset="0"/>
              </a:rPr>
              <a:t>&gt;</a:t>
            </a:r>
          </a:p>
          <a:p>
            <a:pPr marL="457200" lvl="1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Roboto Mono Light" pitchFamily="2" charset="0"/>
              </a:rPr>
              <a:t>int</a:t>
            </a:r>
            <a:r>
              <a:rPr lang="en-US" altLang="zh-CN" sz="2000" dirty="0">
                <a:latin typeface="Roboto Mono Light" pitchFamily="2" charset="0"/>
              </a:rPr>
              <a:t> main(</a:t>
            </a:r>
            <a:r>
              <a:rPr lang="en-US" altLang="zh-CN" sz="2000" dirty="0" err="1">
                <a:latin typeface="Roboto Mono Light" pitchFamily="2" charset="0"/>
              </a:rPr>
              <a:t>int</a:t>
            </a:r>
            <a:r>
              <a:rPr lang="en-US" altLang="zh-CN" sz="2000" dirty="0">
                <a:latin typeface="Roboto Mono Light" pitchFamily="2" charset="0"/>
              </a:rPr>
              <a:t> </a:t>
            </a:r>
            <a:r>
              <a:rPr lang="en-US" altLang="zh-CN" sz="2000" dirty="0" err="1">
                <a:latin typeface="Roboto Mono Light" pitchFamily="2" charset="0"/>
              </a:rPr>
              <a:t>argc</a:t>
            </a:r>
            <a:r>
              <a:rPr lang="en-US" altLang="zh-CN" sz="2000" dirty="0">
                <a:latin typeface="Roboto Mono Light" pitchFamily="2" charset="0"/>
              </a:rPr>
              <a:t>, char *</a:t>
            </a:r>
            <a:r>
              <a:rPr lang="en-US" altLang="zh-CN" sz="2000" dirty="0" err="1">
                <a:latin typeface="Roboto Mono Light" pitchFamily="2" charset="0"/>
              </a:rPr>
              <a:t>argv</a:t>
            </a:r>
            <a:r>
              <a:rPr lang="en-US" altLang="zh-CN" sz="2000" dirty="0">
                <a:latin typeface="Roboto Mono Light" pitchFamily="2" charset="0"/>
              </a:rPr>
              <a:t>[]) {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	</a:t>
            </a:r>
            <a:r>
              <a:rPr lang="en-US" altLang="zh-CN" sz="2000" dirty="0" err="1">
                <a:latin typeface="Roboto Mono Light" pitchFamily="2" charset="0"/>
              </a:rPr>
              <a:t>printf</a:t>
            </a:r>
            <a:r>
              <a:rPr lang="en-US" altLang="zh-CN" sz="2000" dirty="0">
                <a:latin typeface="Roboto Mono Light" pitchFamily="2" charset="0"/>
              </a:rPr>
              <a:t>(“%d\n”, </a:t>
            </a:r>
            <a:r>
              <a:rPr lang="en-US" altLang="zh-CN" sz="2000" dirty="0" err="1">
                <a:latin typeface="Roboto Mono Light" pitchFamily="2" charset="0"/>
              </a:rPr>
              <a:t>getpid</a:t>
            </a:r>
            <a:r>
              <a:rPr lang="en-US" altLang="zh-CN" sz="2000" dirty="0">
                <a:latin typeface="Roboto Mono Light" pitchFamily="2" charset="0"/>
              </a:rPr>
              <a:t>() );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	return 0;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系统调用：</a:t>
            </a:r>
            <a:r>
              <a:rPr lang="en-US" altLang="zh-CN" sz="2400" dirty="0" err="1">
                <a:latin typeface="Roboto Mono Light" pitchFamily="2" charset="0"/>
              </a:rPr>
              <a:t>pid_t</a:t>
            </a:r>
            <a:r>
              <a:rPr lang="en-US" altLang="zh-CN" sz="2400" dirty="0">
                <a:latin typeface="Roboto Mono Light" pitchFamily="2" charset="0"/>
              </a:rPr>
              <a:t>  fork();</a:t>
            </a: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fork</a:t>
            </a:r>
            <a:r>
              <a:rPr lang="zh-CN" altLang="en-US" sz="2400" dirty="0">
                <a:latin typeface="Roboto Mono Light" pitchFamily="2" charset="0"/>
              </a:rPr>
              <a:t>会创建子进程，调用</a:t>
            </a:r>
            <a:r>
              <a:rPr lang="en-US" altLang="zh-CN" sz="2400" dirty="0">
                <a:latin typeface="Roboto Mono Light" pitchFamily="2" charset="0"/>
              </a:rPr>
              <a:t>fork</a:t>
            </a:r>
            <a:r>
              <a:rPr lang="zh-CN" altLang="en-US" sz="2400" dirty="0">
                <a:latin typeface="Roboto Mono Light" pitchFamily="2" charset="0"/>
              </a:rPr>
              <a:t>，新创建的进程会和父进程一样继续执行。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fork</a:t>
            </a:r>
            <a:r>
              <a:rPr lang="zh-CN" altLang="en-US" sz="2400" dirty="0">
                <a:latin typeface="Roboto Mono Light" pitchFamily="2" charset="0"/>
              </a:rPr>
              <a:t>出错返回</a:t>
            </a:r>
            <a:r>
              <a:rPr lang="en-US" altLang="zh-CN" sz="2400" dirty="0">
                <a:latin typeface="Roboto Mono Light" pitchFamily="2" charset="0"/>
              </a:rPr>
              <a:t>-1</a:t>
            </a:r>
            <a:r>
              <a:rPr lang="zh-CN" altLang="en-US" sz="2400" dirty="0">
                <a:latin typeface="Roboto Mono Light" pitchFamily="2" charset="0"/>
              </a:rPr>
              <a:t>并且不会创建新的进程；正确则在父进程返回创建子进程的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，在子进程返回</a:t>
            </a:r>
            <a:r>
              <a:rPr lang="en-US" altLang="zh-CN" sz="2400" dirty="0">
                <a:latin typeface="Roboto Mono Light" pitchFamily="2" charset="0"/>
              </a:rPr>
              <a:t>0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由于父进程和子进程不同的返回值。可以通过判断返回值控制父进程和子进程执行不同的代码。</a:t>
            </a: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系统调用：</a:t>
            </a:r>
            <a:r>
              <a:rPr lang="en-US" altLang="zh-CN" sz="2400" dirty="0" err="1">
                <a:latin typeface="Roboto Mono Light" pitchFamily="2" charset="0"/>
              </a:rPr>
              <a:t>pid_t</a:t>
            </a:r>
            <a:r>
              <a:rPr lang="en-US" altLang="zh-CN" sz="2400" dirty="0">
                <a:latin typeface="Roboto Mono Light" pitchFamily="2" charset="0"/>
              </a:rPr>
              <a:t>  wait(</a:t>
            </a:r>
            <a:r>
              <a:rPr lang="en-US" altLang="zh-CN" sz="2400" dirty="0" err="1">
                <a:latin typeface="Roboto Mono Light" pitchFamily="2" charset="0"/>
              </a:rPr>
              <a:t>int</a:t>
            </a:r>
            <a:r>
              <a:rPr lang="en-US" altLang="zh-CN" sz="2400" dirty="0">
                <a:latin typeface="Roboto Mono Light" pitchFamily="2" charset="0"/>
              </a:rPr>
              <a:t> *</a:t>
            </a:r>
            <a:r>
              <a:rPr lang="en-US" altLang="zh-CN" sz="2400">
                <a:latin typeface="Roboto Mono Light" pitchFamily="2" charset="0"/>
              </a:rPr>
              <a:t>status);</a:t>
            </a:r>
          </a:p>
          <a:p>
            <a:r>
              <a:rPr lang="en-US" altLang="zh-CN" sz="2400">
                <a:latin typeface="Roboto Mono Light" pitchFamily="2" charset="0"/>
              </a:rPr>
              <a:t>wait</a:t>
            </a:r>
            <a:r>
              <a:rPr lang="zh-CN" altLang="en-US" sz="2400" dirty="0">
                <a:latin typeface="Roboto Mono Light" pitchFamily="2" charset="0"/>
              </a:rPr>
              <a:t>等待子进程退出，并把子进程退出状态设置到</a:t>
            </a:r>
            <a:r>
              <a:rPr lang="en-US" altLang="zh-CN" sz="2400" dirty="0">
                <a:latin typeface="Roboto Mono Light" pitchFamily="2" charset="0"/>
              </a:rPr>
              <a:t>status</a:t>
            </a:r>
            <a:r>
              <a:rPr lang="zh-CN" altLang="en-US" sz="2400" dirty="0">
                <a:latin typeface="Roboto Mono Light" pitchFamily="2" charset="0"/>
              </a:rPr>
              <a:t>变量。返回退出进程的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wait</a:t>
            </a:r>
            <a:r>
              <a:rPr lang="zh-CN" altLang="en-US" sz="2400" dirty="0">
                <a:latin typeface="Roboto Mono Light" pitchFamily="2" charset="0"/>
              </a:rPr>
              <a:t>调用会挂起父进程，直到子进程</a:t>
            </a:r>
            <a:r>
              <a:rPr lang="zh-CN" altLang="en-US" sz="2400">
                <a:latin typeface="Roboto Mono Light" pitchFamily="2" charset="0"/>
              </a:rPr>
              <a:t>退出。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类似的调用还有</a:t>
            </a:r>
            <a:r>
              <a:rPr lang="en-US" altLang="zh-CN" sz="2400" dirty="0" err="1">
                <a:latin typeface="Roboto Mono Light" pitchFamily="2" charset="0"/>
              </a:rPr>
              <a:t>pid_t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en-US" altLang="zh-CN" sz="2400" dirty="0" err="1">
                <a:latin typeface="Roboto Mono Light" pitchFamily="2" charset="0"/>
              </a:rPr>
              <a:t>waitpid</a:t>
            </a:r>
            <a:r>
              <a:rPr lang="en-US" altLang="zh-CN" sz="2400" dirty="0">
                <a:latin typeface="Roboto Mono Light" pitchFamily="2" charset="0"/>
              </a:rPr>
              <a:t>(</a:t>
            </a:r>
            <a:r>
              <a:rPr lang="en-US" altLang="zh-CN" sz="2400" dirty="0" err="1">
                <a:latin typeface="Roboto Mono Light" pitchFamily="2" charset="0"/>
              </a:rPr>
              <a:t>pid_t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en-US" altLang="zh-CN" sz="2400" dirty="0" err="1">
                <a:latin typeface="Roboto Mono Light" pitchFamily="2" charset="0"/>
              </a:rPr>
              <a:t>pid</a:t>
            </a:r>
            <a:r>
              <a:rPr lang="en-US" altLang="zh-CN" sz="2400" dirty="0">
                <a:latin typeface="Roboto Mono Light" pitchFamily="2" charset="0"/>
              </a:rPr>
              <a:t>, </a:t>
            </a:r>
            <a:r>
              <a:rPr lang="en-US" altLang="zh-CN" sz="2400" dirty="0" err="1">
                <a:latin typeface="Roboto Mono Light" pitchFamily="2" charset="0"/>
              </a:rPr>
              <a:t>int</a:t>
            </a:r>
            <a:r>
              <a:rPr lang="en-US" altLang="zh-CN" sz="2400" dirty="0">
                <a:latin typeface="Roboto Mono Light" pitchFamily="2" charset="0"/>
              </a:rPr>
              <a:t> *status, </a:t>
            </a:r>
            <a:r>
              <a:rPr lang="en-US" altLang="zh-CN" sz="2400" dirty="0" err="1">
                <a:latin typeface="Roboto Mono Light" pitchFamily="2" charset="0"/>
              </a:rPr>
              <a:t>int</a:t>
            </a:r>
            <a:r>
              <a:rPr lang="en-US" altLang="zh-CN" sz="2400" dirty="0">
                <a:latin typeface="Roboto Mono Light" pitchFamily="2" charset="0"/>
              </a:rPr>
              <a:t> options</a:t>
            </a:r>
            <a:r>
              <a:rPr lang="en-US" altLang="zh-CN" sz="2400">
                <a:latin typeface="Roboto Mono Light" pitchFamily="2" charset="0"/>
              </a:rPr>
              <a:t>);</a:t>
            </a:r>
            <a:r>
              <a:rPr lang="zh-CN" altLang="en-US" sz="2400">
                <a:latin typeface="Roboto Mono Light" pitchFamily="2" charset="0"/>
              </a:rPr>
              <a:t>详 细说</a:t>
            </a:r>
            <a:r>
              <a:rPr lang="zh-CN" altLang="en-US" sz="2400" dirty="0">
                <a:latin typeface="Roboto Mono Light" pitchFamily="2" charset="0"/>
              </a:rPr>
              <a:t>明可在</a:t>
            </a:r>
            <a:r>
              <a:rPr lang="zh-CN" altLang="en-US" sz="2400">
                <a:latin typeface="Roboto Mono Light" pitchFamily="2" charset="0"/>
              </a:rPr>
              <a:t>终端运行 </a:t>
            </a:r>
            <a:r>
              <a:rPr lang="en-US" altLang="zh-CN" sz="2400">
                <a:latin typeface="Roboto Mono Light" pitchFamily="2" charset="0"/>
              </a:rPr>
              <a:t>man 2 waitpid</a:t>
            </a:r>
            <a:r>
              <a:rPr lang="zh-CN" altLang="en-US" sz="2400">
                <a:latin typeface="Roboto Mono Light" pitchFamily="2" charset="0"/>
              </a:rPr>
              <a:t>查看。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wait</a:t>
            </a:r>
            <a:r>
              <a:rPr lang="zh-CN" altLang="en-US" sz="2400">
                <a:latin typeface="Roboto Mono Light" pitchFamily="2" charset="0"/>
              </a:rPr>
              <a:t>调用相当于调用</a:t>
            </a:r>
            <a:r>
              <a:rPr lang="en-US" altLang="zh-CN" sz="2400">
                <a:latin typeface="Roboto Mono Light" pitchFamily="2" charset="0"/>
              </a:rPr>
              <a:t>waitpid(-1, &amp;status, 0);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父</a:t>
            </a:r>
            <a:r>
              <a:rPr lang="zh-CN" altLang="en-US" dirty="0"/>
              <a:t>进程退出后，子进程继续执行，此时谁又是子进程的父</a:t>
            </a:r>
            <a:r>
              <a:rPr lang="zh-CN" altLang="en-US"/>
              <a:t>进程？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</a:t>
            </a:r>
            <a:r>
              <a:rPr lang="zh-CN" altLang="en-US"/>
              <a:t>进程退出，子进程被</a:t>
            </a:r>
            <a:r>
              <a:rPr lang="en-US" altLang="zh-CN"/>
              <a:t>init</a:t>
            </a:r>
            <a:r>
              <a:rPr lang="zh-CN" altLang="en-US"/>
              <a:t>进程接管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父进程退出后，子进程继续执行，此时父进程是</a:t>
            </a:r>
            <a:r>
              <a:rPr lang="en-US" altLang="zh-CN" sz="2400"/>
              <a:t>init</a:t>
            </a:r>
            <a:r>
              <a:rPr lang="zh-CN" altLang="en-US" sz="2400"/>
              <a:t>（</a:t>
            </a:r>
            <a:r>
              <a:rPr lang="en-US" altLang="zh-CN" sz="2400"/>
              <a:t>ID</a:t>
            </a:r>
            <a:r>
              <a:rPr lang="zh-CN" altLang="en-US" sz="2400"/>
              <a:t>为</a:t>
            </a:r>
            <a:r>
              <a:rPr lang="en-US" altLang="zh-CN" sz="2400"/>
              <a:t>1</a:t>
            </a:r>
            <a:r>
              <a:rPr lang="zh-CN" altLang="en-US" sz="2400"/>
              <a:t>的进程）。而在终端运行程序，当前</a:t>
            </a:r>
            <a:r>
              <a:rPr lang="en-US" altLang="zh-CN" sz="2400"/>
              <a:t>shell</a:t>
            </a:r>
            <a:r>
              <a:rPr lang="zh-CN" altLang="en-US" sz="2400"/>
              <a:t>是父进程的父进程，但是由于父进程的提前退出，导致子进程被</a:t>
            </a:r>
            <a:r>
              <a:rPr lang="en-US" altLang="zh-CN" sz="2400"/>
              <a:t>init</a:t>
            </a:r>
            <a:r>
              <a:rPr lang="zh-CN" altLang="en-US" sz="2400"/>
              <a:t>进程接管。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这是</a:t>
            </a:r>
            <a:r>
              <a:rPr lang="en-US" altLang="zh-CN" sz="2400"/>
              <a:t>Linux</a:t>
            </a:r>
            <a:r>
              <a:rPr lang="zh-CN" altLang="en-US" sz="2400"/>
              <a:t>的设计方式，并且此方式是实现守护进程的基础。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48922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480</Words>
  <Application>Microsoft Office PowerPoint</Application>
  <PresentationFormat>宽屏</PresentationFormat>
  <Paragraphs>55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系统编程简介</vt:lpstr>
      <vt:lpstr>获取自己的PID</vt:lpstr>
      <vt:lpstr>用fork创建子进程</vt:lpstr>
      <vt:lpstr>等待子进程退出</vt:lpstr>
      <vt:lpstr>父进程先于子进程退出</vt:lpstr>
      <vt:lpstr>父进程先于子进程退出，子进程被init进程接管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156</cp:revision>
  <dcterms:created xsi:type="dcterms:W3CDTF">2017-12-13T00:04:01Z</dcterms:created>
  <dcterms:modified xsi:type="dcterms:W3CDTF">2018-06-10T12:30:49Z</dcterms:modified>
</cp:coreProperties>
</file>