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第九讲 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运行中的程序就是进程。系统会给每一个进程分配一个数字进行标记，此数字就是进程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PID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父进程：如果进程</a:t>
            </a:r>
            <a:r>
              <a:rPr lang="en-US" altLang="zh-CN" sz="2400" dirty="0"/>
              <a:t>B</a:t>
            </a:r>
            <a:r>
              <a:rPr lang="zh-CN" altLang="en-US" sz="2400" dirty="0"/>
              <a:t>由进程</a:t>
            </a:r>
            <a:r>
              <a:rPr lang="en-US" altLang="zh-CN" sz="2400" dirty="0"/>
              <a:t>A</a:t>
            </a:r>
            <a:r>
              <a:rPr lang="zh-CN" altLang="en-US" sz="2400" dirty="0"/>
              <a:t>来创建，则进程</a:t>
            </a:r>
            <a:r>
              <a:rPr lang="en-US" altLang="zh-CN" sz="2400" dirty="0"/>
              <a:t>A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B</a:t>
            </a:r>
            <a:r>
              <a:rPr lang="zh-CN" altLang="en-US" sz="2400" dirty="0"/>
              <a:t>的父进程，进程</a:t>
            </a:r>
            <a:r>
              <a:rPr lang="en-US" altLang="zh-CN" sz="2400" dirty="0"/>
              <a:t>B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A</a:t>
            </a:r>
            <a:r>
              <a:rPr lang="zh-CN" altLang="en-US" sz="2400" dirty="0"/>
              <a:t>的子进程。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PPID</a:t>
            </a:r>
            <a:r>
              <a:rPr lang="zh-CN" altLang="en-US" sz="2400" dirty="0"/>
              <a:t>：父进程的进程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在</a:t>
            </a:r>
            <a:r>
              <a:rPr lang="en-US" altLang="zh-CN" sz="2400"/>
              <a:t>shell</a:t>
            </a:r>
            <a:r>
              <a:rPr lang="zh-CN" altLang="en-US" sz="2400"/>
              <a:t>中</a:t>
            </a:r>
            <a:r>
              <a:rPr lang="zh-CN" altLang="en-US" sz="2400" dirty="0"/>
              <a:t>输入命令运行</a:t>
            </a:r>
            <a:r>
              <a:rPr lang="zh-CN" altLang="en-US" sz="2400"/>
              <a:t>，则</a:t>
            </a:r>
            <a:r>
              <a:rPr lang="en-US" altLang="zh-CN" sz="2400"/>
              <a:t>shell</a:t>
            </a:r>
            <a:r>
              <a:rPr lang="zh-CN" altLang="en-US" sz="2400"/>
              <a:t>就是</a:t>
            </a:r>
            <a:r>
              <a:rPr lang="zh-CN" altLang="en-US" sz="2400" dirty="0"/>
              <a:t>父进程，运行的</a:t>
            </a:r>
            <a:r>
              <a:rPr lang="zh-CN" altLang="en-US" sz="2400"/>
              <a:t>程序就是</a:t>
            </a:r>
            <a:r>
              <a:rPr lang="en-US" altLang="zh-CN" sz="2400"/>
              <a:t>shell</a:t>
            </a:r>
            <a:r>
              <a:rPr lang="zh-CN" altLang="en-US" sz="2400"/>
              <a:t>的</a:t>
            </a:r>
            <a:r>
              <a:rPr lang="zh-CN" altLang="en-US" sz="2400" dirty="0"/>
              <a:t>子进程。（守护进程除外，守护进程的父进程是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[</a:t>
            </a:r>
            <a:r>
              <a:rPr lang="zh-CN" altLang="en-US" sz="2400" dirty="0"/>
              <a:t>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1]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UID</a:t>
            </a:r>
            <a:r>
              <a:rPr lang="zh-CN" altLang="en-US" sz="2400" dirty="0"/>
              <a:t>（</a:t>
            </a:r>
            <a:r>
              <a:rPr lang="en-US" altLang="zh-CN" sz="2400" dirty="0"/>
              <a:t> user id </a:t>
            </a:r>
            <a:r>
              <a:rPr lang="zh-CN" altLang="en-US" sz="2400" dirty="0"/>
              <a:t>）：每一个进程都有一个所属用户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，就是运行程序的用户的</a:t>
            </a:r>
            <a:r>
              <a:rPr lang="en-US" altLang="zh-CN" sz="2400" dirty="0"/>
              <a:t>ID</a:t>
            </a:r>
            <a:r>
              <a:rPr lang="zh-CN" altLang="en-US" sz="2400" dirty="0"/>
              <a:t>。每一个进程都有一个父进程，通常情况下子进程的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继承自父进程。但是系统通过系统调用传递参数更改进程的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以标识进程的创建者。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EUID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user id</a:t>
            </a:r>
            <a:r>
              <a:rPr lang="zh-CN" altLang="en-US" sz="2400" dirty="0"/>
              <a:t>）：有效用户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，表示进程对于文件和资源的访问权限。大多数情况下</a:t>
            </a:r>
            <a:r>
              <a:rPr lang="en-US" altLang="zh-CN" sz="2400" dirty="0"/>
              <a:t>EUID</a:t>
            </a:r>
            <a:r>
              <a:rPr lang="zh-CN" altLang="en-US" sz="2400" dirty="0"/>
              <a:t>和</a:t>
            </a:r>
            <a:r>
              <a:rPr lang="en-US" altLang="zh-CN" sz="2400" dirty="0"/>
              <a:t>UID</a:t>
            </a:r>
            <a:r>
              <a:rPr lang="zh-CN" altLang="en-US" sz="2400" dirty="0"/>
              <a:t>是相同的。对于设置了相关标志位的程序，运行时会改变</a:t>
            </a:r>
            <a:r>
              <a:rPr lang="en-US" altLang="zh-CN" sz="2400" dirty="0"/>
              <a:t>EUID</a:t>
            </a:r>
            <a:r>
              <a:rPr lang="zh-CN" altLang="en-US" sz="2400" dirty="0"/>
              <a:t>，系统根据</a:t>
            </a:r>
            <a:r>
              <a:rPr lang="en-US" altLang="zh-CN" sz="2400" dirty="0"/>
              <a:t>EUID</a:t>
            </a:r>
            <a:r>
              <a:rPr lang="zh-CN" altLang="en-US" sz="2400" dirty="0"/>
              <a:t>赋予进程相应的权限。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GID</a:t>
            </a:r>
            <a:r>
              <a:rPr lang="zh-CN" altLang="en-US" sz="2400" dirty="0"/>
              <a:t>（</a:t>
            </a:r>
            <a:r>
              <a:rPr lang="en-US" altLang="zh-CN" sz="2400" dirty="0"/>
              <a:t>group id</a:t>
            </a:r>
            <a:r>
              <a:rPr lang="zh-CN" altLang="en-US" sz="2400" dirty="0"/>
              <a:t>）：进程的组</a:t>
            </a:r>
            <a:r>
              <a:rPr lang="en-US" altLang="zh-CN" sz="2400" dirty="0"/>
              <a:t>ID</a:t>
            </a:r>
            <a:r>
              <a:rPr lang="zh-CN" altLang="en-US" sz="2400" dirty="0"/>
              <a:t>，程序所属组的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UID</a:t>
            </a:r>
            <a:r>
              <a:rPr lang="zh-CN" altLang="en-US" sz="2400" dirty="0"/>
              <a:t>解释。</a:t>
            </a:r>
            <a:endParaRPr lang="en-US" altLang="zh-CN" sz="2400" dirty="0"/>
          </a:p>
          <a:p>
            <a:r>
              <a:rPr lang="en-US" altLang="zh-CN" sz="2400" dirty="0"/>
              <a:t>EGID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group id</a:t>
            </a:r>
            <a:r>
              <a:rPr lang="zh-CN" altLang="en-US" sz="2400" dirty="0"/>
              <a:t>）：有效组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EUID</a:t>
            </a:r>
            <a:r>
              <a:rPr lang="zh-CN" altLang="en-US" sz="2400" dirty="0"/>
              <a:t>解释。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62261"/>
              </p:ext>
            </p:extLst>
          </p:nvPr>
        </p:nvGraphicFramePr>
        <p:xfrm>
          <a:off x="838200" y="1685803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44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20615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kill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bg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内建命令，后台任务继续执行，就像在命令后面加入</a:t>
                      </a:r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fg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jobs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pgrep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top/</a:t>
                      </a:r>
                      <a:r>
                        <a:rPr lang="en-US" altLang="zh-CN" sz="2400" dirty="0" err="1"/>
                        <a:t>htop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nice/renice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使用示例：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-e 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-u  root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</a:t>
            </a:r>
            <a:r>
              <a:rPr lang="en-US" altLang="zh-CN" dirty="0">
                <a:latin typeface="Roboto Mono Light" pitchFamily="2" charset="0"/>
              </a:rPr>
              <a:t>root</a:t>
            </a:r>
            <a:r>
              <a:rPr lang="zh-CN" altLang="en-US" dirty="0">
                <a:latin typeface="Roboto Mono Light" pitchFamily="2" charset="0"/>
              </a:rPr>
              <a:t>用户的进程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-aux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详细信息，如有效用户，</a:t>
            </a:r>
            <a:r>
              <a:rPr lang="en-US" altLang="zh-CN" dirty="0" err="1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，</a:t>
            </a:r>
            <a:r>
              <a:rPr lang="en-US" altLang="zh-CN" dirty="0">
                <a:latin typeface="Roboto Mono Light" pitchFamily="2" charset="0"/>
              </a:rPr>
              <a:t>CPU</a:t>
            </a:r>
            <a:r>
              <a:rPr lang="zh-CN" altLang="en-US" dirty="0">
                <a:latin typeface="Roboto Mono Light" pitchFamily="2" charset="0"/>
              </a:rPr>
              <a:t>占用，内存占用等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</a:t>
            </a:r>
            <a:r>
              <a:rPr lang="en-US" altLang="zh-CN" err="1">
                <a:latin typeface="Roboto Mono Light" pitchFamily="2" charset="0"/>
              </a:rPr>
              <a:t>ejH</a:t>
            </a:r>
            <a:r>
              <a:rPr lang="en-US" altLang="zh-CN">
                <a:latin typeface="Roboto Mono Light" pitchFamily="2" charset="0"/>
              </a:rPr>
              <a:t>  //</a:t>
            </a:r>
            <a:r>
              <a:rPr lang="zh-CN" altLang="en-US">
                <a:latin typeface="Roboto Mono Light" pitchFamily="2" charset="0"/>
              </a:rPr>
              <a:t>显示</a:t>
            </a:r>
            <a:r>
              <a:rPr lang="zh-CN" altLang="en-US" dirty="0">
                <a:latin typeface="Roboto Mono Light" pitchFamily="2" charset="0"/>
              </a:rPr>
              <a:t>进程树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 </a:t>
            </a:r>
            <a:r>
              <a:rPr lang="en-US" altLang="zh-CN" sz="2400" dirty="0">
                <a:latin typeface="Roboto Mono Light" pitchFamily="2" charset="0"/>
              </a:rPr>
              <a:t>man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查看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zh-CN" altLang="en-US" sz="2400" dirty="0">
                <a:latin typeface="Roboto Mono Light" pitchFamily="2" charset="0"/>
              </a:rPr>
              <a:t>手册。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分页查看进程信息：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-aux | less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按列显示：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 -o </a:t>
            </a:r>
            <a:r>
              <a:rPr lang="en-US" altLang="zh-CN" sz="2400" dirty="0" err="1">
                <a:latin typeface="Roboto Mono Light" pitchFamily="2" charset="0"/>
              </a:rPr>
              <a:t>user,pid,ppid,tty,comm,args</a:t>
            </a:r>
            <a:r>
              <a:rPr lang="en-US" altLang="zh-CN" sz="2400" dirty="0">
                <a:latin typeface="Roboto Mono Light" pitchFamily="2" charset="0"/>
              </a:rPr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提供了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zh-CN" altLang="en-US" sz="2400" dirty="0">
                <a:latin typeface="Roboto Mono Light" pitchFamily="2" charset="0"/>
              </a:rPr>
              <a:t>命令查询进程信息。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使用方式： 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en-US" altLang="zh-CN" sz="2400" dirty="0">
                <a:latin typeface="Roboto Mono Light" pitchFamily="2" charset="0"/>
              </a:rPr>
              <a:t> [options] KEYWORD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–a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搜索名称含有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zh-CN" altLang="en-US" dirty="0">
                <a:latin typeface="Roboto Mono Light" pitchFamily="2" charset="0"/>
              </a:rPr>
              <a:t>的进程，并列出详细信息。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–l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仅仅列出名称和</a:t>
            </a:r>
            <a:r>
              <a:rPr lang="en-US" altLang="zh-CN" dirty="0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另一种方式：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：向指定的进程发送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r>
              <a:rPr lang="en-US" altLang="zh-CN" sz="2400">
                <a:latin typeface="Roboto Mono Light" pitchFamily="2" charset="0"/>
              </a:rPr>
              <a:t> kill –l </a:t>
            </a:r>
            <a:r>
              <a:rPr lang="zh-CN" altLang="en-US" sz="2400">
                <a:latin typeface="Roboto Mono Light" pitchFamily="2" charset="0"/>
              </a:rPr>
              <a:t>查看所有的信号。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的进程发送终止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 默认的信号是</a:t>
            </a:r>
            <a:r>
              <a:rPr lang="en-US" altLang="zh-CN" sz="2400" dirty="0">
                <a:latin typeface="Roboto Mono Light" pitchFamily="2" charset="0"/>
              </a:rPr>
              <a:t>SIGTERM</a:t>
            </a:r>
            <a:r>
              <a:rPr lang="zh-CN" altLang="en-US" sz="2400" dirty="0">
                <a:latin typeface="Roboto Mono Light" pitchFamily="2" charset="0"/>
              </a:rPr>
              <a:t>，此信号通常会终止程序的运行，但程序可能仍然继续运行</a:t>
            </a:r>
            <a:r>
              <a:rPr lang="zh-CN" altLang="en-US" sz="2400">
                <a:latin typeface="Roboto Mono Light" pitchFamily="2" charset="0"/>
              </a:rPr>
              <a:t>。这个时候</a:t>
            </a:r>
            <a:r>
              <a:rPr lang="zh-CN" altLang="en-US" sz="2400" dirty="0">
                <a:latin typeface="Roboto Mono Light" pitchFamily="2" charset="0"/>
              </a:rPr>
              <a:t>可以向进程传递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信号，会强制进程结束。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-9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</a:t>
            </a:r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，使用</a:t>
            </a:r>
            <a:r>
              <a:rPr lang="en-US" altLang="zh-CN" sz="2400" dirty="0" err="1">
                <a:latin typeface="Roboto Mono Light" pitchFamily="2" charset="0"/>
              </a:rPr>
              <a:t>ctrl+c</a:t>
            </a:r>
            <a:r>
              <a:rPr lang="zh-CN" altLang="en-US" sz="2400" dirty="0">
                <a:latin typeface="Roboto Mono Light" pitchFamily="2" charset="0"/>
              </a:rPr>
              <a:t>终止程序运行时发送的就是</a:t>
            </a:r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>
                <a:latin typeface="Roboto Mono Light" pitchFamily="2" charset="0"/>
              </a:rPr>
              <a:t>信号，</a:t>
            </a:r>
            <a:r>
              <a:rPr lang="en-US" altLang="zh-CN" sz="240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、</a:t>
            </a:r>
            <a:r>
              <a:rPr lang="en-US" altLang="zh-CN" sz="2400" dirty="0">
                <a:latin typeface="Roboto Mono Light" pitchFamily="2" charset="0"/>
              </a:rPr>
              <a:t> SIGTERM</a:t>
            </a:r>
            <a:r>
              <a:rPr lang="zh-CN" altLang="en-US" sz="2400" dirty="0">
                <a:latin typeface="Roboto Mono Light" pitchFamily="2" charset="0"/>
              </a:rPr>
              <a:t>可以被程序捕获并进行自定义处理，而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不能被</a:t>
            </a:r>
            <a:r>
              <a:rPr lang="zh-CN" altLang="en-US" sz="2400">
                <a:latin typeface="Roboto Mono Light" pitchFamily="2" charset="0"/>
              </a:rPr>
              <a:t>捕获。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一个任务如果运行时间太长，或者是需要长期运行的情况，此时想要获取终端控制权。可以把任务转至后台。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在命令后面加入</a:t>
            </a:r>
            <a:r>
              <a:rPr lang="en-US" altLang="zh-CN" sz="2400" dirty="0"/>
              <a:t>&amp;</a:t>
            </a:r>
            <a:r>
              <a:rPr lang="zh-CN" altLang="en-US" sz="2400" dirty="0"/>
              <a:t>便可以直接使任务直接在后台运行。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而在运行中输入</a:t>
            </a:r>
            <a:r>
              <a:rPr lang="en-US" altLang="zh-CN" sz="2400" dirty="0" err="1"/>
              <a:t>Ctrl+Z</a:t>
            </a:r>
            <a:r>
              <a:rPr lang="zh-CN" altLang="en-US" sz="2400" dirty="0"/>
              <a:t>会把当前任务转至后台</a:t>
            </a:r>
            <a:r>
              <a:rPr lang="zh-CN" altLang="en-US" sz="2400" dirty="0">
                <a:solidFill>
                  <a:srgbClr val="C00000"/>
                </a:solidFill>
              </a:rPr>
              <a:t>暂停</a:t>
            </a:r>
            <a:r>
              <a:rPr lang="zh-CN" altLang="en-US" sz="2400" dirty="0"/>
              <a:t>。此时使用</a:t>
            </a:r>
            <a:r>
              <a:rPr lang="en-US" altLang="zh-CN" sz="2400" dirty="0"/>
              <a:t>jobs</a:t>
            </a:r>
            <a:r>
              <a:rPr lang="zh-CN" altLang="en-US" sz="2400" dirty="0"/>
              <a:t>可以显示后台的任务，每个任务都有一个编号。使用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[</a:t>
            </a:r>
            <a:r>
              <a:rPr lang="zh-CN" altLang="en-US" sz="2400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可以使任务在后台继续执行。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fg</a:t>
            </a:r>
            <a:r>
              <a:rPr lang="en-US" altLang="zh-CN" sz="2400" dirty="0"/>
              <a:t> [</a:t>
            </a:r>
            <a:r>
              <a:rPr lang="zh-CN" altLang="en-US" sz="2400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把后台的任务转至前台执行。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动态监控进程以及资源占用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Ubuntu</a:t>
            </a:r>
            <a:r>
              <a:rPr lang="zh-CN" altLang="en-US" sz="2400" dirty="0"/>
              <a:t>自带</a:t>
            </a:r>
            <a:r>
              <a:rPr lang="en-US" altLang="zh-CN" sz="2400" dirty="0"/>
              <a:t>top</a:t>
            </a:r>
            <a:r>
              <a:rPr lang="zh-CN" altLang="en-US" sz="2400" dirty="0"/>
              <a:t>命令动态查看</a:t>
            </a:r>
            <a:r>
              <a:rPr lang="zh-CN" altLang="en-US" sz="2400"/>
              <a:t>进程。</a:t>
            </a:r>
            <a:r>
              <a:rPr lang="en-US" altLang="zh-CN" sz="2400"/>
              <a:t>htop</a:t>
            </a:r>
            <a:r>
              <a:rPr lang="zh-CN" altLang="en-US" sz="2400"/>
              <a:t>是</a:t>
            </a:r>
            <a:r>
              <a:rPr lang="en-US" altLang="zh-CN" sz="2400"/>
              <a:t>top</a:t>
            </a:r>
            <a:r>
              <a:rPr lang="zh-CN" altLang="en-US" sz="2400"/>
              <a:t>的升级版。</a:t>
            </a:r>
            <a:endParaRPr lang="en-US" altLang="zh-CN" sz="2400" dirty="0"/>
          </a:p>
          <a:p>
            <a:r>
              <a:rPr lang="en-US" altLang="zh-CN" sz="2400" dirty="0" err="1"/>
              <a:t>htop</a:t>
            </a:r>
            <a:r>
              <a:rPr lang="zh-CN" altLang="en-US" sz="2400" dirty="0"/>
              <a:t>需要下载安装，安装命令：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apt-get install </a:t>
            </a:r>
            <a:r>
              <a:rPr lang="en-US" altLang="zh-CN" sz="2400" err="1"/>
              <a:t>htop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en-US" altLang="zh-CN" sz="2400"/>
              <a:t>saidar</a:t>
            </a:r>
            <a:r>
              <a:rPr lang="zh-CN" altLang="en-US" sz="2400"/>
              <a:t>可以动态监控资源占用，但不显示进程的信息</a:t>
            </a:r>
            <a:endParaRPr lang="en-US" altLang="zh-CN" sz="240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796</Words>
  <Application>Microsoft Office PowerPoint</Application>
  <PresentationFormat>宽屏</PresentationFormat>
  <Paragraphs>77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华文仿宋</vt:lpstr>
      <vt:lpstr>宋体</vt:lpstr>
      <vt:lpstr>Arial</vt:lpstr>
      <vt:lpstr>Calibri</vt:lpstr>
      <vt:lpstr>Roboto Mono Light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动态监控进程以及资源占用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175</cp:revision>
  <dcterms:created xsi:type="dcterms:W3CDTF">2017-12-13T00:04:01Z</dcterms:created>
  <dcterms:modified xsi:type="dcterms:W3CDTF">2018-04-25T23:38:53Z</dcterms:modified>
</cp:coreProperties>
</file>