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0" r:id="rId3"/>
    <p:sldId id="258" r:id="rId4"/>
    <p:sldId id="267" r:id="rId5"/>
    <p:sldId id="261" r:id="rId6"/>
    <p:sldId id="262" r:id="rId7"/>
    <p:sldId id="263" r:id="rId8"/>
    <p:sldId id="264" r:id="rId9"/>
    <p:sldId id="265" r:id="rId10"/>
    <p:sldId id="266" r:id="rId11"/>
    <p:sldId id="268" r:id="rId12"/>
    <p:sldId id="269" r:id="rId13"/>
    <p:sldId id="270" r:id="rId14"/>
    <p:sldId id="271" r:id="rId15"/>
    <p:sldId id="272" r:id="rId16"/>
    <p:sldId id="273" r:id="rId17"/>
    <p:sldId id="285" r:id="rId18"/>
    <p:sldId id="286"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2D09"/>
    <a:srgbClr val="828282"/>
    <a:srgbClr val="74350A"/>
    <a:srgbClr val="F053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891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5058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108227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20401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a:xfrm>
            <a:off x="838200" y="1704111"/>
            <a:ext cx="10515600" cy="4871257"/>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80841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30625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28873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809964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a:xfrm>
            <a:off x="838200" y="736678"/>
            <a:ext cx="10515600" cy="706579"/>
          </a:xfrm>
          <a:prstGeom prst="rect">
            <a:avLst/>
          </a:prstGeom>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02724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856611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06320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4000734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57798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a:xfrm>
            <a:off x="838200" y="1704111"/>
            <a:ext cx="10515600" cy="487125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655977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48029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7225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3680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31020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4046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2593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77996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4110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047EAE-6544-4C32-BB1B-DEB9CA27D387}"/>
              </a:ext>
            </a:extLst>
          </p:cNvPr>
          <p:cNvSpPr>
            <a:spLocks noGrp="1"/>
          </p:cNvSpPr>
          <p:nvPr>
            <p:ph type="title"/>
          </p:nvPr>
        </p:nvSpPr>
        <p:spPr>
          <a:xfrm>
            <a:off x="838200" y="736678"/>
            <a:ext cx="10515600" cy="706579"/>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43275D9-644D-48CC-93A4-9303E430DE72}"/>
              </a:ext>
            </a:extLst>
          </p:cNvPr>
          <p:cNvSpPr>
            <a:spLocks noGrp="1"/>
          </p:cNvSpPr>
          <p:nvPr>
            <p:ph type="body" idx="1"/>
          </p:nvPr>
        </p:nvSpPr>
        <p:spPr>
          <a:xfrm>
            <a:off x="838200" y="1704111"/>
            <a:ext cx="10515600" cy="4871257"/>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a:extLst>
              <a:ext uri="{FF2B5EF4-FFF2-40B4-BE49-F238E27FC236}">
                <a16:creationId xmlns:a16="http://schemas.microsoft.com/office/drawing/2014/main" id="{3461F74E-FC76-4826-8105-C187AB1791BC}"/>
              </a:ext>
            </a:extLst>
          </p:cNvPr>
          <p:cNvCxnSpPr/>
          <p:nvPr userDrawn="1"/>
        </p:nvCxnSpPr>
        <p:spPr>
          <a:xfrm>
            <a:off x="838200" y="1571109"/>
            <a:ext cx="10515600" cy="0"/>
          </a:xfrm>
          <a:prstGeom prst="line">
            <a:avLst/>
          </a:prstGeom>
          <a:ln>
            <a:solidFill>
              <a:srgbClr val="F0532E"/>
            </a:solidFill>
          </a:ln>
        </p:spPr>
        <p:style>
          <a:lnRef idx="3">
            <a:schemeClr val="accent2"/>
          </a:lnRef>
          <a:fillRef idx="0">
            <a:schemeClr val="accent2"/>
          </a:fillRef>
          <a:effectRef idx="2">
            <a:schemeClr val="accent2"/>
          </a:effectRef>
          <a:fontRef idx="minor">
            <a:schemeClr val="tx1"/>
          </a:fontRef>
        </p:style>
      </p:cxnSp>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729377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29585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30DC9-2374-46B1-811E-572401BAF3D1}"/>
              </a:ext>
            </a:extLst>
          </p:cNvPr>
          <p:cNvSpPr>
            <a:spLocks noGrp="1"/>
          </p:cNvSpPr>
          <p:nvPr>
            <p:ph type="ctrTitle"/>
          </p:nvPr>
        </p:nvSpPr>
        <p:spPr>
          <a:xfrm>
            <a:off x="165716" y="754601"/>
            <a:ext cx="4273118" cy="1041971"/>
          </a:xfrm>
        </p:spPr>
        <p:txBody>
          <a:bodyPr/>
          <a:lstStyle/>
          <a:p>
            <a:r>
              <a:rPr lang="en-US" altLang="zh-CN" dirty="0">
                <a:solidFill>
                  <a:schemeClr val="bg2">
                    <a:lumMod val="25000"/>
                  </a:schemeClr>
                </a:solidFill>
              </a:rPr>
              <a:t>《Linux</a:t>
            </a:r>
            <a:r>
              <a:rPr lang="zh-CN" altLang="en-US" dirty="0">
                <a:solidFill>
                  <a:schemeClr val="bg2">
                    <a:lumMod val="25000"/>
                  </a:schemeClr>
                </a:solidFill>
              </a:rPr>
              <a:t>基础</a:t>
            </a:r>
            <a:r>
              <a:rPr lang="en-US" altLang="zh-CN" dirty="0">
                <a:solidFill>
                  <a:schemeClr val="bg2">
                    <a:lumMod val="25000"/>
                  </a:schemeClr>
                </a:solidFill>
              </a:rPr>
              <a:t>》</a:t>
            </a:r>
            <a:endParaRPr lang="zh-CN" altLang="en-US" dirty="0">
              <a:solidFill>
                <a:schemeClr val="bg2">
                  <a:lumMod val="25000"/>
                </a:schemeClr>
              </a:solidFill>
            </a:endParaRPr>
          </a:p>
        </p:txBody>
      </p:sp>
      <p:sp>
        <p:nvSpPr>
          <p:cNvPr id="3" name="副标题 2">
            <a:extLst>
              <a:ext uri="{FF2B5EF4-FFF2-40B4-BE49-F238E27FC236}">
                <a16:creationId xmlns:a16="http://schemas.microsoft.com/office/drawing/2014/main" id="{DBFB0B47-0360-4ADB-A293-64ED809A7AAE}"/>
              </a:ext>
            </a:extLst>
          </p:cNvPr>
          <p:cNvSpPr>
            <a:spLocks noGrp="1"/>
          </p:cNvSpPr>
          <p:nvPr>
            <p:ph type="subTitle" idx="1"/>
          </p:nvPr>
        </p:nvSpPr>
        <p:spPr>
          <a:xfrm>
            <a:off x="1524000" y="3602038"/>
            <a:ext cx="9144000" cy="703632"/>
          </a:xfrm>
        </p:spPr>
        <p:txBody>
          <a:bodyPr/>
          <a:lstStyle/>
          <a:p>
            <a:r>
              <a:rPr lang="zh-CN" altLang="en-US" sz="3600" dirty="0">
                <a:solidFill>
                  <a:schemeClr val="tx2">
                    <a:lumMod val="50000"/>
                  </a:schemeClr>
                </a:solidFill>
              </a:rPr>
              <a:t>第一讲 </a:t>
            </a:r>
            <a:r>
              <a:rPr lang="en-US" altLang="zh-CN" sz="3600" dirty="0">
                <a:solidFill>
                  <a:schemeClr val="tx2">
                    <a:lumMod val="50000"/>
                  </a:schemeClr>
                </a:solidFill>
              </a:rPr>
              <a:t>Linux</a:t>
            </a:r>
            <a:r>
              <a:rPr lang="zh-CN" altLang="en-US" sz="3600" dirty="0">
                <a:solidFill>
                  <a:schemeClr val="tx2">
                    <a:lumMod val="50000"/>
                  </a:schemeClr>
                </a:solidFill>
              </a:rPr>
              <a:t>历史与系统安装</a:t>
            </a:r>
          </a:p>
        </p:txBody>
      </p:sp>
    </p:spTree>
    <p:extLst>
      <p:ext uri="{BB962C8B-B14F-4D97-AF65-F5344CB8AC3E}">
        <p14:creationId xmlns:p14="http://schemas.microsoft.com/office/powerpoint/2010/main" val="4047166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额外的补充</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1800" dirty="0"/>
              <a:t>FreeBSD</a:t>
            </a:r>
            <a:r>
              <a:rPr lang="zh-CN" altLang="en-US" sz="1800" dirty="0"/>
              <a:t>是一个从</a:t>
            </a:r>
            <a:r>
              <a:rPr lang="en-US" altLang="zh-CN" sz="1800" dirty="0"/>
              <a:t>BSD</a:t>
            </a:r>
            <a:r>
              <a:rPr lang="zh-CN" altLang="en-US" sz="1800" dirty="0"/>
              <a:t>，</a:t>
            </a:r>
            <a:r>
              <a:rPr lang="en-US" altLang="zh-CN" sz="1800" dirty="0"/>
              <a:t>4.4BSD</a:t>
            </a:r>
            <a:r>
              <a:rPr lang="zh-CN" altLang="en-US" sz="1800" dirty="0"/>
              <a:t>，</a:t>
            </a:r>
            <a:r>
              <a:rPr lang="en-US" altLang="zh-CN" sz="1800" dirty="0"/>
              <a:t>386BSD</a:t>
            </a:r>
            <a:r>
              <a:rPr lang="zh-CN" altLang="en-US" sz="1800" dirty="0"/>
              <a:t>发展过来的分支，是开源的类</a:t>
            </a:r>
            <a:r>
              <a:rPr lang="en-US" altLang="zh-CN" sz="1800" dirty="0"/>
              <a:t>Unix</a:t>
            </a:r>
            <a:r>
              <a:rPr lang="zh-CN" altLang="en-US" sz="1800" dirty="0"/>
              <a:t>操作系统。</a:t>
            </a:r>
            <a:endParaRPr lang="en-US" altLang="zh-CN" sz="1800" dirty="0"/>
          </a:p>
          <a:p>
            <a:pPr>
              <a:lnSpc>
                <a:spcPct val="120000"/>
              </a:lnSpc>
            </a:pPr>
            <a:r>
              <a:rPr lang="zh-CN" altLang="en-US" sz="1800" dirty="0"/>
              <a:t>苹果公司的</a:t>
            </a:r>
            <a:r>
              <a:rPr lang="en-US" altLang="zh-CN" sz="1800" dirty="0" err="1"/>
              <a:t>MacOS</a:t>
            </a:r>
            <a:r>
              <a:rPr lang="zh-CN" altLang="en-US" sz="1800" dirty="0"/>
              <a:t>就是基于</a:t>
            </a:r>
            <a:r>
              <a:rPr lang="en-US" altLang="zh-CN" sz="1800" dirty="0"/>
              <a:t>FreeBSD</a:t>
            </a:r>
            <a:r>
              <a:rPr lang="zh-CN" altLang="en-US" sz="1800" dirty="0"/>
              <a:t>开发的。</a:t>
            </a:r>
            <a:endParaRPr lang="en-US" altLang="zh-CN" sz="1800" dirty="0"/>
          </a:p>
          <a:p>
            <a:pPr>
              <a:lnSpc>
                <a:spcPct val="120000"/>
              </a:lnSpc>
            </a:pPr>
            <a:r>
              <a:rPr lang="zh-CN" altLang="en-US" sz="1800" dirty="0"/>
              <a:t>类似的还有</a:t>
            </a:r>
            <a:r>
              <a:rPr lang="en-US" altLang="zh-CN" sz="1800" dirty="0" err="1"/>
              <a:t>OpenBSD</a:t>
            </a:r>
            <a:r>
              <a:rPr lang="zh-CN" altLang="en-US" sz="1800" dirty="0"/>
              <a:t>，都是开源的类</a:t>
            </a:r>
            <a:r>
              <a:rPr lang="en-US" altLang="zh-CN" sz="1800" dirty="0"/>
              <a:t>Unix</a:t>
            </a:r>
            <a:r>
              <a:rPr lang="zh-CN" altLang="en-US" sz="1800" dirty="0"/>
              <a:t>操作系统。</a:t>
            </a:r>
            <a:endParaRPr lang="en-US" altLang="zh-CN" sz="1800" dirty="0"/>
          </a:p>
          <a:p>
            <a:pPr>
              <a:lnSpc>
                <a:spcPct val="120000"/>
              </a:lnSpc>
            </a:pPr>
            <a:r>
              <a:rPr lang="zh-CN" altLang="en-US" sz="1800" dirty="0"/>
              <a:t>和</a:t>
            </a:r>
            <a:r>
              <a:rPr lang="en-US" altLang="zh-CN" sz="1800" dirty="0"/>
              <a:t>Linux</a:t>
            </a:r>
            <a:r>
              <a:rPr lang="zh-CN" altLang="en-US" sz="1800" dirty="0"/>
              <a:t>在基本使用上还是有一些差别的，在某些系统接口上也是有差别的。</a:t>
            </a:r>
            <a:endParaRPr lang="en-US" altLang="zh-CN" sz="1800" dirty="0"/>
          </a:p>
          <a:p>
            <a:pPr>
              <a:lnSpc>
                <a:spcPct val="120000"/>
              </a:lnSpc>
            </a:pPr>
            <a:r>
              <a:rPr lang="en-US" altLang="zh-CN" sz="1800" dirty="0" err="1"/>
              <a:t>Minix</a:t>
            </a:r>
            <a:r>
              <a:rPr lang="zh-CN" altLang="en-US" sz="1800" dirty="0"/>
              <a:t>是一个教学用操作系统，功能比较简单，但是后来</a:t>
            </a:r>
            <a:r>
              <a:rPr lang="en-US" altLang="zh-CN" sz="1800" dirty="0"/>
              <a:t>Intel</a:t>
            </a:r>
            <a:r>
              <a:rPr lang="zh-CN" altLang="en-US" sz="1800" dirty="0"/>
              <a:t>在</a:t>
            </a:r>
            <a:r>
              <a:rPr lang="en-US" altLang="zh-CN" sz="1800" dirty="0"/>
              <a:t>CPU</a:t>
            </a:r>
            <a:r>
              <a:rPr lang="zh-CN" altLang="en-US" sz="1800" dirty="0"/>
              <a:t>内部加入一个固件运行更改后的</a:t>
            </a:r>
            <a:r>
              <a:rPr lang="en-US" altLang="zh-CN" sz="1800" dirty="0" err="1"/>
              <a:t>Minix</a:t>
            </a:r>
            <a:r>
              <a:rPr lang="zh-CN" altLang="en-US" sz="1800" dirty="0"/>
              <a:t>操作系统，用于芯片的控制管理等，因此实际上世界上用的最多的操作系统反而是</a:t>
            </a:r>
            <a:r>
              <a:rPr lang="en-US" altLang="zh-CN" sz="1800" dirty="0" err="1"/>
              <a:t>Minix</a:t>
            </a:r>
            <a:r>
              <a:rPr lang="zh-CN" altLang="en-US" sz="1800" dirty="0"/>
              <a:t>，而且</a:t>
            </a:r>
            <a:r>
              <a:rPr lang="en-US" altLang="zh-CN" sz="1800" dirty="0"/>
              <a:t>intel</a:t>
            </a:r>
            <a:r>
              <a:rPr lang="zh-CN" altLang="en-US" sz="1800" dirty="0"/>
              <a:t>的芯片权限最高的是固件内的</a:t>
            </a:r>
            <a:r>
              <a:rPr lang="en-US" altLang="zh-CN" sz="1800" dirty="0" err="1"/>
              <a:t>Minix</a:t>
            </a:r>
            <a:r>
              <a:rPr lang="zh-CN" altLang="en-US" sz="1800" dirty="0"/>
              <a:t>，并不是安装到硬盘上的</a:t>
            </a:r>
            <a:r>
              <a:rPr lang="en-US" altLang="zh-CN" sz="1800" dirty="0"/>
              <a:t>Linux/Unix/Windows</a:t>
            </a:r>
            <a:r>
              <a:rPr lang="zh-CN" altLang="en-US" sz="1800" dirty="0"/>
              <a:t>。</a:t>
            </a:r>
            <a:endParaRPr lang="en-US" altLang="zh-CN" sz="1800" dirty="0"/>
          </a:p>
        </p:txBody>
      </p:sp>
    </p:spTree>
    <p:extLst>
      <p:ext uri="{BB962C8B-B14F-4D97-AF65-F5344CB8AC3E}">
        <p14:creationId xmlns:p14="http://schemas.microsoft.com/office/powerpoint/2010/main" val="3274544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选择一个发行版</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1800" dirty="0"/>
              <a:t>我们这里选用</a:t>
            </a:r>
            <a:r>
              <a:rPr lang="en-US" altLang="zh-CN" sz="1800" dirty="0"/>
              <a:t>Ubuntu</a:t>
            </a:r>
            <a:r>
              <a:rPr lang="zh-CN" altLang="en-US" sz="1800" dirty="0"/>
              <a:t>系统，采用</a:t>
            </a:r>
            <a:r>
              <a:rPr lang="en-US" altLang="zh-CN" sz="1800" dirty="0"/>
              <a:t>Ubuntu Server 16.04</a:t>
            </a:r>
            <a:r>
              <a:rPr lang="zh-CN" altLang="en-US" sz="1800" dirty="0"/>
              <a:t>版本。</a:t>
            </a:r>
            <a:endParaRPr lang="en-US" altLang="zh-CN" sz="1800" dirty="0"/>
          </a:p>
          <a:p>
            <a:pPr>
              <a:lnSpc>
                <a:spcPct val="120000"/>
              </a:lnSpc>
            </a:pPr>
            <a:r>
              <a:rPr lang="en-US" altLang="zh-CN" sz="1800" dirty="0"/>
              <a:t>Ubuntu</a:t>
            </a:r>
            <a:r>
              <a:rPr lang="zh-CN" altLang="en-US" sz="1800" dirty="0"/>
              <a:t>基于</a:t>
            </a:r>
            <a:r>
              <a:rPr lang="en-US" altLang="zh-CN" sz="1800" dirty="0" err="1"/>
              <a:t>Debian</a:t>
            </a:r>
            <a:r>
              <a:rPr lang="zh-CN" altLang="en-US" sz="1800" dirty="0"/>
              <a:t>，</a:t>
            </a:r>
            <a:r>
              <a:rPr lang="en-US" altLang="zh-CN" sz="1800" dirty="0" err="1"/>
              <a:t>Debian</a:t>
            </a:r>
            <a:r>
              <a:rPr lang="zh-CN" altLang="en-US" sz="1800" dirty="0"/>
              <a:t>是社区开发的开源操作系统。</a:t>
            </a:r>
            <a:endParaRPr lang="en-US" altLang="zh-CN" sz="1800" dirty="0"/>
          </a:p>
          <a:p>
            <a:pPr>
              <a:lnSpc>
                <a:spcPct val="120000"/>
              </a:lnSpc>
            </a:pPr>
            <a:r>
              <a:rPr lang="zh-CN" altLang="en-US" sz="1800" dirty="0"/>
              <a:t>另一大主流是</a:t>
            </a:r>
            <a:r>
              <a:rPr lang="en-US" altLang="zh-CN" sz="1800" dirty="0" err="1"/>
              <a:t>RedHat</a:t>
            </a:r>
            <a:r>
              <a:rPr lang="zh-CN" altLang="en-US" sz="1800" dirty="0"/>
              <a:t>，使用比较多的</a:t>
            </a:r>
            <a:r>
              <a:rPr lang="en-US" altLang="zh-CN" sz="1800" dirty="0"/>
              <a:t>CentOS</a:t>
            </a:r>
            <a:r>
              <a:rPr lang="zh-CN" altLang="en-US" sz="1800" dirty="0"/>
              <a:t>版本是</a:t>
            </a:r>
            <a:r>
              <a:rPr lang="en-US" altLang="zh-CN" sz="1800" dirty="0" err="1"/>
              <a:t>RedHat</a:t>
            </a:r>
            <a:r>
              <a:rPr lang="zh-CN" altLang="en-US" sz="1800" dirty="0"/>
              <a:t>发布的开源版本。</a:t>
            </a:r>
            <a:endParaRPr lang="en-US" altLang="zh-CN" sz="1800" dirty="0"/>
          </a:p>
          <a:p>
            <a:pPr>
              <a:lnSpc>
                <a:spcPct val="120000"/>
              </a:lnSpc>
            </a:pPr>
            <a:r>
              <a:rPr lang="zh-CN" altLang="en-US" sz="1800" dirty="0"/>
              <a:t>在最后，会对比</a:t>
            </a:r>
            <a:r>
              <a:rPr lang="en-US" altLang="zh-CN" sz="1800" dirty="0"/>
              <a:t>CentOS</a:t>
            </a:r>
            <a:r>
              <a:rPr lang="zh-CN" altLang="en-US" sz="1800" dirty="0"/>
              <a:t>与</a:t>
            </a:r>
            <a:r>
              <a:rPr lang="en-US" altLang="zh-CN" sz="1800" dirty="0"/>
              <a:t>Ubuntu</a:t>
            </a:r>
            <a:r>
              <a:rPr lang="zh-CN" altLang="en-US" sz="1800" dirty="0"/>
              <a:t>的不同，并给出实际案例，这样同学们可以熟练使用两个主流发行版。</a:t>
            </a:r>
            <a:endParaRPr lang="en-US" altLang="zh-CN" sz="1800" dirty="0"/>
          </a:p>
        </p:txBody>
      </p:sp>
    </p:spTree>
    <p:extLst>
      <p:ext uri="{BB962C8B-B14F-4D97-AF65-F5344CB8AC3E}">
        <p14:creationId xmlns:p14="http://schemas.microsoft.com/office/powerpoint/2010/main" val="2443119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虚拟机安装</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1800" dirty="0"/>
              <a:t>使用</a:t>
            </a:r>
            <a:r>
              <a:rPr lang="en-US" altLang="zh-CN" sz="1800" dirty="0"/>
              <a:t>VMWare</a:t>
            </a:r>
            <a:r>
              <a:rPr lang="zh-CN" altLang="en-US" sz="1800" dirty="0"/>
              <a:t>或</a:t>
            </a:r>
            <a:r>
              <a:rPr lang="en-US" altLang="zh-CN" sz="1800" dirty="0" err="1"/>
              <a:t>VirtualBox</a:t>
            </a:r>
            <a:r>
              <a:rPr lang="zh-CN" altLang="en-US" sz="1800" dirty="0"/>
              <a:t>安装都可以。</a:t>
            </a:r>
            <a:endParaRPr lang="en-US" altLang="zh-CN" sz="1800" dirty="0"/>
          </a:p>
          <a:p>
            <a:pPr>
              <a:lnSpc>
                <a:spcPct val="120000"/>
              </a:lnSpc>
            </a:pPr>
            <a:r>
              <a:rPr lang="zh-CN" altLang="en-US" sz="1800" dirty="0"/>
              <a:t>创建虚拟机并设置好参数。</a:t>
            </a:r>
            <a:endParaRPr lang="en-US" altLang="zh-CN" sz="1800" dirty="0"/>
          </a:p>
          <a:p>
            <a:pPr>
              <a:lnSpc>
                <a:spcPct val="120000"/>
              </a:lnSpc>
            </a:pPr>
            <a:r>
              <a:rPr lang="zh-CN" altLang="en-US" sz="1800" dirty="0"/>
              <a:t>选择磁盘，并启动虚拟机进行安装。</a:t>
            </a:r>
            <a:endParaRPr lang="en-US" altLang="zh-CN" sz="1800" dirty="0"/>
          </a:p>
          <a:p>
            <a:pPr>
              <a:lnSpc>
                <a:spcPct val="120000"/>
              </a:lnSpc>
            </a:pPr>
            <a:r>
              <a:rPr lang="zh-CN" altLang="en-US" sz="1800" dirty="0"/>
              <a:t>这里给出</a:t>
            </a:r>
            <a:r>
              <a:rPr lang="en-US" altLang="zh-CN" sz="1800" dirty="0" err="1"/>
              <a:t>VirtualBox</a:t>
            </a:r>
            <a:r>
              <a:rPr lang="zh-CN" altLang="en-US" sz="1800" dirty="0"/>
              <a:t>的安装示例。</a:t>
            </a:r>
            <a:endParaRPr lang="en-US" altLang="zh-CN" sz="1800" dirty="0"/>
          </a:p>
          <a:p>
            <a:pPr>
              <a:lnSpc>
                <a:spcPct val="120000"/>
              </a:lnSpc>
            </a:pPr>
            <a:r>
              <a:rPr lang="en-US" altLang="zh-CN" sz="1800" dirty="0"/>
              <a:t>VMWare</a:t>
            </a:r>
            <a:r>
              <a:rPr lang="zh-CN" altLang="en-US" sz="1800" dirty="0"/>
              <a:t>可以下载</a:t>
            </a:r>
            <a:r>
              <a:rPr lang="en-US" altLang="zh-CN" sz="1800" dirty="0"/>
              <a:t>VMWare player</a:t>
            </a:r>
            <a:r>
              <a:rPr lang="zh-CN" altLang="en-US" sz="1800" dirty="0"/>
              <a:t>版本，该版本是免费的简化版本，保留了核心的虚拟机功能。</a:t>
            </a:r>
            <a:endParaRPr lang="en-US" altLang="zh-CN" sz="1800" dirty="0"/>
          </a:p>
          <a:p>
            <a:pPr>
              <a:lnSpc>
                <a:spcPct val="120000"/>
              </a:lnSpc>
            </a:pPr>
            <a:r>
              <a:rPr lang="en-US" altLang="zh-CN" sz="1800" dirty="0" err="1"/>
              <a:t>VirutalBox</a:t>
            </a:r>
            <a:r>
              <a:rPr lang="zh-CN" altLang="en-US" sz="1800" dirty="0"/>
              <a:t>安装需要手动设置虚拟网卡，</a:t>
            </a:r>
            <a:r>
              <a:rPr lang="en-US" altLang="zh-CN" sz="1800" dirty="0"/>
              <a:t>VMWare</a:t>
            </a:r>
            <a:r>
              <a:rPr lang="zh-CN" altLang="en-US" sz="1800"/>
              <a:t>已经默认设置好。</a:t>
            </a:r>
            <a:endParaRPr lang="en-US" altLang="zh-CN" sz="1800" dirty="0"/>
          </a:p>
        </p:txBody>
      </p:sp>
    </p:spTree>
    <p:extLst>
      <p:ext uri="{BB962C8B-B14F-4D97-AF65-F5344CB8AC3E}">
        <p14:creationId xmlns:p14="http://schemas.microsoft.com/office/powerpoint/2010/main" val="2942645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下载安装</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1800" dirty="0"/>
              <a:t>从官网下载</a:t>
            </a:r>
            <a:r>
              <a:rPr lang="en-US" altLang="zh-CN" sz="1800" dirty="0" err="1"/>
              <a:t>virtualbox</a:t>
            </a:r>
            <a:r>
              <a:rPr lang="zh-CN" altLang="en-US" sz="1800" dirty="0"/>
              <a:t>最新版并安装。</a:t>
            </a:r>
            <a:endParaRPr lang="en-US" altLang="zh-CN" sz="1800" dirty="0"/>
          </a:p>
          <a:p>
            <a:pPr>
              <a:lnSpc>
                <a:spcPct val="120000"/>
              </a:lnSpc>
            </a:pPr>
            <a:r>
              <a:rPr lang="zh-CN" altLang="en-US" sz="1800" dirty="0"/>
              <a:t>网址：</a:t>
            </a:r>
            <a:r>
              <a:rPr lang="en-US" altLang="zh-CN" sz="1800" dirty="0"/>
              <a:t>https://www.virtualbox.org/</a:t>
            </a:r>
          </a:p>
          <a:p>
            <a:pPr>
              <a:lnSpc>
                <a:spcPct val="120000"/>
              </a:lnSpc>
            </a:pPr>
            <a:endParaRPr lang="en-US" altLang="zh-CN" sz="1800" dirty="0"/>
          </a:p>
        </p:txBody>
      </p:sp>
    </p:spTree>
    <p:extLst>
      <p:ext uri="{BB962C8B-B14F-4D97-AF65-F5344CB8AC3E}">
        <p14:creationId xmlns:p14="http://schemas.microsoft.com/office/powerpoint/2010/main" val="1804181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a:t>
            </a:r>
            <a:r>
              <a:rPr lang="en-US" altLang="zh-CN" dirty="0"/>
              <a:t>UbuntuServer16.04</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1800" dirty="0"/>
              <a:t>运行</a:t>
            </a:r>
            <a:r>
              <a:rPr lang="en-US" altLang="zh-CN" sz="1800" dirty="0" err="1"/>
              <a:t>virtualbox</a:t>
            </a:r>
            <a:r>
              <a:rPr lang="zh-CN" altLang="en-US" sz="1800" dirty="0"/>
              <a:t>，创建虚拟机。填写好名称，选择类型后，点击下一步。内存大小</a:t>
            </a:r>
            <a:r>
              <a:rPr lang="en-US" altLang="zh-CN" sz="1800" dirty="0"/>
              <a:t>512~1024</a:t>
            </a:r>
            <a:r>
              <a:rPr lang="zh-CN" altLang="en-US" sz="1800" dirty="0"/>
              <a:t>都可以，再大没有必要，</a:t>
            </a:r>
            <a:r>
              <a:rPr lang="en-US" altLang="zh-CN" sz="1800" dirty="0"/>
              <a:t>Server</a:t>
            </a:r>
            <a:r>
              <a:rPr lang="zh-CN" altLang="en-US" sz="1800" dirty="0"/>
              <a:t>版本没有桌面环境，对内存要求很低。</a:t>
            </a:r>
            <a:endParaRPr lang="en-US" altLang="zh-CN" sz="1800" dirty="0"/>
          </a:p>
        </p:txBody>
      </p:sp>
      <p:pic>
        <p:nvPicPr>
          <p:cNvPr id="7" name="图片 6">
            <a:extLst>
              <a:ext uri="{FF2B5EF4-FFF2-40B4-BE49-F238E27FC236}">
                <a16:creationId xmlns:a16="http://schemas.microsoft.com/office/drawing/2014/main" id="{B4A22528-7825-4CAB-969E-77D43F2FF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776" y="2621708"/>
            <a:ext cx="4040080" cy="4152045"/>
          </a:xfrm>
          <a:prstGeom prst="rect">
            <a:avLst/>
          </a:prstGeom>
        </p:spPr>
      </p:pic>
      <p:pic>
        <p:nvPicPr>
          <p:cNvPr id="9" name="图片 8">
            <a:extLst>
              <a:ext uri="{FF2B5EF4-FFF2-40B4-BE49-F238E27FC236}">
                <a16:creationId xmlns:a16="http://schemas.microsoft.com/office/drawing/2014/main" id="{A3D91407-4D0A-4791-A4A6-DD2B7112B5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8446" y="2612633"/>
            <a:ext cx="4114837" cy="4170194"/>
          </a:xfrm>
          <a:prstGeom prst="rect">
            <a:avLst/>
          </a:prstGeom>
        </p:spPr>
      </p:pic>
    </p:spTree>
    <p:extLst>
      <p:ext uri="{BB962C8B-B14F-4D97-AF65-F5344CB8AC3E}">
        <p14:creationId xmlns:p14="http://schemas.microsoft.com/office/powerpoint/2010/main" val="1186977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创建虚拟机</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1800" dirty="0"/>
              <a:t>类型选择有三个，选择哪一个都可以，</a:t>
            </a:r>
            <a:r>
              <a:rPr lang="en-US" altLang="zh-CN" sz="1800" dirty="0"/>
              <a:t>VMDK</a:t>
            </a:r>
            <a:r>
              <a:rPr lang="zh-CN" altLang="en-US" sz="1800" dirty="0"/>
              <a:t>比较通用。</a:t>
            </a:r>
            <a:endParaRPr lang="en-US" altLang="zh-CN" sz="1800" dirty="0"/>
          </a:p>
        </p:txBody>
      </p:sp>
      <p:pic>
        <p:nvPicPr>
          <p:cNvPr id="5" name="图片 4">
            <a:extLst>
              <a:ext uri="{FF2B5EF4-FFF2-40B4-BE49-F238E27FC236}">
                <a16:creationId xmlns:a16="http://schemas.microsoft.com/office/drawing/2014/main" id="{77A4E127-C3DD-4AC3-B404-1AF566804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511944"/>
            <a:ext cx="4083189" cy="4168255"/>
          </a:xfrm>
          <a:prstGeom prst="rect">
            <a:avLst/>
          </a:prstGeom>
        </p:spPr>
      </p:pic>
      <p:pic>
        <p:nvPicPr>
          <p:cNvPr id="7" name="图片 6">
            <a:extLst>
              <a:ext uri="{FF2B5EF4-FFF2-40B4-BE49-F238E27FC236}">
                <a16:creationId xmlns:a16="http://schemas.microsoft.com/office/drawing/2014/main" id="{D60FAD09-3177-49D0-B8C0-7BFA3B0D22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977" y="2511944"/>
            <a:ext cx="4542014" cy="4335559"/>
          </a:xfrm>
          <a:prstGeom prst="rect">
            <a:avLst/>
          </a:prstGeom>
        </p:spPr>
      </p:pic>
    </p:spTree>
    <p:extLst>
      <p:ext uri="{BB962C8B-B14F-4D97-AF65-F5344CB8AC3E}">
        <p14:creationId xmlns:p14="http://schemas.microsoft.com/office/powerpoint/2010/main" val="709390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创建虚拟机</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1800" dirty="0"/>
              <a:t>动态分配比较灵活，选择动态分配即可，选择固定大小也可以，接下来选择存储位置，并设置最大磁盘使用空间。</a:t>
            </a:r>
            <a:endParaRPr lang="en-US" altLang="zh-CN" sz="1800" dirty="0"/>
          </a:p>
        </p:txBody>
      </p:sp>
      <p:pic>
        <p:nvPicPr>
          <p:cNvPr id="6" name="图片 5">
            <a:extLst>
              <a:ext uri="{FF2B5EF4-FFF2-40B4-BE49-F238E27FC236}">
                <a16:creationId xmlns:a16="http://schemas.microsoft.com/office/drawing/2014/main" id="{64E84DFC-63FC-48A5-9947-5EC223CB47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396" y="2501801"/>
            <a:ext cx="4511817" cy="4265409"/>
          </a:xfrm>
          <a:prstGeom prst="rect">
            <a:avLst/>
          </a:prstGeom>
        </p:spPr>
      </p:pic>
      <p:pic>
        <p:nvPicPr>
          <p:cNvPr id="9" name="图片 8">
            <a:extLst>
              <a:ext uri="{FF2B5EF4-FFF2-40B4-BE49-F238E27FC236}">
                <a16:creationId xmlns:a16="http://schemas.microsoft.com/office/drawing/2014/main" id="{A1CE9ADC-7568-46FE-AD39-DCED5F27D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9371" y="2501800"/>
            <a:ext cx="4596783" cy="4319241"/>
          </a:xfrm>
          <a:prstGeom prst="rect">
            <a:avLst/>
          </a:prstGeom>
        </p:spPr>
      </p:pic>
    </p:spTree>
    <p:extLst>
      <p:ext uri="{BB962C8B-B14F-4D97-AF65-F5344CB8AC3E}">
        <p14:creationId xmlns:p14="http://schemas.microsoft.com/office/powerpoint/2010/main" val="3710549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设置虚拟机</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1800" dirty="0"/>
              <a:t>选中刚刚创建的虚拟机，点击设置，在设置选项中分别设置盘片，网络等。</a:t>
            </a:r>
            <a:endParaRPr lang="en-US" altLang="zh-CN" sz="1800" dirty="0"/>
          </a:p>
          <a:p>
            <a:pPr>
              <a:lnSpc>
                <a:spcPct val="120000"/>
              </a:lnSpc>
            </a:pPr>
            <a:r>
              <a:rPr lang="zh-CN" altLang="en-US" sz="1800" dirty="0"/>
              <a:t>盘片选择下载的系统镜像，网络选择网卡</a:t>
            </a:r>
            <a:r>
              <a:rPr lang="en-US" altLang="zh-CN" sz="1800" dirty="0"/>
              <a:t>2</a:t>
            </a:r>
            <a:r>
              <a:rPr lang="zh-CN" altLang="en-US" sz="1800" dirty="0"/>
              <a:t>，启用，并选择‘仅主机（</a:t>
            </a:r>
            <a:r>
              <a:rPr lang="en-US" altLang="zh-CN" sz="1800" dirty="0"/>
              <a:t>Host-Only</a:t>
            </a:r>
            <a:r>
              <a:rPr lang="zh-CN" altLang="en-US" sz="1800" dirty="0"/>
              <a:t>）’，点击高级选择混杂模式</a:t>
            </a:r>
            <a:r>
              <a:rPr lang="en-US" altLang="zh-CN" sz="1800" dirty="0"/>
              <a:t>-&gt;</a:t>
            </a:r>
            <a:r>
              <a:rPr lang="zh-CN" altLang="en-US" sz="1800" dirty="0"/>
              <a:t>全部允许。</a:t>
            </a:r>
            <a:endParaRPr lang="en-US" altLang="zh-CN" sz="1800" dirty="0"/>
          </a:p>
          <a:p>
            <a:pPr>
              <a:lnSpc>
                <a:spcPct val="120000"/>
              </a:lnSpc>
            </a:pPr>
            <a:r>
              <a:rPr lang="zh-CN" altLang="en-US" sz="1800" dirty="0"/>
              <a:t>网卡</a:t>
            </a:r>
            <a:r>
              <a:rPr lang="en-US" altLang="zh-CN" sz="1800" dirty="0"/>
              <a:t>1</a:t>
            </a:r>
            <a:r>
              <a:rPr lang="zh-CN" altLang="en-US" sz="1800" dirty="0"/>
              <a:t>默认启用，使用的是网络地址转换（</a:t>
            </a:r>
            <a:r>
              <a:rPr lang="en-US" altLang="zh-CN" sz="1800" dirty="0"/>
              <a:t>NAT</a:t>
            </a:r>
            <a:r>
              <a:rPr lang="zh-CN" altLang="en-US" sz="1800" dirty="0"/>
              <a:t>），用于虚拟机访问外部网络，</a:t>
            </a:r>
            <a:r>
              <a:rPr lang="en-US" altLang="zh-CN" sz="1800" dirty="0"/>
              <a:t>Host-Only</a:t>
            </a:r>
            <a:r>
              <a:rPr lang="zh-CN" altLang="en-US" sz="1800" dirty="0"/>
              <a:t>模式用于虚拟主机之间的通信，混杂模式全部允许是允许本地主机系统能够访问虚拟主机。</a:t>
            </a:r>
            <a:endParaRPr lang="en-US" altLang="zh-CN" sz="1800" dirty="0"/>
          </a:p>
          <a:p>
            <a:pPr>
              <a:lnSpc>
                <a:spcPct val="120000"/>
              </a:lnSpc>
            </a:pPr>
            <a:r>
              <a:rPr lang="zh-CN" altLang="en-US" sz="1800"/>
              <a:t>设置完成后启动虚拟机开始安装过程。</a:t>
            </a:r>
            <a:endParaRPr lang="en-US" altLang="zh-CN" sz="1800" dirty="0"/>
          </a:p>
        </p:txBody>
      </p:sp>
    </p:spTree>
    <p:extLst>
      <p:ext uri="{BB962C8B-B14F-4D97-AF65-F5344CB8AC3E}">
        <p14:creationId xmlns:p14="http://schemas.microsoft.com/office/powerpoint/2010/main" val="2264495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开始安装</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8420" y="1665288"/>
            <a:ext cx="5697960" cy="4976812"/>
          </a:xfrm>
        </p:spPr>
      </p:pic>
      <p:sp>
        <p:nvSpPr>
          <p:cNvPr id="5" name="文本框 4"/>
          <p:cNvSpPr txBox="1"/>
          <p:nvPr/>
        </p:nvSpPr>
        <p:spPr>
          <a:xfrm>
            <a:off x="939800" y="1930400"/>
            <a:ext cx="3695700"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注意最开始的语言要选择英文，选择中文会安装失败。</a:t>
            </a:r>
            <a:endParaRPr lang="en-US" altLang="zh-CN" dirty="0"/>
          </a:p>
          <a:p>
            <a:pPr marL="285750" indent="-285750">
              <a:buFont typeface="Arial" panose="020B0604020202020204" pitchFamily="34" charset="0"/>
              <a:buChar char="•"/>
            </a:pPr>
            <a:r>
              <a:rPr lang="zh-CN" altLang="en-US" dirty="0"/>
              <a:t>这应该是</a:t>
            </a:r>
            <a:r>
              <a:rPr lang="en-US" altLang="zh-CN" dirty="0"/>
              <a:t>server</a:t>
            </a:r>
            <a:r>
              <a:rPr lang="zh-CN" altLang="en-US" dirty="0"/>
              <a:t>版本的一个</a:t>
            </a:r>
            <a:r>
              <a:rPr lang="en-US" altLang="zh-CN" dirty="0"/>
              <a:t>bug</a:t>
            </a:r>
            <a:r>
              <a:rPr lang="zh-CN" altLang="en-US" dirty="0"/>
              <a:t>。由于</a:t>
            </a:r>
            <a:r>
              <a:rPr lang="en-US" altLang="zh-CN" dirty="0"/>
              <a:t>server</a:t>
            </a:r>
            <a:r>
              <a:rPr lang="zh-CN" altLang="en-US" dirty="0"/>
              <a:t>版本去掉了图形界面的支持，对中文字符的支持也有不全面的。</a:t>
            </a:r>
            <a:endParaRPr lang="en-US" altLang="zh-CN" dirty="0"/>
          </a:p>
        </p:txBody>
      </p:sp>
    </p:spTree>
    <p:extLst>
      <p:ext uri="{BB962C8B-B14F-4D97-AF65-F5344CB8AC3E}">
        <p14:creationId xmlns:p14="http://schemas.microsoft.com/office/powerpoint/2010/main" val="2259295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安装语言安装</a:t>
            </a:r>
          </a:p>
        </p:txBody>
      </p:sp>
      <p:sp>
        <p:nvSpPr>
          <p:cNvPr id="5" name="文本框 4"/>
          <p:cNvSpPr txBox="1"/>
          <p:nvPr/>
        </p:nvSpPr>
        <p:spPr>
          <a:xfrm>
            <a:off x="939800" y="1930400"/>
            <a:ext cx="369570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这里可以选择中文安装环境。</a:t>
            </a:r>
            <a:endParaRPr lang="en-US" altLang="zh-CN"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1753" y="1930400"/>
            <a:ext cx="6506894" cy="4872037"/>
          </a:xfrm>
        </p:spPr>
      </p:pic>
    </p:spTree>
    <p:extLst>
      <p:ext uri="{BB962C8B-B14F-4D97-AF65-F5344CB8AC3E}">
        <p14:creationId xmlns:p14="http://schemas.microsoft.com/office/powerpoint/2010/main" val="426079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相关词汇解释</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Unix</a:t>
            </a:r>
            <a:r>
              <a:rPr lang="zh-CN" altLang="en-US" sz="2000" dirty="0"/>
              <a:t>传统（</a:t>
            </a:r>
            <a:r>
              <a:rPr lang="en-US" altLang="zh-CN" sz="2000" dirty="0"/>
              <a:t>Unix</a:t>
            </a:r>
            <a:r>
              <a:rPr lang="zh-CN" altLang="en-US" sz="2000" dirty="0"/>
              <a:t>文化）：传达着一个有关美和优秀设计的价值体系。</a:t>
            </a:r>
            <a:endParaRPr lang="en-US" altLang="zh-CN" sz="2000" dirty="0"/>
          </a:p>
          <a:p>
            <a:r>
              <a:rPr lang="zh-CN" altLang="en-US" sz="2000" dirty="0"/>
              <a:t>黑客文化：偏执于技术，追求极致，勇于探索未知，具有开拓与创新精神。（注意：黑客并不是现在所理解的只会攻击别人计算机或攻击公用系统设施的人，目前人们对黑客的理解有所偏差，而有些黑客往往是用一些恶意脚本</a:t>
            </a:r>
            <a:r>
              <a:rPr lang="en-US" altLang="zh-CN" sz="2000" dirty="0"/>
              <a:t>/</a:t>
            </a:r>
            <a:r>
              <a:rPr lang="zh-CN" altLang="en-US" sz="2000" dirty="0"/>
              <a:t>程序等实施攻击，但并不明白其原理。）骇客与黑客并无差别，</a:t>
            </a:r>
            <a:r>
              <a:rPr lang="en-US" altLang="zh-CN" sz="2000" dirty="0"/>
              <a:t>hacker</a:t>
            </a:r>
            <a:r>
              <a:rPr lang="zh-CN" altLang="en-US" sz="2000" dirty="0"/>
              <a:t>的谐音。</a:t>
            </a:r>
            <a:endParaRPr lang="en-US" altLang="zh-CN" sz="2000" dirty="0"/>
          </a:p>
        </p:txBody>
      </p:sp>
    </p:spTree>
    <p:extLst>
      <p:ext uri="{BB962C8B-B14F-4D97-AF65-F5344CB8AC3E}">
        <p14:creationId xmlns:p14="http://schemas.microsoft.com/office/powerpoint/2010/main" val="2720314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键盘布局选择</a:t>
            </a:r>
          </a:p>
        </p:txBody>
      </p:sp>
      <p:sp>
        <p:nvSpPr>
          <p:cNvPr id="5" name="文本框 4"/>
          <p:cNvSpPr txBox="1"/>
          <p:nvPr/>
        </p:nvSpPr>
        <p:spPr>
          <a:xfrm>
            <a:off x="939800" y="1930400"/>
            <a:ext cx="3695700"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键盘选择英文美式键盘。</a:t>
            </a:r>
            <a:endParaRPr lang="en-US" altLang="zh-CN" dirty="0"/>
          </a:p>
          <a:p>
            <a:pPr marL="285750" indent="-285750">
              <a:buFont typeface="Arial" panose="020B0604020202020204" pitchFamily="34" charset="0"/>
              <a:buChar char="•"/>
            </a:pPr>
            <a:r>
              <a:rPr lang="zh-CN" altLang="en-US" dirty="0"/>
              <a:t>这个和键盘布局有关，目前常用的都是英语美式键盘。</a:t>
            </a:r>
            <a:endParaRPr lang="en-US" altLang="zh-CN"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4319" y="1930400"/>
            <a:ext cx="6442362" cy="4872037"/>
          </a:xfrm>
        </p:spPr>
      </p:pic>
    </p:spTree>
    <p:extLst>
      <p:ext uri="{BB962C8B-B14F-4D97-AF65-F5344CB8AC3E}">
        <p14:creationId xmlns:p14="http://schemas.microsoft.com/office/powerpoint/2010/main" val="3340192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主机名填写</a:t>
            </a:r>
          </a:p>
        </p:txBody>
      </p:sp>
      <p:sp>
        <p:nvSpPr>
          <p:cNvPr id="5" name="文本框 4"/>
          <p:cNvSpPr txBox="1"/>
          <p:nvPr/>
        </p:nvSpPr>
        <p:spPr>
          <a:xfrm>
            <a:off x="939800" y="1930400"/>
            <a:ext cx="3695700"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填写一个自己的主机名。</a:t>
            </a:r>
            <a:endParaRPr lang="en-US" altLang="zh-CN" dirty="0"/>
          </a:p>
          <a:p>
            <a:pPr marL="285750" indent="-285750">
              <a:buFont typeface="Arial" panose="020B0604020202020204" pitchFamily="34" charset="0"/>
              <a:buChar char="•"/>
            </a:pPr>
            <a:r>
              <a:rPr lang="zh-CN" altLang="en-US" dirty="0"/>
              <a:t>只允许字母数字。</a:t>
            </a:r>
            <a:endParaRPr lang="en-US" altLang="zh-CN"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7802" y="1930400"/>
            <a:ext cx="6555996" cy="4872037"/>
          </a:xfrm>
        </p:spPr>
      </p:pic>
    </p:spTree>
    <p:extLst>
      <p:ext uri="{BB962C8B-B14F-4D97-AF65-F5344CB8AC3E}">
        <p14:creationId xmlns:p14="http://schemas.microsoft.com/office/powerpoint/2010/main" val="4057601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网络代理</a:t>
            </a:r>
          </a:p>
        </p:txBody>
      </p:sp>
      <p:sp>
        <p:nvSpPr>
          <p:cNvPr id="5" name="文本框 4"/>
          <p:cNvSpPr txBox="1"/>
          <p:nvPr/>
        </p:nvSpPr>
        <p:spPr>
          <a:xfrm>
            <a:off x="939800" y="1930400"/>
            <a:ext cx="3695700"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网络代理默认为空。</a:t>
            </a:r>
            <a:endParaRPr lang="en-US" altLang="zh-CN" dirty="0"/>
          </a:p>
          <a:p>
            <a:pPr marL="285750" indent="-285750">
              <a:buFont typeface="Arial" panose="020B0604020202020204" pitchFamily="34" charset="0"/>
              <a:buChar char="•"/>
            </a:pPr>
            <a:r>
              <a:rPr lang="zh-CN" altLang="en-US" dirty="0"/>
              <a:t>不填写表示不使用代理服务。</a:t>
            </a:r>
            <a:endParaRPr lang="en-US" altLang="zh-CN"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9333" y="1930400"/>
            <a:ext cx="6474467" cy="4872037"/>
          </a:xfrm>
        </p:spPr>
      </p:pic>
    </p:spTree>
    <p:extLst>
      <p:ext uri="{BB962C8B-B14F-4D97-AF65-F5344CB8AC3E}">
        <p14:creationId xmlns:p14="http://schemas.microsoft.com/office/powerpoint/2010/main" val="4180884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Grub</a:t>
            </a:r>
            <a:r>
              <a:rPr lang="zh-CN" altLang="en-US" dirty="0"/>
              <a:t>引导</a:t>
            </a:r>
          </a:p>
        </p:txBody>
      </p:sp>
      <p:sp>
        <p:nvSpPr>
          <p:cNvPr id="5" name="文本框 4"/>
          <p:cNvSpPr txBox="1"/>
          <p:nvPr/>
        </p:nvSpPr>
        <p:spPr>
          <a:xfrm>
            <a:off x="939800" y="1930400"/>
            <a:ext cx="3695700"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选择‘是’。</a:t>
            </a:r>
            <a:endParaRPr lang="en-US" altLang="zh-CN" dirty="0"/>
          </a:p>
          <a:p>
            <a:pPr marL="285750" indent="-285750">
              <a:buFont typeface="Arial" panose="020B0604020202020204" pitchFamily="34" charset="0"/>
              <a:buChar char="•"/>
            </a:pPr>
            <a:r>
              <a:rPr lang="zh-CN" altLang="en-US" dirty="0"/>
              <a:t>虚拟机安装，只引导一个操作系统，</a:t>
            </a:r>
            <a:r>
              <a:rPr lang="en-US" altLang="zh-CN" dirty="0"/>
              <a:t>grub</a:t>
            </a:r>
            <a:r>
              <a:rPr lang="zh-CN" altLang="en-US" dirty="0"/>
              <a:t>写入主引导记录即可。</a:t>
            </a:r>
            <a:endParaRPr lang="en-US" altLang="zh-CN"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1775" y="1930400"/>
            <a:ext cx="6496049" cy="4872037"/>
          </a:xfrm>
        </p:spPr>
      </p:pic>
    </p:spTree>
    <p:extLst>
      <p:ext uri="{BB962C8B-B14F-4D97-AF65-F5344CB8AC3E}">
        <p14:creationId xmlns:p14="http://schemas.microsoft.com/office/powerpoint/2010/main" val="2236732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安装完成后的操作</a:t>
            </a:r>
          </a:p>
        </p:txBody>
      </p:sp>
      <p:sp>
        <p:nvSpPr>
          <p:cNvPr id="4" name="内容占位符 3"/>
          <p:cNvSpPr>
            <a:spLocks noGrp="1"/>
          </p:cNvSpPr>
          <p:nvPr>
            <p:ph idx="1"/>
          </p:nvPr>
        </p:nvSpPr>
        <p:spPr/>
        <p:txBody>
          <a:bodyPr>
            <a:normAutofit/>
          </a:bodyPr>
          <a:lstStyle/>
          <a:p>
            <a:r>
              <a:rPr lang="zh-CN" altLang="en-US" sz="2000" dirty="0"/>
              <a:t>中文显示‘菱形’，无法正常显示。这是由于</a:t>
            </a:r>
            <a:r>
              <a:rPr lang="en-US" altLang="zh-CN" sz="2000" dirty="0"/>
              <a:t>Linux</a:t>
            </a:r>
            <a:r>
              <a:rPr lang="zh-CN" altLang="en-US" sz="2000" dirty="0"/>
              <a:t>终端模式的编码不支持导致的。这是一个普遍问题，</a:t>
            </a:r>
            <a:r>
              <a:rPr lang="en-US" altLang="zh-CN" sz="2000" dirty="0"/>
              <a:t>Linux</a:t>
            </a:r>
            <a:r>
              <a:rPr lang="zh-CN" altLang="en-US" sz="2000" dirty="0"/>
              <a:t>终端模式只能显示英文。</a:t>
            </a:r>
            <a:endParaRPr lang="en-US" altLang="zh-CN" sz="2000" dirty="0"/>
          </a:p>
          <a:p>
            <a:r>
              <a:rPr lang="zh-CN" altLang="en-US" sz="2000" dirty="0"/>
              <a:t>窗口很小，无法全屏，分辨率设置导致的。</a:t>
            </a:r>
            <a:endParaRPr lang="en-US" altLang="zh-CN" sz="2000" dirty="0"/>
          </a:p>
          <a:p>
            <a:r>
              <a:rPr lang="zh-CN" altLang="en-US" sz="2000" dirty="0"/>
              <a:t>要想显示中文可以安装</a:t>
            </a:r>
            <a:r>
              <a:rPr lang="en-US" altLang="zh-CN" sz="2000" dirty="0" err="1"/>
              <a:t>fbterm</a:t>
            </a:r>
            <a:r>
              <a:rPr lang="zh-CN" altLang="en-US" sz="2000" dirty="0"/>
              <a:t>，</a:t>
            </a:r>
            <a:r>
              <a:rPr lang="en-US" altLang="zh-CN" sz="2000" dirty="0" err="1"/>
              <a:t>fbterm</a:t>
            </a:r>
            <a:r>
              <a:rPr lang="zh-CN" altLang="en-US" sz="2000" dirty="0"/>
              <a:t>使用</a:t>
            </a:r>
            <a:r>
              <a:rPr lang="en-US" altLang="zh-CN" sz="2000" dirty="0"/>
              <a:t>Linux</a:t>
            </a:r>
            <a:r>
              <a:rPr lang="zh-CN" altLang="en-US" sz="2000" dirty="0"/>
              <a:t>提供的</a:t>
            </a:r>
            <a:r>
              <a:rPr lang="en-US" altLang="zh-CN" sz="2000" dirty="0"/>
              <a:t>framebuffer</a:t>
            </a:r>
            <a:r>
              <a:rPr lang="zh-CN" altLang="en-US" sz="2000" dirty="0"/>
              <a:t>技术实现。</a:t>
            </a:r>
            <a:endParaRPr lang="en-US" altLang="zh-CN" sz="1600" dirty="0"/>
          </a:p>
          <a:p>
            <a:r>
              <a:rPr lang="zh-CN" altLang="en-US" sz="2000" dirty="0"/>
              <a:t>但是虚拟机安装方式，</a:t>
            </a:r>
            <a:r>
              <a:rPr lang="en-US" altLang="zh-CN" sz="2000" dirty="0" err="1"/>
              <a:t>fbterm</a:t>
            </a:r>
            <a:r>
              <a:rPr lang="zh-CN" altLang="en-US" sz="2000" dirty="0"/>
              <a:t>无法启动。</a:t>
            </a:r>
            <a:endParaRPr lang="en-US" altLang="zh-CN" sz="2000" dirty="0"/>
          </a:p>
          <a:p>
            <a:r>
              <a:rPr lang="zh-CN" altLang="en-US" sz="2000" dirty="0"/>
              <a:t>改变分辨率需要修改</a:t>
            </a:r>
            <a:r>
              <a:rPr lang="en-US" altLang="zh-CN" sz="2000" dirty="0"/>
              <a:t>grub</a:t>
            </a:r>
            <a:r>
              <a:rPr lang="zh-CN" altLang="en-US" sz="2000" dirty="0"/>
              <a:t>配置。</a:t>
            </a:r>
            <a:endParaRPr lang="en-US" altLang="zh-CN" sz="2000" dirty="0"/>
          </a:p>
          <a:p>
            <a:r>
              <a:rPr lang="zh-CN" altLang="en-US" sz="2000" dirty="0"/>
              <a:t>其他解决方式：</a:t>
            </a:r>
            <a:endParaRPr lang="en-US" altLang="zh-CN" sz="2000" dirty="0"/>
          </a:p>
          <a:p>
            <a:pPr lvl="1"/>
            <a:r>
              <a:rPr lang="zh-CN" altLang="en-US" sz="1600" dirty="0"/>
              <a:t>使用远程连接，</a:t>
            </a:r>
            <a:r>
              <a:rPr lang="en-US" altLang="zh-CN" sz="1600" dirty="0"/>
              <a:t>Ubuntu</a:t>
            </a:r>
            <a:r>
              <a:rPr lang="zh-CN" altLang="en-US" sz="1600" dirty="0"/>
              <a:t>安装</a:t>
            </a:r>
            <a:r>
              <a:rPr lang="en-US" altLang="zh-CN" sz="1600" dirty="0" err="1"/>
              <a:t>ssh</a:t>
            </a:r>
            <a:r>
              <a:rPr lang="zh-CN" altLang="en-US" sz="1600" dirty="0"/>
              <a:t>服务：</a:t>
            </a:r>
            <a:r>
              <a:rPr lang="en-US" altLang="zh-CN" sz="1600" dirty="0" err="1"/>
              <a:t>sudo</a:t>
            </a:r>
            <a:r>
              <a:rPr lang="en-US" altLang="zh-CN" sz="1600" dirty="0"/>
              <a:t> apt-get install </a:t>
            </a:r>
            <a:r>
              <a:rPr lang="en-US" altLang="zh-CN" sz="1600" dirty="0" err="1"/>
              <a:t>openssh</a:t>
            </a:r>
            <a:r>
              <a:rPr lang="en-US" altLang="zh-CN" sz="1600" dirty="0"/>
              <a:t>-server</a:t>
            </a:r>
          </a:p>
          <a:p>
            <a:pPr lvl="1"/>
            <a:r>
              <a:rPr lang="en-US" altLang="zh-CN" sz="1600" dirty="0"/>
              <a:t>Windows</a:t>
            </a:r>
            <a:r>
              <a:rPr lang="zh-CN" altLang="en-US" sz="1600" dirty="0"/>
              <a:t>上使用</a:t>
            </a:r>
            <a:r>
              <a:rPr lang="en-US" altLang="zh-CN" sz="1600" dirty="0"/>
              <a:t>putty</a:t>
            </a:r>
            <a:r>
              <a:rPr lang="zh-CN" altLang="en-US" sz="1600" dirty="0"/>
              <a:t>或其他</a:t>
            </a:r>
            <a:r>
              <a:rPr lang="en-US" altLang="zh-CN" sz="1600" dirty="0" err="1"/>
              <a:t>ssh</a:t>
            </a:r>
            <a:r>
              <a:rPr lang="zh-CN" altLang="en-US" sz="1600" dirty="0"/>
              <a:t>客户端连接，而</a:t>
            </a:r>
            <a:r>
              <a:rPr lang="en-US" altLang="zh-CN" sz="1600" dirty="0" err="1"/>
              <a:t>ssh</a:t>
            </a:r>
            <a:r>
              <a:rPr lang="zh-CN" altLang="en-US" sz="1600" dirty="0"/>
              <a:t>客户端支持</a:t>
            </a:r>
            <a:r>
              <a:rPr lang="en-US" altLang="zh-CN" sz="1600" dirty="0"/>
              <a:t>utf-8</a:t>
            </a:r>
            <a:r>
              <a:rPr lang="zh-CN" altLang="en-US" sz="1600" dirty="0"/>
              <a:t>编码，可以显示中文。</a:t>
            </a:r>
            <a:endParaRPr lang="en-US" altLang="zh-CN" sz="1600" dirty="0"/>
          </a:p>
          <a:p>
            <a:pPr marL="457200" lvl="1" indent="0">
              <a:buNone/>
            </a:pPr>
            <a:endParaRPr lang="en-US" altLang="zh-CN" sz="1600" dirty="0"/>
          </a:p>
          <a:p>
            <a:endParaRPr lang="en-US" altLang="zh-CN" sz="2000" dirty="0"/>
          </a:p>
        </p:txBody>
      </p:sp>
    </p:spTree>
    <p:extLst>
      <p:ext uri="{BB962C8B-B14F-4D97-AF65-F5344CB8AC3E}">
        <p14:creationId xmlns:p14="http://schemas.microsoft.com/office/powerpoint/2010/main" val="3380068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安装完成后的操作</a:t>
            </a:r>
          </a:p>
        </p:txBody>
      </p:sp>
      <p:sp>
        <p:nvSpPr>
          <p:cNvPr id="4" name="内容占位符 3"/>
          <p:cNvSpPr>
            <a:spLocks noGrp="1"/>
          </p:cNvSpPr>
          <p:nvPr>
            <p:ph idx="1"/>
          </p:nvPr>
        </p:nvSpPr>
        <p:spPr/>
        <p:txBody>
          <a:bodyPr>
            <a:normAutofit/>
          </a:bodyPr>
          <a:lstStyle/>
          <a:p>
            <a:r>
              <a:rPr lang="zh-CN" altLang="en-US" sz="2000" dirty="0"/>
              <a:t>远程连接需要知道</a:t>
            </a:r>
            <a:r>
              <a:rPr lang="en-US" altLang="zh-CN" sz="2000" dirty="0"/>
              <a:t>IP</a:t>
            </a:r>
            <a:r>
              <a:rPr lang="zh-CN" altLang="en-US" sz="2000" dirty="0"/>
              <a:t>地址，</a:t>
            </a:r>
            <a:r>
              <a:rPr lang="en-US" altLang="zh-CN" sz="2000" dirty="0" err="1"/>
              <a:t>virtualbox</a:t>
            </a:r>
            <a:r>
              <a:rPr lang="zh-CN" altLang="en-US" sz="2000" dirty="0"/>
              <a:t>虚拟机使用两个虚拟网卡进行网络连接，</a:t>
            </a:r>
            <a:r>
              <a:rPr lang="en-US" altLang="zh-CN" sz="2000" dirty="0"/>
              <a:t>NAT</a:t>
            </a:r>
            <a:r>
              <a:rPr lang="zh-CN" altLang="en-US" sz="2000" dirty="0"/>
              <a:t>转换用于虚拟机访问外网，</a:t>
            </a:r>
            <a:r>
              <a:rPr lang="en-US" altLang="zh-CN" sz="2000" dirty="0"/>
              <a:t>Host-only</a:t>
            </a:r>
            <a:r>
              <a:rPr lang="zh-CN" altLang="en-US" sz="2000" dirty="0"/>
              <a:t>用于虚拟机之间以及本地与虚拟机之间的连接。</a:t>
            </a:r>
            <a:endParaRPr lang="en-US" altLang="zh-CN" sz="2000" dirty="0"/>
          </a:p>
          <a:p>
            <a:r>
              <a:rPr lang="zh-CN" altLang="en-US" sz="2000" dirty="0"/>
              <a:t>配置：</a:t>
            </a:r>
            <a:endParaRPr lang="en-US" altLang="zh-CN" sz="2000" dirty="0"/>
          </a:p>
          <a:p>
            <a:pPr marL="457200" lvl="1" indent="0">
              <a:buNone/>
            </a:pPr>
            <a:r>
              <a:rPr lang="en-US" altLang="zh-CN" sz="1600" dirty="0"/>
              <a:t> </a:t>
            </a:r>
            <a:r>
              <a:rPr lang="en-US" altLang="zh-CN" sz="1600" dirty="0" err="1"/>
              <a:t>sudo</a:t>
            </a:r>
            <a:r>
              <a:rPr lang="en-US" altLang="zh-CN" sz="1600" dirty="0"/>
              <a:t> </a:t>
            </a:r>
            <a:r>
              <a:rPr lang="en-US" altLang="zh-CN" sz="1600" dirty="0" err="1"/>
              <a:t>nano</a:t>
            </a:r>
            <a:r>
              <a:rPr lang="en-US" altLang="zh-CN" sz="1600" dirty="0"/>
              <a:t> /</a:t>
            </a:r>
            <a:r>
              <a:rPr lang="en-US" altLang="zh-CN" sz="1600" dirty="0" err="1"/>
              <a:t>etc</a:t>
            </a:r>
            <a:r>
              <a:rPr lang="en-US" altLang="zh-CN" sz="1600" dirty="0"/>
              <a:t>/network/interfaces</a:t>
            </a:r>
            <a:r>
              <a:rPr lang="zh-CN" altLang="en-US" sz="1600" dirty="0"/>
              <a:t>打开文件，以下两行代码写入到文件最后：</a:t>
            </a:r>
            <a:endParaRPr lang="en-US" altLang="zh-CN" sz="1600" dirty="0"/>
          </a:p>
          <a:p>
            <a:pPr marL="457200" lvl="1" indent="0">
              <a:buNone/>
            </a:pPr>
            <a:endParaRPr lang="en-US" altLang="zh-CN" sz="1600" dirty="0"/>
          </a:p>
          <a:p>
            <a:pPr marL="457200" lvl="1" indent="0">
              <a:buNone/>
            </a:pPr>
            <a:r>
              <a:rPr lang="en-US" altLang="zh-CN" sz="1600" dirty="0"/>
              <a:t> auto enp0s8</a:t>
            </a:r>
          </a:p>
          <a:p>
            <a:pPr marL="457200" lvl="1" indent="0">
              <a:buNone/>
            </a:pPr>
            <a:r>
              <a:rPr lang="en-US" altLang="zh-CN" sz="1600" dirty="0"/>
              <a:t> </a:t>
            </a:r>
            <a:r>
              <a:rPr lang="en-US" altLang="zh-CN" sz="1600" dirty="0" err="1"/>
              <a:t>iface</a:t>
            </a:r>
            <a:r>
              <a:rPr lang="en-US" altLang="zh-CN" sz="1600" dirty="0"/>
              <a:t> enp0s8 </a:t>
            </a:r>
            <a:r>
              <a:rPr lang="en-US" altLang="zh-CN" sz="1600" dirty="0" err="1"/>
              <a:t>inet</a:t>
            </a:r>
            <a:r>
              <a:rPr lang="en-US" altLang="zh-CN" sz="1600" dirty="0"/>
              <a:t> </a:t>
            </a:r>
            <a:r>
              <a:rPr lang="en-US" altLang="zh-CN" sz="1600" dirty="0" err="1"/>
              <a:t>dhcp</a:t>
            </a:r>
            <a:endParaRPr lang="en-US" altLang="zh-CN" sz="1600" dirty="0"/>
          </a:p>
          <a:p>
            <a:pPr marL="457200" lvl="1" indent="0">
              <a:buNone/>
            </a:pPr>
            <a:endParaRPr lang="en-US" altLang="zh-CN" sz="1200" dirty="0"/>
          </a:p>
          <a:p>
            <a:r>
              <a:rPr lang="zh-CN" altLang="en-US" sz="2000" dirty="0"/>
              <a:t>重启网络服务：</a:t>
            </a:r>
            <a:r>
              <a:rPr lang="en-US" altLang="zh-CN" sz="2000" dirty="0" err="1"/>
              <a:t>sudo</a:t>
            </a:r>
            <a:r>
              <a:rPr lang="en-US" altLang="zh-CN" sz="2000" dirty="0"/>
              <a:t> /</a:t>
            </a:r>
            <a:r>
              <a:rPr lang="en-US" altLang="zh-CN" sz="2000" dirty="0" err="1"/>
              <a:t>etc</a:t>
            </a:r>
            <a:r>
              <a:rPr lang="en-US" altLang="zh-CN" sz="2000" dirty="0"/>
              <a:t>/</a:t>
            </a:r>
            <a:r>
              <a:rPr lang="en-US" altLang="zh-CN" sz="2000" dirty="0" err="1"/>
              <a:t>init.d</a:t>
            </a:r>
            <a:r>
              <a:rPr lang="en-US" altLang="zh-CN" sz="2000" dirty="0"/>
              <a:t>/network restart</a:t>
            </a:r>
          </a:p>
          <a:p>
            <a:r>
              <a:rPr lang="zh-CN" altLang="en-US" sz="2000" dirty="0"/>
              <a:t>查看</a:t>
            </a:r>
            <a:r>
              <a:rPr lang="en-US" altLang="zh-CN" sz="2000" dirty="0"/>
              <a:t>IP</a:t>
            </a:r>
            <a:r>
              <a:rPr lang="zh-CN" altLang="en-US" sz="2000" dirty="0"/>
              <a:t>地址：</a:t>
            </a:r>
            <a:r>
              <a:rPr lang="en-US" altLang="zh-CN" sz="2000" dirty="0" err="1"/>
              <a:t>ip</a:t>
            </a:r>
            <a:r>
              <a:rPr lang="en-US" altLang="zh-CN" sz="2000" dirty="0"/>
              <a:t> </a:t>
            </a:r>
            <a:r>
              <a:rPr lang="en-US" altLang="zh-CN" sz="2000" dirty="0" err="1"/>
              <a:t>addr</a:t>
            </a:r>
            <a:endParaRPr lang="en-US" altLang="zh-CN" sz="2000" dirty="0"/>
          </a:p>
        </p:txBody>
      </p:sp>
    </p:spTree>
    <p:extLst>
      <p:ext uri="{BB962C8B-B14F-4D97-AF65-F5344CB8AC3E}">
        <p14:creationId xmlns:p14="http://schemas.microsoft.com/office/powerpoint/2010/main" val="1248699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进行</a:t>
            </a:r>
            <a:r>
              <a:rPr lang="en-US" altLang="zh-CN" dirty="0" err="1"/>
              <a:t>ssh</a:t>
            </a:r>
            <a:r>
              <a:rPr lang="zh-CN" altLang="en-US" dirty="0"/>
              <a:t>连接</a:t>
            </a:r>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0301" y="1713706"/>
            <a:ext cx="5143500" cy="4995894"/>
          </a:xfrm>
        </p:spPr>
      </p:pic>
      <p:sp>
        <p:nvSpPr>
          <p:cNvPr id="5" name="文本框 4"/>
          <p:cNvSpPr txBox="1"/>
          <p:nvPr/>
        </p:nvSpPr>
        <p:spPr>
          <a:xfrm>
            <a:off x="838200" y="1943100"/>
            <a:ext cx="5105400" cy="313932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运行</a:t>
            </a:r>
            <a:r>
              <a:rPr lang="en-US" altLang="zh-CN" dirty="0"/>
              <a:t>putty.exe</a:t>
            </a:r>
          </a:p>
          <a:p>
            <a:pPr marL="285750" indent="-285750">
              <a:buFont typeface="Arial" panose="020B0604020202020204" pitchFamily="34" charset="0"/>
              <a:buChar char="•"/>
            </a:pPr>
            <a:r>
              <a:rPr lang="zh-CN" altLang="en-US" dirty="0"/>
              <a:t>填写相应配置信息，并保存，打开连接，提问窗口选择‘是’，这会保存连接密钥。</a:t>
            </a:r>
            <a:endParaRPr lang="en-US" altLang="zh-CN" dirty="0"/>
          </a:p>
          <a:p>
            <a:endParaRPr lang="en-US" altLang="zh-CN" dirty="0"/>
          </a:p>
          <a:p>
            <a:pPr marL="285750" indent="-285750">
              <a:buFont typeface="Arial" panose="020B0604020202020204" pitchFamily="34" charset="0"/>
              <a:buChar char="•"/>
            </a:pPr>
            <a:r>
              <a:rPr lang="zh-CN" altLang="en-US" dirty="0"/>
              <a:t>要在</a:t>
            </a:r>
            <a:r>
              <a:rPr lang="en-US" altLang="zh-CN" dirty="0"/>
              <a:t>Windows</a:t>
            </a:r>
            <a:r>
              <a:rPr lang="zh-CN" altLang="en-US" dirty="0"/>
              <a:t>上运行</a:t>
            </a:r>
            <a:r>
              <a:rPr lang="en-US" altLang="zh-CN" dirty="0"/>
              <a:t>putty.exe</a:t>
            </a:r>
            <a:r>
              <a:rPr lang="zh-CN" altLang="en-US" dirty="0"/>
              <a:t>，</a:t>
            </a:r>
            <a:r>
              <a:rPr lang="en-US" altLang="zh-CN" dirty="0"/>
              <a:t>putty</a:t>
            </a:r>
            <a:r>
              <a:rPr lang="zh-CN" altLang="en-US" dirty="0"/>
              <a:t>作为</a:t>
            </a:r>
            <a:r>
              <a:rPr lang="en-US" altLang="zh-CN" dirty="0" err="1"/>
              <a:t>ssh</a:t>
            </a:r>
            <a:r>
              <a:rPr lang="zh-CN" altLang="en-US" dirty="0"/>
              <a:t>客户端，</a:t>
            </a:r>
            <a:r>
              <a:rPr lang="en-US" altLang="zh-CN" dirty="0"/>
              <a:t>Ubuntu</a:t>
            </a:r>
            <a:r>
              <a:rPr lang="zh-CN" altLang="en-US" dirty="0"/>
              <a:t>已经安装了</a:t>
            </a:r>
            <a:r>
              <a:rPr lang="en-US" altLang="zh-CN" dirty="0" err="1"/>
              <a:t>ssh</a:t>
            </a:r>
            <a:r>
              <a:rPr lang="zh-CN" altLang="en-US" dirty="0"/>
              <a:t>服务端。</a:t>
            </a:r>
            <a:endParaRPr lang="en-US" altLang="zh-CN" dirty="0"/>
          </a:p>
          <a:p>
            <a:endParaRPr lang="en-US" altLang="zh-CN" dirty="0"/>
          </a:p>
          <a:p>
            <a:pPr marL="285750" indent="-285750">
              <a:buFont typeface="Arial" panose="020B0604020202020204" pitchFamily="34" charset="0"/>
              <a:buChar char="•"/>
            </a:pPr>
            <a:r>
              <a:rPr lang="zh-CN" altLang="en-US" dirty="0"/>
              <a:t>运行</a:t>
            </a:r>
            <a:r>
              <a:rPr lang="en-US" altLang="zh-CN" dirty="0" err="1"/>
              <a:t>ip</a:t>
            </a:r>
            <a:r>
              <a:rPr lang="en-US" altLang="zh-CN" dirty="0"/>
              <a:t> </a:t>
            </a:r>
            <a:r>
              <a:rPr lang="en-US" altLang="zh-CN" dirty="0" err="1"/>
              <a:t>addr</a:t>
            </a:r>
            <a:r>
              <a:rPr lang="zh-CN" altLang="en-US" dirty="0"/>
              <a:t>查看</a:t>
            </a:r>
            <a:r>
              <a:rPr lang="en-US" altLang="zh-CN" dirty="0"/>
              <a:t>IPv4</a:t>
            </a:r>
            <a:r>
              <a:rPr lang="zh-CN" altLang="en-US" dirty="0"/>
              <a:t>的地址，并配置</a:t>
            </a:r>
            <a:r>
              <a:rPr lang="en-US" altLang="zh-CN" dirty="0"/>
              <a:t>putty</a:t>
            </a:r>
            <a:r>
              <a:rPr lang="zh-CN" altLang="en-US" dirty="0"/>
              <a:t>的</a:t>
            </a:r>
            <a:r>
              <a:rPr lang="en-US" altLang="zh-CN" dirty="0"/>
              <a:t>host</a:t>
            </a:r>
            <a:r>
              <a:rPr lang="zh-CN" altLang="en-US" dirty="0"/>
              <a:t>，端口默认是</a:t>
            </a:r>
            <a:r>
              <a:rPr lang="en-US" altLang="zh-CN" dirty="0"/>
              <a:t>22</a:t>
            </a:r>
            <a:r>
              <a:rPr lang="zh-CN" altLang="en-US" dirty="0"/>
              <a:t>，因为</a:t>
            </a:r>
            <a:r>
              <a:rPr lang="en-US" altLang="zh-CN" dirty="0" err="1"/>
              <a:t>ssh</a:t>
            </a:r>
            <a:r>
              <a:rPr lang="zh-CN" altLang="en-US" dirty="0"/>
              <a:t>协议默认监听</a:t>
            </a:r>
            <a:r>
              <a:rPr lang="en-US" altLang="zh-CN" dirty="0"/>
              <a:t>22</a:t>
            </a:r>
            <a:r>
              <a:rPr lang="zh-CN" altLang="en-US" dirty="0"/>
              <a:t>端口。</a:t>
            </a:r>
            <a:endParaRPr lang="en-US" altLang="zh-CN" dirty="0"/>
          </a:p>
          <a:p>
            <a:endParaRPr lang="zh-CN" altLang="en-US" dirty="0"/>
          </a:p>
        </p:txBody>
      </p:sp>
    </p:spTree>
    <p:extLst>
      <p:ext uri="{BB962C8B-B14F-4D97-AF65-F5344CB8AC3E}">
        <p14:creationId xmlns:p14="http://schemas.microsoft.com/office/powerpoint/2010/main" val="329756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使用</a:t>
            </a:r>
            <a:r>
              <a:rPr lang="en-US" altLang="zh-CN" dirty="0"/>
              <a:t>putty</a:t>
            </a:r>
            <a:r>
              <a:rPr lang="zh-CN" altLang="en-US" dirty="0"/>
              <a:t>连接成功后</a:t>
            </a:r>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100" y="1639888"/>
            <a:ext cx="8153400" cy="5109561"/>
          </a:xfrm>
        </p:spPr>
      </p:pic>
    </p:spTree>
    <p:extLst>
      <p:ext uri="{BB962C8B-B14F-4D97-AF65-F5344CB8AC3E}">
        <p14:creationId xmlns:p14="http://schemas.microsoft.com/office/powerpoint/2010/main" val="3791576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关机和重启</a:t>
            </a:r>
          </a:p>
        </p:txBody>
      </p:sp>
      <p:sp>
        <p:nvSpPr>
          <p:cNvPr id="4" name="内容占位符 3"/>
          <p:cNvSpPr>
            <a:spLocks noGrp="1"/>
          </p:cNvSpPr>
          <p:nvPr>
            <p:ph idx="1"/>
          </p:nvPr>
        </p:nvSpPr>
        <p:spPr/>
        <p:txBody>
          <a:bodyPr>
            <a:normAutofit lnSpcReduction="10000"/>
          </a:bodyPr>
          <a:lstStyle/>
          <a:p>
            <a:r>
              <a:rPr lang="en-US" altLang="zh-CN" sz="2000" dirty="0"/>
              <a:t>Windows</a:t>
            </a:r>
            <a:r>
              <a:rPr lang="zh-CN" altLang="en-US" sz="2000" dirty="0"/>
              <a:t>关机方式极其简单，但是也隐藏了内部细节。</a:t>
            </a:r>
            <a:endParaRPr lang="en-US" altLang="zh-CN" sz="2000" dirty="0"/>
          </a:p>
          <a:p>
            <a:r>
              <a:rPr lang="en-US" altLang="zh-CN" sz="2000" dirty="0"/>
              <a:t>Linux</a:t>
            </a:r>
            <a:r>
              <a:rPr lang="zh-CN" altLang="en-US" sz="2000" dirty="0"/>
              <a:t>上使用</a:t>
            </a:r>
            <a:r>
              <a:rPr lang="en-US" altLang="zh-CN" sz="2000" dirty="0"/>
              <a:t>shutdown</a:t>
            </a:r>
            <a:r>
              <a:rPr lang="zh-CN" altLang="en-US" sz="2000" dirty="0"/>
              <a:t>命令进行关机重启，定时关机等操作。</a:t>
            </a:r>
            <a:endParaRPr lang="en-US" altLang="zh-CN" sz="2000" dirty="0"/>
          </a:p>
          <a:p>
            <a:r>
              <a:rPr lang="zh-CN" altLang="en-US" sz="2000" dirty="0"/>
              <a:t>实际上</a:t>
            </a:r>
            <a:r>
              <a:rPr lang="en-US" altLang="zh-CN" sz="2000" dirty="0"/>
              <a:t>Windows</a:t>
            </a:r>
            <a:r>
              <a:rPr lang="zh-CN" altLang="en-US" sz="2000" dirty="0"/>
              <a:t>启动</a:t>
            </a:r>
            <a:r>
              <a:rPr lang="en-US" altLang="zh-CN" sz="2000" dirty="0" err="1"/>
              <a:t>cmd</a:t>
            </a:r>
            <a:r>
              <a:rPr lang="zh-CN" altLang="en-US" sz="2000" dirty="0"/>
              <a:t>或者是</a:t>
            </a:r>
            <a:r>
              <a:rPr lang="en-US" altLang="zh-CN" sz="2000" dirty="0"/>
              <a:t>PowerShell</a:t>
            </a:r>
            <a:r>
              <a:rPr lang="zh-CN" altLang="en-US" sz="2000" dirty="0"/>
              <a:t>运行</a:t>
            </a:r>
            <a:r>
              <a:rPr lang="en-US" altLang="zh-CN" sz="2000" dirty="0"/>
              <a:t>shutdown</a:t>
            </a:r>
            <a:r>
              <a:rPr lang="zh-CN" altLang="en-US" sz="2000" dirty="0"/>
              <a:t>也是可以的，当点击关机的时候调用的就是</a:t>
            </a:r>
            <a:r>
              <a:rPr lang="en-US" altLang="zh-CN" sz="2000" dirty="0"/>
              <a:t>shutdown</a:t>
            </a:r>
            <a:r>
              <a:rPr lang="zh-CN" altLang="en-US" sz="2000" dirty="0"/>
              <a:t>。</a:t>
            </a:r>
            <a:endParaRPr lang="en-US" altLang="zh-CN" sz="2000" dirty="0"/>
          </a:p>
          <a:p>
            <a:r>
              <a:rPr lang="en-US" altLang="zh-CN" sz="2000" dirty="0"/>
              <a:t>Linux</a:t>
            </a:r>
            <a:r>
              <a:rPr lang="zh-CN" altLang="en-US" sz="2000" dirty="0"/>
              <a:t>上还有一个</a:t>
            </a:r>
            <a:r>
              <a:rPr lang="en-US" altLang="zh-CN" sz="2000" dirty="0" err="1"/>
              <a:t>init</a:t>
            </a:r>
            <a:r>
              <a:rPr lang="zh-CN" altLang="en-US" sz="2000" dirty="0"/>
              <a:t>程序控制运行级别，</a:t>
            </a:r>
            <a:r>
              <a:rPr lang="en-US" altLang="zh-CN" sz="2000" dirty="0"/>
              <a:t>Linux</a:t>
            </a:r>
            <a:r>
              <a:rPr lang="zh-CN" altLang="en-US" sz="2000" dirty="0"/>
              <a:t>有几个运行级别：</a:t>
            </a:r>
            <a:endParaRPr lang="en-US" altLang="zh-CN" sz="2000" dirty="0"/>
          </a:p>
          <a:p>
            <a:pPr marL="457200" lvl="1" indent="0">
              <a:buNone/>
            </a:pPr>
            <a:r>
              <a:rPr lang="en-US" altLang="zh-CN" sz="1600" dirty="0"/>
              <a:t>0</a:t>
            </a:r>
            <a:r>
              <a:rPr lang="zh-CN" altLang="en-US" sz="1600" dirty="0"/>
              <a:t>：关机</a:t>
            </a:r>
            <a:endParaRPr lang="en-US" altLang="zh-CN" sz="1600" dirty="0"/>
          </a:p>
          <a:p>
            <a:pPr marL="457200" lvl="1" indent="0">
              <a:buNone/>
            </a:pPr>
            <a:r>
              <a:rPr lang="en-US" altLang="zh-CN" sz="1600" dirty="0"/>
              <a:t>1</a:t>
            </a:r>
            <a:r>
              <a:rPr lang="zh-CN" altLang="en-US" sz="1600" dirty="0"/>
              <a:t>：单用户</a:t>
            </a:r>
            <a:r>
              <a:rPr lang="en-US" altLang="zh-CN" sz="1600" dirty="0"/>
              <a:t>root</a:t>
            </a:r>
            <a:r>
              <a:rPr lang="zh-CN" altLang="en-US" sz="1600" dirty="0"/>
              <a:t>登录，不能联网，类似于</a:t>
            </a:r>
            <a:r>
              <a:rPr lang="en-US" altLang="zh-CN" sz="1600" dirty="0"/>
              <a:t>Windows</a:t>
            </a:r>
            <a:r>
              <a:rPr lang="zh-CN" altLang="en-US" sz="1600" dirty="0"/>
              <a:t>进入安全模式</a:t>
            </a:r>
            <a:endParaRPr lang="en-US" altLang="zh-CN" sz="1600" dirty="0"/>
          </a:p>
          <a:p>
            <a:pPr marL="457200" lvl="1" indent="0">
              <a:buNone/>
            </a:pPr>
            <a:r>
              <a:rPr lang="en-US" altLang="zh-CN" sz="1600" dirty="0"/>
              <a:t>2</a:t>
            </a:r>
            <a:r>
              <a:rPr lang="zh-CN" altLang="en-US" sz="1600" dirty="0"/>
              <a:t>：多用户模式，不支持</a:t>
            </a:r>
            <a:r>
              <a:rPr lang="en-US" altLang="zh-CN" sz="1600" dirty="0"/>
              <a:t>NFS</a:t>
            </a:r>
          </a:p>
          <a:p>
            <a:pPr marL="457200" lvl="1" indent="0">
              <a:buNone/>
            </a:pPr>
            <a:r>
              <a:rPr lang="en-US" altLang="zh-CN" sz="1600" dirty="0"/>
              <a:t>3</a:t>
            </a:r>
            <a:r>
              <a:rPr lang="zh-CN" altLang="en-US" sz="1600" dirty="0"/>
              <a:t>：多用户模式，支持</a:t>
            </a:r>
            <a:r>
              <a:rPr lang="en-US" altLang="zh-CN" sz="1600" dirty="0"/>
              <a:t>NFS</a:t>
            </a:r>
          </a:p>
          <a:p>
            <a:pPr marL="457200" lvl="1" indent="0">
              <a:buNone/>
            </a:pPr>
            <a:r>
              <a:rPr lang="en-US" altLang="zh-CN" sz="1600" dirty="0"/>
              <a:t>4</a:t>
            </a:r>
            <a:r>
              <a:rPr lang="zh-CN" altLang="en-US" sz="1600" dirty="0"/>
              <a:t>：用户可自定义，系统未使用</a:t>
            </a:r>
            <a:endParaRPr lang="en-US" altLang="zh-CN" sz="1600" dirty="0"/>
          </a:p>
          <a:p>
            <a:pPr marL="457200" lvl="1" indent="0">
              <a:buNone/>
            </a:pPr>
            <a:r>
              <a:rPr lang="en-US" altLang="zh-CN" sz="1600" dirty="0"/>
              <a:t>5</a:t>
            </a:r>
            <a:r>
              <a:rPr lang="zh-CN" altLang="en-US" sz="1600" dirty="0"/>
              <a:t>：桌面环境</a:t>
            </a:r>
            <a:endParaRPr lang="en-US" altLang="zh-CN" sz="1600" dirty="0"/>
          </a:p>
          <a:p>
            <a:pPr marL="457200" lvl="1" indent="0">
              <a:buNone/>
            </a:pPr>
            <a:r>
              <a:rPr lang="en-US" altLang="zh-CN" sz="1600" dirty="0"/>
              <a:t>6</a:t>
            </a:r>
            <a:r>
              <a:rPr lang="zh-CN" altLang="en-US" sz="1600" dirty="0"/>
              <a:t>：重启</a:t>
            </a:r>
            <a:endParaRPr lang="en-US" altLang="zh-CN" sz="1600" dirty="0"/>
          </a:p>
          <a:p>
            <a:r>
              <a:rPr lang="zh-CN" altLang="en-US" sz="2000" dirty="0"/>
              <a:t>不要直接运行</a:t>
            </a:r>
            <a:r>
              <a:rPr lang="en-US" altLang="zh-CN" sz="2000" dirty="0" err="1"/>
              <a:t>sudo</a:t>
            </a:r>
            <a:r>
              <a:rPr lang="en-US" altLang="zh-CN" sz="2000" dirty="0"/>
              <a:t> </a:t>
            </a:r>
            <a:r>
              <a:rPr lang="en-US" altLang="zh-CN" sz="2000" dirty="0" err="1"/>
              <a:t>init</a:t>
            </a:r>
            <a:r>
              <a:rPr lang="en-US" altLang="zh-CN" sz="2000" dirty="0"/>
              <a:t> 0</a:t>
            </a:r>
            <a:r>
              <a:rPr lang="zh-CN" altLang="en-US" sz="2000" dirty="0"/>
              <a:t>，系统会直接关机，</a:t>
            </a:r>
            <a:r>
              <a:rPr lang="en-US" altLang="zh-CN" sz="2000" dirty="0"/>
              <a:t>shutdown</a:t>
            </a:r>
            <a:r>
              <a:rPr lang="zh-CN" altLang="en-US" sz="2000" dirty="0"/>
              <a:t>会做一些处理，包括退出正在运行的进程，保存一些数据等操作，然后调用</a:t>
            </a:r>
            <a:r>
              <a:rPr lang="en-US" altLang="zh-CN" sz="2000" dirty="0" err="1"/>
              <a:t>init</a:t>
            </a:r>
            <a:r>
              <a:rPr lang="en-US" altLang="zh-CN" sz="2000" dirty="0"/>
              <a:t> 0</a:t>
            </a:r>
            <a:r>
              <a:rPr lang="zh-CN" altLang="en-US" sz="2000" dirty="0"/>
              <a:t>。</a:t>
            </a:r>
            <a:endParaRPr lang="en-US" altLang="zh-CN" sz="2000" dirty="0"/>
          </a:p>
          <a:p>
            <a:r>
              <a:rPr lang="zh-CN" altLang="en-US" sz="2000" dirty="0"/>
              <a:t>关机：</a:t>
            </a:r>
            <a:r>
              <a:rPr lang="en-US" altLang="zh-CN" sz="2000" dirty="0" err="1"/>
              <a:t>sudo</a:t>
            </a:r>
            <a:r>
              <a:rPr lang="en-US" altLang="zh-CN" sz="2000" dirty="0"/>
              <a:t> shutdown –h now</a:t>
            </a:r>
            <a:r>
              <a:rPr lang="zh-CN" altLang="en-US" sz="2000" dirty="0"/>
              <a:t>；重启：</a:t>
            </a:r>
            <a:r>
              <a:rPr lang="en-US" altLang="zh-CN" sz="2000" dirty="0" err="1"/>
              <a:t>sudo</a:t>
            </a:r>
            <a:r>
              <a:rPr lang="en-US" altLang="zh-CN" sz="2000" dirty="0"/>
              <a:t> shutdown –r now</a:t>
            </a:r>
            <a:r>
              <a:rPr lang="zh-CN" altLang="en-US" sz="2000" dirty="0"/>
              <a:t>。</a:t>
            </a:r>
            <a:endParaRPr lang="en-US" altLang="zh-CN" sz="2000" dirty="0"/>
          </a:p>
        </p:txBody>
      </p:sp>
    </p:spTree>
    <p:extLst>
      <p:ext uri="{BB962C8B-B14F-4D97-AF65-F5344CB8AC3E}">
        <p14:creationId xmlns:p14="http://schemas.microsoft.com/office/powerpoint/2010/main" val="2458906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简要介绍</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Linux</a:t>
            </a:r>
            <a:r>
              <a:rPr lang="zh-CN" altLang="en-US" sz="2000" dirty="0"/>
              <a:t>是一个操作系统内核。</a:t>
            </a:r>
            <a:endParaRPr lang="en-US" altLang="zh-CN" sz="2000" dirty="0"/>
          </a:p>
          <a:p>
            <a:r>
              <a:rPr lang="en-US" altLang="zh-CN" sz="2000" dirty="0"/>
              <a:t>Linux</a:t>
            </a:r>
            <a:r>
              <a:rPr lang="zh-CN" altLang="en-US" sz="2000" dirty="0"/>
              <a:t>是单内核设计，而</a:t>
            </a:r>
            <a:r>
              <a:rPr lang="en-US" altLang="zh-CN" sz="2000" dirty="0"/>
              <a:t>Windows</a:t>
            </a:r>
            <a:r>
              <a:rPr lang="zh-CN" altLang="en-US" sz="2000" dirty="0"/>
              <a:t>操作系统是混合内核设计。</a:t>
            </a:r>
            <a:endParaRPr lang="en-US" altLang="zh-CN" sz="2000" dirty="0"/>
          </a:p>
          <a:p>
            <a:r>
              <a:rPr lang="en-US" altLang="zh-CN" sz="2000" dirty="0"/>
              <a:t>Linux</a:t>
            </a:r>
            <a:r>
              <a:rPr lang="zh-CN" altLang="en-US" sz="2000" dirty="0"/>
              <a:t>是开源的，发布于</a:t>
            </a:r>
            <a:r>
              <a:rPr lang="en-US" altLang="zh-CN" sz="2000" dirty="0"/>
              <a:t>GPL</a:t>
            </a:r>
            <a:r>
              <a:rPr lang="zh-CN" altLang="en-US" sz="2000" dirty="0"/>
              <a:t>协议。</a:t>
            </a:r>
            <a:endParaRPr lang="en-US" altLang="zh-CN" sz="2000" dirty="0"/>
          </a:p>
          <a:p>
            <a:r>
              <a:rPr lang="zh-CN" altLang="en-US" sz="2000" dirty="0"/>
              <a:t>创始人是</a:t>
            </a:r>
            <a:r>
              <a:rPr lang="en-US" altLang="zh-CN" sz="2000" dirty="0"/>
              <a:t>Linus Torvalds</a:t>
            </a:r>
            <a:r>
              <a:rPr lang="zh-CN" altLang="en-US" sz="2000" dirty="0"/>
              <a:t>（林纳斯</a:t>
            </a:r>
            <a:r>
              <a:rPr lang="en-US" altLang="zh-CN" sz="2000" dirty="0"/>
              <a:t>·</a:t>
            </a:r>
            <a:r>
              <a:rPr lang="zh-CN" altLang="en-US" sz="2000" dirty="0"/>
              <a:t>托瓦兹）。</a:t>
            </a:r>
            <a:endParaRPr lang="en-US" altLang="zh-CN" sz="2000" dirty="0"/>
          </a:p>
          <a:p>
            <a:r>
              <a:rPr lang="zh-CN" altLang="en-US" sz="2000" dirty="0"/>
              <a:t>任何人都可以获取</a:t>
            </a:r>
            <a:r>
              <a:rPr lang="en-US" altLang="zh-CN" sz="2000" dirty="0"/>
              <a:t>Linux</a:t>
            </a:r>
            <a:r>
              <a:rPr lang="zh-CN" altLang="en-US" sz="2000" dirty="0"/>
              <a:t>内核源代码，并基于此内核制作发行自己的操作系统。</a:t>
            </a:r>
            <a:endParaRPr lang="en-US" altLang="zh-CN" sz="2000" dirty="0"/>
          </a:p>
          <a:p>
            <a:r>
              <a:rPr lang="en-US" altLang="zh-CN" sz="2000" dirty="0"/>
              <a:t>Linux</a:t>
            </a:r>
            <a:r>
              <a:rPr lang="zh-CN" altLang="en-US" sz="2000" dirty="0"/>
              <a:t>在云服务、嵌入式等领域应用广泛。</a:t>
            </a:r>
            <a:endParaRPr lang="en-US" altLang="zh-CN" sz="2000" dirty="0"/>
          </a:p>
          <a:p>
            <a:r>
              <a:rPr lang="zh-CN" altLang="en-US" sz="2000" dirty="0"/>
              <a:t>目前流行的</a:t>
            </a:r>
            <a:r>
              <a:rPr lang="en-US" altLang="zh-CN" sz="2000" dirty="0"/>
              <a:t>Android</a:t>
            </a:r>
            <a:r>
              <a:rPr lang="zh-CN" altLang="en-US" sz="2000" dirty="0"/>
              <a:t>手机系统就是</a:t>
            </a:r>
            <a:r>
              <a:rPr lang="en-US" altLang="zh-CN" sz="2000" dirty="0"/>
              <a:t>Linux </a:t>
            </a:r>
            <a:r>
              <a:rPr lang="zh-CN" altLang="en-US" sz="2000" dirty="0"/>
              <a:t>内核。</a:t>
            </a:r>
            <a:endParaRPr lang="en-US" altLang="zh-CN" sz="2000" dirty="0"/>
          </a:p>
          <a:p>
            <a:r>
              <a:rPr lang="en-US" altLang="zh-CN" sz="2000" dirty="0"/>
              <a:t>Linux</a:t>
            </a:r>
            <a:r>
              <a:rPr lang="zh-CN" altLang="en-US" sz="2000" dirty="0"/>
              <a:t>和</a:t>
            </a:r>
            <a:r>
              <a:rPr lang="en-US" altLang="zh-CN" sz="2000" dirty="0"/>
              <a:t>Unix</a:t>
            </a:r>
            <a:r>
              <a:rPr lang="zh-CN" altLang="en-US" sz="2000" dirty="0"/>
              <a:t>是不同的，但它们看起来很像，因为</a:t>
            </a:r>
            <a:r>
              <a:rPr lang="en-US" altLang="zh-CN" sz="2000" dirty="0"/>
              <a:t>Linux</a:t>
            </a:r>
            <a:r>
              <a:rPr lang="zh-CN" altLang="en-US" sz="2000" dirty="0"/>
              <a:t>参考了</a:t>
            </a:r>
            <a:r>
              <a:rPr lang="en-US" altLang="zh-CN" sz="2000" dirty="0"/>
              <a:t>Unix</a:t>
            </a:r>
            <a:r>
              <a:rPr lang="zh-CN" altLang="en-US" sz="2000" dirty="0"/>
              <a:t>的设计。</a:t>
            </a:r>
            <a:endParaRPr lang="en-US" altLang="zh-CN" sz="2000" dirty="0"/>
          </a:p>
        </p:txBody>
      </p:sp>
    </p:spTree>
    <p:extLst>
      <p:ext uri="{BB962C8B-B14F-4D97-AF65-F5344CB8AC3E}">
        <p14:creationId xmlns:p14="http://schemas.microsoft.com/office/powerpoint/2010/main" val="389299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rmAutofit/>
          </a:bodyPr>
          <a:lstStyle/>
          <a:p>
            <a:pPr>
              <a:lnSpc>
                <a:spcPct val="100000"/>
              </a:lnSpc>
            </a:pPr>
            <a:r>
              <a:rPr lang="zh-CN" altLang="en-US" sz="1800" dirty="0"/>
              <a:t>说起</a:t>
            </a:r>
            <a:r>
              <a:rPr lang="en-US" altLang="zh-CN" sz="1800" dirty="0"/>
              <a:t>Linux</a:t>
            </a:r>
            <a:r>
              <a:rPr lang="zh-CN" altLang="en-US" sz="1800" dirty="0"/>
              <a:t>发展历史，首先要提到</a:t>
            </a:r>
            <a:r>
              <a:rPr lang="en-US" altLang="zh-CN" sz="1800" dirty="0"/>
              <a:t>C</a:t>
            </a:r>
            <a:r>
              <a:rPr lang="zh-CN" altLang="en-US" sz="1800" dirty="0"/>
              <a:t>语言和</a:t>
            </a:r>
            <a:r>
              <a:rPr lang="en-US" altLang="zh-CN" sz="1800" dirty="0"/>
              <a:t>UNIX</a:t>
            </a:r>
            <a:r>
              <a:rPr lang="zh-CN" altLang="en-US" sz="1800" dirty="0"/>
              <a:t>系统。</a:t>
            </a:r>
            <a:endParaRPr lang="en-US" altLang="zh-CN" sz="1800" dirty="0"/>
          </a:p>
          <a:p>
            <a:pPr>
              <a:lnSpc>
                <a:spcPct val="100000"/>
              </a:lnSpc>
            </a:pPr>
            <a:r>
              <a:rPr lang="en-US" altLang="zh-CN" sz="1800" dirty="0"/>
              <a:t>Unix</a:t>
            </a:r>
            <a:r>
              <a:rPr lang="zh-CN" altLang="en-US" sz="1800" dirty="0"/>
              <a:t>的父辈是</a:t>
            </a:r>
            <a:r>
              <a:rPr lang="en-US" altLang="zh-CN" sz="1800" dirty="0"/>
              <a:t>Multics</a:t>
            </a:r>
            <a:r>
              <a:rPr lang="zh-CN" altLang="en-US" sz="1800" dirty="0"/>
              <a:t>项目，该项目过于庞大复杂，最后以失败告终。</a:t>
            </a:r>
            <a:endParaRPr lang="en-US" altLang="zh-CN" sz="1800" dirty="0"/>
          </a:p>
          <a:p>
            <a:pPr>
              <a:lnSpc>
                <a:spcPct val="100000"/>
              </a:lnSpc>
            </a:pPr>
            <a:r>
              <a:rPr lang="en-US" altLang="zh-CN" sz="1800" dirty="0"/>
              <a:t>Unix</a:t>
            </a:r>
            <a:r>
              <a:rPr lang="zh-CN" altLang="en-US" sz="1800" dirty="0"/>
              <a:t>最初诞生于</a:t>
            </a:r>
            <a:r>
              <a:rPr lang="en-US" altLang="zh-CN" sz="1800" dirty="0"/>
              <a:t>1969</a:t>
            </a:r>
            <a:r>
              <a:rPr lang="zh-CN" altLang="en-US" sz="1800" dirty="0"/>
              <a:t>年的贝尔实验室，</a:t>
            </a:r>
            <a:r>
              <a:rPr lang="en-US" altLang="zh-CN" sz="1800" dirty="0"/>
              <a:t>Ken Thompson</a:t>
            </a:r>
            <a:r>
              <a:rPr lang="zh-CN" altLang="en-US" sz="1800" dirty="0"/>
              <a:t>参与了</a:t>
            </a:r>
            <a:r>
              <a:rPr lang="en-US" altLang="zh-CN" sz="1800" dirty="0"/>
              <a:t>Multics</a:t>
            </a:r>
            <a:r>
              <a:rPr lang="zh-CN" altLang="en-US" sz="1800" dirty="0"/>
              <a:t>项目，后来他开始考虑自己重写一个操作系统。</a:t>
            </a:r>
            <a:endParaRPr lang="en-US" altLang="zh-CN" sz="1800" dirty="0"/>
          </a:p>
          <a:p>
            <a:pPr>
              <a:lnSpc>
                <a:spcPct val="100000"/>
              </a:lnSpc>
            </a:pPr>
            <a:r>
              <a:rPr lang="en-US" altLang="zh-CN" sz="1800" dirty="0"/>
              <a:t>Ken Thompson</a:t>
            </a:r>
            <a:r>
              <a:rPr lang="zh-CN" altLang="en-US" sz="1800" dirty="0"/>
              <a:t>自己编写了一个‘星际旅行’的游戏，但是在</a:t>
            </a:r>
            <a:r>
              <a:rPr lang="en-US" altLang="zh-CN" sz="1800" dirty="0"/>
              <a:t>GE-635</a:t>
            </a:r>
            <a:r>
              <a:rPr lang="zh-CN" altLang="en-US" sz="1800" dirty="0"/>
              <a:t>机器上运行很慢。</a:t>
            </a:r>
            <a:endParaRPr lang="en-US" altLang="zh-CN" sz="1800" dirty="0"/>
          </a:p>
          <a:p>
            <a:pPr>
              <a:lnSpc>
                <a:spcPct val="100000"/>
              </a:lnSpc>
            </a:pPr>
            <a:r>
              <a:rPr lang="zh-CN" altLang="en-US" sz="1800" dirty="0"/>
              <a:t>当时有一台闲置的</a:t>
            </a:r>
            <a:r>
              <a:rPr lang="en-US" altLang="zh-CN" sz="1800" dirty="0"/>
              <a:t>PDP-7</a:t>
            </a:r>
            <a:r>
              <a:rPr lang="zh-CN" altLang="en-US" sz="1800" dirty="0"/>
              <a:t>主机，</a:t>
            </a:r>
            <a:r>
              <a:rPr lang="en-US" altLang="zh-CN" sz="1800" dirty="0"/>
              <a:t>Ken Thompson</a:t>
            </a:r>
            <a:r>
              <a:rPr lang="zh-CN" altLang="en-US" sz="1800" dirty="0"/>
              <a:t>和</a:t>
            </a:r>
            <a:r>
              <a:rPr lang="en-US" altLang="zh-CN" sz="1800" dirty="0" err="1"/>
              <a:t>Dernis</a:t>
            </a:r>
            <a:r>
              <a:rPr lang="en-US" altLang="zh-CN" sz="1800" dirty="0"/>
              <a:t> Ritchie</a:t>
            </a:r>
            <a:r>
              <a:rPr lang="zh-CN" altLang="en-US" sz="1800" dirty="0"/>
              <a:t>计划将这个游戏移植到这台机器上。</a:t>
            </a:r>
            <a:endParaRPr lang="en-US" altLang="zh-CN" sz="1800" dirty="0"/>
          </a:p>
          <a:p>
            <a:pPr>
              <a:lnSpc>
                <a:spcPct val="100000"/>
              </a:lnSpc>
            </a:pPr>
            <a:r>
              <a:rPr lang="zh-CN" altLang="en-US" sz="1800" dirty="0"/>
              <a:t>于是</a:t>
            </a:r>
            <a:r>
              <a:rPr lang="en-US" altLang="zh-CN" sz="1800" dirty="0"/>
              <a:t>Unix</a:t>
            </a:r>
            <a:r>
              <a:rPr lang="zh-CN" altLang="en-US" sz="1800" dirty="0"/>
              <a:t>诞生了。当时最强大的计算机的计算能力与内存还不如现在的一部普通手机。所以，从一开始，</a:t>
            </a:r>
            <a:r>
              <a:rPr lang="en-US" altLang="zh-CN" sz="1800" dirty="0"/>
              <a:t>Unix</a:t>
            </a:r>
            <a:r>
              <a:rPr lang="zh-CN" altLang="en-US" sz="1800" dirty="0"/>
              <a:t>设计就保持了简洁高效，少说多做的风格。</a:t>
            </a:r>
            <a:endParaRPr lang="en-US" altLang="zh-CN" sz="1800" dirty="0"/>
          </a:p>
          <a:p>
            <a:pPr>
              <a:lnSpc>
                <a:spcPct val="100000"/>
              </a:lnSpc>
            </a:pPr>
            <a:r>
              <a:rPr lang="en-US" altLang="zh-CN" sz="1800" dirty="0"/>
              <a:t>Unix</a:t>
            </a:r>
            <a:r>
              <a:rPr lang="zh-CN" altLang="en-US" sz="1800" dirty="0"/>
              <a:t>最初的名称是</a:t>
            </a:r>
            <a:r>
              <a:rPr lang="en-US" altLang="zh-CN" sz="1800" dirty="0"/>
              <a:t>UNICS</a:t>
            </a:r>
            <a:r>
              <a:rPr lang="zh-CN" altLang="en-US" sz="1800" dirty="0"/>
              <a:t>，</a:t>
            </a:r>
            <a:r>
              <a:rPr lang="en-US" altLang="zh-CN" sz="1800" dirty="0"/>
              <a:t>1970</a:t>
            </a:r>
            <a:r>
              <a:rPr lang="zh-CN" altLang="en-US" sz="1800" dirty="0"/>
              <a:t>年才命名为</a:t>
            </a:r>
            <a:r>
              <a:rPr lang="en-US" altLang="zh-CN" sz="1800" dirty="0"/>
              <a:t>Unix</a:t>
            </a:r>
            <a:r>
              <a:rPr lang="zh-CN" altLang="en-US" sz="1800" dirty="0"/>
              <a:t>。</a:t>
            </a:r>
            <a:endParaRPr lang="en-US" altLang="zh-CN" sz="1800" dirty="0"/>
          </a:p>
          <a:p>
            <a:pPr>
              <a:lnSpc>
                <a:spcPct val="100000"/>
              </a:lnSpc>
            </a:pPr>
            <a:r>
              <a:rPr lang="zh-CN" altLang="en-US" sz="1800" dirty="0"/>
              <a:t>最初的</a:t>
            </a:r>
            <a:r>
              <a:rPr lang="en-US" altLang="zh-CN" sz="1800" dirty="0"/>
              <a:t>Unix</a:t>
            </a:r>
            <a:r>
              <a:rPr lang="zh-CN" altLang="en-US" sz="1800" dirty="0"/>
              <a:t>使用汇编语言编写，应用程序使用汇编与解释型语言</a:t>
            </a:r>
            <a:r>
              <a:rPr lang="en-US" altLang="zh-CN" sz="1800" dirty="0"/>
              <a:t>B</a:t>
            </a:r>
            <a:r>
              <a:rPr lang="zh-CN" altLang="en-US" sz="1800" dirty="0"/>
              <a:t>语言混合编写。</a:t>
            </a:r>
            <a:endParaRPr lang="en-US" altLang="zh-CN" sz="1800" dirty="0"/>
          </a:p>
          <a:p>
            <a:pPr>
              <a:lnSpc>
                <a:spcPct val="100000"/>
              </a:lnSpc>
            </a:pPr>
            <a:r>
              <a:rPr lang="en-US" altLang="zh-CN" sz="1800" dirty="0"/>
              <a:t>B</a:t>
            </a:r>
            <a:r>
              <a:rPr lang="zh-CN" altLang="en-US" sz="1800" dirty="0"/>
              <a:t>语言简单小巧，能够在</a:t>
            </a:r>
            <a:r>
              <a:rPr lang="en-US" altLang="zh-CN" sz="1800" dirty="0"/>
              <a:t>PDP-7</a:t>
            </a:r>
            <a:r>
              <a:rPr lang="zh-CN" altLang="en-US" sz="1800" dirty="0"/>
              <a:t>上运行，但是功能不够强大。</a:t>
            </a:r>
            <a:endParaRPr lang="en-US" altLang="zh-CN" sz="1800" dirty="0"/>
          </a:p>
          <a:p>
            <a:pPr>
              <a:lnSpc>
                <a:spcPct val="100000"/>
              </a:lnSpc>
            </a:pPr>
            <a:r>
              <a:rPr lang="en-US" altLang="zh-CN" sz="1800" dirty="0"/>
              <a:t>1971</a:t>
            </a:r>
            <a:r>
              <a:rPr lang="zh-CN" altLang="en-US" sz="1800" dirty="0"/>
              <a:t>年，</a:t>
            </a:r>
            <a:r>
              <a:rPr lang="en-US" altLang="zh-CN" sz="1800" dirty="0" err="1"/>
              <a:t>Dernis</a:t>
            </a:r>
            <a:r>
              <a:rPr lang="en-US" altLang="zh-CN" sz="1800" dirty="0"/>
              <a:t> Ritchie</a:t>
            </a:r>
            <a:r>
              <a:rPr lang="zh-CN" altLang="en-US" sz="1800" dirty="0"/>
              <a:t>在</a:t>
            </a:r>
            <a:r>
              <a:rPr lang="en-US" altLang="zh-CN" sz="1800" dirty="0"/>
              <a:t>B</a:t>
            </a:r>
            <a:r>
              <a:rPr lang="zh-CN" altLang="en-US" sz="1800" dirty="0"/>
              <a:t>语言基础上发明了</a:t>
            </a:r>
            <a:r>
              <a:rPr lang="en-US" altLang="zh-CN" sz="1800" dirty="0"/>
              <a:t>C</a:t>
            </a:r>
            <a:r>
              <a:rPr lang="zh-CN" altLang="en-US" sz="1800" dirty="0"/>
              <a:t>语言，并用</a:t>
            </a:r>
            <a:r>
              <a:rPr lang="en-US" altLang="zh-CN" sz="1800" dirty="0"/>
              <a:t>C</a:t>
            </a:r>
            <a:r>
              <a:rPr lang="zh-CN" altLang="en-US" sz="1800" dirty="0"/>
              <a:t>语言重写了</a:t>
            </a:r>
            <a:r>
              <a:rPr lang="en-US" altLang="zh-CN" sz="1800" dirty="0"/>
              <a:t>Unix</a:t>
            </a:r>
            <a:r>
              <a:rPr lang="zh-CN" altLang="en-US" sz="1800" dirty="0"/>
              <a:t>。</a:t>
            </a:r>
            <a:endParaRPr lang="en-US" altLang="zh-CN" sz="1800" dirty="0"/>
          </a:p>
          <a:p>
            <a:endParaRPr lang="en-US" altLang="zh-CN" sz="2000" dirty="0"/>
          </a:p>
        </p:txBody>
      </p:sp>
    </p:spTree>
    <p:extLst>
      <p:ext uri="{BB962C8B-B14F-4D97-AF65-F5344CB8AC3E}">
        <p14:creationId xmlns:p14="http://schemas.microsoft.com/office/powerpoint/2010/main" val="128395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1800" dirty="0"/>
              <a:t>那时候个人计算机还没有兴起，能用上</a:t>
            </a:r>
            <a:r>
              <a:rPr lang="en-US" altLang="zh-CN" sz="1800" dirty="0"/>
              <a:t>Unix</a:t>
            </a:r>
            <a:r>
              <a:rPr lang="zh-CN" altLang="en-US" sz="1800" dirty="0"/>
              <a:t>的都是大学，政府机构，公司等。</a:t>
            </a:r>
            <a:endParaRPr lang="en-US" altLang="zh-CN" sz="1800" dirty="0"/>
          </a:p>
          <a:p>
            <a:pPr>
              <a:lnSpc>
                <a:spcPct val="120000"/>
              </a:lnSpc>
            </a:pPr>
            <a:r>
              <a:rPr lang="zh-CN" altLang="en-US" sz="1800" dirty="0"/>
              <a:t>全球各个大学都想要亲身体验</a:t>
            </a:r>
            <a:r>
              <a:rPr lang="en-US" altLang="zh-CN" sz="1800" dirty="0"/>
              <a:t>Unix</a:t>
            </a:r>
            <a:r>
              <a:rPr lang="zh-CN" altLang="en-US" sz="1800" dirty="0"/>
              <a:t>，根据反垄断条例，</a:t>
            </a:r>
            <a:r>
              <a:rPr lang="en-US" altLang="zh-CN" sz="1800" dirty="0"/>
              <a:t>AT&amp;T</a:t>
            </a:r>
            <a:r>
              <a:rPr lang="zh-CN" altLang="en-US" sz="1800" dirty="0"/>
              <a:t>（贝尔实验室母公司）禁止进入计算机相关的商业领域，所以</a:t>
            </a:r>
            <a:r>
              <a:rPr lang="en-US" altLang="zh-CN" sz="1800" dirty="0"/>
              <a:t>Unix</a:t>
            </a:r>
            <a:r>
              <a:rPr lang="zh-CN" altLang="en-US" sz="1800" dirty="0"/>
              <a:t>不能被商业化。</a:t>
            </a:r>
            <a:endParaRPr lang="en-US" altLang="zh-CN" sz="1800" dirty="0"/>
          </a:p>
          <a:p>
            <a:pPr>
              <a:lnSpc>
                <a:spcPct val="120000"/>
              </a:lnSpc>
            </a:pPr>
            <a:r>
              <a:rPr lang="zh-CN" altLang="en-US" sz="1800" dirty="0"/>
              <a:t>之后，许多大学都对</a:t>
            </a:r>
            <a:r>
              <a:rPr lang="en-US" altLang="zh-CN" sz="1800" dirty="0"/>
              <a:t>Unix</a:t>
            </a:r>
            <a:r>
              <a:rPr lang="zh-CN" altLang="en-US" sz="1800" dirty="0"/>
              <a:t>做出了贡献，</a:t>
            </a:r>
            <a:r>
              <a:rPr lang="en-US" altLang="zh-CN" sz="1800" dirty="0"/>
              <a:t>1979</a:t>
            </a:r>
            <a:r>
              <a:rPr lang="zh-CN" altLang="en-US" sz="1800" dirty="0"/>
              <a:t>年贝尔实验室发布的</a:t>
            </a:r>
            <a:r>
              <a:rPr lang="en-US" altLang="zh-CN" sz="1800" dirty="0"/>
              <a:t>Unix V7</a:t>
            </a:r>
            <a:r>
              <a:rPr lang="zh-CN" altLang="en-US" sz="1800" dirty="0"/>
              <a:t>版本被现代</a:t>
            </a:r>
            <a:r>
              <a:rPr lang="en-US" altLang="zh-CN" sz="1800" dirty="0"/>
              <a:t>Unix</a:t>
            </a:r>
            <a:r>
              <a:rPr lang="zh-CN" altLang="en-US" sz="1800" dirty="0"/>
              <a:t>程序员公认的第一个完全意义上的</a:t>
            </a:r>
            <a:r>
              <a:rPr lang="en-US" altLang="zh-CN" sz="1800" dirty="0"/>
              <a:t>Unix</a:t>
            </a:r>
            <a:r>
              <a:rPr lang="zh-CN" altLang="en-US" sz="1800" dirty="0"/>
              <a:t>。</a:t>
            </a:r>
            <a:endParaRPr lang="en-US" altLang="zh-CN" sz="1800" dirty="0"/>
          </a:p>
          <a:p>
            <a:pPr>
              <a:lnSpc>
                <a:spcPct val="120000"/>
              </a:lnSpc>
            </a:pPr>
            <a:r>
              <a:rPr lang="en-US" altLang="zh-CN" sz="1800" dirty="0"/>
              <a:t>1977</a:t>
            </a:r>
            <a:r>
              <a:rPr lang="zh-CN" altLang="en-US" sz="1800" dirty="0"/>
              <a:t>年，伯克利毕业生</a:t>
            </a:r>
            <a:r>
              <a:rPr lang="en-US" altLang="zh-CN" sz="1800" dirty="0" err="1"/>
              <a:t>Bill·Joy</a:t>
            </a:r>
            <a:r>
              <a:rPr lang="zh-CN" altLang="en-US" sz="1800" dirty="0"/>
              <a:t>管理的实验室发布了</a:t>
            </a:r>
            <a:r>
              <a:rPr lang="en-US" altLang="zh-CN" sz="1800" dirty="0"/>
              <a:t>BSD</a:t>
            </a:r>
            <a:r>
              <a:rPr lang="zh-CN" altLang="en-US" sz="1800" dirty="0"/>
              <a:t>，和</a:t>
            </a:r>
            <a:r>
              <a:rPr lang="en-US" altLang="zh-CN" sz="1800" dirty="0"/>
              <a:t>Unix</a:t>
            </a:r>
            <a:r>
              <a:rPr lang="zh-CN" altLang="en-US" sz="1800" dirty="0"/>
              <a:t>共享代码和设计，之后创立了</a:t>
            </a:r>
            <a:r>
              <a:rPr lang="en-US" altLang="zh-CN" sz="1800" dirty="0"/>
              <a:t>Sun</a:t>
            </a:r>
            <a:r>
              <a:rPr lang="zh-CN" altLang="en-US" sz="1800" dirty="0"/>
              <a:t>微系统公司，但是随后会卷入无休止的争斗以及官司。</a:t>
            </a:r>
            <a:endParaRPr lang="en-US" altLang="zh-CN" sz="1800" dirty="0"/>
          </a:p>
          <a:p>
            <a:pPr>
              <a:lnSpc>
                <a:spcPct val="120000"/>
              </a:lnSpc>
            </a:pPr>
            <a:r>
              <a:rPr lang="en-US" altLang="zh-CN" sz="1800" dirty="0"/>
              <a:t>1983</a:t>
            </a:r>
            <a:r>
              <a:rPr lang="zh-CN" altLang="en-US" sz="1800" dirty="0"/>
              <a:t>年，贝尔实验室从</a:t>
            </a:r>
            <a:r>
              <a:rPr lang="en-US" altLang="zh-CN" sz="1800" dirty="0"/>
              <a:t>AT&amp;T</a:t>
            </a:r>
            <a:r>
              <a:rPr lang="zh-CN" altLang="en-US" sz="1800" dirty="0"/>
              <a:t>拆分出去，这使得</a:t>
            </a:r>
            <a:r>
              <a:rPr lang="en-US" altLang="zh-CN" sz="1800" dirty="0"/>
              <a:t>Unix</a:t>
            </a:r>
            <a:r>
              <a:rPr lang="zh-CN" altLang="en-US" sz="1800" dirty="0"/>
              <a:t>可以进行商业化。</a:t>
            </a:r>
            <a:endParaRPr lang="en-US" altLang="zh-CN" sz="1800" dirty="0"/>
          </a:p>
          <a:p>
            <a:pPr>
              <a:lnSpc>
                <a:spcPct val="120000"/>
              </a:lnSpc>
            </a:pPr>
            <a:r>
              <a:rPr lang="en-US" altLang="zh-CN" sz="1800" dirty="0"/>
              <a:t>Unix</a:t>
            </a:r>
            <a:r>
              <a:rPr lang="zh-CN" altLang="en-US" sz="1800" dirty="0"/>
              <a:t>商业化严重影响了其发展，而且大公司之间的对</a:t>
            </a:r>
            <a:r>
              <a:rPr lang="en-US" altLang="zh-CN" sz="1800" dirty="0"/>
              <a:t>Unix</a:t>
            </a:r>
            <a:r>
              <a:rPr lang="zh-CN" altLang="en-US" sz="1800" dirty="0"/>
              <a:t>系统接口的差异设计，使得</a:t>
            </a:r>
            <a:r>
              <a:rPr lang="en-US" altLang="zh-CN" sz="1800" dirty="0"/>
              <a:t>Unix</a:t>
            </a:r>
            <a:r>
              <a:rPr lang="zh-CN" altLang="en-US" sz="1800" dirty="0"/>
              <a:t>不再具有跨平台兼容，造成了市场分割。</a:t>
            </a:r>
            <a:endParaRPr lang="en-US" altLang="zh-CN" sz="1800" dirty="0"/>
          </a:p>
          <a:p>
            <a:pPr>
              <a:lnSpc>
                <a:spcPct val="120000"/>
              </a:lnSpc>
            </a:pPr>
            <a:r>
              <a:rPr lang="zh-CN" altLang="en-US" sz="1800" dirty="0"/>
              <a:t>之后的一段时间是黑暗的，各大公司的竞争，官司不断。而技术实现混乱不堪</a:t>
            </a:r>
            <a:r>
              <a:rPr lang="en-US" altLang="zh-CN" sz="1800" dirty="0"/>
              <a:t>······</a:t>
            </a:r>
            <a:r>
              <a:rPr lang="zh-CN" altLang="en-US" sz="1800" dirty="0"/>
              <a:t>，在很长一段时间内，并没有一个免费可用的操作系统，用户需要支付昂贵的费用获取难用的操作系统。</a:t>
            </a:r>
            <a:endParaRPr lang="en-US" altLang="zh-CN" sz="1800" dirty="0"/>
          </a:p>
        </p:txBody>
      </p:sp>
    </p:spTree>
    <p:extLst>
      <p:ext uri="{BB962C8B-B14F-4D97-AF65-F5344CB8AC3E}">
        <p14:creationId xmlns:p14="http://schemas.microsoft.com/office/powerpoint/2010/main" val="1692122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1800" dirty="0"/>
              <a:t>1985</a:t>
            </a:r>
            <a:r>
              <a:rPr lang="zh-CN" altLang="en-US" sz="1800" dirty="0"/>
              <a:t>年，</a:t>
            </a:r>
            <a:r>
              <a:rPr lang="en-US" altLang="zh-CN" sz="1800" dirty="0"/>
              <a:t>Richard Stallman</a:t>
            </a:r>
            <a:r>
              <a:rPr lang="zh-CN" altLang="en-US" sz="1800" dirty="0"/>
              <a:t>发表了</a:t>
            </a:r>
            <a:r>
              <a:rPr lang="en-US" altLang="zh-CN" sz="1800" dirty="0"/>
              <a:t>GNU</a:t>
            </a:r>
            <a:r>
              <a:rPr lang="zh-CN" altLang="en-US" sz="1800" dirty="0"/>
              <a:t>宣言，发起了自由软件基金会，当时并没有引起重视，然而不久就有很多软件加入</a:t>
            </a:r>
            <a:r>
              <a:rPr lang="en-US" altLang="zh-CN" sz="1800" dirty="0"/>
              <a:t>GNU</a:t>
            </a:r>
            <a:r>
              <a:rPr lang="zh-CN" altLang="en-US" sz="1800" dirty="0"/>
              <a:t>，</a:t>
            </a:r>
            <a:r>
              <a:rPr lang="en-US" altLang="zh-CN" sz="1800" dirty="0"/>
              <a:t>GNU</a:t>
            </a:r>
            <a:r>
              <a:rPr lang="zh-CN" altLang="en-US" sz="1800" dirty="0"/>
              <a:t>项目希望可以在</a:t>
            </a:r>
            <a:r>
              <a:rPr lang="en-US" altLang="zh-CN" sz="1800" dirty="0"/>
              <a:t>Intel</a:t>
            </a:r>
            <a:r>
              <a:rPr lang="zh-CN" altLang="en-US" sz="1800" dirty="0"/>
              <a:t>的</a:t>
            </a:r>
            <a:r>
              <a:rPr lang="en-US" altLang="zh-CN" sz="1800" dirty="0"/>
              <a:t>386</a:t>
            </a:r>
            <a:r>
              <a:rPr lang="zh-CN" altLang="en-US" sz="1800" dirty="0"/>
              <a:t>平台上实现开源的</a:t>
            </a:r>
            <a:r>
              <a:rPr lang="en-US" altLang="zh-CN" sz="1800" dirty="0"/>
              <a:t>Unix</a:t>
            </a:r>
            <a:r>
              <a:rPr lang="zh-CN" altLang="en-US" sz="1800" dirty="0"/>
              <a:t>系统。</a:t>
            </a:r>
            <a:endParaRPr lang="en-US" altLang="zh-CN" sz="1800" dirty="0"/>
          </a:p>
          <a:p>
            <a:pPr>
              <a:lnSpc>
                <a:spcPct val="120000"/>
              </a:lnSpc>
            </a:pPr>
            <a:r>
              <a:rPr lang="en-US" altLang="zh-CN" sz="1800" dirty="0"/>
              <a:t>1990</a:t>
            </a:r>
            <a:r>
              <a:rPr lang="zh-CN" altLang="en-US" sz="1800" dirty="0"/>
              <a:t>年，</a:t>
            </a:r>
            <a:r>
              <a:rPr lang="en-US" altLang="zh-CN" sz="1800" dirty="0" err="1"/>
              <a:t>William·Jolitz</a:t>
            </a:r>
            <a:r>
              <a:rPr lang="zh-CN" altLang="en-US" sz="1800" dirty="0"/>
              <a:t>把</a:t>
            </a:r>
            <a:r>
              <a:rPr lang="en-US" altLang="zh-CN" sz="1800" dirty="0"/>
              <a:t>BSD</a:t>
            </a:r>
            <a:r>
              <a:rPr lang="zh-CN" altLang="en-US" sz="1800" dirty="0"/>
              <a:t>移植到了</a:t>
            </a:r>
            <a:r>
              <a:rPr lang="en-US" altLang="zh-CN" sz="1800" dirty="0"/>
              <a:t>386</a:t>
            </a:r>
            <a:r>
              <a:rPr lang="zh-CN" altLang="en-US" sz="1800" dirty="0"/>
              <a:t>机器上，然而他在</a:t>
            </a:r>
            <a:r>
              <a:rPr lang="en-US" altLang="zh-CN" sz="1800" dirty="0"/>
              <a:t>1991</a:t>
            </a:r>
            <a:r>
              <a:rPr lang="zh-CN" altLang="en-US" sz="1800" dirty="0"/>
              <a:t>年底退出</a:t>
            </a:r>
            <a:r>
              <a:rPr lang="en-US" altLang="zh-CN" sz="1800" dirty="0"/>
              <a:t>386-BSD</a:t>
            </a:r>
            <a:r>
              <a:rPr lang="zh-CN" altLang="en-US" sz="1800" dirty="0"/>
              <a:t>项目，并毁掉了自己的成果，原因并不清楚，但是公认的一点是，他希望系统代码开源，当时项目企业赞助商选择了专有的授权模式，于是他怒了。</a:t>
            </a:r>
            <a:endParaRPr lang="en-US" altLang="zh-CN" sz="1800" dirty="0"/>
          </a:p>
          <a:p>
            <a:pPr>
              <a:lnSpc>
                <a:spcPct val="120000"/>
              </a:lnSpc>
            </a:pPr>
            <a:r>
              <a:rPr lang="en-US" altLang="zh-CN" sz="1800" dirty="0" err="1"/>
              <a:t>Linus·Torvalds</a:t>
            </a:r>
            <a:r>
              <a:rPr lang="zh-CN" altLang="en-US" sz="1800" dirty="0"/>
              <a:t>当时还是芬兰赫尔辛基大学的一名学生，为了能够更好的学习计算机知识，也加上自己的兴趣，他用自己的压岁钱和贷款买了一台</a:t>
            </a:r>
            <a:r>
              <a:rPr lang="en-US" altLang="zh-CN" sz="1800" dirty="0"/>
              <a:t>386</a:t>
            </a:r>
            <a:r>
              <a:rPr lang="zh-CN" altLang="en-US" sz="1800" dirty="0"/>
              <a:t>兼容的电脑，并从美国邮购了一套</a:t>
            </a:r>
            <a:r>
              <a:rPr lang="en-US" altLang="zh-CN" sz="1800" dirty="0" err="1"/>
              <a:t>Minix</a:t>
            </a:r>
            <a:r>
              <a:rPr lang="zh-CN" altLang="en-US" sz="1800" dirty="0"/>
              <a:t>系统源代码。（</a:t>
            </a:r>
            <a:r>
              <a:rPr lang="en-US" altLang="zh-CN" sz="1800" dirty="0" err="1"/>
              <a:t>Minix</a:t>
            </a:r>
            <a:r>
              <a:rPr lang="zh-CN" altLang="en-US" sz="1800" dirty="0"/>
              <a:t>是荷兰大学教授</a:t>
            </a:r>
            <a:r>
              <a:rPr lang="en-US" altLang="zh-CN" sz="1800" dirty="0"/>
              <a:t>Andrew S. Tanenbaum</a:t>
            </a:r>
            <a:r>
              <a:rPr lang="zh-CN" altLang="en-US" sz="1800" dirty="0"/>
              <a:t>为了教学开发的一个非常简单的操作系统。）</a:t>
            </a:r>
            <a:endParaRPr lang="en-US" altLang="zh-CN" sz="1800" dirty="0"/>
          </a:p>
          <a:p>
            <a:pPr>
              <a:lnSpc>
                <a:spcPct val="120000"/>
              </a:lnSpc>
            </a:pPr>
            <a:r>
              <a:rPr lang="zh-CN" altLang="en-US" sz="1800" dirty="0"/>
              <a:t>也许一开始</a:t>
            </a:r>
            <a:r>
              <a:rPr lang="en-US" altLang="zh-CN" sz="1800" dirty="0"/>
              <a:t>Linus</a:t>
            </a:r>
            <a:r>
              <a:rPr lang="zh-CN" altLang="en-US" sz="1800" dirty="0"/>
              <a:t>只是想学习操作系统和硬件的知识，但是慢慢的，他的目的开始转变，想要自己实现一个操作系统，据他回忆说，当时他并不知道有</a:t>
            </a:r>
            <a:r>
              <a:rPr lang="en-US" altLang="zh-CN" sz="1800" dirty="0"/>
              <a:t>BSD</a:t>
            </a:r>
            <a:r>
              <a:rPr lang="zh-CN" altLang="en-US" sz="1800" dirty="0"/>
              <a:t>项目，否则他就加入</a:t>
            </a:r>
            <a:r>
              <a:rPr lang="en-US" altLang="zh-CN" sz="1800" dirty="0"/>
              <a:t>BSD</a:t>
            </a:r>
            <a:r>
              <a:rPr lang="zh-CN" altLang="en-US" sz="1800" dirty="0"/>
              <a:t>项目了，而且当时没有免费好用的操作系统。</a:t>
            </a:r>
            <a:endParaRPr lang="en-US" altLang="zh-CN" sz="1800" dirty="0"/>
          </a:p>
          <a:p>
            <a:pPr>
              <a:lnSpc>
                <a:spcPct val="120000"/>
              </a:lnSpc>
            </a:pPr>
            <a:r>
              <a:rPr lang="zh-CN" altLang="en-US" sz="1800" dirty="0"/>
              <a:t>综合这些因素，促成了</a:t>
            </a:r>
            <a:r>
              <a:rPr lang="en-US" altLang="zh-CN" sz="1800" dirty="0"/>
              <a:t>Linux</a:t>
            </a:r>
            <a:r>
              <a:rPr lang="zh-CN" altLang="en-US" sz="1800" dirty="0"/>
              <a:t>的诞生，一开始，</a:t>
            </a:r>
            <a:r>
              <a:rPr lang="en-US" altLang="zh-CN" sz="1800" dirty="0"/>
              <a:t>Linus</a:t>
            </a:r>
            <a:r>
              <a:rPr lang="zh-CN" altLang="en-US" sz="1800" dirty="0"/>
              <a:t>就考虑</a:t>
            </a:r>
            <a:r>
              <a:rPr lang="en-US" altLang="zh-CN" sz="1800" dirty="0"/>
              <a:t>Linux</a:t>
            </a:r>
            <a:r>
              <a:rPr lang="zh-CN" altLang="en-US" sz="1800" dirty="0"/>
              <a:t>支持</a:t>
            </a:r>
            <a:r>
              <a:rPr lang="en-US" altLang="zh-CN" sz="1800" dirty="0"/>
              <a:t>POSIX</a:t>
            </a:r>
            <a:r>
              <a:rPr lang="zh-CN" altLang="en-US" sz="1800" dirty="0"/>
              <a:t>（</a:t>
            </a:r>
            <a:r>
              <a:rPr lang="en-US" altLang="zh-CN" sz="1800" dirty="0"/>
              <a:t>Portable Operating System Interface for Computing Systems</a:t>
            </a:r>
            <a:r>
              <a:rPr lang="zh-CN" altLang="en-US" sz="1800" dirty="0"/>
              <a:t>）标准。</a:t>
            </a:r>
            <a:endParaRPr lang="en-US" altLang="zh-CN" sz="1800" dirty="0"/>
          </a:p>
        </p:txBody>
      </p:sp>
    </p:spTree>
    <p:extLst>
      <p:ext uri="{BB962C8B-B14F-4D97-AF65-F5344CB8AC3E}">
        <p14:creationId xmlns:p14="http://schemas.microsoft.com/office/powerpoint/2010/main" val="614293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1800" dirty="0"/>
              <a:t>POSIX</a:t>
            </a:r>
            <a:r>
              <a:rPr lang="zh-CN" altLang="en-US" sz="1800" dirty="0"/>
              <a:t>标准是基于现有的</a:t>
            </a:r>
            <a:r>
              <a:rPr lang="en-US" altLang="zh-CN" sz="1800" dirty="0"/>
              <a:t>UNIX </a:t>
            </a:r>
            <a:r>
              <a:rPr lang="zh-CN" altLang="en-US" sz="1800" dirty="0"/>
              <a:t>实践和经验，描述了操作系统的调用服务接口。用于保证编制的应用程序可以在源代码一级上在多种操作系统上移植和运行。而且</a:t>
            </a:r>
            <a:r>
              <a:rPr lang="en-US" altLang="zh-CN" sz="1800" dirty="0"/>
              <a:t>Linus</a:t>
            </a:r>
            <a:r>
              <a:rPr lang="zh-CN" altLang="en-US" sz="1800" dirty="0"/>
              <a:t>在设计上参考了</a:t>
            </a:r>
            <a:r>
              <a:rPr lang="en-US" altLang="zh-CN" sz="1800" dirty="0"/>
              <a:t>《Unix</a:t>
            </a:r>
            <a:r>
              <a:rPr lang="zh-CN" altLang="en-US" sz="1800" dirty="0"/>
              <a:t>系统设计</a:t>
            </a:r>
            <a:r>
              <a:rPr lang="en-US" altLang="zh-CN" sz="1800" dirty="0"/>
              <a:t>》</a:t>
            </a:r>
            <a:r>
              <a:rPr lang="zh-CN" altLang="en-US" sz="1800" dirty="0"/>
              <a:t>。因此，</a:t>
            </a:r>
            <a:r>
              <a:rPr lang="en-US" altLang="zh-CN" sz="1800" dirty="0"/>
              <a:t>Linux</a:t>
            </a:r>
            <a:r>
              <a:rPr lang="zh-CN" altLang="en-US" sz="1800" dirty="0"/>
              <a:t>很多系统调用接口和</a:t>
            </a:r>
            <a:r>
              <a:rPr lang="en-US" altLang="zh-CN" sz="1800" dirty="0"/>
              <a:t>Unix</a:t>
            </a:r>
            <a:r>
              <a:rPr lang="zh-CN" altLang="en-US" sz="1800" dirty="0"/>
              <a:t>是相同的或是很相似。</a:t>
            </a:r>
            <a:endParaRPr lang="en-US" altLang="zh-CN" sz="1800" dirty="0"/>
          </a:p>
          <a:p>
            <a:pPr>
              <a:lnSpc>
                <a:spcPct val="120000"/>
              </a:lnSpc>
            </a:pPr>
            <a:r>
              <a:rPr lang="zh-CN" altLang="en-US" sz="1800" dirty="0"/>
              <a:t>从</a:t>
            </a:r>
            <a:r>
              <a:rPr lang="en-US" altLang="zh-CN" sz="1800" dirty="0"/>
              <a:t>1991</a:t>
            </a:r>
            <a:r>
              <a:rPr lang="zh-CN" altLang="en-US" sz="1800" dirty="0"/>
              <a:t>年</a:t>
            </a:r>
            <a:r>
              <a:rPr lang="en-US" altLang="zh-CN" sz="1800" dirty="0"/>
              <a:t>4</a:t>
            </a:r>
            <a:r>
              <a:rPr lang="zh-CN" altLang="en-US" sz="1800" dirty="0"/>
              <a:t>月开始，</a:t>
            </a:r>
            <a:r>
              <a:rPr lang="en-US" altLang="zh-CN" sz="1800" dirty="0"/>
              <a:t>Linus</a:t>
            </a:r>
            <a:r>
              <a:rPr lang="zh-CN" altLang="en-US" sz="1800" dirty="0"/>
              <a:t>几乎全部时间研究</a:t>
            </a:r>
            <a:r>
              <a:rPr lang="en-US" altLang="zh-CN" sz="1800" dirty="0" err="1"/>
              <a:t>Minix</a:t>
            </a:r>
            <a:r>
              <a:rPr lang="zh-CN" altLang="en-US" sz="1800" dirty="0"/>
              <a:t>源代码，并且开始移植</a:t>
            </a:r>
            <a:r>
              <a:rPr lang="en-US" altLang="zh-CN" sz="1800" dirty="0"/>
              <a:t>gnu</a:t>
            </a:r>
            <a:r>
              <a:rPr lang="zh-CN" altLang="en-US" sz="1800" dirty="0"/>
              <a:t>软件。</a:t>
            </a:r>
            <a:endParaRPr lang="en-US" altLang="zh-CN" sz="1800" dirty="0"/>
          </a:p>
          <a:p>
            <a:pPr>
              <a:lnSpc>
                <a:spcPct val="120000"/>
              </a:lnSpc>
            </a:pPr>
            <a:r>
              <a:rPr lang="en-US" altLang="zh-CN" sz="1800" dirty="0"/>
              <a:t>1991</a:t>
            </a:r>
            <a:r>
              <a:rPr lang="zh-CN" altLang="en-US" sz="1800" dirty="0"/>
              <a:t>年</a:t>
            </a:r>
            <a:r>
              <a:rPr lang="en-US" altLang="zh-CN" sz="1800" dirty="0"/>
              <a:t>8</a:t>
            </a:r>
            <a:r>
              <a:rPr lang="zh-CN" altLang="en-US" sz="1800" dirty="0"/>
              <a:t>月</a:t>
            </a:r>
            <a:r>
              <a:rPr lang="en-US" altLang="zh-CN" sz="1800" dirty="0"/>
              <a:t>25</a:t>
            </a:r>
            <a:r>
              <a:rPr lang="zh-CN" altLang="en-US" sz="1800" dirty="0"/>
              <a:t>号，</a:t>
            </a:r>
            <a:r>
              <a:rPr lang="en-US" altLang="zh-CN" sz="1800" dirty="0"/>
              <a:t>Linus</a:t>
            </a:r>
            <a:r>
              <a:rPr lang="zh-CN" altLang="en-US" sz="1800" dirty="0"/>
              <a:t>对外的消息透漏了他正在开发一个免费的操作系统，代码不会很大，也不会像</a:t>
            </a:r>
            <a:r>
              <a:rPr lang="en-US" altLang="zh-CN" sz="1800" dirty="0"/>
              <a:t>GNU</a:t>
            </a:r>
            <a:r>
              <a:rPr lang="zh-CN" altLang="en-US" sz="1800" dirty="0"/>
              <a:t>那样专业，并且征求大家对</a:t>
            </a:r>
            <a:r>
              <a:rPr lang="en-US" altLang="zh-CN" sz="1800" dirty="0" err="1"/>
              <a:t>Minix</a:t>
            </a:r>
            <a:r>
              <a:rPr lang="zh-CN" altLang="en-US" sz="1800" dirty="0"/>
              <a:t>使用上的意见，用作自己设计</a:t>
            </a:r>
            <a:r>
              <a:rPr lang="en-US" altLang="zh-CN" sz="1800" dirty="0"/>
              <a:t>Linux</a:t>
            </a:r>
            <a:r>
              <a:rPr lang="zh-CN" altLang="en-US" sz="1800" dirty="0"/>
              <a:t>的参考。</a:t>
            </a:r>
            <a:endParaRPr lang="en-US" altLang="zh-CN" sz="1800" dirty="0"/>
          </a:p>
          <a:p>
            <a:pPr>
              <a:lnSpc>
                <a:spcPct val="120000"/>
              </a:lnSpc>
            </a:pPr>
            <a:r>
              <a:rPr lang="en-US" altLang="zh-CN" sz="1800" dirty="0"/>
              <a:t>1991</a:t>
            </a:r>
            <a:r>
              <a:rPr lang="zh-CN" altLang="en-US" sz="1800" dirty="0"/>
              <a:t>年</a:t>
            </a:r>
            <a:r>
              <a:rPr lang="en-US" altLang="zh-CN" sz="1800" dirty="0"/>
              <a:t>10</a:t>
            </a:r>
            <a:r>
              <a:rPr lang="zh-CN" altLang="en-US" sz="1800" dirty="0"/>
              <a:t>月</a:t>
            </a:r>
            <a:r>
              <a:rPr lang="en-US" altLang="zh-CN" sz="1800" dirty="0"/>
              <a:t>5</a:t>
            </a:r>
            <a:r>
              <a:rPr lang="zh-CN" altLang="en-US" sz="1800" dirty="0"/>
              <a:t>号，</a:t>
            </a:r>
            <a:r>
              <a:rPr lang="en-US" altLang="zh-CN" sz="1800" dirty="0"/>
              <a:t>Linus</a:t>
            </a:r>
            <a:r>
              <a:rPr lang="zh-CN" altLang="en-US" sz="1800" dirty="0"/>
              <a:t>正式宣布，</a:t>
            </a:r>
            <a:r>
              <a:rPr lang="en-US" altLang="zh-CN" sz="1800" dirty="0"/>
              <a:t>Linux</a:t>
            </a:r>
            <a:r>
              <a:rPr lang="zh-CN" altLang="en-US" sz="1800" dirty="0"/>
              <a:t>系统内核诞生。这个日子对</a:t>
            </a:r>
            <a:r>
              <a:rPr lang="en-US" altLang="zh-CN" sz="1800" dirty="0"/>
              <a:t>Linux</a:t>
            </a:r>
            <a:r>
              <a:rPr lang="zh-CN" altLang="en-US" sz="1800" dirty="0"/>
              <a:t>社区来说是很重要的。</a:t>
            </a:r>
            <a:endParaRPr lang="en-US" altLang="zh-CN" sz="1800" dirty="0"/>
          </a:p>
          <a:p>
            <a:pPr>
              <a:lnSpc>
                <a:spcPct val="120000"/>
              </a:lnSpc>
            </a:pPr>
            <a:r>
              <a:rPr lang="zh-CN" altLang="en-US" sz="1800" dirty="0"/>
              <a:t>自此以后，</a:t>
            </a:r>
            <a:r>
              <a:rPr lang="en-US" altLang="zh-CN" sz="1800" dirty="0"/>
              <a:t>Linux</a:t>
            </a:r>
            <a:r>
              <a:rPr lang="zh-CN" altLang="en-US" sz="1800" dirty="0"/>
              <a:t>得到了全世界范围内的志愿者的支持，大量黑客加入其中，帮助完善</a:t>
            </a:r>
            <a:r>
              <a:rPr lang="en-US" altLang="zh-CN" sz="1800" dirty="0"/>
              <a:t>Linux</a:t>
            </a:r>
            <a:r>
              <a:rPr lang="zh-CN" altLang="en-US" sz="1800" dirty="0"/>
              <a:t>。</a:t>
            </a:r>
            <a:endParaRPr lang="en-US" altLang="zh-CN" sz="1800" dirty="0"/>
          </a:p>
          <a:p>
            <a:pPr>
              <a:lnSpc>
                <a:spcPct val="120000"/>
              </a:lnSpc>
            </a:pPr>
            <a:r>
              <a:rPr lang="en-US" altLang="zh-CN" sz="1800" dirty="0"/>
              <a:t>1992</a:t>
            </a:r>
            <a:r>
              <a:rPr lang="zh-CN" altLang="en-US" sz="1800" dirty="0"/>
              <a:t>年</a:t>
            </a:r>
            <a:r>
              <a:rPr lang="en-US" altLang="zh-CN" sz="1800" dirty="0"/>
              <a:t>Linux</a:t>
            </a:r>
            <a:r>
              <a:rPr lang="zh-CN" altLang="en-US" sz="1800" dirty="0"/>
              <a:t>在</a:t>
            </a:r>
            <a:r>
              <a:rPr lang="en-US" altLang="zh-CN" sz="1800" dirty="0"/>
              <a:t>GPLv2</a:t>
            </a:r>
            <a:r>
              <a:rPr lang="zh-CN" altLang="en-US" sz="1800" dirty="0"/>
              <a:t>协议下发布了</a:t>
            </a:r>
            <a:r>
              <a:rPr lang="en-US" altLang="zh-CN" sz="1800" dirty="0"/>
              <a:t>0.12</a:t>
            </a:r>
            <a:r>
              <a:rPr lang="zh-CN" altLang="en-US" sz="1800" dirty="0"/>
              <a:t>版本。</a:t>
            </a:r>
            <a:r>
              <a:rPr lang="en-US" altLang="zh-CN" sz="1800" dirty="0"/>
              <a:t>Linux</a:t>
            </a:r>
            <a:r>
              <a:rPr lang="zh-CN" altLang="en-US" sz="1800" dirty="0"/>
              <a:t>是</a:t>
            </a:r>
            <a:r>
              <a:rPr lang="en-US" altLang="zh-CN" sz="1800" dirty="0"/>
              <a:t>GNU</a:t>
            </a:r>
            <a:r>
              <a:rPr lang="zh-CN" altLang="en-US" sz="1800" dirty="0"/>
              <a:t>的一部分，全称是</a:t>
            </a:r>
            <a:r>
              <a:rPr lang="en-US" altLang="zh-CN" sz="1800" dirty="0"/>
              <a:t>GNU/Linux</a:t>
            </a:r>
            <a:r>
              <a:rPr lang="zh-CN" altLang="en-US" sz="1800" dirty="0"/>
              <a:t>，大家都习惯称之为</a:t>
            </a:r>
            <a:r>
              <a:rPr lang="en-US" altLang="zh-CN" sz="1800" dirty="0"/>
              <a:t>Linux</a:t>
            </a:r>
            <a:r>
              <a:rPr lang="zh-CN" altLang="en-US" sz="1800" dirty="0"/>
              <a:t>。</a:t>
            </a:r>
            <a:endParaRPr lang="en-US" altLang="zh-CN" sz="1800" dirty="0"/>
          </a:p>
        </p:txBody>
      </p:sp>
    </p:spTree>
    <p:extLst>
      <p:ext uri="{BB962C8B-B14F-4D97-AF65-F5344CB8AC3E}">
        <p14:creationId xmlns:p14="http://schemas.microsoft.com/office/powerpoint/2010/main" val="485732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1800" dirty="0"/>
              <a:t>1992</a:t>
            </a:r>
            <a:r>
              <a:rPr lang="zh-CN" altLang="en-US" sz="1800" dirty="0"/>
              <a:t>年第一版的</a:t>
            </a:r>
            <a:r>
              <a:rPr lang="en-US" altLang="zh-CN" sz="1800" dirty="0" err="1"/>
              <a:t>Xfree</a:t>
            </a:r>
            <a:r>
              <a:rPr lang="zh-CN" altLang="en-US" sz="1800" dirty="0"/>
              <a:t>项目使得</a:t>
            </a:r>
            <a:r>
              <a:rPr lang="en-US" altLang="zh-CN" sz="1800" dirty="0"/>
              <a:t>Linux</a:t>
            </a:r>
            <a:r>
              <a:rPr lang="zh-CN" altLang="en-US" sz="1800" dirty="0"/>
              <a:t>以及</a:t>
            </a:r>
            <a:r>
              <a:rPr lang="en-US" altLang="zh-CN" sz="1800" dirty="0"/>
              <a:t>BSD</a:t>
            </a:r>
            <a:r>
              <a:rPr lang="zh-CN" altLang="en-US" sz="1800" dirty="0"/>
              <a:t>初步具备了图形界面，到</a:t>
            </a:r>
            <a:r>
              <a:rPr lang="en-US" altLang="zh-CN" sz="1800" dirty="0"/>
              <a:t>1993</a:t>
            </a:r>
            <a:r>
              <a:rPr lang="zh-CN" altLang="en-US" sz="1800" dirty="0"/>
              <a:t>年末，</a:t>
            </a:r>
            <a:r>
              <a:rPr lang="en-US" altLang="zh-CN" sz="1800" dirty="0"/>
              <a:t>Linux</a:t>
            </a:r>
            <a:r>
              <a:rPr lang="zh-CN" altLang="en-US" sz="1800" dirty="0"/>
              <a:t>已经具备了</a:t>
            </a:r>
            <a:r>
              <a:rPr lang="en-US" altLang="zh-CN" sz="1800" dirty="0"/>
              <a:t>Internet</a:t>
            </a:r>
            <a:r>
              <a:rPr lang="zh-CN" altLang="en-US" sz="1800" dirty="0"/>
              <a:t>以及</a:t>
            </a:r>
            <a:r>
              <a:rPr lang="en-US" altLang="zh-CN" sz="1800" dirty="0"/>
              <a:t>X</a:t>
            </a:r>
            <a:r>
              <a:rPr lang="zh-CN" altLang="en-US" sz="1800" dirty="0"/>
              <a:t>系统（图形界面系统）。</a:t>
            </a:r>
            <a:endParaRPr lang="en-US" altLang="zh-CN" sz="1800" dirty="0"/>
          </a:p>
          <a:p>
            <a:pPr>
              <a:lnSpc>
                <a:spcPct val="120000"/>
              </a:lnSpc>
            </a:pPr>
            <a:r>
              <a:rPr lang="en-US" altLang="zh-CN" sz="1800" dirty="0"/>
              <a:t>Linux</a:t>
            </a:r>
            <a:r>
              <a:rPr lang="zh-CN" altLang="en-US" sz="1800" dirty="0"/>
              <a:t>不仅包括了整套</a:t>
            </a:r>
            <a:r>
              <a:rPr lang="en-US" altLang="zh-CN" sz="1800" dirty="0"/>
              <a:t>GNU</a:t>
            </a:r>
            <a:r>
              <a:rPr lang="zh-CN" altLang="en-US" sz="1800" dirty="0"/>
              <a:t>工具集，还吸收了多年来分散在十几个</a:t>
            </a:r>
            <a:r>
              <a:rPr lang="en-US" altLang="zh-CN" sz="1800" dirty="0"/>
              <a:t>Unix</a:t>
            </a:r>
            <a:r>
              <a:rPr lang="zh-CN" altLang="en-US" sz="1800" dirty="0"/>
              <a:t>专有平台的开源软件之精华。</a:t>
            </a:r>
            <a:endParaRPr lang="en-US" altLang="zh-CN" sz="1800" dirty="0"/>
          </a:p>
          <a:p>
            <a:pPr>
              <a:lnSpc>
                <a:spcPct val="120000"/>
              </a:lnSpc>
            </a:pPr>
            <a:r>
              <a:rPr lang="zh-CN" altLang="en-US" sz="1800" dirty="0"/>
              <a:t>到</a:t>
            </a:r>
            <a:r>
              <a:rPr lang="en-US" altLang="zh-CN" sz="1800" dirty="0"/>
              <a:t>0.99</a:t>
            </a:r>
            <a:r>
              <a:rPr lang="zh-CN" altLang="en-US" sz="1800" dirty="0"/>
              <a:t>版本时，虽然还是测试版，但是出色的稳定性，软件之多，质量之高，已经是一个产品级操作系统。</a:t>
            </a:r>
            <a:endParaRPr lang="en-US" altLang="zh-CN" sz="1800" dirty="0"/>
          </a:p>
          <a:p>
            <a:pPr>
              <a:lnSpc>
                <a:spcPct val="120000"/>
              </a:lnSpc>
            </a:pPr>
            <a:r>
              <a:rPr lang="zh-CN" altLang="en-US" sz="1800" dirty="0"/>
              <a:t>到</a:t>
            </a:r>
            <a:r>
              <a:rPr lang="en-US" altLang="zh-CN" sz="1800" dirty="0"/>
              <a:t>1994</a:t>
            </a:r>
            <a:r>
              <a:rPr lang="zh-CN" altLang="en-US" sz="1800" dirty="0"/>
              <a:t>年，</a:t>
            </a:r>
            <a:r>
              <a:rPr lang="en-US" altLang="zh-CN" sz="1800" dirty="0"/>
              <a:t>Linux1.0</a:t>
            </a:r>
            <a:r>
              <a:rPr lang="zh-CN" altLang="en-US" sz="1800" dirty="0"/>
              <a:t>发布。</a:t>
            </a:r>
            <a:endParaRPr lang="en-US" altLang="zh-CN" sz="1800" dirty="0"/>
          </a:p>
          <a:p>
            <a:pPr>
              <a:lnSpc>
                <a:spcPct val="120000"/>
              </a:lnSpc>
            </a:pPr>
            <a:r>
              <a:rPr lang="en-US" altLang="zh-CN" sz="1800" dirty="0"/>
              <a:t>2003</a:t>
            </a:r>
            <a:r>
              <a:rPr lang="zh-CN" altLang="en-US" sz="1800" dirty="0"/>
              <a:t>年，</a:t>
            </a:r>
            <a:r>
              <a:rPr lang="en-US" altLang="zh-CN" sz="1800" dirty="0"/>
              <a:t>Linux2.6</a:t>
            </a:r>
            <a:r>
              <a:rPr lang="zh-CN" altLang="en-US" sz="1800" dirty="0"/>
              <a:t>版本发布，这个版本开始支持多处理器配置以及</a:t>
            </a:r>
            <a:r>
              <a:rPr lang="en-US" altLang="zh-CN" sz="1800" dirty="0"/>
              <a:t>64</a:t>
            </a:r>
            <a:r>
              <a:rPr lang="zh-CN" altLang="en-US" sz="1800" dirty="0"/>
              <a:t>位运算，</a:t>
            </a:r>
            <a:r>
              <a:rPr lang="en-US" altLang="zh-CN" sz="1800" dirty="0"/>
              <a:t>POSIX</a:t>
            </a:r>
            <a:r>
              <a:rPr lang="zh-CN" altLang="en-US" sz="1800" dirty="0"/>
              <a:t>线程库支持，性能优化，安全性加强，驱动程序改进等。</a:t>
            </a:r>
            <a:endParaRPr lang="en-US" altLang="zh-CN" sz="1800" dirty="0"/>
          </a:p>
          <a:p>
            <a:pPr>
              <a:lnSpc>
                <a:spcPct val="120000"/>
              </a:lnSpc>
            </a:pPr>
            <a:r>
              <a:rPr lang="en-US" altLang="zh-CN" sz="1800" dirty="0"/>
              <a:t>Linux</a:t>
            </a:r>
            <a:r>
              <a:rPr lang="zh-CN" altLang="en-US" sz="1800" dirty="0"/>
              <a:t>发布不久之后，各大公司就开始支持</a:t>
            </a:r>
            <a:r>
              <a:rPr lang="en-US" altLang="zh-CN" sz="1800" dirty="0"/>
              <a:t>Linux</a:t>
            </a:r>
            <a:r>
              <a:rPr lang="zh-CN" altLang="en-US" sz="1800" dirty="0"/>
              <a:t>，并且也出现不少开源社区。并涌现出了大量的发行版，其中著名的有</a:t>
            </a:r>
            <a:r>
              <a:rPr lang="en-US" altLang="zh-CN" sz="1800" dirty="0" err="1"/>
              <a:t>Debian</a:t>
            </a:r>
            <a:r>
              <a:rPr lang="zh-CN" altLang="en-US" sz="1800" dirty="0"/>
              <a:t>，</a:t>
            </a:r>
            <a:r>
              <a:rPr lang="en-US" altLang="zh-CN" sz="1800" dirty="0"/>
              <a:t>Ubuntu</a:t>
            </a:r>
            <a:r>
              <a:rPr lang="zh-CN" altLang="en-US" sz="1800" dirty="0"/>
              <a:t>，</a:t>
            </a:r>
            <a:r>
              <a:rPr lang="en-US" altLang="zh-CN" sz="1800" dirty="0" err="1"/>
              <a:t>RedHat</a:t>
            </a:r>
            <a:r>
              <a:rPr lang="zh-CN" altLang="en-US" sz="1800" dirty="0"/>
              <a:t>，</a:t>
            </a:r>
            <a:r>
              <a:rPr lang="en-US" altLang="zh-CN" sz="1800" dirty="0"/>
              <a:t>CentOS</a:t>
            </a:r>
            <a:r>
              <a:rPr lang="zh-CN" altLang="en-US" sz="1800" dirty="0"/>
              <a:t>，</a:t>
            </a:r>
            <a:r>
              <a:rPr lang="en-US" altLang="zh-CN" sz="1800" dirty="0" err="1"/>
              <a:t>OpenSUSE</a:t>
            </a:r>
            <a:r>
              <a:rPr lang="zh-CN" altLang="en-US" sz="1800" dirty="0"/>
              <a:t>等。</a:t>
            </a:r>
          </a:p>
          <a:p>
            <a:pPr marL="0" indent="0">
              <a:lnSpc>
                <a:spcPct val="120000"/>
              </a:lnSpc>
              <a:buNone/>
            </a:pPr>
            <a:endParaRPr lang="en-US" altLang="zh-CN" sz="1800" dirty="0"/>
          </a:p>
        </p:txBody>
      </p:sp>
    </p:spTree>
    <p:extLst>
      <p:ext uri="{BB962C8B-B14F-4D97-AF65-F5344CB8AC3E}">
        <p14:creationId xmlns:p14="http://schemas.microsoft.com/office/powerpoint/2010/main" val="2829522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发展现状</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1800" dirty="0"/>
              <a:t>1995</a:t>
            </a:r>
            <a:r>
              <a:rPr lang="zh-CN" altLang="en-US" sz="1800" dirty="0"/>
              <a:t>年以后，</a:t>
            </a:r>
            <a:r>
              <a:rPr lang="en-US" altLang="zh-CN" sz="1800" dirty="0"/>
              <a:t>Linux</a:t>
            </a:r>
            <a:r>
              <a:rPr lang="zh-CN" altLang="en-US" sz="1800" dirty="0"/>
              <a:t>扮演了重要角色，既是社区中多数软件的统一平台，又是黑客中最被认可的。</a:t>
            </a:r>
            <a:endParaRPr lang="en-US" altLang="zh-CN" sz="1800" dirty="0"/>
          </a:p>
          <a:p>
            <a:pPr>
              <a:lnSpc>
                <a:spcPct val="120000"/>
              </a:lnSpc>
            </a:pPr>
            <a:r>
              <a:rPr lang="zh-CN" altLang="en-US" sz="1800" dirty="0"/>
              <a:t>于是</a:t>
            </a:r>
            <a:r>
              <a:rPr lang="en-US" altLang="zh-CN" sz="1800" dirty="0"/>
              <a:t>Linux</a:t>
            </a:r>
            <a:r>
              <a:rPr lang="zh-CN" altLang="en-US" sz="1800" dirty="0"/>
              <a:t>开始逐渐兼并其他亚部落，包括一些</a:t>
            </a:r>
            <a:r>
              <a:rPr lang="en-US" altLang="zh-CN" sz="1800" dirty="0"/>
              <a:t>Unix</a:t>
            </a:r>
            <a:r>
              <a:rPr lang="zh-CN" altLang="en-US" sz="1800" dirty="0"/>
              <a:t>相关黑客派系。越来越多的黑客，社区等加入</a:t>
            </a:r>
            <a:r>
              <a:rPr lang="en-US" altLang="zh-CN" sz="1800" dirty="0"/>
              <a:t>Linux</a:t>
            </a:r>
            <a:r>
              <a:rPr lang="zh-CN" altLang="en-US" sz="1800" dirty="0"/>
              <a:t>阵营并推动其发展。</a:t>
            </a:r>
            <a:endParaRPr lang="en-US" altLang="zh-CN" sz="1800" dirty="0"/>
          </a:p>
          <a:p>
            <a:pPr>
              <a:lnSpc>
                <a:spcPct val="120000"/>
              </a:lnSpc>
            </a:pPr>
            <a:r>
              <a:rPr lang="en-US" altLang="zh-CN" sz="1800" dirty="0"/>
              <a:t>Linux</a:t>
            </a:r>
            <a:r>
              <a:rPr lang="zh-CN" altLang="en-US" sz="1800" dirty="0"/>
              <a:t>早就实现了多平台兼容，现在</a:t>
            </a:r>
            <a:r>
              <a:rPr lang="en-US" altLang="zh-CN" sz="1800" dirty="0"/>
              <a:t>Linux</a:t>
            </a:r>
            <a:r>
              <a:rPr lang="zh-CN" altLang="en-US" sz="1800" dirty="0"/>
              <a:t>可以运行在几乎所有能列出的计算平台上。</a:t>
            </a:r>
            <a:endParaRPr lang="en-US" altLang="zh-CN" sz="1800" dirty="0"/>
          </a:p>
          <a:p>
            <a:pPr>
              <a:lnSpc>
                <a:spcPct val="120000"/>
              </a:lnSpc>
            </a:pPr>
            <a:r>
              <a:rPr lang="zh-CN" altLang="en-US" sz="1800" dirty="0"/>
              <a:t>现如今云计算，移动端等领域</a:t>
            </a:r>
            <a:r>
              <a:rPr lang="en-US" altLang="zh-CN" sz="1800" dirty="0"/>
              <a:t>Linux</a:t>
            </a:r>
            <a:r>
              <a:rPr lang="zh-CN" altLang="en-US" sz="1800" dirty="0"/>
              <a:t>占有主导地位，而</a:t>
            </a:r>
            <a:r>
              <a:rPr lang="en-US" altLang="zh-CN" sz="1800" dirty="0"/>
              <a:t>Windows</a:t>
            </a:r>
            <a:r>
              <a:rPr lang="zh-CN" altLang="en-US" sz="1800" dirty="0"/>
              <a:t>系统的主要市场是面向个人电脑。</a:t>
            </a:r>
            <a:endParaRPr lang="en-US" altLang="zh-CN" sz="1800" dirty="0"/>
          </a:p>
          <a:p>
            <a:pPr>
              <a:lnSpc>
                <a:spcPct val="120000"/>
              </a:lnSpc>
            </a:pPr>
            <a:r>
              <a:rPr lang="en-US" altLang="zh-CN" sz="1800" dirty="0"/>
              <a:t>Linux</a:t>
            </a:r>
            <a:r>
              <a:rPr lang="zh-CN" altLang="en-US" sz="1800" dirty="0"/>
              <a:t>在</a:t>
            </a:r>
            <a:r>
              <a:rPr lang="en-US" altLang="zh-CN" sz="1800" dirty="0"/>
              <a:t>PC</a:t>
            </a:r>
            <a:r>
              <a:rPr lang="zh-CN" altLang="en-US" sz="1800" dirty="0"/>
              <a:t>领域的占有量并不多。一些原因包括：由于先入为主的因素，从一开始接触的</a:t>
            </a:r>
            <a:r>
              <a:rPr lang="en-US" altLang="zh-CN" sz="1800" dirty="0"/>
              <a:t>Windows</a:t>
            </a:r>
            <a:r>
              <a:rPr lang="zh-CN" altLang="en-US" sz="1800" dirty="0"/>
              <a:t>以及</a:t>
            </a:r>
            <a:r>
              <a:rPr lang="en-US" altLang="zh-CN" sz="1800" dirty="0"/>
              <a:t>Office</a:t>
            </a:r>
            <a:r>
              <a:rPr lang="zh-CN" altLang="en-US" sz="1800" dirty="0"/>
              <a:t>办公套件，已经形成了习惯以及主要的使用环境；加上主流的一些通讯软件并没有提供</a:t>
            </a:r>
            <a:r>
              <a:rPr lang="en-US" altLang="zh-CN" sz="1800" dirty="0"/>
              <a:t>Linux</a:t>
            </a:r>
            <a:r>
              <a:rPr lang="zh-CN" altLang="en-US" sz="1800" dirty="0"/>
              <a:t>版本；</a:t>
            </a:r>
            <a:r>
              <a:rPr lang="en-US" altLang="zh-CN" sz="1800" dirty="0"/>
              <a:t>Linux</a:t>
            </a:r>
            <a:r>
              <a:rPr lang="zh-CN" altLang="en-US" sz="1800" dirty="0"/>
              <a:t>设计假设用户是专业的，而大多数用户在操作系统方面基本就是一窍不通，</a:t>
            </a:r>
            <a:r>
              <a:rPr lang="en-US" altLang="zh-CN" sz="1800" dirty="0"/>
              <a:t>Windows</a:t>
            </a:r>
            <a:r>
              <a:rPr lang="zh-CN" altLang="en-US" sz="1800" dirty="0"/>
              <a:t>是假设用户是什么也不懂的，因此，入门门槛</a:t>
            </a:r>
            <a:r>
              <a:rPr lang="en-US" altLang="zh-CN" sz="1800" dirty="0"/>
              <a:t>Windows</a:t>
            </a:r>
            <a:r>
              <a:rPr lang="zh-CN" altLang="en-US" sz="1800" dirty="0"/>
              <a:t>就占有优势。</a:t>
            </a:r>
            <a:endParaRPr lang="en-US" altLang="zh-CN" sz="1800" dirty="0"/>
          </a:p>
          <a:p>
            <a:pPr>
              <a:lnSpc>
                <a:spcPct val="120000"/>
              </a:lnSpc>
            </a:pPr>
            <a:r>
              <a:rPr lang="zh-CN" altLang="en-US" sz="1800" dirty="0"/>
              <a:t>手机端</a:t>
            </a:r>
            <a:r>
              <a:rPr lang="en-US" altLang="zh-CN" sz="1800" dirty="0"/>
              <a:t>Android</a:t>
            </a:r>
            <a:r>
              <a:rPr lang="zh-CN" altLang="en-US" sz="1800" dirty="0"/>
              <a:t>系统使用的</a:t>
            </a:r>
            <a:r>
              <a:rPr lang="en-US" altLang="zh-CN" sz="1800" dirty="0"/>
              <a:t>Linux</a:t>
            </a:r>
            <a:r>
              <a:rPr lang="zh-CN" altLang="en-US" sz="1800" dirty="0"/>
              <a:t>作为内核。</a:t>
            </a:r>
            <a:endParaRPr lang="en-US" altLang="zh-CN" sz="1800" dirty="0"/>
          </a:p>
          <a:p>
            <a:pPr>
              <a:lnSpc>
                <a:spcPct val="120000"/>
              </a:lnSpc>
            </a:pPr>
            <a:r>
              <a:rPr lang="zh-CN" altLang="en-US" sz="1800" dirty="0"/>
              <a:t>嵌入式领域</a:t>
            </a:r>
            <a:r>
              <a:rPr lang="en-US" altLang="zh-CN" sz="1800" dirty="0"/>
              <a:t>Linux</a:t>
            </a:r>
            <a:r>
              <a:rPr lang="zh-CN" altLang="en-US" sz="1800" dirty="0"/>
              <a:t>占有绝大部分市场。</a:t>
            </a:r>
            <a:endParaRPr lang="en-US" altLang="zh-CN" sz="1800" dirty="0"/>
          </a:p>
        </p:txBody>
      </p:sp>
    </p:spTree>
    <p:extLst>
      <p:ext uri="{BB962C8B-B14F-4D97-AF65-F5344CB8AC3E}">
        <p14:creationId xmlns:p14="http://schemas.microsoft.com/office/powerpoint/2010/main" val="1312088782"/>
      </p:ext>
    </p:extLst>
  </p:cSld>
  <p:clrMapOvr>
    <a:masterClrMapping/>
  </p:clrMapOvr>
</p:sld>
</file>

<file path=ppt/theme/theme1.xml><?xml version="1.0" encoding="utf-8"?>
<a:theme xmlns:a="http://schemas.openxmlformats.org/drawingml/2006/main" name="linux-comm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nux-emp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TotalTime>
  <Words>2693</Words>
  <Application>Microsoft Office PowerPoint</Application>
  <PresentationFormat>宽屏</PresentationFormat>
  <Paragraphs>151</Paragraphs>
  <Slides>28</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28</vt:i4>
      </vt:variant>
    </vt:vector>
  </HeadingPairs>
  <TitlesOfParts>
    <vt:vector size="35" baseType="lpstr">
      <vt:lpstr>等线</vt:lpstr>
      <vt:lpstr>等线 Light</vt:lpstr>
      <vt:lpstr>华文仿宋</vt:lpstr>
      <vt:lpstr>Arial</vt:lpstr>
      <vt:lpstr>Tahoma</vt:lpstr>
      <vt:lpstr>linux-common</vt:lpstr>
      <vt:lpstr>linux-empty</vt:lpstr>
      <vt:lpstr>《Linux基础》</vt:lpstr>
      <vt:lpstr>相关词汇解释</vt:lpstr>
      <vt:lpstr>Linux简要介绍</vt:lpstr>
      <vt:lpstr>Linux发展历史</vt:lpstr>
      <vt:lpstr>Linux发展历史</vt:lpstr>
      <vt:lpstr>Linux发展历史</vt:lpstr>
      <vt:lpstr>Linux发展历史</vt:lpstr>
      <vt:lpstr>Linux发展历史</vt:lpstr>
      <vt:lpstr>Linux发展现状</vt:lpstr>
      <vt:lpstr>额外的补充</vt:lpstr>
      <vt:lpstr>选择一个发行版</vt:lpstr>
      <vt:lpstr>虚拟机安装</vt:lpstr>
      <vt:lpstr>Virtualbox下载安装</vt:lpstr>
      <vt:lpstr>安装UbuntuServer16.04</vt:lpstr>
      <vt:lpstr>Virtualbox创建虚拟机</vt:lpstr>
      <vt:lpstr>Virtualbox创建虚拟机</vt:lpstr>
      <vt:lpstr>Virtualbox设置虚拟机</vt:lpstr>
      <vt:lpstr>开始安装</vt:lpstr>
      <vt:lpstr>安装语言安装</vt:lpstr>
      <vt:lpstr>键盘布局选择</vt:lpstr>
      <vt:lpstr>主机名填写</vt:lpstr>
      <vt:lpstr>网络代理</vt:lpstr>
      <vt:lpstr>Grub引导</vt:lpstr>
      <vt:lpstr>安装完成后的操作</vt:lpstr>
      <vt:lpstr>安装完成后的操作</vt:lpstr>
      <vt:lpstr>进行ssh连接</vt:lpstr>
      <vt:lpstr>使用putty连接成功后</vt:lpstr>
      <vt:lpstr>关机和重启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Python C</dc:creator>
  <cp:lastModifiedBy>Brave Wang</cp:lastModifiedBy>
  <cp:revision>104</cp:revision>
  <dcterms:created xsi:type="dcterms:W3CDTF">2017-12-13T00:04:01Z</dcterms:created>
  <dcterms:modified xsi:type="dcterms:W3CDTF">2018-02-25T01:23:22Z</dcterms:modified>
</cp:coreProperties>
</file>