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0" r:id="rId3"/>
    <p:sldId id="261" r:id="rId4"/>
    <p:sldId id="272" r:id="rId5"/>
    <p:sldId id="274" r:id="rId6"/>
    <p:sldId id="275" r:id="rId7"/>
    <p:sldId id="276" r:id="rId8"/>
    <p:sldId id="277" r:id="rId9"/>
    <p:sldId id="269" r:id="rId10"/>
    <p:sldId id="271" r:id="rId11"/>
    <p:sldId id="278" r:id="rId12"/>
    <p:sldId id="263" r:id="rId13"/>
    <p:sldId id="281" r:id="rId14"/>
    <p:sldId id="282" r:id="rId15"/>
    <p:sldId id="284" r:id="rId16"/>
    <p:sldId id="266" r:id="rId17"/>
    <p:sldId id="267" r:id="rId18"/>
    <p:sldId id="287" r:id="rId19"/>
    <p:sldId id="286"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2D09"/>
    <a:srgbClr val="828282"/>
    <a:srgbClr val="74350A"/>
    <a:srgbClr val="F053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0D2F7-B8A7-4C62-B10A-5474B198AA5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08029E5-A3ED-4480-B211-8244192CDE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58CA2D7-D2C2-4766-8161-DBA60F7BC491}"/>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2018/2/6</a:t>
            </a:fld>
            <a:endParaRPr lang="zh-CN" altLang="en-US"/>
          </a:p>
        </p:txBody>
      </p:sp>
      <p:sp>
        <p:nvSpPr>
          <p:cNvPr id="5" name="页脚占位符 4">
            <a:extLst>
              <a:ext uri="{FF2B5EF4-FFF2-40B4-BE49-F238E27FC236}">
                <a16:creationId xmlns:a16="http://schemas.microsoft.com/office/drawing/2014/main" id="{E0F8F207-BE97-4512-A051-D1D727642AD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57A70888-87D2-4D72-88E3-4EB531FA4D16}"/>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68912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0B2FB-4959-4FE4-86E2-97E4443C002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C5CB652-A873-4422-BB38-1FFAA749D5D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7A5158-4FD3-42CD-8937-8987BFDF7B88}"/>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2018/2/6</a:t>
            </a:fld>
            <a:endParaRPr lang="zh-CN" altLang="en-US"/>
          </a:p>
        </p:txBody>
      </p:sp>
      <p:sp>
        <p:nvSpPr>
          <p:cNvPr id="5" name="页脚占位符 4">
            <a:extLst>
              <a:ext uri="{FF2B5EF4-FFF2-40B4-BE49-F238E27FC236}">
                <a16:creationId xmlns:a16="http://schemas.microsoft.com/office/drawing/2014/main" id="{D2C2BA79-53D6-4263-B3EF-84D5A842827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BE22221-8CB7-4DBA-9746-B585C0976CD3}"/>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550581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333D106-9CB0-4E10-B301-7397C10E60E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29239A0-3839-4303-B54E-4260334C7BB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A1A2039-7BFB-41DB-85F9-F49C92BFFB1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2018/2/6</a:t>
            </a:fld>
            <a:endParaRPr lang="zh-CN" altLang="en-US"/>
          </a:p>
        </p:txBody>
      </p:sp>
      <p:sp>
        <p:nvSpPr>
          <p:cNvPr id="5" name="页脚占位符 4">
            <a:extLst>
              <a:ext uri="{FF2B5EF4-FFF2-40B4-BE49-F238E27FC236}">
                <a16:creationId xmlns:a16="http://schemas.microsoft.com/office/drawing/2014/main" id="{C278BB87-5004-4714-8C46-6CBF22C3509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FC1B4085-6E0A-4997-BE38-7B5E447F199F}"/>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108227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0D2F7-B8A7-4C62-B10A-5474B198AA52}"/>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08029E5-A3ED-4480-B211-8244192CDEFE}"/>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58CA2D7-D2C2-4766-8161-DBA60F7BC491}"/>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2018/2/6</a:t>
            </a:fld>
            <a:endParaRPr lang="zh-CN" altLang="en-US"/>
          </a:p>
        </p:txBody>
      </p:sp>
      <p:sp>
        <p:nvSpPr>
          <p:cNvPr id="5" name="页脚占位符 4">
            <a:extLst>
              <a:ext uri="{FF2B5EF4-FFF2-40B4-BE49-F238E27FC236}">
                <a16:creationId xmlns:a16="http://schemas.microsoft.com/office/drawing/2014/main" id="{E0F8F207-BE97-4512-A051-D1D727642AD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57A70888-87D2-4D72-88E3-4EB531FA4D16}"/>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4204011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A06683-1E3B-4E82-B566-82E72C3DC756}"/>
              </a:ext>
            </a:extLst>
          </p:cNvPr>
          <p:cNvSpPr>
            <a:spLocks noGrp="1"/>
          </p:cNvSpPr>
          <p:nvPr>
            <p:ph type="title"/>
          </p:nvPr>
        </p:nvSpPr>
        <p:spPr>
          <a:xfrm>
            <a:off x="838200" y="736678"/>
            <a:ext cx="10515600" cy="706579"/>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A1318B-3ABA-473A-A58F-68FE1F405BF6}"/>
              </a:ext>
            </a:extLst>
          </p:cNvPr>
          <p:cNvSpPr>
            <a:spLocks noGrp="1"/>
          </p:cNvSpPr>
          <p:nvPr>
            <p:ph idx="1"/>
          </p:nvPr>
        </p:nvSpPr>
        <p:spPr>
          <a:xfrm>
            <a:off x="838200" y="1704111"/>
            <a:ext cx="10515600" cy="4871257"/>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FD917EC-8501-4020-9EDF-A4F573631242}"/>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2018/2/6</a:t>
            </a:fld>
            <a:endParaRPr lang="zh-CN" altLang="en-US"/>
          </a:p>
        </p:txBody>
      </p:sp>
      <p:sp>
        <p:nvSpPr>
          <p:cNvPr id="5" name="页脚占位符 4">
            <a:extLst>
              <a:ext uri="{FF2B5EF4-FFF2-40B4-BE49-F238E27FC236}">
                <a16:creationId xmlns:a16="http://schemas.microsoft.com/office/drawing/2014/main" id="{79615516-0ACC-4FA6-8D41-91D8F5C00CE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CF0C0F46-9191-45D5-B62D-2893F561665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580841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2C541-D67E-4BE0-B223-149D33CF5FF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5E06CBC-8EBA-42F9-B3E0-A843AEDB1BD8}"/>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DB2504C-5AB1-4506-A9D8-1A948CBC2BF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2018/2/6</a:t>
            </a:fld>
            <a:endParaRPr lang="zh-CN" altLang="en-US"/>
          </a:p>
        </p:txBody>
      </p:sp>
      <p:sp>
        <p:nvSpPr>
          <p:cNvPr id="5" name="页脚占位符 4">
            <a:extLst>
              <a:ext uri="{FF2B5EF4-FFF2-40B4-BE49-F238E27FC236}">
                <a16:creationId xmlns:a16="http://schemas.microsoft.com/office/drawing/2014/main" id="{8EED1BC2-384F-490F-9206-6F27238D90D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75F5478-33A3-42ED-9060-A6BDD7DBCE9C}"/>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306251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80021F-2F2C-4A26-AE3A-95F8A2B3E147}"/>
              </a:ext>
            </a:extLst>
          </p:cNvPr>
          <p:cNvSpPr>
            <a:spLocks noGrp="1"/>
          </p:cNvSpPr>
          <p:nvPr>
            <p:ph type="title"/>
          </p:nvPr>
        </p:nvSpPr>
        <p:spPr>
          <a:xfrm>
            <a:off x="838200" y="736678"/>
            <a:ext cx="10515600" cy="706579"/>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6BB5DE8-6678-4CCF-AE5C-C34328A85403}"/>
              </a:ext>
            </a:extLst>
          </p:cNvPr>
          <p:cNvSpPr>
            <a:spLocks noGrp="1"/>
          </p:cNvSpPr>
          <p:nvPr>
            <p:ph sz="half" idx="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2D4C2E3-226A-42C0-9112-DDBD640689E2}"/>
              </a:ext>
            </a:extLst>
          </p:cNvPr>
          <p:cNvSpPr>
            <a:spLocks noGrp="1"/>
          </p:cNvSpPr>
          <p:nvPr>
            <p:ph sz="half" idx="2"/>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D556E24-99A4-40A5-8584-523B3DC8CC54}"/>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2018/2/6</a:t>
            </a:fld>
            <a:endParaRPr lang="zh-CN" altLang="en-US"/>
          </a:p>
        </p:txBody>
      </p:sp>
      <p:sp>
        <p:nvSpPr>
          <p:cNvPr id="6" name="页脚占位符 5">
            <a:extLst>
              <a:ext uri="{FF2B5EF4-FFF2-40B4-BE49-F238E27FC236}">
                <a16:creationId xmlns:a16="http://schemas.microsoft.com/office/drawing/2014/main" id="{95588254-DF01-4504-AC65-B12627BAC84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E3DB2B8F-1BF3-4C3D-ADB1-B57BB4FB3DB2}"/>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6288732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F7059-1F16-4131-B4F7-8D2FA3ABA857}"/>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42F9B6A-0820-427D-AFA5-C3F5F6C080D8}"/>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2AB4C75-6A8C-47B1-9EC2-84DF650C535E}"/>
              </a:ext>
            </a:extLst>
          </p:cNvPr>
          <p:cNvSpPr>
            <a:spLocks noGrp="1"/>
          </p:cNvSpPr>
          <p:nvPr>
            <p:ph sz="half" idx="2"/>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58007A5-D05F-43D0-8B1B-07499E571A57}"/>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57234F0-4318-43CD-A0EB-A2518460F791}"/>
              </a:ext>
            </a:extLst>
          </p:cNvPr>
          <p:cNvSpPr>
            <a:spLocks noGrp="1"/>
          </p:cNvSpPr>
          <p:nvPr>
            <p:ph sz="quarter" idx="4"/>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030C091-FABA-44CF-8760-92751B49290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2018/2/6</a:t>
            </a:fld>
            <a:endParaRPr lang="zh-CN" altLang="en-US"/>
          </a:p>
        </p:txBody>
      </p:sp>
      <p:sp>
        <p:nvSpPr>
          <p:cNvPr id="8" name="页脚占位符 7">
            <a:extLst>
              <a:ext uri="{FF2B5EF4-FFF2-40B4-BE49-F238E27FC236}">
                <a16:creationId xmlns:a16="http://schemas.microsoft.com/office/drawing/2014/main" id="{DFC243E3-88DA-4B81-9749-7E235998D5F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DC725EB2-3E8C-4775-ABB0-6845261CB47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18099649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FF9FA-22DC-4A12-80DB-6BFCA5FC0E2A}"/>
              </a:ext>
            </a:extLst>
          </p:cNvPr>
          <p:cNvSpPr>
            <a:spLocks noGrp="1"/>
          </p:cNvSpPr>
          <p:nvPr>
            <p:ph type="title"/>
          </p:nvPr>
        </p:nvSpPr>
        <p:spPr>
          <a:xfrm>
            <a:off x="838200" y="736678"/>
            <a:ext cx="10515600" cy="706579"/>
          </a:xfrm>
          <a:prstGeom prst="rect">
            <a:avLst/>
          </a:prstGeom>
        </p:spPr>
        <p:txBody>
          <a:bodyPr/>
          <a:lstStyle/>
          <a:p>
            <a:r>
              <a:rPr lang="zh-CN" altLang="en-US" dirty="0"/>
              <a:t>单击此处编辑母版标题样式</a:t>
            </a:r>
          </a:p>
        </p:txBody>
      </p:sp>
      <p:sp>
        <p:nvSpPr>
          <p:cNvPr id="3" name="日期占位符 2">
            <a:extLst>
              <a:ext uri="{FF2B5EF4-FFF2-40B4-BE49-F238E27FC236}">
                <a16:creationId xmlns:a16="http://schemas.microsoft.com/office/drawing/2014/main" id="{04931B3A-E05C-4829-88BD-35F04D2850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2018/2/6</a:t>
            </a:fld>
            <a:endParaRPr lang="zh-CN" altLang="en-US"/>
          </a:p>
        </p:txBody>
      </p:sp>
      <p:sp>
        <p:nvSpPr>
          <p:cNvPr id="4" name="页脚占位符 3">
            <a:extLst>
              <a:ext uri="{FF2B5EF4-FFF2-40B4-BE49-F238E27FC236}">
                <a16:creationId xmlns:a16="http://schemas.microsoft.com/office/drawing/2014/main" id="{5C61DA9A-CFE7-484A-83FF-3684F9AA3DC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BB525513-D499-4F43-9AD3-9070531C555A}"/>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6027248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56EF436-74CE-42C2-A4F6-B1EC6E2B9DA0}"/>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2018/2/6</a:t>
            </a:fld>
            <a:endParaRPr lang="zh-CN" altLang="en-US"/>
          </a:p>
        </p:txBody>
      </p:sp>
      <p:sp>
        <p:nvSpPr>
          <p:cNvPr id="3" name="页脚占位符 2">
            <a:extLst>
              <a:ext uri="{FF2B5EF4-FFF2-40B4-BE49-F238E27FC236}">
                <a16:creationId xmlns:a16="http://schemas.microsoft.com/office/drawing/2014/main" id="{AAAC67BA-8358-4BC2-B9B5-1C37DDD6AF8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3C690F71-28C5-4A3C-A38A-84291F65B4A5}"/>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8566112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C4A2AE-8EAF-4AE2-B62C-AA311DE3A1E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9A38D02-3DC7-4778-AF80-35369A40EB85}"/>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8827B4D-182A-4350-87DE-CAB16996E2C8}"/>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8C60B6D-CB4D-4EE5-B197-8E1F79EB6B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2018/2/6</a:t>
            </a:fld>
            <a:endParaRPr lang="zh-CN" altLang="en-US"/>
          </a:p>
        </p:txBody>
      </p:sp>
      <p:sp>
        <p:nvSpPr>
          <p:cNvPr id="6" name="页脚占位符 5">
            <a:extLst>
              <a:ext uri="{FF2B5EF4-FFF2-40B4-BE49-F238E27FC236}">
                <a16:creationId xmlns:a16="http://schemas.microsoft.com/office/drawing/2014/main" id="{9E1979CC-C402-4145-9052-07B431D7AFE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154E0DC-BD8A-4F38-903B-3E5633CA2F6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4063208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A06683-1E3B-4E82-B566-82E72C3DC75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A1318B-3ABA-473A-A58F-68FE1F405BF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FD917EC-8501-4020-9EDF-A4F573631242}"/>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2018/2/6</a:t>
            </a:fld>
            <a:endParaRPr lang="zh-CN" altLang="en-US"/>
          </a:p>
        </p:txBody>
      </p:sp>
      <p:sp>
        <p:nvSpPr>
          <p:cNvPr id="5" name="页脚占位符 4">
            <a:extLst>
              <a:ext uri="{FF2B5EF4-FFF2-40B4-BE49-F238E27FC236}">
                <a16:creationId xmlns:a16="http://schemas.microsoft.com/office/drawing/2014/main" id="{79615516-0ACC-4FA6-8D41-91D8F5C00CE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CF0C0F46-9191-45D5-B62D-2893F561665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4000734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D8E271-748E-4E9C-8E22-291FEDCA23F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656EA3D-02E1-4F87-9FD9-177128AD8CC5}"/>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C3A0957-516C-4962-AA82-F08B70B9D14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D21E2C7-EDFE-4B51-A5B2-B6CF5067759E}"/>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2018/2/6</a:t>
            </a:fld>
            <a:endParaRPr lang="zh-CN" altLang="en-US"/>
          </a:p>
        </p:txBody>
      </p:sp>
      <p:sp>
        <p:nvSpPr>
          <p:cNvPr id="6" name="页脚占位符 5">
            <a:extLst>
              <a:ext uri="{FF2B5EF4-FFF2-40B4-BE49-F238E27FC236}">
                <a16:creationId xmlns:a16="http://schemas.microsoft.com/office/drawing/2014/main" id="{25EF1747-23A0-4DAB-986E-60F5EB6FF55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1BB71036-67DE-4C24-9A1C-8991B59BB598}"/>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6577981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0B2FB-4959-4FE4-86E2-97E4443C002E}"/>
              </a:ext>
            </a:extLst>
          </p:cNvPr>
          <p:cNvSpPr>
            <a:spLocks noGrp="1"/>
          </p:cNvSpPr>
          <p:nvPr>
            <p:ph type="title"/>
          </p:nvPr>
        </p:nvSpPr>
        <p:spPr>
          <a:xfrm>
            <a:off x="838200" y="736678"/>
            <a:ext cx="10515600" cy="706579"/>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C5CB652-A873-4422-BB38-1FFAA749D5DC}"/>
              </a:ext>
            </a:extLst>
          </p:cNvPr>
          <p:cNvSpPr>
            <a:spLocks noGrp="1"/>
          </p:cNvSpPr>
          <p:nvPr>
            <p:ph type="body" orient="vert" idx="1"/>
          </p:nvPr>
        </p:nvSpPr>
        <p:spPr>
          <a:xfrm>
            <a:off x="838200" y="1704111"/>
            <a:ext cx="10515600" cy="4871257"/>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7A5158-4FD3-42CD-8937-8987BFDF7B88}"/>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2018/2/6</a:t>
            </a:fld>
            <a:endParaRPr lang="zh-CN" altLang="en-US"/>
          </a:p>
        </p:txBody>
      </p:sp>
      <p:sp>
        <p:nvSpPr>
          <p:cNvPr id="5" name="页脚占位符 4">
            <a:extLst>
              <a:ext uri="{FF2B5EF4-FFF2-40B4-BE49-F238E27FC236}">
                <a16:creationId xmlns:a16="http://schemas.microsoft.com/office/drawing/2014/main" id="{D2C2BA79-53D6-4263-B3EF-84D5A842827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BE22221-8CB7-4DBA-9746-B585C0976CD3}"/>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16559775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333D106-9CB0-4E10-B301-7397C10E60E3}"/>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29239A0-3839-4303-B54E-4260334C7BB7}"/>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A1A2039-7BFB-41DB-85F9-F49C92BFFB1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2018/2/6</a:t>
            </a:fld>
            <a:endParaRPr lang="zh-CN" altLang="en-US"/>
          </a:p>
        </p:txBody>
      </p:sp>
      <p:sp>
        <p:nvSpPr>
          <p:cNvPr id="5" name="页脚占位符 4">
            <a:extLst>
              <a:ext uri="{FF2B5EF4-FFF2-40B4-BE49-F238E27FC236}">
                <a16:creationId xmlns:a16="http://schemas.microsoft.com/office/drawing/2014/main" id="{C278BB87-5004-4714-8C46-6CBF22C3509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FC1B4085-6E0A-4997-BE38-7B5E447F199F}"/>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480299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2C541-D67E-4BE0-B223-149D33CF5FF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5E06CBC-8EBA-42F9-B3E0-A843AEDB1B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DB2504C-5AB1-4506-A9D8-1A948CBC2BF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2018/2/6</a:t>
            </a:fld>
            <a:endParaRPr lang="zh-CN" altLang="en-US"/>
          </a:p>
        </p:txBody>
      </p:sp>
      <p:sp>
        <p:nvSpPr>
          <p:cNvPr id="5" name="页脚占位符 4">
            <a:extLst>
              <a:ext uri="{FF2B5EF4-FFF2-40B4-BE49-F238E27FC236}">
                <a16:creationId xmlns:a16="http://schemas.microsoft.com/office/drawing/2014/main" id="{8EED1BC2-384F-490F-9206-6F27238D90D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75F5478-33A3-42ED-9060-A6BDD7DBCE9C}"/>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572250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80021F-2F2C-4A26-AE3A-95F8A2B3E14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6BB5DE8-6678-4CCF-AE5C-C34328A85403}"/>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2D4C2E3-226A-42C0-9112-DDBD640689E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D556E24-99A4-40A5-8584-523B3DC8CC54}"/>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2018/2/6</a:t>
            </a:fld>
            <a:endParaRPr lang="zh-CN" altLang="en-US"/>
          </a:p>
        </p:txBody>
      </p:sp>
      <p:sp>
        <p:nvSpPr>
          <p:cNvPr id="6" name="页脚占位符 5">
            <a:extLst>
              <a:ext uri="{FF2B5EF4-FFF2-40B4-BE49-F238E27FC236}">
                <a16:creationId xmlns:a16="http://schemas.microsoft.com/office/drawing/2014/main" id="{95588254-DF01-4504-AC65-B12627BAC84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E3DB2B8F-1BF3-4C3D-ADB1-B57BB4FB3DB2}"/>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936801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F7059-1F16-4131-B4F7-8D2FA3ABA85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42F9B6A-0820-427D-AFA5-C3F5F6C080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2AB4C75-6A8C-47B1-9EC2-84DF650C535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58007A5-D05F-43D0-8B1B-07499E571A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57234F0-4318-43CD-A0EB-A2518460F79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030C091-FABA-44CF-8760-92751B49290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2018/2/6</a:t>
            </a:fld>
            <a:endParaRPr lang="zh-CN" altLang="en-US"/>
          </a:p>
        </p:txBody>
      </p:sp>
      <p:sp>
        <p:nvSpPr>
          <p:cNvPr id="8" name="页脚占位符 7">
            <a:extLst>
              <a:ext uri="{FF2B5EF4-FFF2-40B4-BE49-F238E27FC236}">
                <a16:creationId xmlns:a16="http://schemas.microsoft.com/office/drawing/2014/main" id="{DFC243E3-88DA-4B81-9749-7E235998D5F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DC725EB2-3E8C-4775-ABB0-6845261CB47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310202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FF9FA-22DC-4A12-80DB-6BFCA5FC0E2A}"/>
              </a:ext>
            </a:extLst>
          </p:cNvPr>
          <p:cNvSpPr>
            <a:spLocks noGrp="1"/>
          </p:cNvSpPr>
          <p:nvPr>
            <p:ph type="title"/>
          </p:nvPr>
        </p:nvSpPr>
        <p:spPr/>
        <p:txBody>
          <a:bodyPr/>
          <a:lstStyle/>
          <a:p>
            <a:r>
              <a:rPr lang="zh-CN" altLang="en-US" dirty="0"/>
              <a:t>单击此处编辑母版标题样式</a:t>
            </a:r>
          </a:p>
        </p:txBody>
      </p:sp>
      <p:sp>
        <p:nvSpPr>
          <p:cNvPr id="3" name="日期占位符 2">
            <a:extLst>
              <a:ext uri="{FF2B5EF4-FFF2-40B4-BE49-F238E27FC236}">
                <a16:creationId xmlns:a16="http://schemas.microsoft.com/office/drawing/2014/main" id="{04931B3A-E05C-4829-88BD-35F04D2850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2018/2/6</a:t>
            </a:fld>
            <a:endParaRPr lang="zh-CN" altLang="en-US"/>
          </a:p>
        </p:txBody>
      </p:sp>
      <p:sp>
        <p:nvSpPr>
          <p:cNvPr id="4" name="页脚占位符 3">
            <a:extLst>
              <a:ext uri="{FF2B5EF4-FFF2-40B4-BE49-F238E27FC236}">
                <a16:creationId xmlns:a16="http://schemas.microsoft.com/office/drawing/2014/main" id="{5C61DA9A-CFE7-484A-83FF-3684F9AA3DC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BB525513-D499-4F43-9AD3-9070531C555A}"/>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440467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56EF436-74CE-42C2-A4F6-B1EC6E2B9DA0}"/>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2018/2/6</a:t>
            </a:fld>
            <a:endParaRPr lang="zh-CN" altLang="en-US"/>
          </a:p>
        </p:txBody>
      </p:sp>
      <p:sp>
        <p:nvSpPr>
          <p:cNvPr id="3" name="页脚占位符 2">
            <a:extLst>
              <a:ext uri="{FF2B5EF4-FFF2-40B4-BE49-F238E27FC236}">
                <a16:creationId xmlns:a16="http://schemas.microsoft.com/office/drawing/2014/main" id="{AAAC67BA-8358-4BC2-B9B5-1C37DDD6AF8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3C690F71-28C5-4A3C-A38A-84291F65B4A5}"/>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525936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C4A2AE-8EAF-4AE2-B62C-AA311DE3A1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9A38D02-3DC7-4778-AF80-35369A40EB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8827B4D-182A-4350-87DE-CAB16996E2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8C60B6D-CB4D-4EE5-B197-8E1F79EB6B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2018/2/6</a:t>
            </a:fld>
            <a:endParaRPr lang="zh-CN" altLang="en-US"/>
          </a:p>
        </p:txBody>
      </p:sp>
      <p:sp>
        <p:nvSpPr>
          <p:cNvPr id="6" name="页脚占位符 5">
            <a:extLst>
              <a:ext uri="{FF2B5EF4-FFF2-40B4-BE49-F238E27FC236}">
                <a16:creationId xmlns:a16="http://schemas.microsoft.com/office/drawing/2014/main" id="{9E1979CC-C402-4145-9052-07B431D7AFE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154E0DC-BD8A-4F38-903B-3E5633CA2F6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779968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D8E271-748E-4E9C-8E22-291FEDCA23F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656EA3D-02E1-4F87-9FD9-177128AD8C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C3A0957-516C-4962-AA82-F08B70B9D1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D21E2C7-EDFE-4B51-A5B2-B6CF5067759E}"/>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2018/2/6</a:t>
            </a:fld>
            <a:endParaRPr lang="zh-CN" altLang="en-US"/>
          </a:p>
        </p:txBody>
      </p:sp>
      <p:sp>
        <p:nvSpPr>
          <p:cNvPr id="6" name="页脚占位符 5">
            <a:extLst>
              <a:ext uri="{FF2B5EF4-FFF2-40B4-BE49-F238E27FC236}">
                <a16:creationId xmlns:a16="http://schemas.microsoft.com/office/drawing/2014/main" id="{25EF1747-23A0-4DAB-986E-60F5EB6FF55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1BB71036-67DE-4C24-9A1C-8991B59BB598}"/>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941100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7047EAE-6544-4C32-BB1B-DEB9CA27D387}"/>
              </a:ext>
            </a:extLst>
          </p:cNvPr>
          <p:cNvSpPr>
            <a:spLocks noGrp="1"/>
          </p:cNvSpPr>
          <p:nvPr>
            <p:ph type="title"/>
          </p:nvPr>
        </p:nvSpPr>
        <p:spPr>
          <a:xfrm>
            <a:off x="838200" y="736678"/>
            <a:ext cx="10515600" cy="706579"/>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343275D9-644D-48CC-93A4-9303E430DE72}"/>
              </a:ext>
            </a:extLst>
          </p:cNvPr>
          <p:cNvSpPr>
            <a:spLocks noGrp="1"/>
          </p:cNvSpPr>
          <p:nvPr>
            <p:ph type="body" idx="1"/>
          </p:nvPr>
        </p:nvSpPr>
        <p:spPr>
          <a:xfrm>
            <a:off x="838200" y="1704111"/>
            <a:ext cx="10515600" cy="4871257"/>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8" name="直接连接符 7">
            <a:extLst>
              <a:ext uri="{FF2B5EF4-FFF2-40B4-BE49-F238E27FC236}">
                <a16:creationId xmlns:a16="http://schemas.microsoft.com/office/drawing/2014/main" id="{3461F74E-FC76-4826-8105-C187AB1791BC}"/>
              </a:ext>
            </a:extLst>
          </p:cNvPr>
          <p:cNvCxnSpPr/>
          <p:nvPr userDrawn="1"/>
        </p:nvCxnSpPr>
        <p:spPr>
          <a:xfrm>
            <a:off x="838200" y="1571109"/>
            <a:ext cx="10515600" cy="0"/>
          </a:xfrm>
          <a:prstGeom prst="line">
            <a:avLst/>
          </a:prstGeom>
          <a:ln>
            <a:solidFill>
              <a:srgbClr val="F0532E"/>
            </a:solidFill>
          </a:ln>
        </p:spPr>
        <p:style>
          <a:lnRef idx="3">
            <a:schemeClr val="accent2"/>
          </a:lnRef>
          <a:fillRef idx="0">
            <a:schemeClr val="accent2"/>
          </a:fillRef>
          <a:effectRef idx="2">
            <a:schemeClr val="accent2"/>
          </a:effectRef>
          <a:fontRef idx="minor">
            <a:schemeClr val="tx1"/>
          </a:fontRef>
        </p:style>
      </p:cxnSp>
      <p:sp>
        <p:nvSpPr>
          <p:cNvPr id="9" name="文本框 8">
            <a:extLst>
              <a:ext uri="{FF2B5EF4-FFF2-40B4-BE49-F238E27FC236}">
                <a16:creationId xmlns:a16="http://schemas.microsoft.com/office/drawing/2014/main" id="{7B2D7D35-142C-46D3-BC62-F961CC4338CB}"/>
              </a:ext>
            </a:extLst>
          </p:cNvPr>
          <p:cNvSpPr txBox="1"/>
          <p:nvPr userDrawn="1"/>
        </p:nvSpPr>
        <p:spPr>
          <a:xfrm>
            <a:off x="9825641" y="66524"/>
            <a:ext cx="2277687" cy="448841"/>
          </a:xfrm>
          <a:prstGeom prst="rect">
            <a:avLst/>
          </a:prstGeom>
          <a:noFill/>
        </p:spPr>
        <p:txBody>
          <a:bodyPr wrap="square" rtlCol="0">
            <a:spAutoFit/>
          </a:bodyPr>
          <a:lstStyle/>
          <a:p>
            <a:r>
              <a:rPr lang="zh-CN" altLang="en-US" sz="1400" dirty="0">
                <a:latin typeface="华文仿宋" panose="02010600040101010101" pitchFamily="2" charset="-122"/>
                <a:ea typeface="华文仿宋" panose="02010600040101010101" pitchFamily="2" charset="-122"/>
              </a:rPr>
              <a:t>河北师范大学 软件学院</a:t>
            </a:r>
            <a:endParaRPr lang="en-US" altLang="zh-CN" sz="1400" dirty="0">
              <a:latin typeface="华文仿宋" panose="02010600040101010101" pitchFamily="2" charset="-122"/>
              <a:ea typeface="华文仿宋" panose="02010600040101010101" pitchFamily="2" charset="-122"/>
            </a:endParaRPr>
          </a:p>
          <a:p>
            <a:pPr>
              <a:lnSpc>
                <a:spcPts val="1080"/>
              </a:lnSpc>
            </a:pPr>
            <a:r>
              <a:rPr lang="en-US" altLang="zh-CN" sz="800" dirty="0">
                <a:latin typeface="Tahoma" panose="020B0604030504040204" pitchFamily="34" charset="0"/>
                <a:ea typeface="Tahoma" panose="020B0604030504040204" pitchFamily="34" charset="0"/>
                <a:cs typeface="Tahoma" panose="020B0604030504040204" pitchFamily="34" charset="0"/>
              </a:rPr>
              <a:t>Software College of Hebei Normal University</a:t>
            </a:r>
            <a:r>
              <a:rPr lang="en-US" altLang="zh-CN" sz="1600" dirty="0">
                <a:latin typeface="华文仿宋" panose="02010600040101010101" pitchFamily="2" charset="-122"/>
                <a:ea typeface="华文仿宋" panose="02010600040101010101" pitchFamily="2" charset="-122"/>
              </a:rPr>
              <a:t> </a:t>
            </a:r>
            <a:endParaRPr lang="zh-CN" altLang="en-US" sz="16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3729377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7B2D7D35-142C-46D3-BC62-F961CC4338CB}"/>
              </a:ext>
            </a:extLst>
          </p:cNvPr>
          <p:cNvSpPr txBox="1"/>
          <p:nvPr userDrawn="1"/>
        </p:nvSpPr>
        <p:spPr>
          <a:xfrm>
            <a:off x="9825641" y="66524"/>
            <a:ext cx="2277687" cy="448841"/>
          </a:xfrm>
          <a:prstGeom prst="rect">
            <a:avLst/>
          </a:prstGeom>
          <a:noFill/>
        </p:spPr>
        <p:txBody>
          <a:bodyPr wrap="square" rtlCol="0">
            <a:spAutoFit/>
          </a:bodyPr>
          <a:lstStyle/>
          <a:p>
            <a:r>
              <a:rPr lang="zh-CN" altLang="en-US" sz="1400" dirty="0">
                <a:latin typeface="华文仿宋" panose="02010600040101010101" pitchFamily="2" charset="-122"/>
                <a:ea typeface="华文仿宋" panose="02010600040101010101" pitchFamily="2" charset="-122"/>
              </a:rPr>
              <a:t>河北师范大学 软件学院</a:t>
            </a:r>
            <a:endParaRPr lang="en-US" altLang="zh-CN" sz="1400" dirty="0">
              <a:latin typeface="华文仿宋" panose="02010600040101010101" pitchFamily="2" charset="-122"/>
              <a:ea typeface="华文仿宋" panose="02010600040101010101" pitchFamily="2" charset="-122"/>
            </a:endParaRPr>
          </a:p>
          <a:p>
            <a:pPr>
              <a:lnSpc>
                <a:spcPts val="1080"/>
              </a:lnSpc>
            </a:pPr>
            <a:r>
              <a:rPr lang="en-US" altLang="zh-CN" sz="800" dirty="0">
                <a:latin typeface="Tahoma" panose="020B0604030504040204" pitchFamily="34" charset="0"/>
                <a:ea typeface="Tahoma" panose="020B0604030504040204" pitchFamily="34" charset="0"/>
                <a:cs typeface="Tahoma" panose="020B0604030504040204" pitchFamily="34" charset="0"/>
              </a:rPr>
              <a:t>Software College of Hebei Normal University</a:t>
            </a:r>
            <a:r>
              <a:rPr lang="en-US" altLang="zh-CN" sz="1600" dirty="0">
                <a:latin typeface="华文仿宋" panose="02010600040101010101" pitchFamily="2" charset="-122"/>
                <a:ea typeface="华文仿宋" panose="02010600040101010101" pitchFamily="2" charset="-122"/>
              </a:rPr>
              <a:t> </a:t>
            </a:r>
            <a:endParaRPr lang="zh-CN" altLang="en-US" sz="16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6295853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030DC9-2374-46B1-811E-572401BAF3D1}"/>
              </a:ext>
            </a:extLst>
          </p:cNvPr>
          <p:cNvSpPr>
            <a:spLocks noGrp="1"/>
          </p:cNvSpPr>
          <p:nvPr>
            <p:ph type="ctrTitle"/>
          </p:nvPr>
        </p:nvSpPr>
        <p:spPr>
          <a:xfrm>
            <a:off x="165716" y="754601"/>
            <a:ext cx="4273118" cy="1041971"/>
          </a:xfrm>
        </p:spPr>
        <p:txBody>
          <a:bodyPr/>
          <a:lstStyle/>
          <a:p>
            <a:r>
              <a:rPr lang="en-US" altLang="zh-CN" dirty="0">
                <a:solidFill>
                  <a:schemeClr val="bg2">
                    <a:lumMod val="25000"/>
                  </a:schemeClr>
                </a:solidFill>
              </a:rPr>
              <a:t>《Linux</a:t>
            </a:r>
            <a:r>
              <a:rPr lang="zh-CN" altLang="en-US" dirty="0">
                <a:solidFill>
                  <a:schemeClr val="bg2">
                    <a:lumMod val="25000"/>
                  </a:schemeClr>
                </a:solidFill>
              </a:rPr>
              <a:t>基础</a:t>
            </a:r>
            <a:r>
              <a:rPr lang="en-US" altLang="zh-CN" dirty="0">
                <a:solidFill>
                  <a:schemeClr val="bg2">
                    <a:lumMod val="25000"/>
                  </a:schemeClr>
                </a:solidFill>
              </a:rPr>
              <a:t>》</a:t>
            </a:r>
            <a:endParaRPr lang="zh-CN" altLang="en-US" dirty="0">
              <a:solidFill>
                <a:schemeClr val="bg2">
                  <a:lumMod val="25000"/>
                </a:schemeClr>
              </a:solidFill>
            </a:endParaRPr>
          </a:p>
        </p:txBody>
      </p:sp>
      <p:sp>
        <p:nvSpPr>
          <p:cNvPr id="3" name="副标题 2">
            <a:extLst>
              <a:ext uri="{FF2B5EF4-FFF2-40B4-BE49-F238E27FC236}">
                <a16:creationId xmlns:a16="http://schemas.microsoft.com/office/drawing/2014/main" id="{DBFB0B47-0360-4ADB-A293-64ED809A7AAE}"/>
              </a:ext>
            </a:extLst>
          </p:cNvPr>
          <p:cNvSpPr>
            <a:spLocks noGrp="1"/>
          </p:cNvSpPr>
          <p:nvPr>
            <p:ph type="subTitle" idx="1"/>
          </p:nvPr>
        </p:nvSpPr>
        <p:spPr>
          <a:xfrm>
            <a:off x="1524000" y="3602038"/>
            <a:ext cx="9144000" cy="703632"/>
          </a:xfrm>
        </p:spPr>
        <p:txBody>
          <a:bodyPr/>
          <a:lstStyle/>
          <a:p>
            <a:r>
              <a:rPr lang="zh-CN" altLang="en-US" sz="3600" dirty="0">
                <a:solidFill>
                  <a:schemeClr val="tx2">
                    <a:lumMod val="50000"/>
                  </a:schemeClr>
                </a:solidFill>
              </a:rPr>
              <a:t>第五讲 </a:t>
            </a:r>
            <a:r>
              <a:rPr lang="zh-CN" altLang="en-US" sz="3600" dirty="0">
                <a:solidFill>
                  <a:srgbClr val="FF0000"/>
                </a:solidFill>
              </a:rPr>
              <a:t>用户和组管理</a:t>
            </a:r>
          </a:p>
        </p:txBody>
      </p:sp>
    </p:spTree>
    <p:extLst>
      <p:ext uri="{BB962C8B-B14F-4D97-AF65-F5344CB8AC3E}">
        <p14:creationId xmlns:p14="http://schemas.microsoft.com/office/powerpoint/2010/main" val="4047166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sudo</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en-US" altLang="zh-CN" sz="2000" dirty="0"/>
              <a:t>sudo</a:t>
            </a:r>
            <a:r>
              <a:rPr lang="zh-CN" altLang="en-US" sz="2000" dirty="0"/>
              <a:t>允许程序临时以</a:t>
            </a:r>
            <a:r>
              <a:rPr lang="en-US" altLang="zh-CN" sz="2000" dirty="0"/>
              <a:t>root</a:t>
            </a:r>
            <a:r>
              <a:rPr lang="zh-CN" altLang="en-US" sz="2000" dirty="0"/>
              <a:t>身份运行。</a:t>
            </a:r>
            <a:endParaRPr lang="en-US" altLang="zh-CN" sz="2000" dirty="0"/>
          </a:p>
          <a:p>
            <a:r>
              <a:rPr lang="en-US" altLang="zh-CN" sz="2000" dirty="0"/>
              <a:t>sudo</a:t>
            </a:r>
            <a:r>
              <a:rPr lang="zh-CN" altLang="en-US" sz="2000" dirty="0"/>
              <a:t>默认是以</a:t>
            </a:r>
            <a:r>
              <a:rPr lang="en-US" altLang="zh-CN" sz="2000" dirty="0"/>
              <a:t>root</a:t>
            </a:r>
            <a:r>
              <a:rPr lang="zh-CN" altLang="en-US" sz="2000" dirty="0"/>
              <a:t>身份运行命令，但是使用</a:t>
            </a:r>
            <a:r>
              <a:rPr lang="en-US" altLang="zh-CN" sz="2000" dirty="0"/>
              <a:t>-u &lt;username&gt;</a:t>
            </a:r>
            <a:r>
              <a:rPr lang="zh-CN" altLang="en-US" sz="2000" dirty="0"/>
              <a:t>可以以其他用户身份运行命令。</a:t>
            </a:r>
            <a:endParaRPr lang="en-US" altLang="zh-CN" sz="2000" dirty="0"/>
          </a:p>
          <a:p>
            <a:r>
              <a:rPr lang="en-US" altLang="zh-CN" sz="2000" dirty="0"/>
              <a:t>sudo</a:t>
            </a:r>
            <a:r>
              <a:rPr lang="zh-CN" altLang="en-US" sz="2000" dirty="0"/>
              <a:t>是受限制的</a:t>
            </a:r>
            <a:r>
              <a:rPr lang="en-US" altLang="zh-CN" sz="2000" dirty="0" err="1"/>
              <a:t>su</a:t>
            </a:r>
            <a:r>
              <a:rPr lang="zh-CN" altLang="en-US" sz="2000" dirty="0"/>
              <a:t>，它通过一个配置文件，授权某些用户可以临时具有</a:t>
            </a:r>
            <a:r>
              <a:rPr lang="en-US" altLang="zh-CN" sz="2000" dirty="0"/>
              <a:t>root</a:t>
            </a:r>
            <a:r>
              <a:rPr lang="zh-CN" altLang="en-US" sz="2000" dirty="0"/>
              <a:t>用户才有的权限。（</a:t>
            </a:r>
            <a:r>
              <a:rPr lang="en-US" altLang="zh-CN" sz="2000" dirty="0"/>
              <a:t>5</a:t>
            </a:r>
            <a:r>
              <a:rPr lang="zh-CN" altLang="en-US" sz="2000" dirty="0"/>
              <a:t>分钟）</a:t>
            </a:r>
            <a:endParaRPr lang="en-US" altLang="zh-CN" sz="2000" dirty="0"/>
          </a:p>
          <a:p>
            <a:r>
              <a:rPr lang="en-US" altLang="zh-CN" sz="2000" dirty="0"/>
              <a:t>sudo</a:t>
            </a:r>
            <a:r>
              <a:rPr lang="zh-CN" altLang="en-US" sz="2000" dirty="0"/>
              <a:t>读取 </a:t>
            </a:r>
            <a:r>
              <a:rPr lang="en-US" altLang="zh-CN" sz="2000" dirty="0"/>
              <a:t>/etc/sudoers </a:t>
            </a:r>
            <a:r>
              <a:rPr lang="zh-CN" altLang="en-US" sz="2000" dirty="0"/>
              <a:t>文件的信息以判断当前用户是否有权限运行</a:t>
            </a:r>
            <a:r>
              <a:rPr lang="en-US" altLang="zh-CN" sz="2000" dirty="0"/>
              <a:t>sudo</a:t>
            </a:r>
            <a:r>
              <a:rPr lang="zh-CN" altLang="en-US" sz="2000" dirty="0"/>
              <a:t>。运行</a:t>
            </a:r>
            <a:r>
              <a:rPr lang="en-US" altLang="zh-CN" sz="2000" dirty="0"/>
              <a:t>sudo</a:t>
            </a:r>
            <a:r>
              <a:rPr lang="zh-CN" altLang="en-US" sz="2000" dirty="0"/>
              <a:t>输入的是当前用户的密码，这样使用授权的方式杜绝了</a:t>
            </a:r>
            <a:r>
              <a:rPr lang="en-US" altLang="zh-CN" sz="2000" dirty="0"/>
              <a:t>root</a:t>
            </a:r>
            <a:r>
              <a:rPr lang="zh-CN" altLang="en-US" sz="2000" dirty="0"/>
              <a:t>密码的泄露，同时可以根据需要进行用户授权。</a:t>
            </a:r>
            <a:endParaRPr lang="en-US" altLang="zh-CN" sz="2000" dirty="0"/>
          </a:p>
          <a:p>
            <a:r>
              <a:rPr lang="zh-CN" altLang="en-US" sz="2000" dirty="0"/>
              <a:t>在</a:t>
            </a:r>
            <a:r>
              <a:rPr lang="en-US" altLang="zh-CN" sz="2000" dirty="0"/>
              <a:t>Ubuntu</a:t>
            </a:r>
            <a:r>
              <a:rPr lang="zh-CN" altLang="en-US" sz="2000" dirty="0"/>
              <a:t>上，</a:t>
            </a:r>
            <a:r>
              <a:rPr lang="en-US" altLang="zh-CN" sz="2000" dirty="0"/>
              <a:t>root</a:t>
            </a:r>
            <a:r>
              <a:rPr lang="zh-CN" altLang="en-US" sz="2000" dirty="0"/>
              <a:t>用户默认是没有密码的，安装过程也不会设置。如果想要设置</a:t>
            </a:r>
            <a:r>
              <a:rPr lang="en-US" altLang="zh-CN" sz="2000" dirty="0"/>
              <a:t>root</a:t>
            </a:r>
            <a:r>
              <a:rPr lang="zh-CN" altLang="en-US" sz="2000" dirty="0"/>
              <a:t>用户的密码，可在安装完成后，运行命令：</a:t>
            </a:r>
            <a:r>
              <a:rPr lang="en-US" altLang="zh-CN" sz="2000" dirty="0"/>
              <a:t>sudo </a:t>
            </a:r>
            <a:r>
              <a:rPr lang="en-US" altLang="zh-CN" sz="2000" dirty="0" err="1"/>
              <a:t>passwd</a:t>
            </a:r>
            <a:r>
              <a:rPr lang="en-US" altLang="zh-CN" sz="2000" dirty="0"/>
              <a:t> root</a:t>
            </a:r>
            <a:r>
              <a:rPr lang="zh-CN" altLang="en-US" sz="2000" dirty="0"/>
              <a:t>设置</a:t>
            </a:r>
            <a:r>
              <a:rPr lang="en-US" altLang="zh-CN" sz="2000" dirty="0"/>
              <a:t>root</a:t>
            </a:r>
            <a:r>
              <a:rPr lang="zh-CN" altLang="en-US" sz="2000" dirty="0"/>
              <a:t>密码。</a:t>
            </a:r>
            <a:endParaRPr lang="en-US" altLang="zh-CN" sz="2000" dirty="0"/>
          </a:p>
          <a:p>
            <a:r>
              <a:rPr lang="en-US" altLang="zh-CN" sz="2000" dirty="0"/>
              <a:t>sudo -</a:t>
            </a:r>
            <a:r>
              <a:rPr lang="en-US" altLang="zh-CN" sz="2000" dirty="0" err="1"/>
              <a:t>i</a:t>
            </a:r>
            <a:r>
              <a:rPr lang="zh-CN" altLang="en-US" sz="2000" dirty="0"/>
              <a:t>表示以</a:t>
            </a:r>
            <a:r>
              <a:rPr lang="en-US" altLang="zh-CN" sz="2000" dirty="0"/>
              <a:t>root</a:t>
            </a:r>
            <a:r>
              <a:rPr lang="zh-CN" altLang="en-US" sz="2000" dirty="0"/>
              <a:t>身份登录，主目录也切换为</a:t>
            </a:r>
            <a:r>
              <a:rPr lang="en-US" altLang="zh-CN" sz="2000" dirty="0"/>
              <a:t>root</a:t>
            </a:r>
            <a:r>
              <a:rPr lang="zh-CN" altLang="en-US" sz="2000" dirty="0"/>
              <a:t>的主目录。为了频繁地执行某些只有超级用户才能执行的命令而不用每次输入密码，可以使用该命令。提示输入密码时该密码为当前账户的密码。没有时间限制。执行该命令后提示符变为“</a:t>
            </a:r>
            <a:r>
              <a:rPr lang="en-US" altLang="zh-CN" sz="2000" dirty="0"/>
              <a:t>#”</a:t>
            </a:r>
            <a:r>
              <a:rPr lang="zh-CN" altLang="en-US" sz="2000" dirty="0"/>
              <a:t>而不是“</a:t>
            </a:r>
            <a:r>
              <a:rPr lang="en-US" altLang="zh-CN" sz="2000" dirty="0"/>
              <a:t>$”</a:t>
            </a:r>
            <a:r>
              <a:rPr lang="zh-CN" altLang="en-US" sz="2000" dirty="0"/>
              <a:t>。想退回普通账户时可以执行“</a:t>
            </a:r>
            <a:r>
              <a:rPr lang="en-US" altLang="zh-CN" sz="2000" dirty="0"/>
              <a:t>exit”</a:t>
            </a:r>
            <a:r>
              <a:rPr lang="zh-CN" altLang="en-US" sz="2000" dirty="0"/>
              <a:t>或“</a:t>
            </a:r>
            <a:r>
              <a:rPr lang="en-US" altLang="zh-CN" sz="2000" dirty="0"/>
              <a:t>logout” </a:t>
            </a:r>
            <a:r>
              <a:rPr lang="zh-CN" altLang="en-US" sz="2000" dirty="0"/>
              <a:t>。</a:t>
            </a:r>
          </a:p>
          <a:p>
            <a:endParaRPr lang="zh-CN" altLang="en-US" sz="2000" dirty="0"/>
          </a:p>
          <a:p>
            <a:endParaRPr lang="en-US" altLang="zh-CN" sz="2000" dirty="0"/>
          </a:p>
        </p:txBody>
      </p:sp>
    </p:spTree>
    <p:extLst>
      <p:ext uri="{BB962C8B-B14F-4D97-AF65-F5344CB8AC3E}">
        <p14:creationId xmlns:p14="http://schemas.microsoft.com/office/powerpoint/2010/main" val="3729234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添加用户：</a:t>
            </a:r>
            <a:r>
              <a:rPr lang="en-US" altLang="zh-CN" dirty="0"/>
              <a:t>adduser</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normAutofit/>
          </a:bodyPr>
          <a:lstStyle/>
          <a:p>
            <a:r>
              <a:rPr lang="zh-CN" altLang="en-US" sz="2000" dirty="0"/>
              <a:t>用法：</a:t>
            </a:r>
            <a:r>
              <a:rPr lang="en-US" altLang="zh-CN" sz="2000" dirty="0"/>
              <a:t>adduser [--home DIR] [--shell SHELL] [--no-create-home]</a:t>
            </a:r>
          </a:p>
          <a:p>
            <a:pPr marL="0" indent="0">
              <a:buNone/>
            </a:pPr>
            <a:r>
              <a:rPr lang="en-US" altLang="zh-CN" sz="2000" dirty="0"/>
              <a:t>       [--</a:t>
            </a:r>
            <a:r>
              <a:rPr lang="en-US" altLang="zh-CN" sz="2000" dirty="0" err="1"/>
              <a:t>uid</a:t>
            </a:r>
            <a:r>
              <a:rPr lang="en-US" altLang="zh-CN" sz="2000" dirty="0"/>
              <a:t> ID] [--</a:t>
            </a:r>
            <a:r>
              <a:rPr lang="en-US" altLang="zh-CN" sz="2000" dirty="0" err="1"/>
              <a:t>ingroup</a:t>
            </a:r>
            <a:r>
              <a:rPr lang="en-US" altLang="zh-CN" sz="2000" dirty="0"/>
              <a:t> GROUP | --</a:t>
            </a:r>
            <a:r>
              <a:rPr lang="en-US" altLang="zh-CN" sz="2000" dirty="0" err="1"/>
              <a:t>gid</a:t>
            </a:r>
            <a:r>
              <a:rPr lang="en-US" altLang="zh-CN" sz="2000" dirty="0"/>
              <a:t> ID]</a:t>
            </a:r>
          </a:p>
          <a:p>
            <a:pPr marL="0" indent="0">
              <a:buNone/>
            </a:pPr>
            <a:r>
              <a:rPr lang="en-US" altLang="zh-CN" sz="2000" dirty="0"/>
              <a:t>       [--disabled-password] [--disabled-login] user</a:t>
            </a:r>
          </a:p>
          <a:p>
            <a:r>
              <a:rPr lang="en-US" altLang="zh-CN" sz="2000" dirty="0"/>
              <a:t>--</a:t>
            </a:r>
            <a:r>
              <a:rPr lang="en-US" altLang="zh-CN" sz="2000" dirty="0" err="1"/>
              <a:t>uid</a:t>
            </a:r>
            <a:r>
              <a:rPr lang="en-US" altLang="zh-CN" sz="2000" dirty="0"/>
              <a:t> ID </a:t>
            </a:r>
            <a:r>
              <a:rPr lang="zh-CN" altLang="en-US" sz="2000" dirty="0"/>
              <a:t>手动指定</a:t>
            </a:r>
            <a:r>
              <a:rPr lang="en-US" altLang="zh-CN" sz="2000" dirty="0"/>
              <a:t>UID</a:t>
            </a:r>
          </a:p>
          <a:p>
            <a:r>
              <a:rPr lang="en-US" altLang="zh-CN" sz="2000" dirty="0"/>
              <a:t>--disabled-login</a:t>
            </a:r>
            <a:r>
              <a:rPr lang="zh-CN" altLang="en-US" sz="2000" dirty="0"/>
              <a:t> 不进行设置密码的环节，即不为创建的用户设置密码</a:t>
            </a:r>
            <a:endParaRPr lang="en-US" altLang="zh-CN" sz="2000" dirty="0"/>
          </a:p>
          <a:p>
            <a:r>
              <a:rPr lang="en-US" altLang="zh-CN" sz="2000" dirty="0"/>
              <a:t>--disabled-password </a:t>
            </a:r>
            <a:r>
              <a:rPr lang="zh-CN" altLang="en-US" sz="2000" dirty="0"/>
              <a:t>不使用密码验证（比如用</a:t>
            </a:r>
            <a:r>
              <a:rPr lang="en-US" altLang="zh-CN" sz="2000" dirty="0"/>
              <a:t>SSH</a:t>
            </a:r>
            <a:r>
              <a:rPr lang="zh-CN" altLang="en-US" sz="2000" dirty="0"/>
              <a:t>、</a:t>
            </a:r>
            <a:r>
              <a:rPr lang="en-US" altLang="zh-CN" sz="2000" dirty="0"/>
              <a:t>RSA</a:t>
            </a:r>
            <a:r>
              <a:rPr lang="zh-CN" altLang="en-US" sz="2000" dirty="0"/>
              <a:t>秘钥）</a:t>
            </a:r>
            <a:endParaRPr lang="en-US" altLang="zh-CN" sz="2000" dirty="0"/>
          </a:p>
          <a:p>
            <a:r>
              <a:rPr lang="en-US" altLang="zh-CN" sz="2000" dirty="0"/>
              <a:t>--</a:t>
            </a:r>
            <a:r>
              <a:rPr lang="en-US" altLang="zh-CN" sz="2000" dirty="0" err="1"/>
              <a:t>gid</a:t>
            </a:r>
            <a:r>
              <a:rPr lang="en-US" altLang="zh-CN" sz="2000" dirty="0"/>
              <a:t> ID </a:t>
            </a:r>
            <a:r>
              <a:rPr lang="zh-CN" altLang="en-US" sz="2000" dirty="0"/>
              <a:t>以</a:t>
            </a:r>
            <a:r>
              <a:rPr lang="en-US" altLang="zh-CN" sz="2000" dirty="0"/>
              <a:t>GID</a:t>
            </a:r>
            <a:r>
              <a:rPr lang="zh-CN" altLang="en-US" sz="2000" dirty="0"/>
              <a:t>的方式指定用户所属的基本组</a:t>
            </a:r>
            <a:endParaRPr lang="en-US" altLang="zh-CN" sz="2000" dirty="0"/>
          </a:p>
          <a:p>
            <a:r>
              <a:rPr lang="en-US" altLang="zh-CN" sz="2000" dirty="0"/>
              <a:t>--</a:t>
            </a:r>
            <a:r>
              <a:rPr lang="en-US" altLang="zh-CN" sz="2000" dirty="0" err="1"/>
              <a:t>ingroup</a:t>
            </a:r>
            <a:r>
              <a:rPr lang="en-US" altLang="zh-CN" sz="2000" dirty="0"/>
              <a:t> GROUP </a:t>
            </a:r>
            <a:r>
              <a:rPr lang="zh-CN" altLang="en-US" sz="2000" dirty="0"/>
              <a:t>以组名的方式指定用户所属的基本组</a:t>
            </a:r>
            <a:endParaRPr lang="en-US" altLang="zh-CN" sz="2000" dirty="0"/>
          </a:p>
          <a:p>
            <a:r>
              <a:rPr lang="zh-CN" altLang="en-US" sz="2000" dirty="0"/>
              <a:t>运行后会提示填写登录密码，还会提示填写用户信息。</a:t>
            </a:r>
            <a:r>
              <a:rPr lang="en-US" altLang="zh-CN" sz="2000" dirty="0"/>
              <a:t>ls /home </a:t>
            </a:r>
            <a:r>
              <a:rPr lang="zh-CN" altLang="en-US" sz="2000" dirty="0"/>
              <a:t>会发现创建了用户目录</a:t>
            </a:r>
            <a:endParaRPr lang="en-US" altLang="zh-CN" sz="2000" dirty="0"/>
          </a:p>
          <a:p>
            <a:r>
              <a:rPr lang="zh-CN" altLang="en-US" sz="2000" dirty="0"/>
              <a:t>新添加的用户默认是没有执行</a:t>
            </a:r>
            <a:r>
              <a:rPr lang="en-US" altLang="zh-CN" sz="2000" dirty="0"/>
              <a:t>sudo</a:t>
            </a:r>
            <a:r>
              <a:rPr lang="zh-CN" altLang="en-US" sz="2000" dirty="0"/>
              <a:t>权限的。把用户添加到</a:t>
            </a:r>
            <a:r>
              <a:rPr lang="en-US" altLang="zh-CN" sz="2000" dirty="0"/>
              <a:t>sudo</a:t>
            </a:r>
            <a:r>
              <a:rPr lang="zh-CN" altLang="en-US" sz="2000" dirty="0"/>
              <a:t>组（通过命令或编辑 </a:t>
            </a:r>
            <a:r>
              <a:rPr lang="en-US" altLang="zh-CN" sz="2000" dirty="0"/>
              <a:t>/etc/group</a:t>
            </a:r>
            <a:r>
              <a:rPr lang="zh-CN" altLang="en-US" sz="2000" dirty="0"/>
              <a:t>文件直接添加），或编辑</a:t>
            </a:r>
            <a:r>
              <a:rPr lang="en-US" altLang="zh-CN" sz="2000" dirty="0"/>
              <a:t>/etc/sudoers</a:t>
            </a:r>
            <a:r>
              <a:rPr lang="zh-CN" altLang="en-US" sz="2000" dirty="0"/>
              <a:t>文件配置用户或用户组具有</a:t>
            </a:r>
            <a:r>
              <a:rPr lang="en-US" altLang="zh-CN" sz="2000" dirty="0"/>
              <a:t>sudo</a:t>
            </a:r>
            <a:r>
              <a:rPr lang="zh-CN" altLang="en-US" sz="2000" dirty="0"/>
              <a:t>执行权限。</a:t>
            </a:r>
            <a:endParaRPr lang="en-US" altLang="zh-CN" sz="2000" dirty="0"/>
          </a:p>
          <a:p>
            <a:r>
              <a:rPr lang="en-US" altLang="zh-CN" sz="2000" dirty="0"/>
              <a:t>adduser &lt;username&gt; &lt;group&gt; </a:t>
            </a:r>
            <a:r>
              <a:rPr lang="zh-CN" altLang="en-US" sz="2000" dirty="0"/>
              <a:t>把</a:t>
            </a:r>
            <a:r>
              <a:rPr lang="en-US" altLang="zh-CN" sz="2000" dirty="0"/>
              <a:t>&lt;username&gt; </a:t>
            </a:r>
            <a:r>
              <a:rPr lang="zh-CN" altLang="en-US" sz="2000" dirty="0"/>
              <a:t>添加到</a:t>
            </a:r>
            <a:r>
              <a:rPr lang="en-US" altLang="zh-CN" sz="2000" dirty="0"/>
              <a:t>&lt;group&gt;</a:t>
            </a:r>
            <a:r>
              <a:rPr lang="zh-CN" altLang="en-US" sz="2000" dirty="0"/>
              <a:t>组中（附加组）</a:t>
            </a:r>
            <a:endParaRPr lang="en-US" altLang="zh-CN" sz="2000" dirty="0"/>
          </a:p>
          <a:p>
            <a:endParaRPr lang="en-US" altLang="zh-CN" sz="2000" dirty="0"/>
          </a:p>
          <a:p>
            <a:endParaRPr lang="en-US" altLang="zh-CN" sz="2000" dirty="0"/>
          </a:p>
        </p:txBody>
      </p:sp>
    </p:spTree>
    <p:extLst>
      <p:ext uri="{BB962C8B-B14F-4D97-AF65-F5344CB8AC3E}">
        <p14:creationId xmlns:p14="http://schemas.microsoft.com/office/powerpoint/2010/main" val="11590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删除用户：</a:t>
            </a:r>
            <a:r>
              <a:rPr lang="en-US" altLang="zh-CN" dirty="0"/>
              <a:t>deluser</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en-US" altLang="zh-CN" sz="2000" dirty="0"/>
              <a:t>deluser [--force] [--remove-home] [--remove-all-files] [--backup]</a:t>
            </a:r>
          </a:p>
          <a:p>
            <a:pPr marL="0" indent="0">
              <a:buNone/>
            </a:pPr>
            <a:r>
              <a:rPr lang="en-US" altLang="zh-CN" sz="2000" dirty="0"/>
              <a:t>       [--backup-to DIR] user</a:t>
            </a:r>
          </a:p>
          <a:p>
            <a:r>
              <a:rPr lang="zh-CN" altLang="en-US" sz="2000" dirty="0"/>
              <a:t>直接 </a:t>
            </a:r>
            <a:r>
              <a:rPr lang="en-US" altLang="zh-CN" sz="2000" dirty="0"/>
              <a:t>deluser &lt;username&gt; </a:t>
            </a:r>
            <a:r>
              <a:rPr lang="zh-CN" altLang="en-US" sz="2000" dirty="0"/>
              <a:t>删除用户，默认不会删除用户主目录，这样可以防止删除用户时误删数据。删除用户主目录需要单独操作，或使用额外的可选项。</a:t>
            </a:r>
            <a:endParaRPr lang="en-US" altLang="zh-CN" sz="2000" dirty="0"/>
          </a:p>
          <a:p>
            <a:r>
              <a:rPr lang="en-US" altLang="zh-CN" sz="2000" dirty="0"/>
              <a:t>--remove-home </a:t>
            </a:r>
            <a:r>
              <a:rPr lang="zh-CN" altLang="en-US" sz="2000" dirty="0"/>
              <a:t>删除用户主目录</a:t>
            </a:r>
            <a:endParaRPr lang="en-US" altLang="zh-CN" sz="2000" dirty="0"/>
          </a:p>
          <a:p>
            <a:r>
              <a:rPr lang="en-US" altLang="zh-CN" sz="2000" dirty="0"/>
              <a:t>--remove-all-files </a:t>
            </a:r>
            <a:r>
              <a:rPr lang="zh-CN" altLang="en-US" sz="2000" dirty="0"/>
              <a:t>删除系统中一切属于此用户的文件</a:t>
            </a:r>
            <a:endParaRPr lang="en-US" altLang="zh-CN" sz="2000" dirty="0"/>
          </a:p>
          <a:p>
            <a:r>
              <a:rPr lang="en-US" altLang="zh-CN" sz="2000" dirty="0"/>
              <a:t>--remove-home</a:t>
            </a:r>
            <a:r>
              <a:rPr lang="zh-CN" altLang="en-US" sz="2000" dirty="0"/>
              <a:t>和</a:t>
            </a:r>
            <a:r>
              <a:rPr lang="en-US" altLang="zh-CN" sz="2000" dirty="0"/>
              <a:t>--remove-all-files</a:t>
            </a:r>
            <a:r>
              <a:rPr lang="zh-CN" altLang="en-US" sz="2000" dirty="0"/>
              <a:t>一同使用时，前者不起作用，因为</a:t>
            </a:r>
            <a:r>
              <a:rPr lang="en-US" altLang="zh-CN" sz="2000" dirty="0"/>
              <a:t>--remove-all-files</a:t>
            </a:r>
            <a:r>
              <a:rPr lang="zh-CN" altLang="en-US" sz="2000" dirty="0"/>
              <a:t>已经包含了用户主目录</a:t>
            </a:r>
            <a:endParaRPr lang="en-US" altLang="zh-CN" sz="2000" dirty="0"/>
          </a:p>
          <a:p>
            <a:r>
              <a:rPr lang="en-US" altLang="zh-CN" sz="2000" dirty="0"/>
              <a:t>--backup </a:t>
            </a:r>
            <a:r>
              <a:rPr lang="zh-CN" altLang="en-US" sz="2000" dirty="0"/>
              <a:t>默认在当前工作目录中生成一个</a:t>
            </a:r>
            <a:r>
              <a:rPr lang="en-US" altLang="zh-CN" sz="2000" dirty="0"/>
              <a:t>&lt;username&gt;.tar.gz</a:t>
            </a:r>
            <a:r>
              <a:rPr lang="zh-CN" altLang="en-US" sz="2000" dirty="0"/>
              <a:t>的文件</a:t>
            </a:r>
            <a:endParaRPr lang="en-US" altLang="zh-CN" sz="2000" dirty="0"/>
          </a:p>
          <a:p>
            <a:r>
              <a:rPr lang="en-US" altLang="zh-CN" sz="2000" dirty="0"/>
              <a:t>--backup-to DIR </a:t>
            </a:r>
            <a:r>
              <a:rPr lang="zh-CN" altLang="en-US" sz="2000" dirty="0"/>
              <a:t>把打包文件放入</a:t>
            </a:r>
            <a:r>
              <a:rPr lang="en-US" altLang="zh-CN" sz="2000" dirty="0"/>
              <a:t>DIR</a:t>
            </a:r>
            <a:r>
              <a:rPr lang="zh-CN" altLang="en-US" sz="2000" dirty="0"/>
              <a:t>指定的目录。此选项隐含指定</a:t>
            </a:r>
            <a:r>
              <a:rPr lang="en-US" altLang="zh-CN" sz="2000" dirty="0"/>
              <a:t>--backup</a:t>
            </a:r>
          </a:p>
          <a:p>
            <a:r>
              <a:rPr lang="zh-CN" altLang="en-US" sz="2000" dirty="0"/>
              <a:t>手动删除用户目录：</a:t>
            </a:r>
            <a:r>
              <a:rPr lang="en-US" altLang="zh-CN" sz="2000" dirty="0"/>
              <a:t>sudo rm –rf /home/</a:t>
            </a:r>
            <a:r>
              <a:rPr lang="zh-CN" altLang="en-US" sz="2000" dirty="0"/>
              <a:t>用户名</a:t>
            </a:r>
            <a:endParaRPr lang="en-US" altLang="zh-CN" sz="2000" dirty="0"/>
          </a:p>
          <a:p>
            <a:endParaRPr lang="en-US" altLang="zh-CN" sz="2000" dirty="0"/>
          </a:p>
          <a:p>
            <a:endParaRPr lang="en-US" altLang="zh-CN" sz="2000" dirty="0"/>
          </a:p>
        </p:txBody>
      </p:sp>
    </p:spTree>
    <p:extLst>
      <p:ext uri="{BB962C8B-B14F-4D97-AF65-F5344CB8AC3E}">
        <p14:creationId xmlns:p14="http://schemas.microsoft.com/office/powerpoint/2010/main" val="2113342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创建组：</a:t>
            </a:r>
            <a:r>
              <a:rPr lang="en-US" altLang="zh-CN" dirty="0" err="1"/>
              <a:t>addgroup</a:t>
            </a:r>
            <a:endParaRPr lang="zh-CN" altLang="en-US" dirty="0"/>
          </a:p>
        </p:txBody>
      </p:sp>
      <p:sp>
        <p:nvSpPr>
          <p:cNvPr id="3" name="内容占位符 2"/>
          <p:cNvSpPr>
            <a:spLocks noGrp="1"/>
          </p:cNvSpPr>
          <p:nvPr>
            <p:ph idx="1"/>
          </p:nvPr>
        </p:nvSpPr>
        <p:spPr/>
        <p:txBody>
          <a:bodyPr>
            <a:normAutofit/>
          </a:bodyPr>
          <a:lstStyle/>
          <a:p>
            <a:r>
              <a:rPr lang="en-US" altLang="zh-CN" sz="2000" dirty="0" err="1"/>
              <a:t>addgroup</a:t>
            </a:r>
            <a:r>
              <a:rPr lang="en-US" altLang="zh-CN" sz="2000" dirty="0"/>
              <a:t> [--</a:t>
            </a:r>
            <a:r>
              <a:rPr lang="en-US" altLang="zh-CN" sz="2000" dirty="0" err="1"/>
              <a:t>gid</a:t>
            </a:r>
            <a:r>
              <a:rPr lang="en-US" altLang="zh-CN" sz="2000" dirty="0"/>
              <a:t> ID] group</a:t>
            </a:r>
          </a:p>
          <a:p>
            <a:pPr marL="0" indent="0">
              <a:buNone/>
            </a:pPr>
            <a:r>
              <a:rPr lang="en-US" altLang="zh-CN" sz="2000" dirty="0"/>
              <a:t>   --</a:t>
            </a:r>
            <a:r>
              <a:rPr lang="en-US" altLang="zh-CN" sz="2000" dirty="0" err="1"/>
              <a:t>gid</a:t>
            </a:r>
            <a:r>
              <a:rPr lang="en-US" altLang="zh-CN" sz="2000" dirty="0"/>
              <a:t> ID </a:t>
            </a:r>
            <a:r>
              <a:rPr lang="zh-CN" altLang="en-US" sz="2000" dirty="0"/>
              <a:t>手动指定组</a:t>
            </a:r>
            <a:r>
              <a:rPr lang="en-US" altLang="zh-CN" sz="2000" dirty="0"/>
              <a:t>ID</a:t>
            </a:r>
          </a:p>
          <a:p>
            <a:r>
              <a:rPr lang="zh-CN" altLang="en-US" sz="2000" dirty="0"/>
              <a:t>另一种创建组的方法：</a:t>
            </a:r>
            <a:r>
              <a:rPr lang="en-US" altLang="zh-CN" sz="2000" dirty="0"/>
              <a:t> adduser --group [--</a:t>
            </a:r>
            <a:r>
              <a:rPr lang="en-US" altLang="zh-CN" sz="2000" dirty="0" err="1"/>
              <a:t>gid</a:t>
            </a:r>
            <a:r>
              <a:rPr lang="en-US" altLang="zh-CN" sz="2000" dirty="0"/>
              <a:t> ID] GROUP</a:t>
            </a:r>
            <a:r>
              <a:rPr lang="zh-CN" altLang="en-US" sz="2000" dirty="0"/>
              <a:t>（</a:t>
            </a:r>
            <a:r>
              <a:rPr lang="en-US" altLang="zh-CN" sz="2000" dirty="0"/>
              <a:t>adduser --group = </a:t>
            </a:r>
            <a:r>
              <a:rPr lang="en-US" altLang="zh-CN" sz="2000" dirty="0" err="1"/>
              <a:t>addgroup</a:t>
            </a:r>
            <a:r>
              <a:rPr lang="zh-CN" altLang="en-US" sz="2000" dirty="0"/>
              <a:t>）</a:t>
            </a:r>
          </a:p>
        </p:txBody>
      </p:sp>
    </p:spTree>
    <p:extLst>
      <p:ext uri="{BB962C8B-B14F-4D97-AF65-F5344CB8AC3E}">
        <p14:creationId xmlns:p14="http://schemas.microsoft.com/office/powerpoint/2010/main" val="978122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删除组：</a:t>
            </a:r>
            <a:r>
              <a:rPr lang="en-US" altLang="zh-CN" dirty="0" err="1"/>
              <a:t>delgroup</a:t>
            </a:r>
            <a:endParaRPr lang="zh-CN" altLang="en-US" dirty="0"/>
          </a:p>
        </p:txBody>
      </p:sp>
      <p:sp>
        <p:nvSpPr>
          <p:cNvPr id="3" name="内容占位符 2"/>
          <p:cNvSpPr>
            <a:spLocks noGrp="1"/>
          </p:cNvSpPr>
          <p:nvPr>
            <p:ph idx="1"/>
          </p:nvPr>
        </p:nvSpPr>
        <p:spPr/>
        <p:txBody>
          <a:bodyPr>
            <a:normAutofit/>
          </a:bodyPr>
          <a:lstStyle/>
          <a:p>
            <a:r>
              <a:rPr lang="en-US" altLang="zh-CN" sz="2000" dirty="0" err="1"/>
              <a:t>delgroup</a:t>
            </a:r>
            <a:r>
              <a:rPr lang="en-US" altLang="zh-CN" sz="2000" dirty="0"/>
              <a:t> [--only-if-empty] GROUP</a:t>
            </a:r>
          </a:p>
          <a:p>
            <a:r>
              <a:rPr lang="zh-CN" altLang="en-US" sz="2000" dirty="0"/>
              <a:t>注意：如果用户还存在，则他的基本组无法删除；如果添加了</a:t>
            </a:r>
            <a:r>
              <a:rPr lang="en-US" altLang="zh-CN" sz="2000" dirty="0"/>
              <a:t>--only-if-empty </a:t>
            </a:r>
            <a:r>
              <a:rPr lang="zh-CN" altLang="en-US" sz="2000" dirty="0"/>
              <a:t>可选项，当组中还有成员时也无法删除</a:t>
            </a:r>
            <a:endParaRPr lang="en-US" altLang="zh-CN" sz="2000" dirty="0"/>
          </a:p>
          <a:p>
            <a:r>
              <a:rPr lang="zh-CN" altLang="en-US" sz="2000" dirty="0"/>
              <a:t>另一种删除组的方法：</a:t>
            </a:r>
            <a:r>
              <a:rPr lang="en-US" altLang="zh-CN" sz="2000" dirty="0"/>
              <a:t>deluser --group </a:t>
            </a:r>
            <a:r>
              <a:rPr lang="en-US" altLang="zh-CN" sz="2000" dirty="0" err="1"/>
              <a:t>GROUP</a:t>
            </a:r>
            <a:endParaRPr lang="zh-CN" altLang="en-US" sz="2000" dirty="0"/>
          </a:p>
        </p:txBody>
      </p:sp>
    </p:spTree>
    <p:extLst>
      <p:ext uri="{BB962C8B-B14F-4D97-AF65-F5344CB8AC3E}">
        <p14:creationId xmlns:p14="http://schemas.microsoft.com/office/powerpoint/2010/main" val="461124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更改</a:t>
            </a:r>
            <a:r>
              <a:rPr lang="en-US" altLang="zh-CN" dirty="0"/>
              <a:t>/</a:t>
            </a:r>
            <a:r>
              <a:rPr lang="zh-CN" altLang="en-US" dirty="0"/>
              <a:t>设置用户密码：</a:t>
            </a:r>
            <a:r>
              <a:rPr lang="en-US" altLang="zh-CN" dirty="0" err="1"/>
              <a:t>passwd</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normAutofit/>
          </a:bodyPr>
          <a:lstStyle/>
          <a:p>
            <a:r>
              <a:rPr lang="zh-CN" altLang="en-US" sz="2000" dirty="0"/>
              <a:t>格式：</a:t>
            </a:r>
            <a:r>
              <a:rPr lang="en-US" altLang="zh-CN" sz="2000" dirty="0" err="1"/>
              <a:t>passwd</a:t>
            </a:r>
            <a:r>
              <a:rPr lang="en-US" altLang="zh-CN" sz="2000" dirty="0"/>
              <a:t> [</a:t>
            </a:r>
            <a:r>
              <a:rPr lang="zh-CN" altLang="en-US" sz="2000" dirty="0"/>
              <a:t>选项</a:t>
            </a:r>
            <a:r>
              <a:rPr lang="en-US" altLang="zh-CN" sz="2000" dirty="0"/>
              <a:t>]... </a:t>
            </a:r>
            <a:r>
              <a:rPr lang="zh-CN" altLang="en-US" sz="2000" dirty="0"/>
              <a:t>用户名</a:t>
            </a:r>
            <a:endParaRPr lang="en-US" altLang="zh-CN" sz="2000" dirty="0"/>
          </a:p>
          <a:p>
            <a:r>
              <a:rPr lang="zh-CN" altLang="en-US" sz="2000" dirty="0"/>
              <a:t>首先提示用户输入旧密码。加密这个密码然后和存储的密码进行比较。用户只有一次机会输入正确密码。普通用户通常只更改其自己账户的密码，而超级用户可以更改任何账户的密码</a:t>
            </a:r>
            <a:endParaRPr lang="en-US" altLang="zh-CN" sz="2000" dirty="0"/>
          </a:p>
          <a:p>
            <a:r>
              <a:rPr lang="zh-CN" altLang="en-US" sz="2000" dirty="0"/>
              <a:t>如果不输入用户名，默认更改当前登录用户的密码</a:t>
            </a:r>
          </a:p>
          <a:p>
            <a:r>
              <a:rPr lang="en-US" altLang="zh-CN" sz="2000" dirty="0"/>
              <a:t>-d, --delete</a:t>
            </a:r>
            <a:r>
              <a:rPr lang="zh-CN" altLang="en-US" sz="2000" dirty="0"/>
              <a:t>：清空用户的密码，使之无需密码即可登录</a:t>
            </a:r>
          </a:p>
          <a:p>
            <a:r>
              <a:rPr lang="en-US" altLang="zh-CN" sz="2000" dirty="0"/>
              <a:t>-l, --lock</a:t>
            </a:r>
            <a:r>
              <a:rPr lang="zh-CN" altLang="en-US" sz="2000" dirty="0"/>
              <a:t>：锁定指定账户的密码，这并没有禁用此账户。用户仍然可以通过其它认证方式</a:t>
            </a:r>
            <a:r>
              <a:rPr lang="en-US" altLang="zh-CN" sz="2000" dirty="0"/>
              <a:t>(</a:t>
            </a:r>
            <a:r>
              <a:rPr lang="zh-CN" altLang="en-US" sz="2000" dirty="0"/>
              <a:t>如 </a:t>
            </a:r>
            <a:r>
              <a:rPr lang="en-US" altLang="zh-CN" sz="2000" dirty="0"/>
              <a:t>SSH </a:t>
            </a:r>
            <a:r>
              <a:rPr lang="zh-CN" altLang="en-US" sz="2000" dirty="0"/>
              <a:t>密码</a:t>
            </a:r>
            <a:r>
              <a:rPr lang="en-US" altLang="zh-CN" sz="2000" dirty="0"/>
              <a:t>)</a:t>
            </a:r>
            <a:r>
              <a:rPr lang="zh-CN" altLang="en-US" sz="2000" dirty="0"/>
              <a:t>来登录。被锁定了密码的用户不允许更改密码</a:t>
            </a:r>
          </a:p>
          <a:p>
            <a:r>
              <a:rPr lang="en-US" altLang="zh-CN" sz="2000" dirty="0"/>
              <a:t>-S</a:t>
            </a:r>
            <a:r>
              <a:rPr lang="zh-CN" altLang="en-US" sz="2000" dirty="0"/>
              <a:t>：查看用户帐号的状态（是否被锁定）。状态信息包含</a:t>
            </a:r>
            <a:r>
              <a:rPr lang="en-US" altLang="zh-CN" sz="2000" dirty="0"/>
              <a:t>7</a:t>
            </a:r>
            <a:r>
              <a:rPr lang="zh-CN" altLang="en-US" sz="2000" dirty="0"/>
              <a:t>个字段。首个字段是用户的登录名，第二个字段表示用户账户是否已经锁定密码</a:t>
            </a:r>
            <a:r>
              <a:rPr lang="en-US" altLang="zh-CN" sz="2000" dirty="0"/>
              <a:t>(L)</a:t>
            </a:r>
            <a:r>
              <a:rPr lang="zh-CN" altLang="en-US" sz="2000" dirty="0"/>
              <a:t>、没有密码</a:t>
            </a:r>
            <a:r>
              <a:rPr lang="en-US" altLang="zh-CN" sz="2000" dirty="0"/>
              <a:t>(NP)</a:t>
            </a:r>
            <a:r>
              <a:rPr lang="zh-CN" altLang="en-US" sz="2000" dirty="0"/>
              <a:t>或者密码可用</a:t>
            </a:r>
            <a:r>
              <a:rPr lang="en-US" altLang="zh-CN" sz="2000" dirty="0"/>
              <a:t>(P)</a:t>
            </a:r>
            <a:r>
              <a:rPr lang="zh-CN" altLang="en-US" sz="2000" dirty="0"/>
              <a:t>，第三个字段给出最后一次更改密码的日期。接下来的四个字段分别是密码的最小年龄、最大年龄、警告期和禁用期。这些年龄以天为单位计算。</a:t>
            </a:r>
          </a:p>
          <a:p>
            <a:r>
              <a:rPr lang="en-US" altLang="zh-CN" sz="2000" dirty="0"/>
              <a:t>-u, --unlock</a:t>
            </a:r>
            <a:r>
              <a:rPr lang="zh-CN" altLang="en-US" sz="2000" dirty="0"/>
              <a:t>：解锁指定用户的密码</a:t>
            </a:r>
          </a:p>
        </p:txBody>
      </p:sp>
    </p:spTree>
    <p:extLst>
      <p:ext uri="{BB962C8B-B14F-4D97-AF65-F5344CB8AC3E}">
        <p14:creationId xmlns:p14="http://schemas.microsoft.com/office/powerpoint/2010/main" val="3129173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修改用户：</a:t>
            </a:r>
            <a:r>
              <a:rPr lang="en-US" altLang="zh-CN" dirty="0" err="1"/>
              <a:t>usermod</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zh-CN" altLang="en-US" sz="2000" dirty="0"/>
              <a:t>格式：</a:t>
            </a:r>
            <a:r>
              <a:rPr lang="en-US" altLang="zh-CN" sz="2000" dirty="0" err="1"/>
              <a:t>usermod</a:t>
            </a:r>
            <a:r>
              <a:rPr lang="en-US" altLang="zh-CN" sz="2000" dirty="0"/>
              <a:t> [</a:t>
            </a:r>
            <a:r>
              <a:rPr lang="zh-CN" altLang="en-US" sz="2000" dirty="0"/>
              <a:t>选项</a:t>
            </a:r>
            <a:r>
              <a:rPr lang="en-US" altLang="zh-CN" sz="2000" dirty="0"/>
              <a:t>]... </a:t>
            </a:r>
            <a:r>
              <a:rPr lang="zh-CN" altLang="en-US" sz="2000" dirty="0"/>
              <a:t>用户名</a:t>
            </a:r>
          </a:p>
          <a:p>
            <a:r>
              <a:rPr lang="en-US" altLang="zh-CN" sz="2000" dirty="0"/>
              <a:t>-u, --</a:t>
            </a:r>
            <a:r>
              <a:rPr lang="en-US" altLang="zh-CN" sz="2000" dirty="0" err="1"/>
              <a:t>uid</a:t>
            </a:r>
            <a:r>
              <a:rPr lang="en-US" altLang="zh-CN" sz="2000" dirty="0"/>
              <a:t> ID </a:t>
            </a:r>
            <a:r>
              <a:rPr lang="zh-CN" altLang="en-US" sz="2000" dirty="0"/>
              <a:t>修改用户的</a:t>
            </a:r>
            <a:r>
              <a:rPr lang="en-US" altLang="zh-CN" sz="2000" dirty="0"/>
              <a:t>UID</a:t>
            </a:r>
          </a:p>
          <a:p>
            <a:r>
              <a:rPr lang="en-US" altLang="zh-CN" sz="2000" dirty="0"/>
              <a:t>-g, --</a:t>
            </a:r>
            <a:r>
              <a:rPr lang="en-US" altLang="zh-CN" sz="2000" dirty="0" err="1"/>
              <a:t>gid</a:t>
            </a:r>
            <a:r>
              <a:rPr lang="en-US" altLang="zh-CN" sz="2000" dirty="0"/>
              <a:t> GROUP </a:t>
            </a:r>
            <a:r>
              <a:rPr lang="zh-CN" altLang="en-US" sz="2000" dirty="0"/>
              <a:t>修改用户所属的基本组或</a:t>
            </a:r>
            <a:r>
              <a:rPr lang="en-US" altLang="zh-CN" sz="2000" dirty="0"/>
              <a:t>GID</a:t>
            </a:r>
          </a:p>
          <a:p>
            <a:r>
              <a:rPr lang="en-US" altLang="zh-CN" sz="2000" dirty="0"/>
              <a:t>-G, --groups GROUP1[,GROUP2[,...[,GROUPN]]] </a:t>
            </a:r>
            <a:r>
              <a:rPr lang="zh-CN" altLang="en-US" sz="2000" dirty="0"/>
              <a:t>修改用户附加组，使用逗号隔开多个附加组</a:t>
            </a:r>
          </a:p>
          <a:p>
            <a:r>
              <a:rPr lang="en-US" altLang="zh-CN" sz="2000" dirty="0"/>
              <a:t>-</a:t>
            </a:r>
            <a:r>
              <a:rPr lang="en-US" altLang="zh-CN" sz="2000" dirty="0" err="1"/>
              <a:t>aG</a:t>
            </a:r>
            <a:r>
              <a:rPr lang="en-US" altLang="zh-CN" sz="2000" dirty="0"/>
              <a:t> </a:t>
            </a:r>
            <a:r>
              <a:rPr lang="zh-CN" altLang="en-US" sz="2000" dirty="0"/>
              <a:t>将用户添加到新的附加组</a:t>
            </a:r>
          </a:p>
          <a:p>
            <a:r>
              <a:rPr lang="en-US" altLang="zh-CN" sz="2000" dirty="0"/>
              <a:t>-md </a:t>
            </a:r>
            <a:r>
              <a:rPr lang="zh-CN" altLang="en-US" sz="2000" dirty="0"/>
              <a:t>移动用户的主目录到新的位置</a:t>
            </a:r>
          </a:p>
          <a:p>
            <a:r>
              <a:rPr lang="en-US" altLang="zh-CN" sz="2000" dirty="0"/>
              <a:t>-d, --home HOME_DIR </a:t>
            </a:r>
            <a:r>
              <a:rPr lang="zh-CN" altLang="en-US" sz="2000" dirty="0"/>
              <a:t>指定用户的新主目录</a:t>
            </a:r>
          </a:p>
          <a:p>
            <a:r>
              <a:rPr lang="en-US" altLang="zh-CN" sz="2000" dirty="0"/>
              <a:t>-s, --shell </a:t>
            </a:r>
            <a:r>
              <a:rPr lang="en-US" altLang="zh-CN" sz="2000" dirty="0" err="1"/>
              <a:t>SHELL</a:t>
            </a:r>
            <a:r>
              <a:rPr lang="en-US" altLang="zh-CN" sz="2000" dirty="0"/>
              <a:t> </a:t>
            </a:r>
            <a:r>
              <a:rPr lang="zh-CN" altLang="en-US" sz="2000" dirty="0"/>
              <a:t>更改用户的新登录 </a:t>
            </a:r>
            <a:r>
              <a:rPr lang="en-US" altLang="zh-CN" sz="2000" dirty="0"/>
              <a:t>shell </a:t>
            </a:r>
            <a:r>
              <a:rPr lang="zh-CN" altLang="en-US" sz="2000" dirty="0"/>
              <a:t>的名称</a:t>
            </a:r>
            <a:endParaRPr lang="en-US" altLang="zh-CN" sz="2000" dirty="0"/>
          </a:p>
          <a:p>
            <a:r>
              <a:rPr lang="en-US" altLang="zh-CN" sz="2000" dirty="0"/>
              <a:t>-l, --login NEW_LOGIN </a:t>
            </a:r>
            <a:r>
              <a:rPr lang="zh-CN" altLang="en-US" sz="2000" dirty="0"/>
              <a:t>更改用户登录名</a:t>
            </a:r>
          </a:p>
          <a:p>
            <a:r>
              <a:rPr lang="en-US" altLang="zh-CN" sz="2000" dirty="0"/>
              <a:t>-L, --lock</a:t>
            </a:r>
            <a:r>
              <a:rPr lang="zh-CN" altLang="en-US" sz="2000" dirty="0"/>
              <a:t>锁定用户的密码</a:t>
            </a:r>
          </a:p>
          <a:p>
            <a:r>
              <a:rPr lang="en-US" altLang="zh-CN" sz="2000" dirty="0"/>
              <a:t>-U, --unlock </a:t>
            </a:r>
            <a:r>
              <a:rPr lang="zh-CN" altLang="en-US" sz="2000" dirty="0"/>
              <a:t>解锁用户的密码</a:t>
            </a:r>
          </a:p>
          <a:p>
            <a:endParaRPr lang="en-US" altLang="zh-CN" sz="2000" dirty="0"/>
          </a:p>
          <a:p>
            <a:endParaRPr lang="en-US" altLang="zh-CN" sz="2000" dirty="0"/>
          </a:p>
        </p:txBody>
      </p:sp>
    </p:spTree>
    <p:extLst>
      <p:ext uri="{BB962C8B-B14F-4D97-AF65-F5344CB8AC3E}">
        <p14:creationId xmlns:p14="http://schemas.microsoft.com/office/powerpoint/2010/main" val="625777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管理组成员：</a:t>
            </a:r>
            <a:r>
              <a:rPr lang="en-US" altLang="zh-CN" dirty="0" err="1"/>
              <a:t>gpasswd</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zh-CN" altLang="en-US" sz="2000" dirty="0"/>
              <a:t>格式：</a:t>
            </a:r>
            <a:r>
              <a:rPr lang="en-US" altLang="zh-CN" sz="2000" dirty="0" err="1"/>
              <a:t>gpasswd</a:t>
            </a:r>
            <a:r>
              <a:rPr lang="en-US" altLang="zh-CN" sz="2000" dirty="0"/>
              <a:t> [</a:t>
            </a:r>
            <a:r>
              <a:rPr lang="zh-CN" altLang="en-US" sz="2000" dirty="0"/>
              <a:t>选项</a:t>
            </a:r>
            <a:r>
              <a:rPr lang="en-US" altLang="zh-CN" sz="2000" dirty="0"/>
              <a:t>]... </a:t>
            </a:r>
            <a:r>
              <a:rPr lang="zh-CN" altLang="en-US" sz="2000" dirty="0"/>
              <a:t>组帐号名</a:t>
            </a:r>
          </a:p>
          <a:p>
            <a:r>
              <a:rPr lang="en-US" altLang="zh-CN" sz="2000" dirty="0"/>
              <a:t>-a, --add USER</a:t>
            </a:r>
            <a:r>
              <a:rPr lang="zh-CN" altLang="en-US" sz="2000" dirty="0"/>
              <a:t>：向组内添加一个用户</a:t>
            </a:r>
          </a:p>
          <a:p>
            <a:r>
              <a:rPr lang="en-US" altLang="zh-CN" sz="2000" dirty="0"/>
              <a:t>-d, --delete USER</a:t>
            </a:r>
            <a:r>
              <a:rPr lang="zh-CN" altLang="en-US" sz="2000" dirty="0"/>
              <a:t>：从组内删除一个用户成员</a:t>
            </a:r>
          </a:p>
          <a:p>
            <a:r>
              <a:rPr lang="en-US" altLang="zh-CN" sz="2000" dirty="0"/>
              <a:t>-M, --members USER,...</a:t>
            </a:r>
            <a:r>
              <a:rPr lang="zh-CN" altLang="en-US" sz="2000" dirty="0"/>
              <a:t>：设置组成员列表，以逗号分隔</a:t>
            </a:r>
          </a:p>
          <a:p>
            <a:endParaRPr lang="en-US" altLang="zh-CN" sz="2000" dirty="0"/>
          </a:p>
          <a:p>
            <a:endParaRPr lang="en-US" altLang="zh-CN" sz="2000" dirty="0"/>
          </a:p>
        </p:txBody>
      </p:sp>
    </p:spTree>
    <p:extLst>
      <p:ext uri="{BB962C8B-B14F-4D97-AF65-F5344CB8AC3E}">
        <p14:creationId xmlns:p14="http://schemas.microsoft.com/office/powerpoint/2010/main" val="1697870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用户初始配置文件</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en-US" altLang="zh-CN" sz="2000" dirty="0"/>
              <a:t> ~/.profile</a:t>
            </a:r>
            <a:r>
              <a:rPr lang="zh-CN" altLang="en-US" sz="2000" dirty="0"/>
              <a:t>：用户每次登录时执行</a:t>
            </a:r>
          </a:p>
          <a:p>
            <a:r>
              <a:rPr lang="en-US" altLang="zh-CN" sz="2000" dirty="0"/>
              <a:t>~/.</a:t>
            </a:r>
            <a:r>
              <a:rPr lang="en-US" altLang="zh-CN" sz="2000" dirty="0" err="1"/>
              <a:t>bashrc</a:t>
            </a:r>
            <a:r>
              <a:rPr lang="zh-CN" altLang="en-US" sz="2000" dirty="0"/>
              <a:t>：每次进入新的</a:t>
            </a:r>
            <a:r>
              <a:rPr lang="en-US" altLang="zh-CN" sz="2000" dirty="0"/>
              <a:t>Bash</a:t>
            </a:r>
            <a:r>
              <a:rPr lang="zh-CN" altLang="en-US" sz="2000" dirty="0"/>
              <a:t>环境时执行</a:t>
            </a:r>
          </a:p>
          <a:p>
            <a:r>
              <a:rPr lang="en-US" altLang="zh-CN" sz="2000" dirty="0"/>
              <a:t>~/.</a:t>
            </a:r>
            <a:r>
              <a:rPr lang="en-US" altLang="zh-CN" sz="2000" dirty="0" err="1"/>
              <a:t>bash_logout</a:t>
            </a:r>
            <a:r>
              <a:rPr lang="zh-CN" altLang="en-US" sz="2000" dirty="0"/>
              <a:t>：用户每次退出登录时执行</a:t>
            </a:r>
            <a:endParaRPr lang="en-US" altLang="zh-CN" sz="2000" dirty="0"/>
          </a:p>
          <a:p>
            <a:r>
              <a:rPr lang="zh-CN" altLang="en-US" sz="2000" dirty="0"/>
              <a:t>全局初始配置文件</a:t>
            </a:r>
          </a:p>
          <a:p>
            <a:pPr marL="0" indent="0">
              <a:buNone/>
            </a:pPr>
            <a:r>
              <a:rPr lang="en-US" altLang="zh-CN" sz="2000" dirty="0"/>
              <a:t>   /etc/</a:t>
            </a:r>
            <a:r>
              <a:rPr lang="en-US" altLang="zh-CN" sz="2000" dirty="0" err="1"/>
              <a:t>bash.bashrc</a:t>
            </a:r>
            <a:r>
              <a:rPr lang="en-US" altLang="zh-CN" sz="2000" dirty="0"/>
              <a:t>  </a:t>
            </a:r>
            <a:r>
              <a:rPr lang="zh-CN" altLang="en-US" sz="2000" dirty="0"/>
              <a:t>用户首选项</a:t>
            </a:r>
            <a:endParaRPr lang="en-US" altLang="zh-CN" sz="2000" dirty="0"/>
          </a:p>
          <a:p>
            <a:pPr marL="0" indent="0">
              <a:buNone/>
            </a:pPr>
            <a:r>
              <a:rPr lang="en-US" altLang="zh-CN" sz="2000" dirty="0"/>
              <a:t>   /</a:t>
            </a:r>
            <a:r>
              <a:rPr lang="en-US" altLang="zh-CN" sz="2000" dirty="0" err="1"/>
              <a:t>erc</a:t>
            </a:r>
            <a:r>
              <a:rPr lang="en-US" altLang="zh-CN" sz="2000" dirty="0"/>
              <a:t>/profile  bash</a:t>
            </a:r>
            <a:r>
              <a:rPr lang="zh-CN" altLang="en-US" sz="2000" dirty="0"/>
              <a:t>配置文件</a:t>
            </a:r>
            <a:endParaRPr lang="en-US" altLang="zh-CN" sz="2000" dirty="0"/>
          </a:p>
          <a:p>
            <a:endParaRPr lang="zh-CN" altLang="en-US" sz="2000" dirty="0"/>
          </a:p>
        </p:txBody>
      </p:sp>
    </p:spTree>
    <p:extLst>
      <p:ext uri="{BB962C8B-B14F-4D97-AF65-F5344CB8AC3E}">
        <p14:creationId xmlns:p14="http://schemas.microsoft.com/office/powerpoint/2010/main" val="1951566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用户的概述</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en-US" altLang="zh-CN" sz="2000" dirty="0"/>
              <a:t>Linux</a:t>
            </a:r>
            <a:r>
              <a:rPr lang="zh-CN" altLang="en-US" sz="2000" dirty="0"/>
              <a:t>是一个多用户多任务的系统，它基于用户身份对资源访问进行控制</a:t>
            </a:r>
            <a:endParaRPr lang="en-US" altLang="zh-CN" sz="2000" dirty="0"/>
          </a:p>
          <a:p>
            <a:endParaRPr lang="zh-CN" altLang="en-US" sz="2000" dirty="0"/>
          </a:p>
          <a:p>
            <a:r>
              <a:rPr lang="en-US" altLang="zh-CN" sz="2000" dirty="0"/>
              <a:t>Linux</a:t>
            </a:r>
            <a:r>
              <a:rPr lang="zh-CN" altLang="en-US" sz="2000" dirty="0"/>
              <a:t>中的用户分以下三类</a:t>
            </a:r>
            <a:endParaRPr lang="en-US" altLang="zh-CN" sz="2000" dirty="0"/>
          </a:p>
          <a:p>
            <a:pPr marL="0" indent="0">
              <a:buNone/>
            </a:pPr>
            <a:r>
              <a:rPr lang="zh-CN" altLang="en-US" sz="2000" dirty="0"/>
              <a:t>   超级用户：</a:t>
            </a:r>
            <a:r>
              <a:rPr lang="en-US" altLang="zh-CN" sz="2000" dirty="0"/>
              <a:t>root</a:t>
            </a:r>
          </a:p>
          <a:p>
            <a:pPr marL="0" indent="0">
              <a:buNone/>
            </a:pPr>
            <a:r>
              <a:rPr lang="en-US" altLang="zh-CN" sz="2000" dirty="0"/>
              <a:t>   </a:t>
            </a:r>
            <a:r>
              <a:rPr lang="zh-CN" altLang="en-US" sz="2000" dirty="0"/>
              <a:t>普通用户：系统安装时创建的用户及后期使用中由用户创建的用户</a:t>
            </a:r>
            <a:endParaRPr lang="en-US" altLang="zh-CN" sz="2000" dirty="0"/>
          </a:p>
          <a:p>
            <a:pPr marL="0" indent="0">
              <a:buNone/>
            </a:pPr>
            <a:r>
              <a:rPr lang="en-US" altLang="zh-CN" sz="2000" dirty="0"/>
              <a:t>   </a:t>
            </a:r>
            <a:r>
              <a:rPr lang="zh-CN" altLang="en-US" sz="2000" dirty="0"/>
              <a:t>系统用户：系统及服务运行时必须存在的用户，但与真实的普通用户有所不同，默认情况</a:t>
            </a:r>
            <a:endParaRPr lang="en-US" altLang="zh-CN" sz="2000" dirty="0"/>
          </a:p>
          <a:p>
            <a:pPr marL="0" indent="0">
              <a:buNone/>
            </a:pPr>
            <a:r>
              <a:rPr lang="en-US" altLang="zh-CN" sz="2000" dirty="0"/>
              <a:t>                    </a:t>
            </a:r>
            <a:r>
              <a:rPr lang="zh-CN" altLang="en-US" sz="2000" dirty="0"/>
              <a:t>下是不能登录系统的，它们的存在主要是满足系统进程对文件属主的需求</a:t>
            </a:r>
            <a:endParaRPr lang="en-US" altLang="zh-CN" sz="2000" dirty="0"/>
          </a:p>
          <a:p>
            <a:endParaRPr lang="en-US" altLang="zh-CN" sz="2000" dirty="0"/>
          </a:p>
          <a:p>
            <a:endParaRPr lang="en-US" altLang="zh-CN" sz="2000" dirty="0"/>
          </a:p>
        </p:txBody>
      </p:sp>
    </p:spTree>
    <p:extLst>
      <p:ext uri="{BB962C8B-B14F-4D97-AF65-F5344CB8AC3E}">
        <p14:creationId xmlns:p14="http://schemas.microsoft.com/office/powerpoint/2010/main" val="1283951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用户信息文件</a:t>
            </a:r>
            <a:r>
              <a:rPr lang="en-US" altLang="zh-CN" dirty="0"/>
              <a:t> </a:t>
            </a:r>
            <a:r>
              <a:rPr lang="en-US" altLang="zh-CN" dirty="0" err="1"/>
              <a:t>passwd</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zh-CN" altLang="en-US" sz="2000" dirty="0"/>
              <a:t>用户信息保存在</a:t>
            </a:r>
            <a:r>
              <a:rPr lang="en-US" altLang="zh-CN" sz="2000" dirty="0"/>
              <a:t>/etc/</a:t>
            </a:r>
            <a:r>
              <a:rPr lang="en-US" altLang="zh-CN" sz="2000" dirty="0" err="1"/>
              <a:t>passwd</a:t>
            </a:r>
            <a:r>
              <a:rPr lang="zh-CN" altLang="en-US" sz="2000" dirty="0"/>
              <a:t>文件中，每一行对应一个用户的帐号记录，可以使用 </a:t>
            </a:r>
            <a:r>
              <a:rPr lang="en-US" altLang="zh-CN" sz="2000" dirty="0"/>
              <a:t>cat /etc/</a:t>
            </a:r>
            <a:r>
              <a:rPr lang="en-US" altLang="zh-CN" sz="2000" dirty="0" err="1"/>
              <a:t>passwd</a:t>
            </a:r>
            <a:r>
              <a:rPr lang="en-US" altLang="zh-CN" sz="2000" dirty="0"/>
              <a:t> </a:t>
            </a:r>
            <a:r>
              <a:rPr lang="zh-CN" altLang="en-US" sz="2000" dirty="0"/>
              <a:t>命令查看其中保存的信息。</a:t>
            </a:r>
            <a:endParaRPr lang="en-US" altLang="zh-CN" sz="2000" dirty="0"/>
          </a:p>
          <a:p>
            <a:endParaRPr lang="en-US" altLang="zh-CN" sz="2000" dirty="0"/>
          </a:p>
          <a:p>
            <a:endParaRPr lang="en-US" altLang="zh-CN" sz="2000" dirty="0"/>
          </a:p>
          <a:p>
            <a:endParaRPr lang="en-US" altLang="zh-CN" sz="2000" dirty="0"/>
          </a:p>
          <a:p>
            <a:endParaRPr lang="en-US" altLang="zh-CN" sz="2000" dirty="0"/>
          </a:p>
          <a:p>
            <a:pPr marL="0" indent="0">
              <a:buNone/>
            </a:pPr>
            <a:endParaRPr lang="en-US" altLang="zh-CN" sz="2000" dirty="0"/>
          </a:p>
          <a:p>
            <a:pPr marL="0" indent="0">
              <a:buNone/>
            </a:pPr>
            <a:endParaRPr lang="en-US" altLang="zh-CN" sz="2000" dirty="0"/>
          </a:p>
          <a:p>
            <a:r>
              <a:rPr lang="zh-CN" altLang="en-US" sz="2000" dirty="0"/>
              <a:t>文件中每行的格式为</a:t>
            </a:r>
            <a:r>
              <a:rPr lang="en-US" altLang="zh-CN" sz="2000" dirty="0"/>
              <a:t>:</a:t>
            </a:r>
            <a:r>
              <a:rPr lang="zh-CN" altLang="en-US" sz="2000" dirty="0"/>
              <a:t>登录名</a:t>
            </a:r>
            <a:r>
              <a:rPr lang="en-US" altLang="zh-CN" sz="2000" dirty="0"/>
              <a:t>:</a:t>
            </a:r>
            <a:r>
              <a:rPr lang="zh-CN" altLang="en-US" sz="2000" dirty="0"/>
              <a:t>密码</a:t>
            </a:r>
            <a:r>
              <a:rPr lang="en-US" altLang="zh-CN" sz="2000" dirty="0"/>
              <a:t>:</a:t>
            </a:r>
            <a:r>
              <a:rPr lang="zh-CN" altLang="en-US" sz="2000" dirty="0"/>
              <a:t>用户标识号</a:t>
            </a:r>
            <a:r>
              <a:rPr lang="en-US" altLang="zh-CN" sz="2000" dirty="0"/>
              <a:t>:</a:t>
            </a:r>
            <a:r>
              <a:rPr lang="zh-CN" altLang="en-US" sz="2000" dirty="0"/>
              <a:t>组标识号</a:t>
            </a:r>
            <a:r>
              <a:rPr lang="en-US" altLang="zh-CN" sz="2000" dirty="0"/>
              <a:t>:</a:t>
            </a:r>
            <a:r>
              <a:rPr lang="zh-CN" altLang="en-US" sz="2000" dirty="0"/>
              <a:t>注释性描述</a:t>
            </a:r>
            <a:r>
              <a:rPr lang="en-US" altLang="zh-CN" sz="2000" dirty="0"/>
              <a:t>:</a:t>
            </a:r>
            <a:r>
              <a:rPr lang="zh-CN" altLang="en-US" sz="2000" dirty="0"/>
              <a:t>主目录</a:t>
            </a:r>
            <a:r>
              <a:rPr lang="en-US" altLang="zh-CN" sz="2000" dirty="0"/>
              <a:t>:</a:t>
            </a:r>
            <a:r>
              <a:rPr lang="zh-CN" altLang="en-US" sz="2000" dirty="0"/>
              <a:t>登录后启动的</a:t>
            </a:r>
            <a:r>
              <a:rPr lang="en-US" altLang="zh-CN" sz="2000" dirty="0"/>
              <a:t>SHELL</a:t>
            </a:r>
          </a:p>
          <a:p>
            <a:r>
              <a:rPr lang="zh-CN" altLang="en-US" sz="2000" dirty="0"/>
              <a:t>第二个字段的</a:t>
            </a:r>
            <a:r>
              <a:rPr lang="en-US" altLang="zh-CN" sz="2000" dirty="0"/>
              <a:t>x</a:t>
            </a:r>
            <a:r>
              <a:rPr lang="zh-CN" altLang="en-US" sz="2000" dirty="0"/>
              <a:t>其实是个密码占位符，表示密码已经加密存放在 </a:t>
            </a:r>
            <a:r>
              <a:rPr lang="en-US" altLang="zh-CN" sz="2000" dirty="0"/>
              <a:t>/etc/shadow</a:t>
            </a:r>
            <a:r>
              <a:rPr lang="zh-CN" altLang="en-US" sz="2000" dirty="0"/>
              <a:t>文件中；第五个字段是注释性描述，记录着用户的一些个人情况，例如用户的真实姓名、电话、地址等，逗号表示这些项为空</a:t>
            </a:r>
            <a:endParaRPr lang="en-US" altLang="zh-CN" sz="2000" dirty="0"/>
          </a:p>
          <a:p>
            <a:endParaRPr lang="en-US" altLang="zh-CN" sz="2000" dirty="0"/>
          </a:p>
          <a:p>
            <a:endParaRPr lang="en-US" altLang="zh-CN" sz="2000" dirty="0"/>
          </a:p>
        </p:txBody>
      </p:sp>
      <p:sp>
        <p:nvSpPr>
          <p:cNvPr id="4" name="AutoShape 17"/>
          <p:cNvSpPr>
            <a:spLocks noChangeArrowheads="1"/>
          </p:cNvSpPr>
          <p:nvPr/>
        </p:nvSpPr>
        <p:spPr bwMode="auto">
          <a:xfrm>
            <a:off x="1632033" y="2507207"/>
            <a:ext cx="8007350" cy="2044040"/>
          </a:xfrm>
          <a:prstGeom prst="roundRect">
            <a:avLst>
              <a:gd name="adj" fmla="val 12134"/>
            </a:avLst>
          </a:prstGeom>
          <a:gradFill rotWithShape="1">
            <a:gsLst>
              <a:gs pos="0">
                <a:srgbClr val="CCFFFF"/>
              </a:gs>
              <a:gs pos="100000">
                <a:schemeClr val="bg1"/>
              </a:gs>
            </a:gsLst>
            <a:lin ang="5400000" scaled="1"/>
          </a:gradFill>
          <a:ln w="9525" algn="ctr">
            <a:solidFill>
              <a:srgbClr val="0066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a:lstStyle/>
          <a:p>
            <a:pPr marL="342900" indent="-342900">
              <a:lnSpc>
                <a:spcPct val="120000"/>
              </a:lnSpc>
              <a:spcBef>
                <a:spcPct val="20000"/>
              </a:spcBef>
              <a:buClr>
                <a:srgbClr val="006600"/>
              </a:buClr>
              <a:buSzPct val="80000"/>
              <a:buFont typeface="Wingdings" pitchFamily="2" charset="2"/>
              <a:buNone/>
            </a:pPr>
            <a:r>
              <a:rPr lang="en-US" altLang="zh-CN" b="1" dirty="0">
                <a:solidFill>
                  <a:schemeClr val="tx2"/>
                </a:solidFill>
              </a:rPr>
              <a:t>[</a:t>
            </a:r>
            <a:r>
              <a:rPr lang="en-US" altLang="zh-CN" b="1" dirty="0" err="1">
                <a:solidFill>
                  <a:schemeClr val="tx2"/>
                </a:solidFill>
              </a:rPr>
              <a:t>edu@software</a:t>
            </a:r>
            <a:r>
              <a:rPr lang="en-US" altLang="zh-CN" b="1" dirty="0">
                <a:solidFill>
                  <a:schemeClr val="tx2"/>
                </a:solidFill>
              </a:rPr>
              <a:t> ~]$ cat /etc/</a:t>
            </a:r>
            <a:r>
              <a:rPr lang="en-US" altLang="zh-CN" b="1" dirty="0" err="1">
                <a:solidFill>
                  <a:schemeClr val="tx2"/>
                </a:solidFill>
              </a:rPr>
              <a:t>passwd</a:t>
            </a:r>
            <a:endParaRPr lang="en-US" altLang="zh-CN" b="1" dirty="0">
              <a:solidFill>
                <a:schemeClr val="tx2"/>
              </a:solidFill>
            </a:endParaRPr>
          </a:p>
          <a:p>
            <a:pPr marL="342900" indent="-342900">
              <a:lnSpc>
                <a:spcPct val="120000"/>
              </a:lnSpc>
              <a:spcBef>
                <a:spcPct val="20000"/>
              </a:spcBef>
              <a:buClr>
                <a:srgbClr val="006600"/>
              </a:buClr>
              <a:buSzPct val="80000"/>
              <a:buFont typeface="Wingdings" pitchFamily="2" charset="2"/>
              <a:buNone/>
            </a:pPr>
            <a:r>
              <a:rPr lang="en-US" altLang="zh-CN" b="1" dirty="0">
                <a:solidFill>
                  <a:srgbClr val="FF0000"/>
                </a:solidFill>
              </a:rPr>
              <a:t>root:x:0:0:root:/root:/bin/bash</a:t>
            </a:r>
          </a:p>
          <a:p>
            <a:pPr marL="342900" indent="-342900">
              <a:lnSpc>
                <a:spcPct val="120000"/>
              </a:lnSpc>
              <a:spcBef>
                <a:spcPct val="20000"/>
              </a:spcBef>
              <a:buClr>
                <a:srgbClr val="006600"/>
              </a:buClr>
              <a:buSzPct val="80000"/>
              <a:buFont typeface="Wingdings" pitchFamily="2" charset="2"/>
              <a:buNone/>
            </a:pPr>
            <a:r>
              <a:rPr lang="en-US" altLang="zh-CN" b="1" dirty="0">
                <a:solidFill>
                  <a:srgbClr val="FF0000"/>
                </a:solidFill>
              </a:rPr>
              <a:t> …</a:t>
            </a:r>
          </a:p>
          <a:p>
            <a:pPr marL="342900" indent="-342900">
              <a:lnSpc>
                <a:spcPct val="120000"/>
              </a:lnSpc>
              <a:spcBef>
                <a:spcPct val="20000"/>
              </a:spcBef>
              <a:buClr>
                <a:srgbClr val="006600"/>
              </a:buClr>
              <a:buSzPct val="80000"/>
              <a:buFont typeface="Wingdings" pitchFamily="2" charset="2"/>
              <a:buNone/>
            </a:pPr>
            <a:r>
              <a:rPr lang="en-US" altLang="zh-CN" b="1" dirty="0">
                <a:solidFill>
                  <a:srgbClr val="FF0000"/>
                </a:solidFill>
              </a:rPr>
              <a:t>edu:x:1000:1000:Sean,,,:/home/</a:t>
            </a:r>
            <a:r>
              <a:rPr lang="en-US" altLang="zh-CN" b="1" dirty="0" err="1">
                <a:solidFill>
                  <a:srgbClr val="FF0000"/>
                </a:solidFill>
              </a:rPr>
              <a:t>edu</a:t>
            </a:r>
            <a:r>
              <a:rPr lang="en-US" altLang="zh-CN" b="1" dirty="0">
                <a:solidFill>
                  <a:srgbClr val="FF0000"/>
                </a:solidFill>
              </a:rPr>
              <a:t>:/bin/bash</a:t>
            </a:r>
          </a:p>
          <a:p>
            <a:pPr marL="342900" indent="-342900">
              <a:lnSpc>
                <a:spcPct val="120000"/>
              </a:lnSpc>
              <a:spcBef>
                <a:spcPct val="20000"/>
              </a:spcBef>
              <a:buClr>
                <a:srgbClr val="006600"/>
              </a:buClr>
              <a:buSzPct val="80000"/>
              <a:buFont typeface="Wingdings" pitchFamily="2" charset="2"/>
              <a:buNone/>
            </a:pPr>
            <a:r>
              <a:rPr lang="en-US" altLang="zh-CN" b="1" dirty="0">
                <a:solidFill>
                  <a:srgbClr val="FF0000"/>
                </a:solidFill>
              </a:rPr>
              <a:t>sshd:x:110:65534::/</a:t>
            </a:r>
            <a:r>
              <a:rPr lang="en-US" altLang="zh-CN" b="1" dirty="0" err="1">
                <a:solidFill>
                  <a:srgbClr val="FF0000"/>
                </a:solidFill>
              </a:rPr>
              <a:t>var</a:t>
            </a:r>
            <a:r>
              <a:rPr lang="en-US" altLang="zh-CN" b="1" dirty="0">
                <a:solidFill>
                  <a:srgbClr val="FF0000"/>
                </a:solidFill>
              </a:rPr>
              <a:t>/run/</a:t>
            </a:r>
            <a:r>
              <a:rPr lang="en-US" altLang="zh-CN" b="1" dirty="0" err="1">
                <a:solidFill>
                  <a:srgbClr val="FF0000"/>
                </a:solidFill>
              </a:rPr>
              <a:t>sshd</a:t>
            </a:r>
            <a:r>
              <a:rPr lang="en-US" altLang="zh-CN" b="1" dirty="0">
                <a:solidFill>
                  <a:srgbClr val="FF0000"/>
                </a:solidFill>
              </a:rPr>
              <a:t>:/</a:t>
            </a:r>
            <a:r>
              <a:rPr lang="en-US" altLang="zh-CN" b="1" dirty="0" err="1">
                <a:solidFill>
                  <a:srgbClr val="FF0000"/>
                </a:solidFill>
              </a:rPr>
              <a:t>usr</a:t>
            </a:r>
            <a:r>
              <a:rPr lang="en-US" altLang="zh-CN" b="1" dirty="0">
                <a:solidFill>
                  <a:srgbClr val="FF0000"/>
                </a:solidFill>
              </a:rPr>
              <a:t>/</a:t>
            </a:r>
            <a:r>
              <a:rPr lang="en-US" altLang="zh-CN" b="1" dirty="0" err="1">
                <a:solidFill>
                  <a:srgbClr val="FF0000"/>
                </a:solidFill>
              </a:rPr>
              <a:t>sbin</a:t>
            </a:r>
            <a:r>
              <a:rPr lang="en-US" altLang="zh-CN" b="1" dirty="0">
                <a:solidFill>
                  <a:srgbClr val="FF0000"/>
                </a:solidFill>
              </a:rPr>
              <a:t>/</a:t>
            </a:r>
            <a:r>
              <a:rPr lang="en-US" altLang="zh-CN" b="1" dirty="0" err="1">
                <a:solidFill>
                  <a:srgbClr val="FF0000"/>
                </a:solidFill>
              </a:rPr>
              <a:t>nologin</a:t>
            </a:r>
            <a:endParaRPr lang="en-US" altLang="zh-CN" b="1" dirty="0">
              <a:solidFill>
                <a:srgbClr val="FF0000"/>
              </a:solidFill>
            </a:endParaRPr>
          </a:p>
        </p:txBody>
      </p:sp>
    </p:spTree>
    <p:extLst>
      <p:ext uri="{BB962C8B-B14F-4D97-AF65-F5344CB8AC3E}">
        <p14:creationId xmlns:p14="http://schemas.microsoft.com/office/powerpoint/2010/main" val="3413989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用户信息文件 </a:t>
            </a:r>
            <a:r>
              <a:rPr lang="en-US" altLang="zh-CN" dirty="0"/>
              <a:t>shadow</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698168"/>
            <a:ext cx="10515600" cy="4987637"/>
          </a:xfrm>
        </p:spPr>
        <p:txBody>
          <a:bodyPr>
            <a:normAutofit/>
          </a:bodyPr>
          <a:lstStyle/>
          <a:p>
            <a:r>
              <a:rPr lang="en-US" altLang="zh-CN" sz="2000" dirty="0"/>
              <a:t>/etc/shadow </a:t>
            </a:r>
            <a:r>
              <a:rPr lang="zh-CN" altLang="en-US" sz="2000" dirty="0"/>
              <a:t>文件保存的是用户密码加密后的数据，每一行对应一个用户的密码记录，每个用户对应</a:t>
            </a:r>
            <a:r>
              <a:rPr lang="en-US" altLang="zh-CN" sz="2000" dirty="0"/>
              <a:t>/etc/</a:t>
            </a:r>
            <a:r>
              <a:rPr lang="en-US" altLang="zh-CN" sz="2000" dirty="0" err="1"/>
              <a:t>passwd</a:t>
            </a:r>
            <a:r>
              <a:rPr lang="zh-CN" altLang="en-US" sz="2000" dirty="0"/>
              <a:t>中的用户，只有</a:t>
            </a:r>
            <a:r>
              <a:rPr lang="en-US" altLang="zh-CN" sz="2000" dirty="0"/>
              <a:t>root</a:t>
            </a:r>
            <a:r>
              <a:rPr lang="zh-CN" altLang="en-US" sz="2000" dirty="0"/>
              <a:t>权限才可以读取。</a:t>
            </a: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2000" dirty="0"/>
              <a:t>第一个字段是登录名，第二个字段是加密的密码，其中</a:t>
            </a:r>
            <a:r>
              <a:rPr lang="en-US" altLang="zh-CN" sz="2000" dirty="0"/>
              <a:t>$6$</a:t>
            </a:r>
            <a:r>
              <a:rPr lang="zh-CN" altLang="en-US" sz="2000" dirty="0"/>
              <a:t>中间的</a:t>
            </a:r>
            <a:r>
              <a:rPr lang="en-US" altLang="zh-CN" sz="2000" dirty="0"/>
              <a:t>6</a:t>
            </a:r>
            <a:r>
              <a:rPr lang="zh-CN" altLang="en-US" sz="2000" dirty="0"/>
              <a:t>表示使用的加密算法，默认</a:t>
            </a:r>
            <a:r>
              <a:rPr lang="en-US" altLang="zh-CN" sz="2000" dirty="0"/>
              <a:t>sha512</a:t>
            </a:r>
            <a:r>
              <a:rPr lang="zh-CN" altLang="en-US" sz="2000" dirty="0"/>
              <a:t>，</a:t>
            </a:r>
            <a:r>
              <a:rPr lang="en-US" altLang="zh-CN" sz="2000" dirty="0"/>
              <a:t>$</a:t>
            </a:r>
            <a:r>
              <a:rPr lang="en-US" altLang="zh-CN" sz="2000" dirty="0" err="1"/>
              <a:t>gvebUaHf</a:t>
            </a:r>
            <a:r>
              <a:rPr lang="en-US" altLang="zh-CN" sz="2000" dirty="0"/>
              <a:t>$</a:t>
            </a:r>
            <a:r>
              <a:rPr lang="zh-CN" altLang="en-US" sz="2000" dirty="0"/>
              <a:t>中间的是加密字符串。叹号表示无密码，无法登录，星号表示系统用户，也不能登录；第三个字段是最近一次修改密码的时间，指的是距离</a:t>
            </a:r>
            <a:r>
              <a:rPr lang="en-US" altLang="zh-CN" sz="2000" dirty="0"/>
              <a:t>1970</a:t>
            </a:r>
            <a:r>
              <a:rPr lang="zh-CN" altLang="en-US" sz="2000" dirty="0"/>
              <a:t>年</a:t>
            </a:r>
            <a:r>
              <a:rPr lang="en-US" altLang="zh-CN" sz="2000" dirty="0"/>
              <a:t>1</a:t>
            </a:r>
            <a:r>
              <a:rPr lang="zh-CN" altLang="en-US" sz="2000" dirty="0"/>
              <a:t>月</a:t>
            </a:r>
            <a:r>
              <a:rPr lang="en-US" altLang="zh-CN" sz="2000" dirty="0"/>
              <a:t>1</a:t>
            </a:r>
            <a:r>
              <a:rPr lang="zh-CN" altLang="en-US" sz="2000" dirty="0"/>
              <a:t>日的天数；第四个字段表示密码的最短有效天数，默认值为</a:t>
            </a:r>
            <a:r>
              <a:rPr lang="en-US" altLang="zh-CN" sz="2000" dirty="0"/>
              <a:t>0</a:t>
            </a:r>
            <a:r>
              <a:rPr lang="zh-CN" altLang="en-US" sz="2000" dirty="0"/>
              <a:t>，表示没有限制；第五个字段表示密码的最长有效天数，默认值为</a:t>
            </a:r>
            <a:r>
              <a:rPr lang="en-US" altLang="zh-CN" sz="2000" dirty="0"/>
              <a:t>99999</a:t>
            </a:r>
            <a:r>
              <a:rPr lang="zh-CN" altLang="en-US" sz="2000" dirty="0"/>
              <a:t>；第六个字段表示提前多少天警告用户口令将过期，默认值为</a:t>
            </a:r>
            <a:r>
              <a:rPr lang="en-US" altLang="zh-CN" sz="2000" dirty="0"/>
              <a:t>7</a:t>
            </a:r>
            <a:r>
              <a:rPr lang="zh-CN" altLang="en-US" sz="2000" dirty="0"/>
              <a:t>；其他字段</a:t>
            </a:r>
            <a:r>
              <a:rPr lang="zh-CN" altLang="en-US" sz="2000"/>
              <a:t>不用理会，这个文件不要手动更改，应该有程序操作。</a:t>
            </a:r>
            <a:endParaRPr lang="en-US" altLang="zh-CN" sz="2000" dirty="0"/>
          </a:p>
          <a:p>
            <a:endParaRPr lang="en-US" altLang="zh-CN" sz="2000" dirty="0"/>
          </a:p>
        </p:txBody>
      </p:sp>
      <p:sp>
        <p:nvSpPr>
          <p:cNvPr id="4" name="AutoShape 17"/>
          <p:cNvSpPr>
            <a:spLocks noChangeArrowheads="1"/>
          </p:cNvSpPr>
          <p:nvPr/>
        </p:nvSpPr>
        <p:spPr bwMode="auto">
          <a:xfrm>
            <a:off x="1715159" y="2363184"/>
            <a:ext cx="8007350" cy="2303813"/>
          </a:xfrm>
          <a:prstGeom prst="roundRect">
            <a:avLst>
              <a:gd name="adj" fmla="val 12134"/>
            </a:avLst>
          </a:prstGeom>
          <a:gradFill rotWithShape="1">
            <a:gsLst>
              <a:gs pos="0">
                <a:srgbClr val="CCFFFF"/>
              </a:gs>
              <a:gs pos="100000">
                <a:schemeClr val="bg1"/>
              </a:gs>
            </a:gsLst>
            <a:lin ang="5400000" scaled="1"/>
          </a:gradFill>
          <a:ln w="9525" algn="ctr">
            <a:solidFill>
              <a:srgbClr val="0066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a:lstStyle/>
          <a:p>
            <a:pPr marL="342900" indent="-342900">
              <a:lnSpc>
                <a:spcPct val="120000"/>
              </a:lnSpc>
              <a:spcBef>
                <a:spcPct val="20000"/>
              </a:spcBef>
              <a:buClr>
                <a:srgbClr val="006600"/>
              </a:buClr>
              <a:buSzPct val="80000"/>
              <a:buFont typeface="Wingdings" pitchFamily="2" charset="2"/>
              <a:buNone/>
            </a:pPr>
            <a:r>
              <a:rPr lang="en-US" altLang="zh-CN" b="1" dirty="0">
                <a:solidFill>
                  <a:schemeClr val="tx2"/>
                </a:solidFill>
              </a:rPr>
              <a:t>[</a:t>
            </a:r>
            <a:r>
              <a:rPr lang="en-US" altLang="zh-CN" b="1" dirty="0" err="1">
                <a:solidFill>
                  <a:schemeClr val="tx2"/>
                </a:solidFill>
              </a:rPr>
              <a:t>edu@software</a:t>
            </a:r>
            <a:r>
              <a:rPr lang="en-US" altLang="zh-CN" b="1" dirty="0">
                <a:solidFill>
                  <a:schemeClr val="tx2"/>
                </a:solidFill>
              </a:rPr>
              <a:t> ~]$sudo cat /etc/shadow</a:t>
            </a:r>
          </a:p>
          <a:p>
            <a:pPr marL="342900" indent="-342900">
              <a:lnSpc>
                <a:spcPct val="120000"/>
              </a:lnSpc>
              <a:spcBef>
                <a:spcPct val="20000"/>
              </a:spcBef>
              <a:buClr>
                <a:srgbClr val="006600"/>
              </a:buClr>
              <a:buSzPct val="80000"/>
              <a:buFont typeface="Wingdings" pitchFamily="2" charset="2"/>
              <a:buNone/>
            </a:pPr>
            <a:r>
              <a:rPr lang="en-US" altLang="zh-CN" b="1" dirty="0">
                <a:solidFill>
                  <a:srgbClr val="FF0000"/>
                </a:solidFill>
              </a:rPr>
              <a:t>root:!:17539:0:99999:7:::</a:t>
            </a:r>
          </a:p>
          <a:p>
            <a:pPr marL="342900" indent="-342900">
              <a:lnSpc>
                <a:spcPct val="120000"/>
              </a:lnSpc>
              <a:spcBef>
                <a:spcPct val="20000"/>
              </a:spcBef>
              <a:buClr>
                <a:srgbClr val="006600"/>
              </a:buClr>
              <a:buSzPct val="80000"/>
              <a:buFont typeface="Wingdings" pitchFamily="2" charset="2"/>
              <a:buNone/>
            </a:pPr>
            <a:r>
              <a:rPr lang="en-US" altLang="zh-CN" b="1" dirty="0">
                <a:solidFill>
                  <a:srgbClr val="FF0000"/>
                </a:solidFill>
              </a:rPr>
              <a:t> …</a:t>
            </a:r>
          </a:p>
          <a:p>
            <a:pPr marL="342900" indent="-342900">
              <a:lnSpc>
                <a:spcPct val="120000"/>
              </a:lnSpc>
              <a:spcBef>
                <a:spcPct val="20000"/>
              </a:spcBef>
              <a:buClr>
                <a:srgbClr val="006600"/>
              </a:buClr>
              <a:buSzPct val="80000"/>
              <a:buFont typeface="Wingdings" pitchFamily="2" charset="2"/>
              <a:buNone/>
            </a:pPr>
            <a:r>
              <a:rPr lang="en-US" altLang="zh-CN" b="1" dirty="0" err="1">
                <a:solidFill>
                  <a:srgbClr val="FF0000"/>
                </a:solidFill>
              </a:rPr>
              <a:t>edu</a:t>
            </a:r>
            <a:r>
              <a:rPr lang="en-US" altLang="zh-CN" b="1" dirty="0">
                <a:solidFill>
                  <a:srgbClr val="FF0000"/>
                </a:solidFill>
              </a:rPr>
              <a:t>:$6$gvebUaHf$jaGiwpRYaFyyTY1z4Jgacl5c7.xbF5oVRZhBa1ZB6GZ/kWuD6XreGu0F5KkZ6LEvBpjR/420PLw3nCHZnBTFR.:17539:0:99999:7:::</a:t>
            </a:r>
          </a:p>
          <a:p>
            <a:pPr marL="342900" indent="-342900">
              <a:lnSpc>
                <a:spcPct val="120000"/>
              </a:lnSpc>
              <a:spcBef>
                <a:spcPct val="20000"/>
              </a:spcBef>
              <a:buClr>
                <a:srgbClr val="006600"/>
              </a:buClr>
              <a:buSzPct val="80000"/>
              <a:buFont typeface="Wingdings" pitchFamily="2" charset="2"/>
              <a:buNone/>
            </a:pPr>
            <a:r>
              <a:rPr lang="en-US" altLang="zh-CN" b="1" dirty="0" err="1">
                <a:solidFill>
                  <a:srgbClr val="FF0000"/>
                </a:solidFill>
              </a:rPr>
              <a:t>sshd</a:t>
            </a:r>
            <a:r>
              <a:rPr lang="en-US" altLang="zh-CN" b="1" dirty="0">
                <a:solidFill>
                  <a:srgbClr val="FF0000"/>
                </a:solidFill>
              </a:rPr>
              <a:t>:*:17557:0:99999:7:::</a:t>
            </a:r>
          </a:p>
        </p:txBody>
      </p:sp>
    </p:spTree>
    <p:extLst>
      <p:ext uri="{BB962C8B-B14F-4D97-AF65-F5344CB8AC3E}">
        <p14:creationId xmlns:p14="http://schemas.microsoft.com/office/powerpoint/2010/main" val="2521613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组的概念</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zh-CN" altLang="en-US" sz="2000" dirty="0"/>
              <a:t>按照不同的角度，</a:t>
            </a:r>
            <a:r>
              <a:rPr lang="en-US" altLang="zh-CN" sz="2000" dirty="0"/>
              <a:t>Linux</a:t>
            </a:r>
            <a:r>
              <a:rPr lang="zh-CN" altLang="en-US" sz="2000" dirty="0"/>
              <a:t>中的组可以有不同的分法。</a:t>
            </a:r>
            <a:endParaRPr lang="en-US" altLang="zh-CN" sz="2000" dirty="0"/>
          </a:p>
          <a:p>
            <a:r>
              <a:rPr lang="zh-CN" altLang="en-US" sz="2000" dirty="0"/>
              <a:t>第一种分为超级用户组（</a:t>
            </a:r>
            <a:r>
              <a:rPr lang="en-US" altLang="zh-CN" sz="2000" dirty="0"/>
              <a:t>root group</a:t>
            </a:r>
            <a:r>
              <a:rPr lang="zh-CN" altLang="en-US" sz="2000" dirty="0"/>
              <a:t>）、系统组（</a:t>
            </a:r>
            <a:r>
              <a:rPr lang="en-US" altLang="zh-CN" sz="2000" dirty="0"/>
              <a:t>system group</a:t>
            </a:r>
            <a:r>
              <a:rPr lang="zh-CN" altLang="en-US" sz="2000" dirty="0"/>
              <a:t>）和用户组（</a:t>
            </a:r>
            <a:r>
              <a:rPr lang="en-US" altLang="zh-CN" sz="2000" dirty="0"/>
              <a:t>user group</a:t>
            </a:r>
            <a:r>
              <a:rPr lang="zh-CN" altLang="en-US" sz="2000" dirty="0"/>
              <a:t>）。超级用户组是超级用户所属的组，系统组是系统用户所属的组，用户组是普通用户所属的组。</a:t>
            </a:r>
            <a:endParaRPr lang="en-US" altLang="zh-CN" sz="2000" dirty="0"/>
          </a:p>
          <a:p>
            <a:r>
              <a:rPr lang="zh-CN" altLang="en-US" sz="2000" dirty="0"/>
              <a:t>第二种分为基本组和附加组。用户所属组中的第一个组称为基本组，基本组在 </a:t>
            </a:r>
            <a:r>
              <a:rPr lang="en-US" altLang="zh-CN" sz="2000" dirty="0"/>
              <a:t>/etc/</a:t>
            </a:r>
            <a:r>
              <a:rPr lang="en-US" altLang="zh-CN" sz="2000" dirty="0" err="1"/>
              <a:t>passwd</a:t>
            </a:r>
            <a:r>
              <a:rPr lang="en-US" altLang="zh-CN" sz="2000" dirty="0"/>
              <a:t> </a:t>
            </a:r>
            <a:r>
              <a:rPr lang="zh-CN" altLang="en-US" sz="2000" dirty="0"/>
              <a:t>文件中指定；用户所在的其他组为附加组，附加组在 </a:t>
            </a:r>
            <a:r>
              <a:rPr lang="en-US" altLang="zh-CN" sz="2000" dirty="0"/>
              <a:t>/etc/group </a:t>
            </a:r>
            <a:r>
              <a:rPr lang="zh-CN" altLang="en-US" sz="2000" dirty="0"/>
              <a:t>文件中指定。不可以把用户从基本组中删除，但是可以从附加组中删除。一个用户可以属于多个附加组，但是一个用户只能有一个基本组。</a:t>
            </a:r>
            <a:endParaRPr lang="en-US" altLang="zh-CN" sz="2000" dirty="0"/>
          </a:p>
          <a:p>
            <a:r>
              <a:rPr lang="zh-CN" altLang="en-US" sz="2000" dirty="0"/>
              <a:t>第三种分为私有组和公共组。建立账户时，若没有指定账户所属的组，系统会建立一个和用户名相同的组，这个组就是私有组，这个组只容纳了一个用户。而公共组可以容纳多个用户。</a:t>
            </a:r>
            <a:endParaRPr lang="en-US" altLang="zh-CN" sz="2000" dirty="0"/>
          </a:p>
          <a:p>
            <a:r>
              <a:rPr lang="zh-CN" altLang="en-US" sz="2000" dirty="0"/>
              <a:t>属于多个组的用户所拥有的权限是它所在的组的权限之和。</a:t>
            </a:r>
            <a:endParaRPr lang="en-US" altLang="zh-CN" sz="2000" dirty="0"/>
          </a:p>
          <a:p>
            <a:r>
              <a:rPr lang="zh-CN" altLang="en-US" sz="2000" dirty="0"/>
              <a:t>查看用户所属的组：</a:t>
            </a:r>
            <a:r>
              <a:rPr lang="en-US" altLang="zh-CN" sz="2000" dirty="0"/>
              <a:t>groups </a:t>
            </a:r>
            <a:r>
              <a:rPr lang="zh-CN" altLang="en-US" sz="2000" dirty="0"/>
              <a:t>查看当前用户所属的组；</a:t>
            </a:r>
            <a:r>
              <a:rPr lang="en-US" altLang="zh-CN" sz="2000" dirty="0"/>
              <a:t>groups &lt;user&gt; </a:t>
            </a:r>
            <a:r>
              <a:rPr lang="zh-CN" altLang="en-US" sz="2000" dirty="0"/>
              <a:t>查看</a:t>
            </a:r>
            <a:r>
              <a:rPr lang="en-US" altLang="zh-CN" sz="2000" dirty="0"/>
              <a:t>&lt;user&gt;</a:t>
            </a:r>
            <a:r>
              <a:rPr lang="zh-CN" altLang="en-US" sz="2000" dirty="0"/>
              <a:t>所属的组；</a:t>
            </a:r>
            <a:r>
              <a:rPr lang="en-US" altLang="zh-CN" sz="2000" dirty="0"/>
              <a:t>id [&lt;user&gt;]</a:t>
            </a:r>
          </a:p>
          <a:p>
            <a:endParaRPr lang="en-US" altLang="zh-CN" sz="2000" dirty="0"/>
          </a:p>
          <a:p>
            <a:endParaRPr lang="en-US" altLang="zh-CN" sz="2000" dirty="0"/>
          </a:p>
        </p:txBody>
      </p:sp>
    </p:spTree>
    <p:extLst>
      <p:ext uri="{BB962C8B-B14F-4D97-AF65-F5344CB8AC3E}">
        <p14:creationId xmlns:p14="http://schemas.microsoft.com/office/powerpoint/2010/main" val="2316494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组信息文件 </a:t>
            </a:r>
            <a:r>
              <a:rPr lang="en-US" altLang="zh-CN" dirty="0"/>
              <a:t>group</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en-US" altLang="zh-CN" sz="2000" dirty="0"/>
              <a:t>/etc/group </a:t>
            </a:r>
            <a:r>
              <a:rPr lang="zh-CN" altLang="en-US" sz="2000" dirty="0"/>
              <a:t>文件保存系统中所有组的信息。</a:t>
            </a:r>
            <a:endParaRPr lang="en-US" altLang="zh-CN" sz="2000" dirty="0"/>
          </a:p>
          <a:p>
            <a:endParaRPr lang="en-US" altLang="zh-CN" sz="2000" dirty="0"/>
          </a:p>
          <a:p>
            <a:r>
              <a:rPr lang="zh-CN" altLang="en-US" sz="2000" dirty="0"/>
              <a:t>第一个字段是组名；第二个字段是组密码，同样显示密码占位符</a:t>
            </a:r>
            <a:r>
              <a:rPr lang="en-US" altLang="zh-CN" sz="2000" dirty="0"/>
              <a:t>x</a:t>
            </a:r>
            <a:r>
              <a:rPr lang="zh-CN" altLang="en-US" sz="2000" dirty="0"/>
              <a:t>，真正的密码已经加密存放在 </a:t>
            </a:r>
            <a:r>
              <a:rPr lang="en-US" altLang="zh-CN" sz="2000" dirty="0"/>
              <a:t>/etc/</a:t>
            </a:r>
            <a:r>
              <a:rPr lang="en-US" altLang="zh-CN" sz="2000" dirty="0" err="1"/>
              <a:t>gshadow</a:t>
            </a:r>
            <a:r>
              <a:rPr lang="zh-CN" altLang="en-US" sz="2000" dirty="0"/>
              <a:t>文件中；第三个字段是组标识号；第四个字段是以此组为</a:t>
            </a:r>
            <a:r>
              <a:rPr lang="zh-CN" altLang="en-US" sz="2000" dirty="0">
                <a:solidFill>
                  <a:srgbClr val="FF0000"/>
                </a:solidFill>
              </a:rPr>
              <a:t>附加组</a:t>
            </a:r>
            <a:r>
              <a:rPr lang="zh-CN" altLang="en-US" sz="2000" dirty="0"/>
              <a:t>的用户列表</a:t>
            </a:r>
            <a:endParaRPr lang="en-US" altLang="zh-CN" sz="2000" dirty="0"/>
          </a:p>
          <a:p>
            <a:endParaRPr lang="en-US" altLang="zh-CN" sz="2000" dirty="0"/>
          </a:p>
          <a:p>
            <a:r>
              <a:rPr lang="zh-CN" altLang="en-US" sz="2000" dirty="0"/>
              <a:t>查看用户所属的组：</a:t>
            </a:r>
            <a:r>
              <a:rPr lang="en-US" altLang="zh-CN" sz="2000" dirty="0"/>
              <a:t>groups </a:t>
            </a:r>
            <a:r>
              <a:rPr lang="zh-CN" altLang="en-US" sz="2000" dirty="0"/>
              <a:t>查看当前用户所属的组；</a:t>
            </a:r>
            <a:r>
              <a:rPr lang="en-US" altLang="zh-CN" sz="2000" dirty="0"/>
              <a:t>groups &lt;user&gt; </a:t>
            </a:r>
            <a:r>
              <a:rPr lang="zh-CN" altLang="en-US" sz="2000" dirty="0"/>
              <a:t>查看</a:t>
            </a:r>
            <a:r>
              <a:rPr lang="en-US" altLang="zh-CN" sz="2000" dirty="0"/>
              <a:t>&lt;user&gt;</a:t>
            </a:r>
            <a:r>
              <a:rPr lang="zh-CN" altLang="en-US" sz="2000" dirty="0"/>
              <a:t>所属的组；</a:t>
            </a:r>
            <a:r>
              <a:rPr lang="en-US" altLang="zh-CN" sz="2000" dirty="0"/>
              <a:t>id [&lt;user&gt;] </a:t>
            </a:r>
            <a:r>
              <a:rPr lang="zh-CN" altLang="en-US" sz="2000" dirty="0"/>
              <a:t>同事查看用户信息和组信息</a:t>
            </a:r>
            <a:endParaRPr lang="en-US" altLang="zh-CN" sz="2000" dirty="0"/>
          </a:p>
          <a:p>
            <a:endParaRPr lang="en-US" altLang="zh-CN" sz="2000" dirty="0"/>
          </a:p>
          <a:p>
            <a:endParaRPr lang="en-US" altLang="zh-CN" sz="2000" dirty="0"/>
          </a:p>
        </p:txBody>
      </p:sp>
    </p:spTree>
    <p:extLst>
      <p:ext uri="{BB962C8B-B14F-4D97-AF65-F5344CB8AC3E}">
        <p14:creationId xmlns:p14="http://schemas.microsoft.com/office/powerpoint/2010/main" val="1260828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组信息文件 </a:t>
            </a:r>
            <a:r>
              <a:rPr lang="en-US" altLang="zh-CN" dirty="0" err="1"/>
              <a:t>gshadow</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en-US" altLang="zh-CN" sz="2000" dirty="0"/>
              <a:t>/etc/</a:t>
            </a:r>
            <a:r>
              <a:rPr lang="en-US" altLang="zh-CN" sz="2000" dirty="0" err="1"/>
              <a:t>gshadow</a:t>
            </a:r>
            <a:r>
              <a:rPr lang="en-US" altLang="zh-CN" sz="2000" dirty="0"/>
              <a:t> </a:t>
            </a:r>
            <a:r>
              <a:rPr lang="zh-CN" altLang="en-US" sz="2000" dirty="0"/>
              <a:t>保存组密码加密后的数据。</a:t>
            </a:r>
            <a:endParaRPr lang="en-US" altLang="zh-CN" sz="2000" dirty="0"/>
          </a:p>
          <a:p>
            <a:endParaRPr lang="en-US" altLang="zh-CN" sz="2000" dirty="0"/>
          </a:p>
          <a:p>
            <a:r>
              <a:rPr lang="zh-CN" altLang="en-US" sz="2000" dirty="0"/>
              <a:t>第一个字段是组名；第二个字段是组密码，叹号表示无密码，星号表示系统组；第三个字段表示组管理员账号；第四个字段表示以此组为附加组的用户列表。</a:t>
            </a:r>
            <a:endParaRPr lang="en-US" altLang="zh-CN" sz="2000" dirty="0"/>
          </a:p>
          <a:p>
            <a:endParaRPr lang="en-US" altLang="zh-CN" sz="2000" dirty="0"/>
          </a:p>
          <a:p>
            <a:endParaRPr lang="en-US" altLang="zh-CN" sz="2000" dirty="0"/>
          </a:p>
          <a:p>
            <a:endParaRPr lang="en-US" altLang="zh-CN" sz="2000" dirty="0"/>
          </a:p>
        </p:txBody>
      </p:sp>
    </p:spTree>
    <p:extLst>
      <p:ext uri="{BB962C8B-B14F-4D97-AF65-F5344CB8AC3E}">
        <p14:creationId xmlns:p14="http://schemas.microsoft.com/office/powerpoint/2010/main" val="558579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root</a:t>
            </a:r>
            <a:r>
              <a:rPr lang="zh-CN" altLang="en-US" dirty="0"/>
              <a:t>用户</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en-US" altLang="zh-CN" sz="2000" dirty="0"/>
              <a:t>root</a:t>
            </a:r>
            <a:r>
              <a:rPr lang="zh-CN" altLang="en-US" sz="2000" dirty="0"/>
              <a:t>用户具有最高权限，它的</a:t>
            </a:r>
            <a:r>
              <a:rPr lang="en-US" altLang="zh-CN" sz="2000" dirty="0"/>
              <a:t>UID</a:t>
            </a:r>
            <a:r>
              <a:rPr lang="zh-CN" altLang="en-US" sz="2000" dirty="0"/>
              <a:t>是</a:t>
            </a:r>
            <a:r>
              <a:rPr lang="en-US" altLang="zh-CN" sz="2000" dirty="0"/>
              <a:t>0</a:t>
            </a:r>
            <a:r>
              <a:rPr lang="zh-CN" altLang="en-US" sz="2000" dirty="0"/>
              <a:t>。在</a:t>
            </a:r>
            <a:r>
              <a:rPr lang="en-US" altLang="zh-CN" sz="2000" dirty="0"/>
              <a:t>Ubuntu</a:t>
            </a:r>
            <a:r>
              <a:rPr lang="zh-CN" altLang="en-US" sz="2000" dirty="0"/>
              <a:t>上以</a:t>
            </a:r>
            <a:r>
              <a:rPr lang="en-US" altLang="zh-CN" sz="2000" dirty="0"/>
              <a:t>root</a:t>
            </a:r>
            <a:r>
              <a:rPr lang="zh-CN" altLang="en-US" sz="2000" dirty="0"/>
              <a:t>用户登录时提示符会变成</a:t>
            </a:r>
            <a:r>
              <a:rPr lang="en-US" altLang="zh-CN" sz="2000" dirty="0"/>
              <a:t>#</a:t>
            </a:r>
            <a:r>
              <a:rPr lang="zh-CN" altLang="en-US" sz="2000" dirty="0"/>
              <a:t>，其他用户提示符是</a:t>
            </a:r>
            <a:r>
              <a:rPr lang="en-US" altLang="zh-CN" sz="2000" dirty="0"/>
              <a:t>$</a:t>
            </a:r>
            <a:r>
              <a:rPr lang="zh-CN" altLang="en-US" sz="2000" dirty="0"/>
              <a:t>。</a:t>
            </a:r>
            <a:endParaRPr lang="en-US" altLang="zh-CN" sz="2000" dirty="0"/>
          </a:p>
          <a:p>
            <a:endParaRPr lang="en-US" altLang="zh-CN" sz="2000" dirty="0"/>
          </a:p>
          <a:p>
            <a:r>
              <a:rPr lang="zh-CN" altLang="en-US" sz="2000" dirty="0"/>
              <a:t>经常有人把</a:t>
            </a:r>
            <a:r>
              <a:rPr lang="en-US" altLang="zh-CN" sz="2000" dirty="0"/>
              <a:t>root</a:t>
            </a:r>
            <a:r>
              <a:rPr lang="zh-CN" altLang="en-US" sz="2000" dirty="0"/>
              <a:t>和</a:t>
            </a:r>
            <a:r>
              <a:rPr lang="en-US" altLang="zh-CN" sz="2000" dirty="0"/>
              <a:t>Windows</a:t>
            </a:r>
            <a:r>
              <a:rPr lang="zh-CN" altLang="en-US" sz="2000" dirty="0"/>
              <a:t>下的</a:t>
            </a:r>
            <a:r>
              <a:rPr lang="en-US" altLang="zh-CN" sz="2000" dirty="0"/>
              <a:t>administrator</a:t>
            </a:r>
            <a:r>
              <a:rPr lang="zh-CN" altLang="en-US" sz="2000" dirty="0"/>
              <a:t>做对比，表面上看二者都是系统最高级别管理员，但是它们其实是有区别的。</a:t>
            </a:r>
            <a:r>
              <a:rPr lang="en-US" altLang="zh-CN" sz="2000" dirty="0"/>
              <a:t>Windows</a:t>
            </a:r>
            <a:r>
              <a:rPr lang="zh-CN" altLang="en-US" sz="2000" dirty="0"/>
              <a:t>下有</a:t>
            </a:r>
            <a:r>
              <a:rPr lang="en-US" altLang="zh-CN" sz="2000" dirty="0"/>
              <a:t>SYSTEM</a:t>
            </a:r>
            <a:r>
              <a:rPr lang="zh-CN" altLang="en-US" sz="2000" dirty="0"/>
              <a:t>用户，</a:t>
            </a:r>
            <a:r>
              <a:rPr lang="en-US" altLang="zh-CN" sz="2000" dirty="0"/>
              <a:t>SYSTEM</a:t>
            </a:r>
            <a:r>
              <a:rPr lang="zh-CN" altLang="en-US" sz="2000" dirty="0"/>
              <a:t>才是最高权限用户，但仅限系统自己使用，</a:t>
            </a:r>
            <a:r>
              <a:rPr lang="en-US" altLang="zh-CN" sz="2000" dirty="0"/>
              <a:t>administrator</a:t>
            </a:r>
            <a:r>
              <a:rPr lang="zh-CN" altLang="en-US" sz="2000" dirty="0"/>
              <a:t>的权限也没有</a:t>
            </a:r>
            <a:r>
              <a:rPr lang="en-US" altLang="zh-CN" sz="2000" dirty="0"/>
              <a:t>SYSTEM</a:t>
            </a:r>
            <a:r>
              <a:rPr lang="zh-CN" altLang="en-US" sz="2000" dirty="0"/>
              <a:t>的权限大。而</a:t>
            </a:r>
            <a:r>
              <a:rPr lang="en-US" altLang="zh-CN" sz="2000" dirty="0"/>
              <a:t>Linux</a:t>
            </a:r>
            <a:r>
              <a:rPr lang="zh-CN" altLang="en-US" sz="2000" dirty="0"/>
              <a:t>下的</a:t>
            </a:r>
            <a:r>
              <a:rPr lang="en-US" altLang="zh-CN" sz="2000" dirty="0"/>
              <a:t>root</a:t>
            </a:r>
            <a:r>
              <a:rPr lang="zh-CN" altLang="en-US" sz="2000" dirty="0"/>
              <a:t>用户可以做一切事情，甚至可以直接毁掉整个系统。</a:t>
            </a:r>
            <a:endParaRPr lang="en-US" altLang="zh-CN" sz="2000" dirty="0"/>
          </a:p>
          <a:p>
            <a:endParaRPr lang="en-US" altLang="zh-CN" sz="2000" dirty="0"/>
          </a:p>
          <a:p>
            <a:r>
              <a:rPr lang="zh-CN" altLang="en-US" sz="2000" dirty="0"/>
              <a:t>可以修改 </a:t>
            </a:r>
            <a:r>
              <a:rPr lang="en-US" altLang="zh-CN" sz="2000" dirty="0"/>
              <a:t>/etc/</a:t>
            </a:r>
            <a:r>
              <a:rPr lang="en-US" altLang="zh-CN" sz="2000" dirty="0" err="1"/>
              <a:t>passwd</a:t>
            </a:r>
            <a:r>
              <a:rPr lang="en-US" altLang="zh-CN" sz="2000" dirty="0"/>
              <a:t> </a:t>
            </a:r>
            <a:r>
              <a:rPr lang="zh-CN" altLang="en-US" sz="2000" dirty="0"/>
              <a:t>文件中的</a:t>
            </a:r>
            <a:r>
              <a:rPr lang="en-US" altLang="zh-CN" sz="2000" dirty="0" err="1"/>
              <a:t>uid</a:t>
            </a:r>
            <a:r>
              <a:rPr lang="zh-CN" altLang="en-US" sz="2000" dirty="0"/>
              <a:t>为</a:t>
            </a:r>
            <a:r>
              <a:rPr lang="en-US" altLang="zh-CN" sz="2000" dirty="0"/>
              <a:t>0</a:t>
            </a:r>
            <a:r>
              <a:rPr lang="zh-CN" altLang="en-US" sz="2000" dirty="0"/>
              <a:t>，使普通用户获得和</a:t>
            </a:r>
            <a:r>
              <a:rPr lang="en-US" altLang="zh-CN" sz="2000" dirty="0"/>
              <a:t>root</a:t>
            </a:r>
            <a:r>
              <a:rPr lang="zh-CN" altLang="en-US" sz="2000" dirty="0"/>
              <a:t>一样的权限。</a:t>
            </a:r>
            <a:endParaRPr lang="en-US" altLang="zh-CN" sz="2000" dirty="0"/>
          </a:p>
        </p:txBody>
      </p:sp>
    </p:spTree>
    <p:extLst>
      <p:ext uri="{BB962C8B-B14F-4D97-AF65-F5344CB8AC3E}">
        <p14:creationId xmlns:p14="http://schemas.microsoft.com/office/powerpoint/2010/main" val="3645343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err="1"/>
              <a:t>su</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en-US" altLang="zh-CN" sz="2000" dirty="0" err="1"/>
              <a:t>su</a:t>
            </a:r>
            <a:r>
              <a:rPr lang="zh-CN" altLang="en-US" sz="2000" dirty="0"/>
              <a:t>：</a:t>
            </a:r>
            <a:r>
              <a:rPr lang="en-US" altLang="zh-CN" sz="2000" dirty="0"/>
              <a:t>( switch user</a:t>
            </a:r>
            <a:r>
              <a:rPr lang="zh-CN" altLang="en-US" sz="2000" dirty="0"/>
              <a:t>切换用户</a:t>
            </a:r>
            <a:r>
              <a:rPr lang="en-US" altLang="zh-CN" sz="2000" dirty="0"/>
              <a:t>)</a:t>
            </a:r>
            <a:r>
              <a:rPr lang="zh-CN" altLang="en-US" sz="2000" dirty="0"/>
              <a:t>，可让一个普通用户切换为超级用户或其他用户，并可临时拥有所切换用户的权限，切换时需输入欲切换用户的密码；也可以让超级用户切换为普通用户，临时以低权限身份处理事务，切换时无需输入欲切换用户的密码。</a:t>
            </a:r>
            <a:endParaRPr lang="en-US" altLang="zh-CN" sz="2000" dirty="0"/>
          </a:p>
          <a:p>
            <a:endParaRPr lang="en-US" altLang="zh-CN" sz="2000" dirty="0"/>
          </a:p>
          <a:p>
            <a:r>
              <a:rPr lang="zh-CN" altLang="en-US" sz="2000" dirty="0"/>
              <a:t>用法：</a:t>
            </a:r>
            <a:r>
              <a:rPr lang="en-US" altLang="zh-CN" sz="2000" dirty="0"/>
              <a:t> </a:t>
            </a:r>
            <a:r>
              <a:rPr lang="en-US" altLang="zh-CN" sz="2000" dirty="0" err="1"/>
              <a:t>su</a:t>
            </a:r>
            <a:r>
              <a:rPr lang="en-US" altLang="zh-CN" sz="2000" dirty="0"/>
              <a:t> [</a:t>
            </a:r>
            <a:r>
              <a:rPr lang="zh-CN" altLang="en-US" sz="2000" dirty="0"/>
              <a:t>选项</a:t>
            </a:r>
            <a:r>
              <a:rPr lang="en-US" altLang="zh-CN" sz="2000" dirty="0"/>
              <a:t>] [</a:t>
            </a:r>
            <a:r>
              <a:rPr lang="zh-CN" altLang="en-US" sz="2000" dirty="0"/>
              <a:t>用户名</a:t>
            </a:r>
            <a:r>
              <a:rPr lang="en-US" altLang="zh-CN" sz="2000" dirty="0"/>
              <a:t>] </a:t>
            </a:r>
            <a:r>
              <a:rPr lang="zh-CN" altLang="en-US" sz="2000" dirty="0"/>
              <a:t>。后边不带 </a:t>
            </a:r>
            <a:r>
              <a:rPr lang="en-US" altLang="zh-CN" sz="2000" dirty="0"/>
              <a:t>&lt;username&gt; </a:t>
            </a:r>
            <a:r>
              <a:rPr lang="zh-CN" altLang="en-US" sz="2000" dirty="0"/>
              <a:t>使用时，</a:t>
            </a:r>
            <a:r>
              <a:rPr lang="en-US" altLang="zh-CN" sz="2000" dirty="0" err="1"/>
              <a:t>su</a:t>
            </a:r>
            <a:r>
              <a:rPr lang="en-US" altLang="zh-CN" sz="2000" dirty="0"/>
              <a:t> </a:t>
            </a:r>
            <a:r>
              <a:rPr lang="zh-CN" altLang="en-US" sz="2000" dirty="0"/>
              <a:t>默认会变成超级用户。</a:t>
            </a:r>
            <a:endParaRPr lang="en-US" altLang="zh-CN" sz="2000" dirty="0"/>
          </a:p>
          <a:p>
            <a:r>
              <a:rPr lang="zh-CN" altLang="en-US" sz="2000" dirty="0"/>
              <a:t>带 </a:t>
            </a:r>
            <a:r>
              <a:rPr lang="en-US" altLang="zh-CN" sz="2000" dirty="0"/>
              <a:t>-</a:t>
            </a:r>
            <a:r>
              <a:rPr lang="zh-CN" altLang="en-US" sz="2000" dirty="0"/>
              <a:t>，</a:t>
            </a:r>
            <a:r>
              <a:rPr lang="en-US" altLang="zh-CN" sz="2000" dirty="0"/>
              <a:t>-l</a:t>
            </a:r>
            <a:r>
              <a:rPr lang="zh-CN" altLang="en-US" sz="2000" dirty="0"/>
              <a:t>，</a:t>
            </a:r>
            <a:r>
              <a:rPr lang="en-US" altLang="zh-CN" sz="2000" dirty="0"/>
              <a:t>--login </a:t>
            </a:r>
            <a:r>
              <a:rPr lang="zh-CN" altLang="en-US" sz="2000" dirty="0"/>
              <a:t>参数切换用户时，提供一个类似于用户直接登录的环境</a:t>
            </a:r>
            <a:endParaRPr lang="en-US" altLang="zh-CN" sz="2000" dirty="0"/>
          </a:p>
          <a:p>
            <a:endParaRPr lang="en-US" altLang="zh-CN" sz="2000" dirty="0"/>
          </a:p>
          <a:p>
            <a:r>
              <a:rPr lang="en-US" altLang="zh-CN" sz="2000" dirty="0" err="1"/>
              <a:t>su</a:t>
            </a:r>
            <a:r>
              <a:rPr lang="en-US" altLang="zh-CN" sz="2000" dirty="0"/>
              <a:t> root</a:t>
            </a:r>
            <a:r>
              <a:rPr lang="zh-CN" altLang="en-US" sz="2000" dirty="0"/>
              <a:t>和</a:t>
            </a:r>
            <a:r>
              <a:rPr lang="en-US" altLang="zh-CN" sz="2000" dirty="0" err="1"/>
              <a:t>su</a:t>
            </a:r>
            <a:r>
              <a:rPr lang="zh-CN" altLang="en-US" sz="2000" dirty="0"/>
              <a:t>一样，切换后以</a:t>
            </a:r>
            <a:r>
              <a:rPr lang="en-US" altLang="zh-CN" sz="2000" dirty="0"/>
              <a:t>root</a:t>
            </a:r>
            <a:r>
              <a:rPr lang="zh-CN" altLang="en-US" sz="2000" dirty="0"/>
              <a:t>身份执行命令，但当前工作目录不变，还是当前登录系统的用户的主目录。</a:t>
            </a:r>
            <a:endParaRPr lang="en-US" altLang="zh-CN" sz="2000" dirty="0"/>
          </a:p>
          <a:p>
            <a:r>
              <a:rPr lang="en-US" altLang="zh-CN" sz="2000" dirty="0" err="1"/>
              <a:t>su</a:t>
            </a:r>
            <a:r>
              <a:rPr lang="en-US" altLang="zh-CN" sz="2000" dirty="0"/>
              <a:t> root </a:t>
            </a:r>
            <a:r>
              <a:rPr lang="zh-CN" altLang="en-US" sz="2000" dirty="0"/>
              <a:t>会因为</a:t>
            </a:r>
            <a:r>
              <a:rPr lang="en-US" altLang="zh-CN" sz="2000" dirty="0"/>
              <a:t>root</a:t>
            </a:r>
            <a:r>
              <a:rPr lang="zh-CN" altLang="en-US" sz="2000" dirty="0"/>
              <a:t>用户没有密码而无法切换，此时</a:t>
            </a:r>
            <a:r>
              <a:rPr lang="en-US" altLang="zh-CN" sz="2000" dirty="0"/>
              <a:t>sudo </a:t>
            </a:r>
            <a:r>
              <a:rPr lang="en-US" altLang="zh-CN" sz="2000" dirty="0" err="1"/>
              <a:t>su</a:t>
            </a:r>
            <a:r>
              <a:rPr lang="en-US" altLang="zh-CN" sz="2000" dirty="0"/>
              <a:t> root </a:t>
            </a:r>
            <a:r>
              <a:rPr lang="zh-CN" altLang="en-US" sz="2000" dirty="0"/>
              <a:t>，输入当前用户的密码就可以切换到</a:t>
            </a:r>
            <a:r>
              <a:rPr lang="en-US" altLang="zh-CN" sz="2000" dirty="0"/>
              <a:t>root</a:t>
            </a:r>
            <a:r>
              <a:rPr lang="zh-CN" altLang="en-US" sz="2000" dirty="0"/>
              <a:t>用户了。</a:t>
            </a:r>
            <a:endParaRPr lang="en-US" altLang="zh-CN" sz="2000" dirty="0"/>
          </a:p>
        </p:txBody>
      </p:sp>
    </p:spTree>
    <p:extLst>
      <p:ext uri="{BB962C8B-B14F-4D97-AF65-F5344CB8AC3E}">
        <p14:creationId xmlns:p14="http://schemas.microsoft.com/office/powerpoint/2010/main" val="192400946"/>
      </p:ext>
    </p:extLst>
  </p:cSld>
  <p:clrMapOvr>
    <a:masterClrMapping/>
  </p:clrMapOvr>
</p:sld>
</file>

<file path=ppt/theme/theme1.xml><?xml version="1.0" encoding="utf-8"?>
<a:theme xmlns:a="http://schemas.openxmlformats.org/drawingml/2006/main" name="linux-comm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inux-empty">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2241</TotalTime>
  <Words>2444</Words>
  <Application>Microsoft Office PowerPoint</Application>
  <PresentationFormat>宽屏</PresentationFormat>
  <Paragraphs>140</Paragraphs>
  <Slides>18</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18</vt:i4>
      </vt:variant>
    </vt:vector>
  </HeadingPairs>
  <TitlesOfParts>
    <vt:vector size="26" baseType="lpstr">
      <vt:lpstr>等线</vt:lpstr>
      <vt:lpstr>等线 Light</vt:lpstr>
      <vt:lpstr>华文仿宋</vt:lpstr>
      <vt:lpstr>Arial</vt:lpstr>
      <vt:lpstr>Tahoma</vt:lpstr>
      <vt:lpstr>Wingdings</vt:lpstr>
      <vt:lpstr>linux-common</vt:lpstr>
      <vt:lpstr>linux-empty</vt:lpstr>
      <vt:lpstr>《Linux基础》</vt:lpstr>
      <vt:lpstr>用户的概述</vt:lpstr>
      <vt:lpstr>用户信息文件 passwd</vt:lpstr>
      <vt:lpstr>用户信息文件 shadow</vt:lpstr>
      <vt:lpstr>组的概念</vt:lpstr>
      <vt:lpstr>组信息文件 group</vt:lpstr>
      <vt:lpstr>组信息文件 gshadow</vt:lpstr>
      <vt:lpstr>root用户</vt:lpstr>
      <vt:lpstr>su</vt:lpstr>
      <vt:lpstr>sudo</vt:lpstr>
      <vt:lpstr>添加用户：adduser</vt:lpstr>
      <vt:lpstr>删除用户：deluser</vt:lpstr>
      <vt:lpstr>创建组：addgroup</vt:lpstr>
      <vt:lpstr>删除组：delgroup</vt:lpstr>
      <vt:lpstr>更改/设置用户密码：passwd</vt:lpstr>
      <vt:lpstr>修改用户：usermod</vt:lpstr>
      <vt:lpstr>管理组成员：gpasswd</vt:lpstr>
      <vt:lpstr>用户初始配置文件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Python C</dc:creator>
  <cp:lastModifiedBy>Brave Wang</cp:lastModifiedBy>
  <cp:revision>355</cp:revision>
  <dcterms:created xsi:type="dcterms:W3CDTF">2017-12-13T00:04:01Z</dcterms:created>
  <dcterms:modified xsi:type="dcterms:W3CDTF">2018-02-06T07:56:16Z</dcterms:modified>
</cp:coreProperties>
</file>