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60" r:id="rId3"/>
    <p:sldId id="273" r:id="rId4"/>
    <p:sldId id="276" r:id="rId5"/>
    <p:sldId id="283" r:id="rId6"/>
    <p:sldId id="277" r:id="rId7"/>
    <p:sldId id="282" r:id="rId8"/>
    <p:sldId id="281" r:id="rId9"/>
    <p:sldId id="269" r:id="rId10"/>
    <p:sldId id="272" r:id="rId11"/>
    <p:sldId id="279" r:id="rId12"/>
    <p:sldId id="266" r:id="rId13"/>
    <p:sldId id="271" r:id="rId14"/>
    <p:sldId id="280" r:id="rId15"/>
    <p:sldId id="28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7A9EC-59FC-4705-AAF4-46D667D19B05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BBB61-4DD5-4F5D-BB5F-C938FD6F5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707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BBB61-4DD5-4F5D-BB5F-C938FD6F586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140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BBB61-4DD5-4F5D-BB5F-C938FD6F586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26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第八讲 文件管理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更改文件权限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err="1"/>
              <a:t>chmod</a:t>
            </a:r>
            <a:r>
              <a:rPr lang="zh-CN" altLang="en-US" sz="2400"/>
              <a:t>命令改变文件</a:t>
            </a:r>
            <a:r>
              <a:rPr lang="zh-CN" altLang="en-US" sz="2400" dirty="0"/>
              <a:t>与目录</a:t>
            </a:r>
            <a:r>
              <a:rPr lang="zh-CN" altLang="en-US" sz="2400"/>
              <a:t>的权限。</a:t>
            </a:r>
            <a:endParaRPr lang="en-US" altLang="zh-CN" sz="2400" dirty="0"/>
          </a:p>
          <a:p>
            <a:r>
              <a:rPr lang="zh-CN" altLang="en-US" sz="2400" dirty="0"/>
              <a:t>使用示例：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9CD783E-2149-49EA-8B64-07B7BDB14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064272"/>
              </p:ext>
            </p:extLst>
          </p:nvPr>
        </p:nvGraphicFramePr>
        <p:xfrm>
          <a:off x="905608" y="2716894"/>
          <a:ext cx="10515599" cy="34044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0261">
                  <a:extLst>
                    <a:ext uri="{9D8B030D-6E8A-4147-A177-3AD203B41FA5}">
                      <a16:colId xmlns:a16="http://schemas.microsoft.com/office/drawing/2014/main" val="2162854718"/>
                    </a:ext>
                  </a:extLst>
                </a:gridCol>
                <a:gridCol w="5785338">
                  <a:extLst>
                    <a:ext uri="{9D8B030D-6E8A-4147-A177-3AD203B41FA5}">
                      <a16:colId xmlns:a16="http://schemas.microsoft.com/office/drawing/2014/main" val="2014640472"/>
                    </a:ext>
                  </a:extLst>
                </a:gridCol>
              </a:tblGrid>
              <a:tr h="78923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chmod</a:t>
                      </a:r>
                      <a:r>
                        <a:rPr lang="zh-CN" altLang="en-US" sz="2400" dirty="0"/>
                        <a:t>  </a:t>
                      </a:r>
                      <a:r>
                        <a:rPr lang="en-US" altLang="zh-CN" sz="2400" dirty="0"/>
                        <a:t>755</a:t>
                      </a:r>
                      <a:r>
                        <a:rPr lang="zh-CN" altLang="en-US" sz="2400" dirty="0"/>
                        <a:t>  </a:t>
                      </a:r>
                      <a:r>
                        <a:rPr lang="en-US" altLang="zh-CN" sz="2400" dirty="0"/>
                        <a:t>bin/</a:t>
                      </a:r>
                      <a:r>
                        <a:rPr lang="en-US" altLang="zh-CN" sz="2400" dirty="0" err="1"/>
                        <a:t>pse</a:t>
                      </a:r>
                      <a:r>
                        <a:rPr lang="zh-CN" alt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rwxr</a:t>
                      </a:r>
                      <a:r>
                        <a:rPr lang="en-US" altLang="zh-CN" sz="2400" dirty="0"/>
                        <a:t>-</a:t>
                      </a:r>
                      <a:r>
                        <a:rPr lang="en-US" altLang="zh-CN" sz="2400" dirty="0" err="1"/>
                        <a:t>xr</a:t>
                      </a:r>
                      <a:r>
                        <a:rPr lang="en-US" altLang="zh-CN" sz="2400" dirty="0"/>
                        <a:t>-x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758609"/>
                  </a:ext>
                </a:extLst>
              </a:tr>
              <a:tr h="91297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chmod</a:t>
                      </a:r>
                      <a:r>
                        <a:rPr lang="en-US" altLang="zh-CN" sz="2400" dirty="0"/>
                        <a:t>  +x  bin/</a:t>
                      </a:r>
                      <a:r>
                        <a:rPr lang="en-US" altLang="zh-CN" sz="2400" dirty="0" err="1"/>
                        <a:t>pse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添加可执行权限，所属用户与用户组具备可执行权限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643624"/>
                  </a:ext>
                </a:extLst>
              </a:tr>
              <a:tr h="91297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chmod</a:t>
                      </a:r>
                      <a:r>
                        <a:rPr lang="en-US" altLang="zh-CN" sz="2400" dirty="0"/>
                        <a:t>  -w  bin/</a:t>
                      </a:r>
                      <a:r>
                        <a:rPr lang="en-US" altLang="zh-CN" sz="2400" dirty="0" err="1"/>
                        <a:t>pse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去掉写权限，用户，用户组，其他用户都会去掉写权限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208218"/>
                  </a:ext>
                </a:extLst>
              </a:tr>
              <a:tr h="78923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chmod</a:t>
                      </a:r>
                      <a:r>
                        <a:rPr lang="en-US" altLang="zh-CN" sz="2400" dirty="0"/>
                        <a:t>  u=</a:t>
                      </a:r>
                      <a:r>
                        <a:rPr lang="en-US" altLang="zh-CN" sz="2400" dirty="0" err="1"/>
                        <a:t>rwx,g</a:t>
                      </a:r>
                      <a:r>
                        <a:rPr lang="en-US" altLang="zh-CN" sz="2400" dirty="0"/>
                        <a:t>=</a:t>
                      </a:r>
                      <a:r>
                        <a:rPr lang="en-US" altLang="zh-CN" sz="2400" dirty="0" err="1"/>
                        <a:t>rx,o</a:t>
                      </a:r>
                      <a:r>
                        <a:rPr lang="en-US" altLang="zh-CN" sz="2400" dirty="0"/>
                        <a:t>=r  bin/</a:t>
                      </a:r>
                      <a:r>
                        <a:rPr lang="en-US" altLang="zh-CN" sz="2400" dirty="0" err="1"/>
                        <a:t>pse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相当于</a:t>
                      </a:r>
                      <a:r>
                        <a:rPr lang="en-US" altLang="zh-CN" sz="2400" dirty="0" err="1"/>
                        <a:t>chmod</a:t>
                      </a:r>
                      <a:r>
                        <a:rPr lang="en-US" altLang="zh-CN" sz="2400" dirty="0"/>
                        <a:t>  754  bin/</a:t>
                      </a:r>
                      <a:r>
                        <a:rPr lang="en-US" altLang="zh-CN" sz="2400" dirty="0" err="1"/>
                        <a:t>pse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642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480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更改文件所属用户与所属组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使用</a:t>
            </a:r>
            <a:r>
              <a:rPr lang="en-US" altLang="zh-CN" sz="2400" dirty="0" err="1"/>
              <a:t>chown</a:t>
            </a:r>
            <a:r>
              <a:rPr lang="zh-CN" altLang="en-US" sz="2400" dirty="0"/>
              <a:t>更改文件所属用户和用户组。</a:t>
            </a:r>
            <a:endParaRPr lang="en-US" altLang="zh-CN" sz="2400" dirty="0"/>
          </a:p>
          <a:p>
            <a:r>
              <a:rPr lang="zh-CN" altLang="en-US" sz="2400" dirty="0"/>
              <a:t>示例：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2F96D9C-EB42-4B69-982C-E6EE41FB2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328695"/>
              </p:ext>
            </p:extLst>
          </p:nvPr>
        </p:nvGraphicFramePr>
        <p:xfrm>
          <a:off x="838200" y="2583730"/>
          <a:ext cx="10515599" cy="32543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2885">
                  <a:extLst>
                    <a:ext uri="{9D8B030D-6E8A-4147-A177-3AD203B41FA5}">
                      <a16:colId xmlns:a16="http://schemas.microsoft.com/office/drawing/2014/main" val="2162854718"/>
                    </a:ext>
                  </a:extLst>
                </a:gridCol>
                <a:gridCol w="6192714">
                  <a:extLst>
                    <a:ext uri="{9D8B030D-6E8A-4147-A177-3AD203B41FA5}">
                      <a16:colId xmlns:a16="http://schemas.microsoft.com/office/drawing/2014/main" val="2014640472"/>
                    </a:ext>
                  </a:extLst>
                </a:gridCol>
              </a:tblGrid>
              <a:tr h="905649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chown</a:t>
                      </a:r>
                      <a:r>
                        <a:rPr lang="en-US" altLang="zh-CN" sz="2400" dirty="0"/>
                        <a:t> </a:t>
                      </a:r>
                      <a:r>
                        <a:rPr lang="en-US" altLang="zh-CN" sz="2400" dirty="0" err="1"/>
                        <a:t>oklinux:oklinux</a:t>
                      </a:r>
                      <a:r>
                        <a:rPr lang="en-US" altLang="zh-CN" sz="2400" dirty="0"/>
                        <a:t>  hd1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更改</a:t>
                      </a:r>
                      <a:r>
                        <a:rPr lang="en-US" altLang="zh-CN" sz="2400" dirty="0"/>
                        <a:t>hd1</a:t>
                      </a:r>
                      <a:r>
                        <a:rPr lang="zh-CN" altLang="en-US" sz="2400" dirty="0"/>
                        <a:t>文件所属用户为</a:t>
                      </a:r>
                      <a:r>
                        <a:rPr lang="en-US" altLang="zh-CN" sz="2400" dirty="0" err="1"/>
                        <a:t>oklinux</a:t>
                      </a:r>
                      <a:r>
                        <a:rPr lang="zh-CN" altLang="en-US" sz="2400" dirty="0"/>
                        <a:t>，所属用户组为</a:t>
                      </a:r>
                      <a:r>
                        <a:rPr lang="en-US" altLang="zh-CN" sz="2400" dirty="0" err="1"/>
                        <a:t>oklinux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758609"/>
                  </a:ext>
                </a:extLst>
              </a:tr>
              <a:tr h="782904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chown</a:t>
                      </a:r>
                      <a:r>
                        <a:rPr lang="en-US" altLang="zh-CN" sz="2400" dirty="0"/>
                        <a:t>  :brave  hd1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更改</a:t>
                      </a:r>
                      <a:r>
                        <a:rPr lang="en-US" altLang="zh-CN" sz="2400" dirty="0"/>
                        <a:t>hd1</a:t>
                      </a:r>
                      <a:r>
                        <a:rPr lang="zh-CN" altLang="en-US" sz="2400" dirty="0"/>
                        <a:t>文件所属用户组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643624"/>
                  </a:ext>
                </a:extLst>
              </a:tr>
              <a:tr h="782904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chown</a:t>
                      </a:r>
                      <a:r>
                        <a:rPr lang="en-US" altLang="zh-CN" sz="2400" dirty="0"/>
                        <a:t>  </a:t>
                      </a:r>
                      <a:r>
                        <a:rPr lang="en-US" altLang="zh-CN" sz="2400" dirty="0" err="1"/>
                        <a:t>oklinux</a:t>
                      </a:r>
                      <a:r>
                        <a:rPr lang="en-US" altLang="zh-CN" sz="2400" dirty="0"/>
                        <a:t>:</a:t>
                      </a:r>
                      <a:r>
                        <a:rPr lang="zh-CN" altLang="en-US" sz="2400" dirty="0"/>
                        <a:t>  </a:t>
                      </a:r>
                      <a:r>
                        <a:rPr lang="en-US" altLang="zh-CN" sz="2400" dirty="0"/>
                        <a:t>hd1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更改文件所属用户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208218"/>
                  </a:ext>
                </a:extLst>
              </a:tr>
              <a:tr h="782904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chown</a:t>
                      </a:r>
                      <a:r>
                        <a:rPr lang="en-US" altLang="zh-CN" sz="2400"/>
                        <a:t> </a:t>
                      </a:r>
                      <a:r>
                        <a:rPr lang="en-US" altLang="zh-CN" sz="2400" dirty="0" err="1"/>
                        <a:t>oklinux:oklinux</a:t>
                      </a:r>
                      <a:r>
                        <a:rPr lang="en-US" altLang="zh-CN" sz="2400" dirty="0"/>
                        <a:t>  </a:t>
                      </a:r>
                      <a:r>
                        <a:rPr lang="en-US" altLang="zh-CN" sz="2400" dirty="0" err="1"/>
                        <a:t>tmp</a:t>
                      </a:r>
                      <a:r>
                        <a:rPr lang="en-US" altLang="zh-CN" sz="2400" dirty="0"/>
                        <a:t>/ -R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递归更改所有文件</a:t>
                      </a:r>
                      <a:r>
                        <a:rPr lang="en-US" altLang="zh-CN" sz="2400" dirty="0"/>
                        <a:t>/</a:t>
                      </a:r>
                      <a:r>
                        <a:rPr lang="zh-CN" altLang="en-US" sz="2400" dirty="0"/>
                        <a:t>目录的用户以及用户组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642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硬链接（</a:t>
            </a:r>
            <a:r>
              <a:rPr lang="en-US" altLang="zh-CN" dirty="0"/>
              <a:t>hard link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>
                <a:latin typeface="Roboto Mono Light" pitchFamily="2" charset="0"/>
              </a:rPr>
              <a:t>ln [</a:t>
            </a:r>
            <a:r>
              <a:rPr lang="en-US" altLang="zh-CN" sz="2400" dirty="0">
                <a:latin typeface="Roboto Mono Light" pitchFamily="2" charset="0"/>
              </a:rPr>
              <a:t>TARGET] [LINK NAME]  </a:t>
            </a:r>
            <a:r>
              <a:rPr lang="zh-CN" altLang="en-US" sz="2400" dirty="0">
                <a:latin typeface="Roboto Mono Light" pitchFamily="2" charset="0"/>
              </a:rPr>
              <a:t>默认创建硬</a:t>
            </a:r>
            <a:r>
              <a:rPr lang="zh-CN" altLang="en-US" sz="2400">
                <a:latin typeface="Roboto Mono Light" pitchFamily="2" charset="0"/>
              </a:rPr>
              <a:t>连接。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示例：</a:t>
            </a:r>
            <a:r>
              <a:rPr lang="en-US" altLang="zh-CN" sz="2400">
                <a:latin typeface="Roboto Mono Light" pitchFamily="2" charset="0"/>
              </a:rPr>
              <a:t>ln $</a:t>
            </a:r>
            <a:r>
              <a:rPr lang="en-US" altLang="zh-CN" sz="2400" dirty="0">
                <a:latin typeface="Roboto Mono Light" pitchFamily="2" charset="0"/>
              </a:rPr>
              <a:t>PWD/hd1 hd2 </a:t>
            </a:r>
            <a:r>
              <a:rPr lang="zh-CN" altLang="en-US" sz="2400" dirty="0">
                <a:latin typeface="Roboto Mono Light" pitchFamily="2" charset="0"/>
              </a:rPr>
              <a:t>会在当前目录创建文件的硬链接</a:t>
            </a:r>
            <a:r>
              <a:rPr lang="en-US" altLang="zh-CN" sz="2400">
                <a:latin typeface="Roboto Mono Light" pitchFamily="2" charset="0"/>
              </a:rPr>
              <a:t>hd2</a:t>
            </a:r>
            <a:r>
              <a:rPr lang="zh-CN" altLang="en-US" sz="2400">
                <a:latin typeface="Roboto Mono Light" pitchFamily="2" charset="0"/>
              </a:rPr>
              <a:t>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在执行连接之前，存放连接的目录中不能有与链接名同名的文件。如果创建硬连接，则</a:t>
            </a:r>
            <a:r>
              <a:rPr lang="en-US" altLang="zh-CN" sz="2400" dirty="0">
                <a:latin typeface="Roboto Mono Light" pitchFamily="2" charset="0"/>
              </a:rPr>
              <a:t>TARGET</a:t>
            </a:r>
            <a:r>
              <a:rPr lang="zh-CN" altLang="en-US" sz="2400" dirty="0">
                <a:latin typeface="Roboto Mono Light" pitchFamily="2" charset="0"/>
              </a:rPr>
              <a:t>文件必须存在，并且</a:t>
            </a:r>
            <a:r>
              <a:rPr lang="zh-CN" altLang="en-US" sz="2400" dirty="0">
                <a:solidFill>
                  <a:srgbClr val="C00000"/>
                </a:solidFill>
                <a:latin typeface="Roboto Mono Light" pitchFamily="2" charset="0"/>
              </a:rPr>
              <a:t>不能是目录</a:t>
            </a:r>
            <a:r>
              <a:rPr lang="zh-CN" altLang="en-US" sz="2400" dirty="0">
                <a:latin typeface="Roboto Mono Light" pitchFamily="2" charset="0"/>
              </a:rPr>
              <a:t>。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solidFill>
                  <a:srgbClr val="C00000"/>
                </a:solidFill>
                <a:latin typeface="Roboto Mono Light" pitchFamily="2" charset="0"/>
              </a:rPr>
              <a:t>硬链接并没有建立新文件。</a:t>
            </a:r>
            <a:r>
              <a:rPr lang="zh-CN" altLang="en-US" sz="2400" dirty="0">
                <a:latin typeface="Roboto Mono Light" pitchFamily="2" charset="0"/>
              </a:rPr>
              <a:t>相当于文件有一个别名，多个文件名使用一个</a:t>
            </a:r>
            <a:r>
              <a:rPr lang="en-US" altLang="zh-CN" sz="2400" dirty="0" err="1">
                <a:latin typeface="Roboto Mono Light" pitchFamily="2" charset="0"/>
              </a:rPr>
              <a:t>inode</a:t>
            </a:r>
            <a:r>
              <a:rPr lang="zh-CN" altLang="en-US" sz="2400" dirty="0">
                <a:latin typeface="Roboto Mono Light" pitchFamily="2" charset="0"/>
              </a:rPr>
              <a:t>，增加了文件的硬链接计数。</a:t>
            </a:r>
            <a:r>
              <a:rPr lang="en-US" altLang="zh-CN" sz="2400" dirty="0" err="1">
                <a:latin typeface="Roboto Mono Light" pitchFamily="2" charset="0"/>
              </a:rPr>
              <a:t>rm</a:t>
            </a:r>
            <a:r>
              <a:rPr lang="zh-CN" altLang="en-US" sz="2400" dirty="0">
                <a:latin typeface="Roboto Mono Light" pitchFamily="2" charset="0"/>
              </a:rPr>
              <a:t>删除文件会减少硬链接计数，计数为</a:t>
            </a:r>
            <a:r>
              <a:rPr lang="en-US" altLang="zh-CN" sz="2400" dirty="0">
                <a:latin typeface="Roboto Mono Light" pitchFamily="2" charset="0"/>
              </a:rPr>
              <a:t>0</a:t>
            </a:r>
            <a:r>
              <a:rPr lang="zh-CN" altLang="en-US" sz="2400" dirty="0">
                <a:latin typeface="Roboto Mono Light" pitchFamily="2" charset="0"/>
              </a:rPr>
              <a:t>才会从文件系统中</a:t>
            </a:r>
            <a:r>
              <a:rPr lang="zh-CN" altLang="en-US" sz="2400">
                <a:latin typeface="Roboto Mono Light" pitchFamily="2" charset="0"/>
              </a:rPr>
              <a:t>删除。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en-US" altLang="zh-CN" sz="2400" dirty="0" err="1">
                <a:latin typeface="Roboto Mono Light" pitchFamily="2" charset="0"/>
              </a:rPr>
              <a:t>inode</a:t>
            </a:r>
            <a:r>
              <a:rPr lang="en-US" altLang="zh-CN" sz="2400" dirty="0">
                <a:latin typeface="Roboto Mono Light" pitchFamily="2" charset="0"/>
              </a:rPr>
              <a:t> </a:t>
            </a:r>
            <a:r>
              <a:rPr lang="zh-CN" altLang="en-US" sz="2400" dirty="0">
                <a:latin typeface="Roboto Mono Light" pitchFamily="2" charset="0"/>
              </a:rPr>
              <a:t>号仅在各文件系统下是唯一的，当 </a:t>
            </a:r>
            <a:r>
              <a:rPr lang="en-US" altLang="zh-CN" sz="2400" dirty="0">
                <a:latin typeface="Roboto Mono Light" pitchFamily="2" charset="0"/>
              </a:rPr>
              <a:t>Linux </a:t>
            </a:r>
            <a:r>
              <a:rPr lang="zh-CN" altLang="en-US" sz="2400" dirty="0">
                <a:latin typeface="Roboto Mono Light" pitchFamily="2" charset="0"/>
              </a:rPr>
              <a:t>挂载多个文件系统后将出现 </a:t>
            </a:r>
            <a:r>
              <a:rPr lang="en-US" altLang="zh-CN" sz="2400" dirty="0" err="1">
                <a:latin typeface="Roboto Mono Light" pitchFamily="2" charset="0"/>
              </a:rPr>
              <a:t>inode</a:t>
            </a:r>
            <a:r>
              <a:rPr lang="en-US" altLang="zh-CN" sz="2400" dirty="0">
                <a:latin typeface="Roboto Mono Light" pitchFamily="2" charset="0"/>
              </a:rPr>
              <a:t> </a:t>
            </a:r>
            <a:r>
              <a:rPr lang="zh-CN" altLang="en-US" sz="2400" dirty="0">
                <a:latin typeface="Roboto Mono Light" pitchFamily="2" charset="0"/>
              </a:rPr>
              <a:t>号重复的现象。所以</a:t>
            </a:r>
            <a:r>
              <a:rPr lang="zh-CN" altLang="en-US" sz="2400" dirty="0">
                <a:solidFill>
                  <a:srgbClr val="C00000"/>
                </a:solidFill>
                <a:latin typeface="Roboto Mono Light" pitchFamily="2" charset="0"/>
              </a:rPr>
              <a:t>创建硬链接不能跨文件系统也不能跨分区</a:t>
            </a:r>
            <a:r>
              <a:rPr lang="zh-CN" altLang="en-US" sz="2400" dirty="0">
                <a:latin typeface="Roboto Mono Light" pitchFamily="2" charset="0"/>
              </a:rPr>
              <a:t>。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00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742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软链接</a:t>
            </a:r>
            <a:r>
              <a:rPr lang="en-US" altLang="zh-CN" dirty="0"/>
              <a:t>/</a:t>
            </a:r>
            <a:r>
              <a:rPr lang="zh-CN" altLang="en-US" dirty="0"/>
              <a:t>符号链接（</a:t>
            </a:r>
            <a:r>
              <a:rPr lang="en-US" altLang="zh-CN" dirty="0"/>
              <a:t>soft link / symbolic link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>
                <a:latin typeface="Roboto Mono Light" pitchFamily="2" charset="0"/>
              </a:rPr>
              <a:t>符号链接类似于</a:t>
            </a:r>
            <a:r>
              <a:rPr lang="en-US" altLang="zh-CN" sz="2400" dirty="0">
                <a:latin typeface="Roboto Mono Light" pitchFamily="2" charset="0"/>
              </a:rPr>
              <a:t>Windows</a:t>
            </a:r>
            <a:r>
              <a:rPr lang="zh-CN" altLang="en-US" sz="2400" dirty="0">
                <a:latin typeface="Roboto Mono Light" pitchFamily="2" charset="0"/>
              </a:rPr>
              <a:t>上的快捷方式。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en-US" altLang="zh-CN" sz="2400">
                <a:latin typeface="Roboto Mono Light" pitchFamily="2" charset="0"/>
              </a:rPr>
              <a:t>ln –s [</a:t>
            </a:r>
            <a:r>
              <a:rPr lang="en-US" altLang="zh-CN" sz="2400" dirty="0">
                <a:latin typeface="Roboto Mono Light" pitchFamily="2" charset="0"/>
              </a:rPr>
              <a:t>TARGET</a:t>
            </a:r>
            <a:r>
              <a:rPr lang="en-US" altLang="zh-CN" sz="2400">
                <a:latin typeface="Roboto Mono Light" pitchFamily="2" charset="0"/>
              </a:rPr>
              <a:t>] [</a:t>
            </a:r>
            <a:r>
              <a:rPr lang="en-US" altLang="zh-CN" sz="2400" dirty="0">
                <a:latin typeface="Roboto Mono Light" pitchFamily="2" charset="0"/>
              </a:rPr>
              <a:t>LINK NAME]</a:t>
            </a:r>
            <a:r>
              <a:rPr lang="zh-CN" altLang="en-US" sz="2400" dirty="0">
                <a:latin typeface="Roboto Mono Light" pitchFamily="2" charset="0"/>
              </a:rPr>
              <a:t>。用</a:t>
            </a:r>
            <a:r>
              <a:rPr lang="en-US" altLang="zh-CN" sz="2400" dirty="0">
                <a:latin typeface="Roboto Mono Light" pitchFamily="2" charset="0"/>
              </a:rPr>
              <a:t>ln -s</a:t>
            </a:r>
            <a:r>
              <a:rPr lang="zh-CN" altLang="en-US" sz="2400" dirty="0">
                <a:latin typeface="Roboto Mono Light" pitchFamily="2" charset="0"/>
              </a:rPr>
              <a:t>命令建立符号连接时，</a:t>
            </a:r>
            <a:r>
              <a:rPr lang="en-US" altLang="zh-CN" sz="2400" dirty="0">
                <a:latin typeface="Roboto Mono Light" pitchFamily="2" charset="0"/>
              </a:rPr>
              <a:t>TARGET</a:t>
            </a:r>
            <a:r>
              <a:rPr lang="zh-CN" altLang="en-US" sz="2400" dirty="0">
                <a:latin typeface="Roboto Mono Light" pitchFamily="2" charset="0"/>
              </a:rPr>
              <a:t>最好用绝对</a:t>
            </a:r>
            <a:r>
              <a:rPr lang="zh-CN" altLang="en-US" sz="2400">
                <a:latin typeface="Roboto Mono Light" pitchFamily="2" charset="0"/>
              </a:rPr>
              <a:t>路径。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示例：</a:t>
            </a:r>
            <a:r>
              <a:rPr lang="en-US" altLang="zh-CN" sz="2400">
                <a:latin typeface="Roboto Mono Light" pitchFamily="2" charset="0"/>
              </a:rPr>
              <a:t>ln -s /</a:t>
            </a:r>
            <a:r>
              <a:rPr lang="en-US" altLang="zh-CN" sz="2400" dirty="0">
                <a:latin typeface="Roboto Mono Light" pitchFamily="2" charset="0"/>
              </a:rPr>
              <a:t>bin/</a:t>
            </a:r>
            <a:r>
              <a:rPr lang="en-US" altLang="zh-CN" sz="2400">
                <a:latin typeface="Roboto Mono Light" pitchFamily="2" charset="0"/>
              </a:rPr>
              <a:t>date $</a:t>
            </a:r>
            <a:r>
              <a:rPr lang="en-US" altLang="zh-CN" sz="2400" dirty="0">
                <a:latin typeface="Roboto Mono Light" pitchFamily="2" charset="0"/>
              </a:rPr>
              <a:t>HOME/bin/t</a:t>
            </a:r>
            <a:r>
              <a:rPr lang="zh-CN" altLang="en-US" sz="2400" dirty="0">
                <a:latin typeface="Roboto Mono Light" pitchFamily="2" charset="0"/>
              </a:rPr>
              <a:t>。在主目录下的</a:t>
            </a:r>
            <a:r>
              <a:rPr lang="en-US" altLang="zh-CN" sz="2400" dirty="0">
                <a:latin typeface="Roboto Mono Light" pitchFamily="2" charset="0"/>
              </a:rPr>
              <a:t>bin</a:t>
            </a:r>
            <a:r>
              <a:rPr lang="zh-CN" altLang="en-US" sz="2400" dirty="0">
                <a:latin typeface="Roboto Mono Light" pitchFamily="2" charset="0"/>
              </a:rPr>
              <a:t>目录创建符号链接</a:t>
            </a:r>
            <a:r>
              <a:rPr lang="en-US" altLang="zh-CN" sz="2400" dirty="0">
                <a:latin typeface="Roboto Mono Light" pitchFamily="2" charset="0"/>
              </a:rPr>
              <a:t>t</a:t>
            </a:r>
            <a:r>
              <a:rPr lang="zh-CN" altLang="en-US" sz="2400" dirty="0">
                <a:latin typeface="Roboto Mono Light" pitchFamily="2" charset="0"/>
              </a:rPr>
              <a:t>指向</a:t>
            </a:r>
            <a:r>
              <a:rPr lang="en-US" altLang="zh-CN" sz="2400" dirty="0">
                <a:latin typeface="Roboto Mono Light" pitchFamily="2" charset="0"/>
              </a:rPr>
              <a:t>/bin/date</a:t>
            </a:r>
            <a:r>
              <a:rPr lang="zh-CN" altLang="en-US" sz="2400" dirty="0">
                <a:latin typeface="Roboto Mono Light" pitchFamily="2" charset="0"/>
              </a:rPr>
              <a:t>。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solidFill>
                  <a:srgbClr val="C00000"/>
                </a:solidFill>
                <a:latin typeface="Roboto Mono Light" pitchFamily="2" charset="0"/>
              </a:rPr>
              <a:t>创建符号链接就会创建一个文件，此文件记录的是另一个文件的路径。</a:t>
            </a:r>
            <a:r>
              <a:rPr lang="zh-CN" altLang="en-US" sz="2400" dirty="0">
                <a:latin typeface="Roboto Mono Light" pitchFamily="2" charset="0"/>
              </a:rPr>
              <a:t>删除源文件或目录，只删除了数据，</a:t>
            </a:r>
            <a:r>
              <a:rPr lang="zh-CN" altLang="en-US" sz="2400" dirty="0">
                <a:solidFill>
                  <a:srgbClr val="C00000"/>
                </a:solidFill>
                <a:latin typeface="Roboto Mono Light" pitchFamily="2" charset="0"/>
              </a:rPr>
              <a:t>不会删除软链接。</a:t>
            </a:r>
            <a:r>
              <a:rPr lang="zh-CN" altLang="en-US" sz="2400" dirty="0">
                <a:latin typeface="Roboto Mono Light" pitchFamily="2" charset="0"/>
              </a:rPr>
              <a:t>一旦以同样文件名创建了源文件，连接将继续指向</a:t>
            </a:r>
            <a:r>
              <a:rPr lang="zh-CN" altLang="en-US" sz="2400">
                <a:latin typeface="Roboto Mono Light" pitchFamily="2" charset="0"/>
              </a:rPr>
              <a:t>该文件。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符号链接的大小是其指向文件名称的字节</a:t>
            </a:r>
            <a:r>
              <a:rPr lang="zh-CN" altLang="en-US" sz="2400">
                <a:latin typeface="Roboto Mono Light" pitchFamily="2" charset="0"/>
              </a:rPr>
              <a:t>数。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符号链接可以跨分区跨文件系统，在实际使用中，符号链接很普遍。</a:t>
            </a:r>
            <a:endParaRPr lang="en-US" altLang="zh-CN" sz="240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439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本节课任务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在当前用户主目录创建目录：</a:t>
            </a:r>
            <a:r>
              <a:rPr lang="en-US" altLang="zh-CN" sz="2400"/>
              <a:t>stu</a:t>
            </a:r>
          </a:p>
          <a:p>
            <a:r>
              <a:rPr lang="zh-CN" altLang="en-US" sz="2400"/>
              <a:t>使用</a:t>
            </a:r>
            <a:r>
              <a:rPr lang="en-US" altLang="zh-CN" sz="2400"/>
              <a:t>vim</a:t>
            </a:r>
            <a:r>
              <a:rPr lang="zh-CN" altLang="en-US" sz="2400"/>
              <a:t>创建文件 </a:t>
            </a:r>
            <a:r>
              <a:rPr lang="en-US" altLang="zh-CN" sz="2400"/>
              <a:t>stu/a.sh</a:t>
            </a:r>
            <a:r>
              <a:rPr lang="zh-CN" altLang="en-US" sz="2400"/>
              <a:t>，并写入以下内容：</a:t>
            </a:r>
            <a:endParaRPr lang="en-US" altLang="zh-CN" sz="2400"/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#!/bin/bash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echo ‘Hello, this is my first shell program’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echo ‘Your system info:’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uname -a</a:t>
            </a:r>
          </a:p>
          <a:p>
            <a:r>
              <a:rPr lang="zh-CN" altLang="en-US" sz="2400"/>
              <a:t>给</a:t>
            </a:r>
            <a:r>
              <a:rPr lang="en-US" altLang="zh-CN" sz="2400"/>
              <a:t>stu/a.sh</a:t>
            </a:r>
            <a:r>
              <a:rPr lang="zh-CN" altLang="en-US" sz="2400"/>
              <a:t>文件加入可执行权限，并运行</a:t>
            </a:r>
            <a:r>
              <a:rPr lang="en-US" altLang="zh-CN" sz="2400"/>
              <a:t>stu/a.sh</a:t>
            </a:r>
          </a:p>
          <a:p>
            <a:r>
              <a:rPr lang="zh-CN" altLang="en-US" sz="2400"/>
              <a:t>用户主目录创建</a:t>
            </a:r>
            <a:r>
              <a:rPr lang="en-US" altLang="zh-CN" sz="2400"/>
              <a:t>bin</a:t>
            </a:r>
          </a:p>
          <a:p>
            <a:r>
              <a:rPr lang="zh-CN" altLang="en-US" sz="2400"/>
              <a:t>对</a:t>
            </a:r>
            <a:r>
              <a:rPr lang="en-US" altLang="zh-CN" sz="2400"/>
              <a:t>stu/a.sh</a:t>
            </a:r>
            <a:r>
              <a:rPr lang="zh-CN" altLang="en-US" sz="2400"/>
              <a:t>创建符号链接：</a:t>
            </a:r>
            <a:r>
              <a:rPr lang="en-US" altLang="zh-CN" sz="2400"/>
              <a:t>bin/fi</a:t>
            </a:r>
          </a:p>
          <a:p>
            <a:r>
              <a:rPr lang="zh-CN" altLang="en-US" sz="2400"/>
              <a:t>运行 </a:t>
            </a:r>
            <a:r>
              <a:rPr lang="en-US" altLang="zh-CN" sz="2400"/>
              <a:t>source  .profile</a:t>
            </a:r>
          </a:p>
          <a:p>
            <a:r>
              <a:rPr lang="zh-CN" altLang="en-US" sz="2400"/>
              <a:t>运行</a:t>
            </a:r>
            <a:r>
              <a:rPr lang="en-US" altLang="zh-CN" sz="2400"/>
              <a:t>fi 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0403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一切皆文件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rgbClr val="C00000"/>
                </a:solidFill>
              </a:rPr>
              <a:t>在</a:t>
            </a:r>
            <a:r>
              <a:rPr lang="en-US" altLang="zh-CN" sz="2400" dirty="0">
                <a:solidFill>
                  <a:srgbClr val="C00000"/>
                </a:solidFill>
              </a:rPr>
              <a:t>Linux</a:t>
            </a:r>
            <a:r>
              <a:rPr lang="zh-CN" altLang="en-US" sz="2400" dirty="0">
                <a:solidFill>
                  <a:srgbClr val="C00000"/>
                </a:solidFill>
              </a:rPr>
              <a:t>上，一切皆是</a:t>
            </a:r>
            <a:r>
              <a:rPr lang="zh-CN" altLang="en-US" sz="2400">
                <a:solidFill>
                  <a:srgbClr val="C00000"/>
                </a:solidFill>
              </a:rPr>
              <a:t>文件。</a:t>
            </a:r>
            <a:r>
              <a:rPr lang="zh-CN" altLang="en-US" sz="2400"/>
              <a:t>外</a:t>
            </a:r>
            <a:r>
              <a:rPr lang="zh-CN" altLang="en-US" sz="2400" dirty="0"/>
              <a:t>接设备也会被映射为文件，在</a:t>
            </a:r>
            <a:r>
              <a:rPr lang="en-US" altLang="zh-CN" sz="2400" dirty="0"/>
              <a:t>/dev</a:t>
            </a:r>
            <a:r>
              <a:rPr lang="zh-CN" altLang="en-US" sz="2400" dirty="0"/>
              <a:t>目录下。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目录也是文件，一种特殊的文件，记录的是其他文件的信息。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这是从</a:t>
            </a:r>
            <a:r>
              <a:rPr lang="en-US" altLang="zh-CN" sz="2400" dirty="0"/>
              <a:t>Unix</a:t>
            </a:r>
            <a:r>
              <a:rPr lang="zh-CN" altLang="en-US" sz="2400" dirty="0"/>
              <a:t>继承过来的思想，具有统一性的设计理念，对开发以及平常使用都具备统一的操作方式。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Linux</a:t>
            </a:r>
            <a:r>
              <a:rPr lang="zh-CN" altLang="en-US" sz="2400" dirty="0"/>
              <a:t>上的文件名称区分大小写，这点和</a:t>
            </a:r>
            <a:r>
              <a:rPr lang="en-US" altLang="zh-CN" sz="2400" dirty="0"/>
              <a:t>Windows</a:t>
            </a:r>
            <a:r>
              <a:rPr lang="zh-CN" altLang="en-US" sz="2400" dirty="0"/>
              <a:t>不同</a:t>
            </a:r>
            <a:r>
              <a:rPr lang="zh-CN" altLang="en-US" sz="2400"/>
              <a:t>，</a:t>
            </a:r>
            <a:r>
              <a:rPr lang="en-US" altLang="zh-CN" sz="2400"/>
              <a:t>Windows</a:t>
            </a:r>
            <a:r>
              <a:rPr lang="zh-CN" altLang="en-US" sz="2400"/>
              <a:t>是不区分的。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1975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文件系统简明解释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磁盘被分割成块进行存储，称为扇区。一般一个扇区</a:t>
            </a:r>
            <a:r>
              <a:rPr lang="en-US" altLang="zh-CN" sz="2400" dirty="0"/>
              <a:t>512</a:t>
            </a:r>
            <a:r>
              <a:rPr lang="zh-CN" altLang="en-US" sz="2400" dirty="0"/>
              <a:t>字节。文件系统在此基础上把数据存储分为</a:t>
            </a:r>
            <a:r>
              <a:rPr lang="en-US" altLang="zh-CN" sz="2400" dirty="0"/>
              <a:t>Boot block</a:t>
            </a:r>
            <a:r>
              <a:rPr lang="zh-CN" altLang="en-US" sz="2400" dirty="0"/>
              <a:t>，</a:t>
            </a:r>
            <a:r>
              <a:rPr lang="en-US" altLang="zh-CN" sz="2400" dirty="0"/>
              <a:t>Super block</a:t>
            </a:r>
            <a:r>
              <a:rPr lang="zh-CN" altLang="en-US" sz="2400"/>
              <a:t>，</a:t>
            </a:r>
            <a:r>
              <a:rPr lang="en-US" altLang="zh-CN" sz="2400"/>
              <a:t>i-node table</a:t>
            </a:r>
            <a:r>
              <a:rPr lang="zh-CN" altLang="en-US" sz="2400"/>
              <a:t>，</a:t>
            </a:r>
            <a:r>
              <a:rPr lang="en-US" altLang="zh-CN" sz="2400" dirty="0"/>
              <a:t>Data blocks</a:t>
            </a:r>
            <a:r>
              <a:rPr lang="zh-CN" altLang="en-US" sz="2400" dirty="0"/>
              <a:t>几个区域。实际存储数据的是</a:t>
            </a:r>
            <a:r>
              <a:rPr lang="en-US" altLang="zh-CN" sz="2400"/>
              <a:t>Data blocks</a:t>
            </a:r>
            <a:r>
              <a:rPr lang="zh-CN" altLang="en-US" sz="2400"/>
              <a:t>。</a:t>
            </a:r>
            <a:endParaRPr lang="en-US" altLang="zh-CN" sz="2400"/>
          </a:p>
          <a:p>
            <a:r>
              <a:rPr lang="en-US" altLang="zh-CN" sz="2400"/>
              <a:t>Super block</a:t>
            </a:r>
            <a:r>
              <a:rPr lang="zh-CN" altLang="en-US" sz="2400"/>
              <a:t>存储文件系统类型、</a:t>
            </a:r>
            <a:r>
              <a:rPr lang="en-US" altLang="zh-CN" sz="2400"/>
              <a:t>i-node table</a:t>
            </a:r>
            <a:r>
              <a:rPr lang="zh-CN" altLang="en-US" sz="2400"/>
              <a:t>大小等信息。 </a:t>
            </a:r>
            <a:r>
              <a:rPr lang="en-US" altLang="zh-CN" sz="2400"/>
              <a:t>i-node</a:t>
            </a:r>
            <a:r>
              <a:rPr lang="zh-CN" altLang="en-US" sz="2400"/>
              <a:t>记录文件在</a:t>
            </a:r>
            <a:r>
              <a:rPr lang="en-US" altLang="zh-CN" sz="2400"/>
              <a:t>DataBlocks</a:t>
            </a:r>
            <a:r>
              <a:rPr lang="zh-CN" altLang="en-US" sz="2400"/>
              <a:t>的存储位置。</a:t>
            </a:r>
            <a:endParaRPr lang="en-US" altLang="zh-CN" sz="2400" dirty="0"/>
          </a:p>
          <a:p>
            <a:r>
              <a:rPr lang="en-US" altLang="zh-CN" sz="2400" dirty="0"/>
              <a:t>Boot block</a:t>
            </a:r>
            <a:r>
              <a:rPr lang="zh-CN" altLang="en-US" sz="2400" dirty="0"/>
              <a:t>对于可启动分区有用。如果系统安装在此分区，则此区域存储启动</a:t>
            </a:r>
            <a:r>
              <a:rPr lang="zh-CN" altLang="en-US" sz="2400"/>
              <a:t>信息。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44ED56-56ED-42F2-826E-F2167912F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435" y="4139739"/>
            <a:ext cx="8414315" cy="256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6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文件系统简明解释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在</a:t>
            </a:r>
            <a:r>
              <a:rPr lang="zh-CN" altLang="en-US" sz="2400" dirty="0"/>
              <a:t>系统层面来说，实际是通过文件路径名称找到文件</a:t>
            </a:r>
            <a:r>
              <a:rPr lang="zh-CN" altLang="en-US" sz="2400"/>
              <a:t>的</a:t>
            </a:r>
            <a:r>
              <a:rPr lang="en-US" altLang="zh-CN" sz="2400"/>
              <a:t>i-node</a:t>
            </a:r>
            <a:r>
              <a:rPr lang="zh-CN" altLang="en-US" sz="2400" dirty="0"/>
              <a:t>然后对文件数据进行操作。目录文件记录了其他文件的文件名</a:t>
            </a:r>
            <a:r>
              <a:rPr lang="zh-CN" altLang="en-US" sz="2400"/>
              <a:t>与</a:t>
            </a:r>
            <a:r>
              <a:rPr lang="en-US" altLang="zh-CN" sz="2400"/>
              <a:t>i-node</a:t>
            </a:r>
            <a:r>
              <a:rPr lang="zh-CN" altLang="en-US" sz="2400" dirty="0"/>
              <a:t>，对于用户使用来说，这些都是透明的，用户并不需要关心这些。</a:t>
            </a:r>
            <a:endParaRPr lang="en-US" altLang="zh-CN" sz="2400" dirty="0"/>
          </a:p>
          <a:p>
            <a:endParaRPr lang="en-US" altLang="zh-CN" sz="2400"/>
          </a:p>
          <a:p>
            <a:r>
              <a:rPr lang="zh-CN" altLang="en-US" sz="2400"/>
              <a:t>了解</a:t>
            </a:r>
            <a:r>
              <a:rPr lang="zh-CN" altLang="en-US" sz="2400" dirty="0"/>
              <a:t>这些，对后面讲到的软链接与硬链接有帮助。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D735EA-5FE2-4948-A723-61F17A391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97" y="3869039"/>
            <a:ext cx="8414315" cy="256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0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相关命令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8C225D2-10AD-4070-9362-93C68E572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216779"/>
              </p:ext>
            </p:extLst>
          </p:nvPr>
        </p:nvGraphicFramePr>
        <p:xfrm>
          <a:off x="838200" y="1703388"/>
          <a:ext cx="10515600" cy="4557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3754">
                  <a:extLst>
                    <a:ext uri="{9D8B030D-6E8A-4147-A177-3AD203B41FA5}">
                      <a16:colId xmlns:a16="http://schemas.microsoft.com/office/drawing/2014/main" val="2543207105"/>
                    </a:ext>
                  </a:extLst>
                </a:gridCol>
                <a:gridCol w="6271846">
                  <a:extLst>
                    <a:ext uri="{9D8B030D-6E8A-4147-A177-3AD203B41FA5}">
                      <a16:colId xmlns:a16="http://schemas.microsoft.com/office/drawing/2014/main" val="484249098"/>
                    </a:ext>
                  </a:extLst>
                </a:gridCol>
              </a:tblGrid>
              <a:tr h="651017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aseline="0" dirty="0">
                          <a:latin typeface="Roboto Mono Light" pitchFamily="2" charset="0"/>
                        </a:rPr>
                        <a:t>ls</a:t>
                      </a:r>
                      <a:endParaRPr lang="zh-CN" altLang="en-US" sz="2400" baseline="0" dirty="0">
                        <a:latin typeface="Roboto Mono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 dirty="0">
                          <a:latin typeface="Roboto Mono Light" pitchFamily="2" charset="0"/>
                        </a:rPr>
                        <a:t>列出文件</a:t>
                      </a:r>
                      <a:r>
                        <a:rPr lang="en-US" altLang="zh-CN" sz="2400" baseline="0" dirty="0">
                          <a:latin typeface="Roboto Mono Light" pitchFamily="2" charset="0"/>
                        </a:rPr>
                        <a:t>/</a:t>
                      </a:r>
                      <a:r>
                        <a:rPr lang="zh-CN" altLang="en-US" sz="2400" baseline="0" dirty="0">
                          <a:latin typeface="Roboto Mono Light" pitchFamily="2" charset="0"/>
                        </a:rPr>
                        <a:t>目录信息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475634"/>
                  </a:ext>
                </a:extLst>
              </a:tr>
              <a:tr h="651017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aseline="0" dirty="0">
                          <a:latin typeface="Roboto Mono Light" pitchFamily="2" charset="0"/>
                        </a:rPr>
                        <a:t>stat</a:t>
                      </a:r>
                      <a:endParaRPr lang="zh-CN" altLang="en-US" sz="2400" baseline="0" dirty="0">
                        <a:latin typeface="Roboto Mono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 dirty="0">
                          <a:latin typeface="Roboto Mono Light" pitchFamily="2" charset="0"/>
                        </a:rPr>
                        <a:t>显示文件详细信息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11268"/>
                  </a:ext>
                </a:extLst>
              </a:tr>
              <a:tr h="651017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aseline="0">
                          <a:latin typeface="Roboto Mono Light" pitchFamily="2" charset="0"/>
                        </a:rPr>
                        <a:t>rmdir</a:t>
                      </a:r>
                      <a:endParaRPr lang="zh-CN" altLang="en-US" sz="2400" baseline="0" dirty="0">
                        <a:latin typeface="Roboto Mono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>
                          <a:latin typeface="Roboto Mono Light" pitchFamily="2" charset="0"/>
                        </a:rPr>
                        <a:t>删除空目录</a:t>
                      </a:r>
                      <a:endParaRPr lang="zh-CN" altLang="en-US" sz="2400" baseline="0" dirty="0">
                        <a:latin typeface="Roboto Mono Ligh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862860"/>
                  </a:ext>
                </a:extLst>
              </a:tr>
              <a:tr h="651017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aseline="0" dirty="0" err="1">
                          <a:latin typeface="Roboto Mono Light" pitchFamily="2" charset="0"/>
                        </a:rPr>
                        <a:t>cp</a:t>
                      </a:r>
                      <a:r>
                        <a:rPr lang="en-US" altLang="zh-CN" sz="2400" baseline="0" dirty="0">
                          <a:latin typeface="Roboto Mono Light" pitchFamily="2" charset="0"/>
                        </a:rPr>
                        <a:t> , </a:t>
                      </a:r>
                      <a:r>
                        <a:rPr lang="en-US" altLang="zh-CN" sz="2400" baseline="0" err="1">
                          <a:latin typeface="Roboto Mono Light" pitchFamily="2" charset="0"/>
                        </a:rPr>
                        <a:t>rm</a:t>
                      </a:r>
                      <a:r>
                        <a:rPr lang="en-US" altLang="zh-CN" sz="2400" baseline="0">
                          <a:latin typeface="Roboto Mono Light" pitchFamily="2" charset="0"/>
                        </a:rPr>
                        <a:t> , </a:t>
                      </a:r>
                      <a:r>
                        <a:rPr lang="en-US" altLang="zh-CN" sz="2400" baseline="0" dirty="0">
                          <a:latin typeface="Roboto Mono Light" pitchFamily="2" charset="0"/>
                        </a:rPr>
                        <a:t>mv</a:t>
                      </a:r>
                      <a:endParaRPr lang="zh-CN" altLang="en-US" sz="2400" baseline="0" dirty="0">
                        <a:latin typeface="Roboto Mono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 dirty="0">
                          <a:latin typeface="Roboto Mono Light" pitchFamily="2" charset="0"/>
                        </a:rPr>
                        <a:t>依次为复制，删除，移动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420983"/>
                  </a:ext>
                </a:extLst>
              </a:tr>
              <a:tr h="651017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aseline="0" dirty="0">
                          <a:latin typeface="Roboto Mono Light" pitchFamily="2" charset="0"/>
                        </a:rPr>
                        <a:t>ln</a:t>
                      </a:r>
                      <a:endParaRPr lang="zh-CN" altLang="en-US" sz="2400" baseline="0" dirty="0">
                        <a:latin typeface="Roboto Mono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 dirty="0">
                          <a:latin typeface="Roboto Mono Light" pitchFamily="2" charset="0"/>
                        </a:rPr>
                        <a:t>创建硬链接或符号链接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199190"/>
                  </a:ext>
                </a:extLst>
              </a:tr>
              <a:tr h="651017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aseline="0">
                          <a:latin typeface="Roboto Mono Light" pitchFamily="2" charset="0"/>
                        </a:rPr>
                        <a:t>chmod</a:t>
                      </a:r>
                      <a:endParaRPr lang="zh-CN" altLang="en-US" sz="2400" baseline="0" dirty="0">
                        <a:latin typeface="Roboto Mono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 dirty="0">
                          <a:latin typeface="Roboto Mono Light" pitchFamily="2" charset="0"/>
                        </a:rPr>
                        <a:t>更改文件权限以及更改文件所有者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371833"/>
                  </a:ext>
                </a:extLst>
              </a:tr>
              <a:tr h="651017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aseline="0">
                          <a:latin typeface="Roboto Mono Light" pitchFamily="2" charset="0"/>
                        </a:rPr>
                        <a:t>chown</a:t>
                      </a:r>
                      <a:endParaRPr lang="zh-CN" altLang="en-US" sz="2400" baseline="0" dirty="0">
                        <a:latin typeface="Roboto Mono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>
                          <a:latin typeface="Roboto Mono Light" pitchFamily="2" charset="0"/>
                        </a:rPr>
                        <a:t>更改文件所有者</a:t>
                      </a:r>
                      <a:endParaRPr lang="zh-CN" altLang="en-US" sz="2400" baseline="0" dirty="0">
                        <a:latin typeface="Roboto Mono Ligh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9473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88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cp,rm,rmdir,mv,stat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8C225D2-10AD-4070-9362-93C68E572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00783"/>
              </p:ext>
            </p:extLst>
          </p:nvPr>
        </p:nvGraphicFramePr>
        <p:xfrm>
          <a:off x="838200" y="1703387"/>
          <a:ext cx="10515600" cy="4952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543207105"/>
                    </a:ext>
                  </a:extLst>
                </a:gridCol>
                <a:gridCol w="7467600">
                  <a:extLst>
                    <a:ext uri="{9D8B030D-6E8A-4147-A177-3AD203B41FA5}">
                      <a16:colId xmlns:a16="http://schemas.microsoft.com/office/drawing/2014/main" val="484249098"/>
                    </a:ext>
                  </a:extLst>
                </a:gridCol>
              </a:tblGrid>
              <a:tr h="55026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cp</a:t>
                      </a:r>
                      <a:r>
                        <a:rPr lang="en-US" altLang="zh-CN" sz="2400" dirty="0"/>
                        <a:t>  </a:t>
                      </a:r>
                      <a:r>
                        <a:rPr lang="en-US" altLang="zh-CN" sz="2400" dirty="0" err="1"/>
                        <a:t>tmp</a:t>
                      </a:r>
                      <a:r>
                        <a:rPr lang="en-US" altLang="zh-CN" sz="2400" dirty="0"/>
                        <a:t>/a </a:t>
                      </a:r>
                      <a:r>
                        <a:rPr lang="en-US" altLang="zh-CN" sz="2400" dirty="0" err="1"/>
                        <a:t>tmp</a:t>
                      </a:r>
                      <a:r>
                        <a:rPr lang="en-US" altLang="zh-CN" sz="2400" dirty="0"/>
                        <a:t>/b 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复制</a:t>
                      </a:r>
                      <a:r>
                        <a:rPr lang="en-US" altLang="zh-CN" sz="2400" dirty="0" err="1"/>
                        <a:t>tmp</a:t>
                      </a:r>
                      <a:r>
                        <a:rPr lang="en-US" altLang="zh-CN" sz="2400" dirty="0"/>
                        <a:t>/a</a:t>
                      </a:r>
                      <a:r>
                        <a:rPr lang="zh-CN" altLang="en-US" sz="2400" dirty="0"/>
                        <a:t>文件，到</a:t>
                      </a:r>
                      <a:r>
                        <a:rPr lang="en-US" altLang="zh-CN" sz="2400" dirty="0" err="1"/>
                        <a:t>tmp</a:t>
                      </a:r>
                      <a:r>
                        <a:rPr lang="zh-CN" altLang="en-US" sz="2400" dirty="0"/>
                        <a:t>目录，命名为</a:t>
                      </a:r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475634"/>
                  </a:ext>
                </a:extLst>
              </a:tr>
              <a:tr h="55026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cp</a:t>
                      </a:r>
                      <a:r>
                        <a:rPr lang="en-US" altLang="zh-CN" sz="2400" dirty="0"/>
                        <a:t>  c/</a:t>
                      </a:r>
                      <a:r>
                        <a:rPr lang="en-US" altLang="zh-CN" sz="2400" dirty="0" err="1"/>
                        <a:t>fst.c</a:t>
                      </a:r>
                      <a:r>
                        <a:rPr lang="en-US" altLang="zh-CN" sz="2400" dirty="0"/>
                        <a:t>  </a:t>
                      </a:r>
                      <a:r>
                        <a:rPr lang="en-US" altLang="zh-CN" sz="2400" dirty="0" err="1"/>
                        <a:t>tmp</a:t>
                      </a:r>
                      <a:r>
                        <a:rPr lang="en-US" altLang="zh-CN" sz="2400" dirty="0"/>
                        <a:t>/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复制</a:t>
                      </a:r>
                      <a:r>
                        <a:rPr lang="en-US" altLang="zh-CN" sz="2400" dirty="0"/>
                        <a:t>c/</a:t>
                      </a:r>
                      <a:r>
                        <a:rPr lang="en-US" altLang="zh-CN" sz="2400" dirty="0" err="1"/>
                        <a:t>fst.c</a:t>
                      </a:r>
                      <a:r>
                        <a:rPr lang="zh-CN" altLang="en-US" sz="2400" dirty="0"/>
                        <a:t>文件到</a:t>
                      </a:r>
                      <a:r>
                        <a:rPr lang="en-US" altLang="zh-CN" sz="2400" dirty="0" err="1"/>
                        <a:t>tmp</a:t>
                      </a:r>
                      <a:r>
                        <a:rPr lang="zh-CN" altLang="en-US" sz="2400" dirty="0"/>
                        <a:t>目录，名称不变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11268"/>
                  </a:ext>
                </a:extLst>
              </a:tr>
              <a:tr h="55026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cp</a:t>
                      </a:r>
                      <a:r>
                        <a:rPr lang="en-US" altLang="zh-CN" sz="2400" dirty="0"/>
                        <a:t> –R  c/  </a:t>
                      </a:r>
                      <a:r>
                        <a:rPr lang="en-US" altLang="zh-CN" sz="2400" dirty="0" err="1"/>
                        <a:t>tmp</a:t>
                      </a:r>
                      <a:r>
                        <a:rPr lang="en-US" altLang="zh-CN" sz="2400" dirty="0"/>
                        <a:t>/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递归复制目录</a:t>
                      </a:r>
                      <a:r>
                        <a:rPr lang="en-US" altLang="zh-CN" sz="2400" dirty="0"/>
                        <a:t>c</a:t>
                      </a:r>
                      <a:r>
                        <a:rPr lang="zh-CN" altLang="en-US" sz="2400" dirty="0"/>
                        <a:t>到</a:t>
                      </a:r>
                      <a:r>
                        <a:rPr lang="en-US" altLang="zh-CN" sz="2400" dirty="0" err="1"/>
                        <a:t>tmp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420983"/>
                  </a:ext>
                </a:extLst>
              </a:tr>
              <a:tr h="55026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rmdir</a:t>
                      </a:r>
                      <a:r>
                        <a:rPr lang="en-US" altLang="zh-CN" sz="2400" dirty="0"/>
                        <a:t>  </a:t>
                      </a:r>
                      <a:r>
                        <a:rPr lang="en-US" altLang="zh-CN" sz="2400" dirty="0" err="1"/>
                        <a:t>tmp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删除</a:t>
                      </a:r>
                      <a:r>
                        <a:rPr lang="en-US" altLang="zh-CN" sz="2400" dirty="0" err="1"/>
                        <a:t>tmp</a:t>
                      </a:r>
                      <a:r>
                        <a:rPr lang="zh-CN" altLang="en-US" sz="2400" dirty="0"/>
                        <a:t>目录，目录必须为空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199190"/>
                  </a:ext>
                </a:extLst>
              </a:tr>
              <a:tr h="55026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rm</a:t>
                      </a:r>
                      <a:r>
                        <a:rPr lang="en-US" altLang="zh-CN" sz="2400" dirty="0"/>
                        <a:t>  c/</a:t>
                      </a:r>
                      <a:r>
                        <a:rPr lang="en-US" altLang="zh-CN" sz="2400" dirty="0" err="1"/>
                        <a:t>test.c</a:t>
                      </a:r>
                      <a:r>
                        <a:rPr lang="en-US" altLang="zh-CN" sz="2400" dirty="0"/>
                        <a:t> 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删除</a:t>
                      </a:r>
                      <a:r>
                        <a:rPr lang="en-US" altLang="zh-CN" sz="2400" dirty="0"/>
                        <a:t>c/</a:t>
                      </a:r>
                      <a:r>
                        <a:rPr lang="en-US" altLang="zh-CN" sz="2400" dirty="0" err="1"/>
                        <a:t>test.c</a:t>
                      </a:r>
                      <a:r>
                        <a:rPr lang="zh-CN" altLang="en-US" sz="2400" dirty="0"/>
                        <a:t>文件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371833"/>
                  </a:ext>
                </a:extLst>
              </a:tr>
              <a:tr h="55026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rm</a:t>
                      </a:r>
                      <a:r>
                        <a:rPr lang="en-US" altLang="zh-CN" sz="2400" dirty="0"/>
                        <a:t>  -</a:t>
                      </a:r>
                      <a:r>
                        <a:rPr lang="en-US" altLang="zh-CN" sz="2400" dirty="0" err="1"/>
                        <a:t>rf</a:t>
                      </a:r>
                      <a:r>
                        <a:rPr lang="en-US" altLang="zh-CN" sz="2400" dirty="0"/>
                        <a:t>  </a:t>
                      </a:r>
                      <a:r>
                        <a:rPr lang="en-US" altLang="zh-CN" sz="2400" dirty="0" err="1"/>
                        <a:t>tmp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强制删除</a:t>
                      </a:r>
                      <a:r>
                        <a:rPr lang="en-US" altLang="zh-CN" sz="2400" dirty="0" err="1"/>
                        <a:t>tmp</a:t>
                      </a:r>
                      <a:r>
                        <a:rPr lang="zh-CN" altLang="en-US" sz="2400" dirty="0"/>
                        <a:t>目录，目录不为空也可以删除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652543"/>
                  </a:ext>
                </a:extLst>
              </a:tr>
              <a:tr h="55026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mv  c/</a:t>
                      </a:r>
                      <a:r>
                        <a:rPr lang="en-US" altLang="zh-CN" sz="2400" dirty="0" err="1"/>
                        <a:t>fst</a:t>
                      </a:r>
                      <a:r>
                        <a:rPr lang="en-US" altLang="zh-CN" sz="2400" dirty="0"/>
                        <a:t>  bin/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移动</a:t>
                      </a:r>
                      <a:r>
                        <a:rPr lang="en-US" altLang="zh-CN" sz="2400" dirty="0"/>
                        <a:t>c/</a:t>
                      </a:r>
                      <a:r>
                        <a:rPr lang="en-US" altLang="zh-CN" sz="2400" dirty="0" err="1"/>
                        <a:t>fst</a:t>
                      </a:r>
                      <a:r>
                        <a:rPr lang="zh-CN" altLang="en-US" sz="2400" dirty="0"/>
                        <a:t>文件到</a:t>
                      </a:r>
                      <a:r>
                        <a:rPr lang="en-US" altLang="zh-CN" sz="2400" dirty="0"/>
                        <a:t>bin</a:t>
                      </a:r>
                      <a:r>
                        <a:rPr lang="zh-CN" altLang="en-US" sz="2400" dirty="0"/>
                        <a:t>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6847913"/>
                  </a:ext>
                </a:extLst>
              </a:tr>
              <a:tr h="55026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mv  c/fst1  bin/</a:t>
                      </a:r>
                      <a:r>
                        <a:rPr lang="en-US" altLang="zh-CN" sz="2400" dirty="0" err="1"/>
                        <a:t>fst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移动</a:t>
                      </a:r>
                      <a:r>
                        <a:rPr lang="en-US" altLang="zh-CN" sz="2400" dirty="0"/>
                        <a:t>c/fst1</a:t>
                      </a:r>
                      <a:r>
                        <a:rPr lang="zh-CN" altLang="en-US" sz="2400" dirty="0"/>
                        <a:t>文件到</a:t>
                      </a:r>
                      <a:r>
                        <a:rPr lang="en-US" altLang="zh-CN" sz="2400" dirty="0"/>
                        <a:t>bin</a:t>
                      </a:r>
                      <a:r>
                        <a:rPr lang="zh-CN" altLang="en-US" sz="2400" dirty="0"/>
                        <a:t>目录，命名为</a:t>
                      </a:r>
                      <a:r>
                        <a:rPr lang="en-US" altLang="zh-CN" sz="2400" dirty="0" err="1"/>
                        <a:t>fst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038662"/>
                  </a:ext>
                </a:extLst>
              </a:tr>
              <a:tr h="55026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stat  </a:t>
                      </a:r>
                      <a:r>
                        <a:rPr lang="en-US" altLang="zh-CN" sz="2400" dirty="0" err="1"/>
                        <a:t>tmp</a:t>
                      </a:r>
                      <a:r>
                        <a:rPr lang="en-US" altLang="zh-CN" sz="2400" dirty="0"/>
                        <a:t>/run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显示文件详细信息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30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92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列出文件权限等信息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996940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shell</a:t>
            </a:r>
            <a:r>
              <a:rPr lang="zh-CN" altLang="en-US" sz="2400" dirty="0"/>
              <a:t>中输入</a:t>
            </a:r>
            <a:r>
              <a:rPr lang="en-US" altLang="zh-CN" sz="2400" dirty="0"/>
              <a:t>ls  </a:t>
            </a:r>
            <a:r>
              <a:rPr lang="en-US" altLang="zh-CN" sz="2400"/>
              <a:t>-l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400" dirty="0"/>
              <a:t>第一项表示文件对应的</a:t>
            </a:r>
            <a:r>
              <a:rPr lang="en-US" altLang="zh-CN" sz="2400" dirty="0" err="1"/>
              <a:t>inode</a:t>
            </a:r>
            <a:r>
              <a:rPr lang="zh-CN" altLang="en-US" sz="2400"/>
              <a:t>号；第二</a:t>
            </a:r>
            <a:r>
              <a:rPr lang="zh-CN" altLang="en-US" sz="2400" dirty="0"/>
              <a:t>项</a:t>
            </a:r>
            <a:r>
              <a:rPr lang="en-US" altLang="zh-CN" sz="2400" dirty="0"/>
              <a:t>d</a:t>
            </a:r>
            <a:r>
              <a:rPr lang="zh-CN" altLang="en-US" sz="2400" dirty="0"/>
              <a:t>表示目录，</a:t>
            </a:r>
            <a:r>
              <a:rPr lang="en-US" altLang="zh-CN" sz="2400" dirty="0"/>
              <a:t>l</a:t>
            </a:r>
            <a:r>
              <a:rPr lang="zh-CN" altLang="en-US" sz="2400" dirty="0"/>
              <a:t>表示链接文件，</a:t>
            </a:r>
            <a:r>
              <a:rPr lang="en-US" altLang="zh-CN" sz="2400" dirty="0"/>
              <a:t>-</a:t>
            </a:r>
            <a:r>
              <a:rPr lang="zh-CN" altLang="en-US" sz="2400" dirty="0"/>
              <a:t>是普通文件，</a:t>
            </a:r>
            <a:r>
              <a:rPr lang="en-US" altLang="zh-CN" sz="2400" dirty="0"/>
              <a:t>r</a:t>
            </a:r>
            <a:r>
              <a:rPr lang="zh-CN" altLang="en-US" sz="2400" dirty="0"/>
              <a:t>，</a:t>
            </a:r>
            <a:r>
              <a:rPr lang="en-US" altLang="zh-CN" sz="2400" dirty="0"/>
              <a:t>w</a:t>
            </a:r>
            <a:r>
              <a:rPr lang="zh-CN" altLang="en-US" sz="2400" dirty="0"/>
              <a:t>，</a:t>
            </a:r>
            <a:r>
              <a:rPr lang="en-US" altLang="zh-CN" sz="2400" dirty="0"/>
              <a:t>x</a:t>
            </a:r>
            <a:r>
              <a:rPr lang="zh-CN" altLang="en-US" sz="2400" dirty="0"/>
              <a:t>分别表示可读，可写，可执行。连续三个分别表示文件所属用户具有的权限，文件所属组具有的权限，其他用户具有的权限。</a:t>
            </a:r>
            <a:r>
              <a:rPr lang="en-US" altLang="zh-CN" sz="2400" dirty="0"/>
              <a:t>-</a:t>
            </a:r>
            <a:r>
              <a:rPr lang="zh-CN" altLang="en-US" sz="2400" dirty="0"/>
              <a:t>表示没有</a:t>
            </a:r>
            <a:r>
              <a:rPr lang="zh-CN" altLang="en-US" sz="2400"/>
              <a:t>权限。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zh-CN" altLang="en-US" sz="2400" dirty="0">
                <a:solidFill>
                  <a:srgbClr val="C00000"/>
                </a:solidFill>
              </a:rPr>
              <a:t>第三项是文件的硬链接数。</a:t>
            </a:r>
            <a:r>
              <a:rPr lang="zh-CN" altLang="en-US" sz="2400" dirty="0"/>
              <a:t>第四，五项是文件所属用户和文件所属组。第六项是文件大小，字节为单位。接下来是创建时间，文件名。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5C70FD-3EBE-4A37-B814-5A599C33C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92" y="2154993"/>
            <a:ext cx="9927216" cy="188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5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文件权限与标志位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r</a:t>
            </a:r>
            <a:r>
              <a:rPr lang="zh-CN" altLang="en-US" sz="2400" dirty="0"/>
              <a:t>：可读</a:t>
            </a:r>
            <a:endParaRPr lang="en-US" altLang="zh-CN" sz="2400" dirty="0"/>
          </a:p>
          <a:p>
            <a:r>
              <a:rPr lang="en-US" altLang="zh-CN" sz="2400" dirty="0"/>
              <a:t>w</a:t>
            </a:r>
            <a:r>
              <a:rPr lang="zh-CN" altLang="en-US" sz="2400" dirty="0"/>
              <a:t>：可写，可以更改文件</a:t>
            </a:r>
            <a:r>
              <a:rPr lang="en-US" altLang="zh-CN" sz="2400" dirty="0"/>
              <a:t>/</a:t>
            </a:r>
            <a:r>
              <a:rPr lang="zh-CN" altLang="en-US" sz="2400" dirty="0"/>
              <a:t>目录的内容，可以删除文件</a:t>
            </a:r>
            <a:r>
              <a:rPr lang="en-US" altLang="zh-CN" sz="2400" dirty="0"/>
              <a:t>/</a:t>
            </a:r>
            <a:r>
              <a:rPr lang="zh-CN" altLang="en-US" sz="2400" dirty="0"/>
              <a:t>目录。</a:t>
            </a:r>
            <a:endParaRPr lang="en-US" altLang="zh-CN" sz="2400" dirty="0"/>
          </a:p>
          <a:p>
            <a:r>
              <a:rPr lang="en-US" altLang="zh-CN" sz="2400" dirty="0"/>
              <a:t>x</a:t>
            </a:r>
            <a:r>
              <a:rPr lang="zh-CN" altLang="en-US" sz="2400" dirty="0"/>
              <a:t>：可执行，程序要具有可执行权限。目录必须要有可执行权限才可以进入。</a:t>
            </a:r>
            <a:endParaRPr lang="en-US" altLang="zh-CN" sz="2400" dirty="0"/>
          </a:p>
          <a:p>
            <a:r>
              <a:rPr lang="zh-CN" altLang="en-US" sz="2400" dirty="0"/>
              <a:t>八进制采用三个位表示，</a:t>
            </a:r>
            <a:r>
              <a:rPr lang="en-US" altLang="zh-CN" sz="2400" dirty="0"/>
              <a:t>r</a:t>
            </a:r>
            <a:r>
              <a:rPr lang="zh-CN" altLang="en-US" sz="2400" dirty="0"/>
              <a:t>，</a:t>
            </a:r>
            <a:r>
              <a:rPr lang="en-US" altLang="zh-CN" sz="2400" dirty="0"/>
              <a:t>w</a:t>
            </a:r>
            <a:r>
              <a:rPr lang="zh-CN" altLang="en-US" sz="2400" dirty="0"/>
              <a:t>，</a:t>
            </a:r>
            <a:r>
              <a:rPr lang="en-US" altLang="zh-CN" sz="2400" dirty="0"/>
              <a:t>x</a:t>
            </a:r>
            <a:r>
              <a:rPr lang="zh-CN" altLang="en-US" sz="2400" dirty="0"/>
              <a:t>占有的位分别为：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r </a:t>
            </a:r>
            <a:r>
              <a:rPr lang="zh-CN" altLang="en-US" sz="2000" dirty="0"/>
              <a:t>：</a:t>
            </a:r>
            <a:r>
              <a:rPr lang="en-US" altLang="zh-CN" sz="2000" dirty="0"/>
              <a:t>100</a:t>
            </a:r>
            <a:r>
              <a:rPr lang="zh-CN" altLang="en-US" sz="2000" dirty="0"/>
              <a:t>； </a:t>
            </a:r>
            <a:r>
              <a:rPr lang="en-US" altLang="zh-CN" sz="2000" dirty="0"/>
              <a:t>w</a:t>
            </a:r>
            <a:r>
              <a:rPr lang="zh-CN" altLang="en-US" sz="2000" dirty="0"/>
              <a:t>：</a:t>
            </a:r>
            <a:r>
              <a:rPr lang="en-US" altLang="zh-CN" sz="2000" dirty="0"/>
              <a:t>010</a:t>
            </a:r>
            <a:r>
              <a:rPr lang="zh-CN" altLang="en-US" sz="2000" dirty="0"/>
              <a:t>； </a:t>
            </a:r>
            <a:r>
              <a:rPr lang="en-US" altLang="zh-CN" sz="2000" dirty="0"/>
              <a:t>x</a:t>
            </a:r>
            <a:r>
              <a:rPr lang="zh-CN" altLang="en-US" sz="2000" dirty="0"/>
              <a:t>：</a:t>
            </a:r>
            <a:r>
              <a:rPr lang="en-US" altLang="zh-CN" sz="2000" dirty="0"/>
              <a:t>001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FFDFB50-B743-4435-ABB1-2C26CEEFB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416848"/>
              </p:ext>
            </p:extLst>
          </p:nvPr>
        </p:nvGraphicFramePr>
        <p:xfrm>
          <a:off x="1144232" y="4034497"/>
          <a:ext cx="9224886" cy="2238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4962">
                  <a:extLst>
                    <a:ext uri="{9D8B030D-6E8A-4147-A177-3AD203B41FA5}">
                      <a16:colId xmlns:a16="http://schemas.microsoft.com/office/drawing/2014/main" val="2654782493"/>
                    </a:ext>
                  </a:extLst>
                </a:gridCol>
                <a:gridCol w="3074962">
                  <a:extLst>
                    <a:ext uri="{9D8B030D-6E8A-4147-A177-3AD203B41FA5}">
                      <a16:colId xmlns:a16="http://schemas.microsoft.com/office/drawing/2014/main" val="487782061"/>
                    </a:ext>
                  </a:extLst>
                </a:gridCol>
                <a:gridCol w="3074962">
                  <a:extLst>
                    <a:ext uri="{9D8B030D-6E8A-4147-A177-3AD203B41FA5}">
                      <a16:colId xmlns:a16="http://schemas.microsoft.com/office/drawing/2014/main" val="1369987776"/>
                    </a:ext>
                  </a:extLst>
                </a:gridCol>
              </a:tblGrid>
              <a:tr h="5596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用户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用户组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其他用户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10434"/>
                  </a:ext>
                </a:extLst>
              </a:tr>
              <a:tr h="5596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  w  x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  -  x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  -  x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92862"/>
                  </a:ext>
                </a:extLst>
              </a:tr>
              <a:tr h="5596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1  1  1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1  0  1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1  0  1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717683"/>
                  </a:ext>
                </a:extLst>
              </a:tr>
              <a:tr h="559696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八进制表示：</a:t>
                      </a:r>
                      <a:r>
                        <a:rPr lang="en-US" altLang="zh-CN" sz="2800" dirty="0"/>
                        <a:t>755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796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718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文件默认权限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系统创建文件时是有一个默认权限的，通过使用权限掩码进行默认权限的</a:t>
            </a:r>
            <a:r>
              <a:rPr lang="zh-CN" altLang="en-US" sz="2400"/>
              <a:t>设置。</a:t>
            </a:r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 err="1"/>
              <a:t>umask</a:t>
            </a:r>
            <a:r>
              <a:rPr lang="zh-CN" altLang="en-US" sz="2400" dirty="0"/>
              <a:t>命令可以查看</a:t>
            </a:r>
            <a:r>
              <a:rPr lang="en-US" altLang="zh-CN" sz="2400" dirty="0"/>
              <a:t>/</a:t>
            </a:r>
            <a:r>
              <a:rPr lang="zh-CN" altLang="en-US" sz="2400" dirty="0"/>
              <a:t>设置权限掩码：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 err="1"/>
              <a:t>umask</a:t>
            </a:r>
            <a:r>
              <a:rPr lang="en-US" altLang="zh-CN" sz="2000" dirty="0"/>
              <a:t>        </a:t>
            </a:r>
            <a:r>
              <a:rPr lang="zh-CN" altLang="en-US" sz="2000" dirty="0"/>
              <a:t>显示权限掩码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umask</a:t>
            </a:r>
            <a:r>
              <a:rPr lang="en-US" altLang="zh-CN" sz="2000" dirty="0"/>
              <a:t>  022 </a:t>
            </a:r>
            <a:r>
              <a:rPr lang="zh-CN" altLang="en-US" sz="2000" dirty="0"/>
              <a:t>设置</a:t>
            </a:r>
            <a:r>
              <a:rPr lang="zh-CN" altLang="en-US" sz="2000"/>
              <a:t>权限掩码</a:t>
            </a:r>
            <a:endParaRPr lang="en-US" altLang="zh-CN" sz="2000"/>
          </a:p>
          <a:p>
            <a:pPr marL="457200" lvl="1" indent="0">
              <a:buNone/>
            </a:pPr>
            <a:endParaRPr lang="en-US" altLang="zh-CN" sz="2000" dirty="0"/>
          </a:p>
          <a:p>
            <a:r>
              <a:rPr lang="zh-CN" altLang="en-US" sz="2400" dirty="0"/>
              <a:t>系统不允许在创建一个文件时就赋予它执行权限，必须在创建后用</a:t>
            </a:r>
            <a:r>
              <a:rPr lang="en-US" altLang="zh-CN" sz="2400" dirty="0" err="1"/>
              <a:t>chmod</a:t>
            </a:r>
            <a:r>
              <a:rPr lang="zh-CN" altLang="en-US" sz="2400" dirty="0"/>
              <a:t>命令增加这一权限；但是目录则允许设置执行权限。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默认权限计算规则：用</a:t>
            </a:r>
            <a:r>
              <a:rPr lang="en-US" altLang="zh-CN" sz="2400" dirty="0"/>
              <a:t>777</a:t>
            </a:r>
            <a:r>
              <a:rPr lang="zh-CN" altLang="en-US" sz="2400" dirty="0"/>
              <a:t>按位减去掩码中的相应位，并且文件还要减去可执行位。</a:t>
            </a:r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75136634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3489</TotalTime>
  <Words>1356</Words>
  <Application>Microsoft Office PowerPoint</Application>
  <PresentationFormat>宽屏</PresentationFormat>
  <Paragraphs>142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华文仿宋</vt:lpstr>
      <vt:lpstr>Arial</vt:lpstr>
      <vt:lpstr>Roboto Mono Light</vt:lpstr>
      <vt:lpstr>Tahoma</vt:lpstr>
      <vt:lpstr>linux-common</vt:lpstr>
      <vt:lpstr>linux-empty</vt:lpstr>
      <vt:lpstr>《Linux基础》</vt:lpstr>
      <vt:lpstr>一切皆文件</vt:lpstr>
      <vt:lpstr>Linux文件系统简明解释</vt:lpstr>
      <vt:lpstr>Linux文件系统简明解释</vt:lpstr>
      <vt:lpstr>相关命令</vt:lpstr>
      <vt:lpstr>cp,rm,rmdir,mv,stat</vt:lpstr>
      <vt:lpstr>列出文件权限等信息</vt:lpstr>
      <vt:lpstr>文件权限与标志位</vt:lpstr>
      <vt:lpstr>文件默认权限</vt:lpstr>
      <vt:lpstr>更改文件权限</vt:lpstr>
      <vt:lpstr>更改文件所属用户与所属组</vt:lpstr>
      <vt:lpstr>硬链接（hard link）</vt:lpstr>
      <vt:lpstr>软链接/符号链接（soft link / symbolic link）</vt:lpstr>
      <vt:lpstr>本节课任务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Wang Brave</cp:lastModifiedBy>
  <cp:revision>366</cp:revision>
  <dcterms:created xsi:type="dcterms:W3CDTF">2017-12-13T00:04:01Z</dcterms:created>
  <dcterms:modified xsi:type="dcterms:W3CDTF">2018-04-22T15:12:01Z</dcterms:modified>
</cp:coreProperties>
</file>