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3" r:id="rId4"/>
    <p:sldId id="272" r:id="rId5"/>
    <p:sldId id="273" r:id="rId6"/>
    <p:sldId id="277" r:id="rId7"/>
    <p:sldId id="278" r:id="rId8"/>
    <p:sldId id="279" r:id="rId9"/>
    <p:sldId id="267" r:id="rId10"/>
    <p:sldId id="264" r:id="rId11"/>
    <p:sldId id="276" r:id="rId12"/>
    <p:sldId id="261" r:id="rId13"/>
    <p:sldId id="280" r:id="rId14"/>
    <p:sldId id="28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第三讲 命令终端基础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使用小技巧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Tab</a:t>
            </a:r>
            <a:r>
              <a:rPr lang="zh-CN" altLang="en-US" sz="2400" dirty="0"/>
              <a:t>键可以自动补全命令名称以及参数</a:t>
            </a:r>
          </a:p>
          <a:p>
            <a:endParaRPr lang="en-US" altLang="zh-CN" sz="2400" dirty="0"/>
          </a:p>
          <a:p>
            <a:r>
              <a:rPr lang="zh-CN" altLang="zh-CN" sz="2400" dirty="0"/>
              <a:t>命令历史</a:t>
            </a:r>
            <a:r>
              <a:rPr lang="zh-CN" altLang="en-US" sz="2400" dirty="0"/>
              <a:t>：</a:t>
            </a:r>
            <a:r>
              <a:rPr lang="en-US" altLang="zh-CN" sz="2400" dirty="0"/>
              <a:t>bash</a:t>
            </a:r>
            <a:r>
              <a:rPr lang="zh-CN" altLang="en-US" sz="2400" dirty="0"/>
              <a:t>中可以使用↑、↓按键逐条翻看，允许编辑并重复执行，</a:t>
            </a:r>
            <a:r>
              <a:rPr lang="en-US" altLang="zh-CN" sz="2400" dirty="0"/>
              <a:t>history</a:t>
            </a:r>
            <a:r>
              <a:rPr lang="zh-CN" altLang="en-US" sz="2400" dirty="0"/>
              <a:t>命令显示所有缓存在</a:t>
            </a:r>
            <a:r>
              <a:rPr lang="en-US" altLang="zh-CN" sz="2400" dirty="0"/>
              <a:t>.</a:t>
            </a:r>
            <a:r>
              <a:rPr lang="en-US" altLang="zh-CN" sz="2400" dirty="0" err="1"/>
              <a:t>bash_history</a:t>
            </a:r>
            <a:r>
              <a:rPr lang="zh-CN" altLang="en-US" sz="2400" dirty="0"/>
              <a:t>中的命令，</a:t>
            </a:r>
            <a:r>
              <a:rPr lang="en-US" altLang="zh-CN" sz="2400" dirty="0"/>
              <a:t>history -c </a:t>
            </a:r>
            <a:r>
              <a:rPr lang="zh-CN" altLang="en-US" sz="2400" dirty="0"/>
              <a:t>清空历史命令。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快捷键：</a:t>
            </a:r>
            <a:endParaRPr lang="zh-CN" altLang="zh-CN" sz="2400" dirty="0"/>
          </a:p>
          <a:p>
            <a:pPr marL="457200" lvl="1" indent="0">
              <a:buNone/>
            </a:pPr>
            <a:r>
              <a:rPr lang="en-US" altLang="zh-CN" sz="2000" dirty="0" err="1"/>
              <a:t>Ctrl+a</a:t>
            </a:r>
            <a:r>
              <a:rPr lang="en-US" altLang="zh-CN" sz="2000" dirty="0"/>
              <a:t>   </a:t>
            </a:r>
            <a:r>
              <a:rPr lang="zh-CN" altLang="en-US" sz="2000" dirty="0"/>
              <a:t>跳转行首，</a:t>
            </a:r>
            <a:r>
              <a:rPr lang="en-US" altLang="zh-CN" sz="2000" dirty="0" err="1"/>
              <a:t>Ctrl+e</a:t>
            </a:r>
            <a:r>
              <a:rPr lang="en-US" altLang="zh-CN" sz="2000" dirty="0"/>
              <a:t> </a:t>
            </a:r>
            <a:r>
              <a:rPr lang="zh-CN" altLang="en-US" sz="2000" dirty="0"/>
              <a:t>跳转行尾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Ctrl+l</a:t>
            </a:r>
            <a:r>
              <a:rPr lang="en-US" altLang="zh-CN" sz="2000" dirty="0"/>
              <a:t>    </a:t>
            </a:r>
            <a:r>
              <a:rPr lang="zh-CN" altLang="en-US" sz="2000" dirty="0"/>
              <a:t>清屏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Ctrl+c</a:t>
            </a:r>
            <a:r>
              <a:rPr lang="en-US" altLang="zh-CN" sz="2000" dirty="0"/>
              <a:t>   </a:t>
            </a:r>
            <a:r>
              <a:rPr lang="zh-CN" altLang="en-US" sz="2000" dirty="0"/>
              <a:t>终止程序执行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Ctrl+d</a:t>
            </a:r>
            <a:r>
              <a:rPr lang="en-US" altLang="zh-CN" sz="2000" dirty="0"/>
              <a:t>  </a:t>
            </a:r>
            <a:r>
              <a:rPr lang="zh-CN" altLang="en-US" sz="2000" dirty="0"/>
              <a:t>退出</a:t>
            </a:r>
            <a:r>
              <a:rPr lang="en-US" altLang="zh-CN" sz="2000" dirty="0"/>
              <a:t>shell</a:t>
            </a:r>
            <a:r>
              <a:rPr lang="zh-CN" altLang="en-US" sz="2000" dirty="0"/>
              <a:t>，回到登录界面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Ctrl+w</a:t>
            </a:r>
            <a:r>
              <a:rPr lang="en-US" altLang="zh-CN" sz="2000" dirty="0"/>
              <a:t>  </a:t>
            </a:r>
            <a:r>
              <a:rPr lang="zh-CN" altLang="en-US" sz="2000" dirty="0"/>
              <a:t>按单词删除，空格隔开的作为一个独立的词。</a:t>
            </a:r>
          </a:p>
        </p:txBody>
      </p:sp>
    </p:spTree>
    <p:extLst>
      <p:ext uri="{BB962C8B-B14F-4D97-AF65-F5344CB8AC3E}">
        <p14:creationId xmlns:p14="http://schemas.microsoft.com/office/powerpoint/2010/main" val="118825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终端常用命令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2B91D30-F5DE-42B1-937A-F46D7A77EC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9442080"/>
              </p:ext>
            </p:extLst>
          </p:nvPr>
        </p:nvGraphicFramePr>
        <p:xfrm>
          <a:off x="838200" y="1703387"/>
          <a:ext cx="10515600" cy="5052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431">
                  <a:extLst>
                    <a:ext uri="{9D8B030D-6E8A-4147-A177-3AD203B41FA5}">
                      <a16:colId xmlns:a16="http://schemas.microsoft.com/office/drawing/2014/main" val="2563722570"/>
                    </a:ext>
                  </a:extLst>
                </a:gridCol>
                <a:gridCol w="9560169">
                  <a:extLst>
                    <a:ext uri="{9D8B030D-6E8A-4147-A177-3AD203B41FA5}">
                      <a16:colId xmlns:a16="http://schemas.microsoft.com/office/drawing/2014/main" val="1462641259"/>
                    </a:ext>
                  </a:extLst>
                </a:gridCol>
              </a:tblGrid>
              <a:tr h="388655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932309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列出文件、目录的信息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361377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cd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切换当前工作目录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00718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mkdir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创建目录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974628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rmdir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删除空目录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28527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touch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创建空文件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439100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删除给定的文件和目录。如果目录不为空，需要使用</a:t>
                      </a:r>
                      <a:r>
                        <a:rPr lang="en-US" altLang="zh-CN" sz="1600" dirty="0" err="1"/>
                        <a:t>rm</a:t>
                      </a:r>
                      <a:r>
                        <a:rPr lang="en-US" altLang="zh-CN" sz="1600" dirty="0"/>
                        <a:t> -</a:t>
                      </a:r>
                      <a:r>
                        <a:rPr lang="en-US" altLang="zh-CN" sz="1600" dirty="0" err="1"/>
                        <a:t>rf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510152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cp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将一个或多个源文件或者目录复制到指定的目的文件或目录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870162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mv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对文件或目录重新命名，或者将文件从一个目录移到另一个目录中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48448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cat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连接文件并打印到标准输出设备上。</a:t>
                      </a:r>
                      <a:r>
                        <a:rPr lang="en-US" altLang="zh-CN" sz="1600" dirty="0"/>
                        <a:t>cat</a:t>
                      </a:r>
                      <a:r>
                        <a:rPr lang="zh-CN" altLang="en-US" sz="1600" dirty="0"/>
                        <a:t>经常用来显示文件的内容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66583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more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以全屏幕的方式按页显示文本文件的内容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614529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less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以全屏幕的方式按页显示文本文件的内容，功能比</a:t>
                      </a:r>
                      <a:r>
                        <a:rPr lang="en-US" altLang="zh-CN" sz="1600" dirty="0"/>
                        <a:t>more</a:t>
                      </a:r>
                      <a:r>
                        <a:rPr lang="zh-CN" altLang="en-US" sz="1600" dirty="0"/>
                        <a:t>更强大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23199"/>
                  </a:ext>
                </a:extLst>
              </a:tr>
              <a:tr h="388655">
                <a:tc>
                  <a:txBody>
                    <a:bodyPr/>
                    <a:lstStyle/>
                    <a:p>
                      <a:r>
                        <a:rPr lang="en-US" altLang="zh-CN" dirty="0"/>
                        <a:t> find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在指定目录下查找文件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147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常用命令使用示例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2B91D30-F5DE-42B1-937A-F46D7A77EC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602281"/>
              </p:ext>
            </p:extLst>
          </p:nvPr>
        </p:nvGraphicFramePr>
        <p:xfrm>
          <a:off x="838200" y="1703384"/>
          <a:ext cx="10515600" cy="492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3362">
                  <a:extLst>
                    <a:ext uri="{9D8B030D-6E8A-4147-A177-3AD203B41FA5}">
                      <a16:colId xmlns:a16="http://schemas.microsoft.com/office/drawing/2014/main" val="2563722570"/>
                    </a:ext>
                  </a:extLst>
                </a:gridCol>
                <a:gridCol w="7652238">
                  <a:extLst>
                    <a:ext uri="{9D8B030D-6E8A-4147-A177-3AD203B41FA5}">
                      <a16:colId xmlns:a16="http://schemas.microsoft.com/office/drawing/2014/main" val="1462641259"/>
                    </a:ext>
                  </a:extLst>
                </a:gridCol>
              </a:tblGrid>
              <a:tr h="49260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ls  /</a:t>
                      </a:r>
                      <a:r>
                        <a:rPr lang="en-US" altLang="zh-CN" sz="1800" dirty="0" err="1"/>
                        <a:t>usr</a:t>
                      </a:r>
                      <a:endParaRPr lang="zh-CN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显示</a:t>
                      </a:r>
                      <a:r>
                        <a:rPr lang="en-US" altLang="zh-CN" sz="1800" dirty="0"/>
                        <a:t>/</a:t>
                      </a:r>
                      <a:r>
                        <a:rPr lang="en-US" altLang="zh-CN" sz="1800" dirty="0" err="1"/>
                        <a:t>usr</a:t>
                      </a:r>
                      <a:r>
                        <a:rPr lang="zh-CN" altLang="en-US" sz="1800" dirty="0"/>
                        <a:t>的目录内容</a:t>
                      </a:r>
                      <a:endParaRPr lang="zh-CN" altLang="en-US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932309"/>
                  </a:ext>
                </a:extLst>
              </a:tr>
              <a:tr h="49260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ls  -R  /</a:t>
                      </a:r>
                      <a:r>
                        <a:rPr lang="en-US" altLang="zh-CN" sz="1800" dirty="0" err="1"/>
                        <a:t>usr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递归显示目录内容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361377"/>
                  </a:ext>
                </a:extLst>
              </a:tr>
              <a:tr h="492602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ls  -l  /</a:t>
                      </a:r>
                      <a:r>
                        <a:rPr lang="en-US" altLang="zh-CN" sz="1800" dirty="0" err="1"/>
                        <a:t>usr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显示目录</a:t>
                      </a:r>
                      <a:r>
                        <a:rPr lang="en-US" altLang="zh-CN" sz="1800" dirty="0"/>
                        <a:t>/</a:t>
                      </a:r>
                      <a:r>
                        <a:rPr lang="zh-CN" altLang="en-US" sz="1800" dirty="0"/>
                        <a:t>文件详细信息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00718"/>
                  </a:ext>
                </a:extLst>
              </a:tr>
              <a:tr h="492602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mkdir</a:t>
                      </a:r>
                      <a:r>
                        <a:rPr lang="en-US" altLang="zh-CN" sz="1800" dirty="0"/>
                        <a:t>  </a:t>
                      </a:r>
                      <a:r>
                        <a:rPr lang="en-US" altLang="zh-CN" sz="1800" dirty="0" err="1"/>
                        <a:t>abc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在当前目录下创建</a:t>
                      </a:r>
                      <a:r>
                        <a:rPr lang="en-US" altLang="zh-CN" sz="1800" dirty="0" err="1"/>
                        <a:t>abc</a:t>
                      </a:r>
                      <a:r>
                        <a:rPr lang="zh-CN" altLang="en-US" sz="1800" dirty="0"/>
                        <a:t>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4974628"/>
                  </a:ext>
                </a:extLst>
              </a:tr>
              <a:tr h="492602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rmdir</a:t>
                      </a:r>
                      <a:r>
                        <a:rPr lang="en-US" altLang="zh-CN" sz="1800" dirty="0"/>
                        <a:t>  </a:t>
                      </a:r>
                      <a:r>
                        <a:rPr lang="en-US" altLang="zh-CN" sz="1800" dirty="0" err="1"/>
                        <a:t>abc</a:t>
                      </a:r>
                      <a:r>
                        <a:rPr lang="en-US" altLang="zh-CN" sz="1800" dirty="0"/>
                        <a:t>/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删除当前目录下的</a:t>
                      </a:r>
                      <a:r>
                        <a:rPr lang="en-US" altLang="zh-CN" sz="1800" dirty="0" err="1"/>
                        <a:t>abc</a:t>
                      </a:r>
                      <a:r>
                        <a:rPr lang="zh-CN" altLang="en-US" sz="1800" dirty="0"/>
                        <a:t>目录，</a:t>
                      </a:r>
                      <a:r>
                        <a:rPr lang="en-US" altLang="zh-CN" sz="1800" dirty="0" err="1"/>
                        <a:t>abc</a:t>
                      </a:r>
                      <a:r>
                        <a:rPr lang="zh-CN" altLang="en-US" sz="1800" dirty="0"/>
                        <a:t>必须是空目录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3028527"/>
                  </a:ext>
                </a:extLst>
              </a:tr>
              <a:tr h="492602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rm</a:t>
                      </a:r>
                      <a:r>
                        <a:rPr lang="en-US" altLang="zh-CN" sz="1800" dirty="0"/>
                        <a:t>  tmp/a.sh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删除</a:t>
                      </a:r>
                      <a:r>
                        <a:rPr lang="en-US" altLang="zh-CN" sz="1800" dirty="0" err="1"/>
                        <a:t>tmp</a:t>
                      </a:r>
                      <a:r>
                        <a:rPr lang="zh-CN" altLang="en-US" sz="1800" dirty="0"/>
                        <a:t>目录下的</a:t>
                      </a:r>
                      <a:r>
                        <a:rPr lang="en-US" altLang="zh-CN" sz="1800" dirty="0"/>
                        <a:t>a.sh</a:t>
                      </a:r>
                      <a:r>
                        <a:rPr lang="zh-CN" altLang="en-US" sz="1800" dirty="0"/>
                        <a:t>文件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439100"/>
                  </a:ext>
                </a:extLst>
              </a:tr>
              <a:tr h="492602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rm</a:t>
                      </a:r>
                      <a:r>
                        <a:rPr lang="en-US" altLang="zh-CN" sz="1800" dirty="0"/>
                        <a:t>  -</a:t>
                      </a:r>
                      <a:r>
                        <a:rPr lang="en-US" altLang="zh-CN" sz="1800" dirty="0" err="1"/>
                        <a:t>rf</a:t>
                      </a:r>
                      <a:r>
                        <a:rPr lang="en-US" altLang="zh-CN" sz="1800" dirty="0"/>
                        <a:t>  </a:t>
                      </a:r>
                      <a:r>
                        <a:rPr lang="en-US" altLang="zh-CN" sz="1800" dirty="0" err="1"/>
                        <a:t>tmp</a:t>
                      </a:r>
                      <a:r>
                        <a:rPr lang="en-US" altLang="zh-CN" sz="1800" dirty="0"/>
                        <a:t>/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删除</a:t>
                      </a:r>
                      <a:r>
                        <a:rPr lang="en-US" altLang="zh-CN" sz="1800" dirty="0" err="1"/>
                        <a:t>tmp</a:t>
                      </a:r>
                      <a:r>
                        <a:rPr lang="zh-CN" altLang="en-US" sz="1800" dirty="0"/>
                        <a:t>目录，目录可以不为空，会删除目录下所有的内容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9510152"/>
                  </a:ext>
                </a:extLst>
              </a:tr>
              <a:tr h="492602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cp</a:t>
                      </a:r>
                      <a:r>
                        <a:rPr lang="en-US" altLang="zh-CN" sz="1800" dirty="0"/>
                        <a:t>  tmp/a.sh  </a:t>
                      </a:r>
                      <a:r>
                        <a:rPr lang="en-US" altLang="zh-CN" sz="1800" dirty="0" err="1"/>
                        <a:t>sh</a:t>
                      </a:r>
                      <a:r>
                        <a:rPr lang="en-US" altLang="zh-CN" sz="1800" dirty="0"/>
                        <a:t>/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复制</a:t>
                      </a:r>
                      <a:r>
                        <a:rPr lang="en-US" altLang="zh-CN" sz="1800" dirty="0"/>
                        <a:t>tmp/a.sh</a:t>
                      </a:r>
                      <a:r>
                        <a:rPr lang="zh-CN" altLang="en-US" sz="1800" dirty="0"/>
                        <a:t>文件到</a:t>
                      </a:r>
                      <a:r>
                        <a:rPr lang="en-US" altLang="zh-CN" sz="1800" dirty="0" err="1"/>
                        <a:t>sh</a:t>
                      </a:r>
                      <a:r>
                        <a:rPr lang="zh-CN" altLang="en-US" sz="1800" dirty="0"/>
                        <a:t>目录，</a:t>
                      </a:r>
                      <a:r>
                        <a:rPr lang="en-US" altLang="zh-CN" sz="1800" dirty="0" err="1"/>
                        <a:t>tmp</a:t>
                      </a:r>
                      <a:r>
                        <a:rPr lang="zh-CN" altLang="en-US" sz="1800" dirty="0"/>
                        <a:t>和</a:t>
                      </a:r>
                      <a:r>
                        <a:rPr lang="en-US" altLang="zh-CN" sz="1800" dirty="0" err="1"/>
                        <a:t>sh</a:t>
                      </a:r>
                      <a:r>
                        <a:rPr lang="zh-CN" altLang="en-US" sz="1800" dirty="0"/>
                        <a:t>都是当前目录的子目录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3870162"/>
                  </a:ext>
                </a:extLst>
              </a:tr>
              <a:tr h="492602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cp</a:t>
                      </a:r>
                      <a:r>
                        <a:rPr lang="zh-CN" altLang="en-US" sz="1800" dirty="0"/>
                        <a:t>  </a:t>
                      </a:r>
                      <a:r>
                        <a:rPr lang="en-US" altLang="zh-CN" sz="1800" dirty="0"/>
                        <a:t>tmp/a.sh  /</a:t>
                      </a:r>
                      <a:r>
                        <a:rPr lang="en-US" altLang="zh-CN" sz="1800" dirty="0" err="1"/>
                        <a:t>tmp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复制</a:t>
                      </a:r>
                      <a:r>
                        <a:rPr lang="en-US" altLang="zh-CN" sz="1800" dirty="0"/>
                        <a:t>tmp/a.sh</a:t>
                      </a:r>
                      <a:r>
                        <a:rPr lang="zh-CN" altLang="en-US" sz="1800" dirty="0"/>
                        <a:t>到</a:t>
                      </a:r>
                      <a:r>
                        <a:rPr lang="en-US" altLang="zh-CN" sz="1800" dirty="0"/>
                        <a:t>/</a:t>
                      </a:r>
                      <a:r>
                        <a:rPr lang="en-US" altLang="zh-CN" sz="1800" dirty="0" err="1"/>
                        <a:t>tmp</a:t>
                      </a:r>
                      <a:r>
                        <a:rPr lang="zh-CN" altLang="en-US" sz="1800" dirty="0"/>
                        <a:t>，</a:t>
                      </a:r>
                      <a:r>
                        <a:rPr lang="en-US" altLang="zh-CN" sz="1800" dirty="0"/>
                        <a:t>/</a:t>
                      </a:r>
                      <a:r>
                        <a:rPr lang="en-US" altLang="zh-CN" sz="1800" dirty="0" err="1"/>
                        <a:t>tmp</a:t>
                      </a:r>
                      <a:r>
                        <a:rPr lang="zh-CN" altLang="en-US" sz="1800" dirty="0"/>
                        <a:t>是绝对路径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248448"/>
                  </a:ext>
                </a:extLst>
              </a:tr>
              <a:tr h="492602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cp</a:t>
                      </a:r>
                      <a:r>
                        <a:rPr lang="en-US" altLang="zh-CN" sz="1800" dirty="0"/>
                        <a:t>  tmp/a.sh  sh/b.sh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复制</a:t>
                      </a:r>
                      <a:r>
                        <a:rPr lang="en-US" altLang="zh-CN" sz="1800" dirty="0"/>
                        <a:t>tmp/a.sh</a:t>
                      </a:r>
                      <a:r>
                        <a:rPr lang="zh-CN" altLang="en-US" sz="1800" dirty="0"/>
                        <a:t>到</a:t>
                      </a:r>
                      <a:r>
                        <a:rPr lang="en-US" altLang="zh-CN" sz="1800" dirty="0" err="1"/>
                        <a:t>sh</a:t>
                      </a:r>
                      <a:r>
                        <a:rPr lang="en-US" altLang="zh-CN" sz="1800" dirty="0"/>
                        <a:t>/</a:t>
                      </a:r>
                      <a:r>
                        <a:rPr lang="zh-CN" altLang="en-US" sz="1800" dirty="0"/>
                        <a:t>目录并重命名为</a:t>
                      </a:r>
                      <a:r>
                        <a:rPr lang="en-US" altLang="zh-CN" sz="1800" dirty="0"/>
                        <a:t>b.sh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613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568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常用命令使用示例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2B91D30-F5DE-42B1-937A-F46D7A77EC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177936"/>
              </p:ext>
            </p:extLst>
          </p:nvPr>
        </p:nvGraphicFramePr>
        <p:xfrm>
          <a:off x="838200" y="1703387"/>
          <a:ext cx="10515600" cy="4418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3362">
                  <a:extLst>
                    <a:ext uri="{9D8B030D-6E8A-4147-A177-3AD203B41FA5}">
                      <a16:colId xmlns:a16="http://schemas.microsoft.com/office/drawing/2014/main" val="2563722570"/>
                    </a:ext>
                  </a:extLst>
                </a:gridCol>
                <a:gridCol w="7652238">
                  <a:extLst>
                    <a:ext uri="{9D8B030D-6E8A-4147-A177-3AD203B41FA5}">
                      <a16:colId xmlns:a16="http://schemas.microsoft.com/office/drawing/2014/main" val="1462641259"/>
                    </a:ext>
                  </a:extLst>
                </a:gridCol>
              </a:tblGrid>
              <a:tr h="44182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cp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mariadb</a:t>
                      </a:r>
                      <a:r>
                        <a:rPr lang="en-US" altLang="zh-CN" dirty="0"/>
                        <a:t>/ -R  /</a:t>
                      </a:r>
                      <a:r>
                        <a:rPr lang="en-US" altLang="zh-CN" dirty="0" err="1"/>
                        <a:t>usr</a:t>
                      </a:r>
                      <a:r>
                        <a:rPr lang="en-US" altLang="zh-CN" dirty="0"/>
                        <a:t>/local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递归复制</a:t>
                      </a:r>
                      <a:r>
                        <a:rPr lang="en-US" altLang="zh-CN" sz="1600" dirty="0" err="1"/>
                        <a:t>mariadb</a:t>
                      </a:r>
                      <a:r>
                        <a:rPr lang="zh-CN" altLang="en-US" sz="1600" dirty="0"/>
                        <a:t>目录到</a:t>
                      </a:r>
                      <a:r>
                        <a:rPr lang="en-US" altLang="zh-CN" sz="1600" dirty="0"/>
                        <a:t>/</a:t>
                      </a:r>
                      <a:r>
                        <a:rPr lang="en-US" altLang="zh-CN" sz="1600" dirty="0" err="1"/>
                        <a:t>usr</a:t>
                      </a:r>
                      <a:r>
                        <a:rPr lang="en-US" altLang="zh-CN" sz="1600" dirty="0"/>
                        <a:t>/</a:t>
                      </a:r>
                      <a:r>
                        <a:rPr lang="en-US" altLang="zh-CN" sz="1600" dirty="0" err="1"/>
                        <a:t>locoal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00718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mv  tmp/a.sh  </a:t>
                      </a:r>
                      <a:r>
                        <a:rPr lang="en-US" altLang="zh-CN" dirty="0" err="1"/>
                        <a:t>sh</a:t>
                      </a:r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移动文件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974628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mv  tmp/a.sh  sh/b.sh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移动文件并重命名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28527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mv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tmp/a.sh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tmp/c.sh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重命名文件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870162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touch  tmp/test.sh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在</a:t>
                      </a:r>
                      <a:r>
                        <a:rPr lang="en-US" altLang="zh-CN" b="0" dirty="0" err="1"/>
                        <a:t>tmp</a:t>
                      </a:r>
                      <a:r>
                        <a:rPr lang="zh-CN" altLang="en-US" b="0" dirty="0"/>
                        <a:t>目录创建</a:t>
                      </a:r>
                      <a:r>
                        <a:rPr lang="en-US" altLang="zh-CN" b="0" dirty="0"/>
                        <a:t>test.sh</a:t>
                      </a:r>
                      <a:r>
                        <a:rPr lang="zh-CN" altLang="en-US" b="0" dirty="0"/>
                        <a:t>空文件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48448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cat   /</a:t>
                      </a:r>
                      <a:r>
                        <a:rPr lang="en-US" altLang="zh-CN" dirty="0" err="1"/>
                        <a:t>etc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passwd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显示</a:t>
                      </a:r>
                      <a:r>
                        <a:rPr lang="en-US" altLang="zh-CN" sz="1600" dirty="0"/>
                        <a:t>/</a:t>
                      </a:r>
                      <a:r>
                        <a:rPr lang="en-US" altLang="zh-CN" sz="1600" dirty="0" err="1"/>
                        <a:t>etc</a:t>
                      </a:r>
                      <a:r>
                        <a:rPr lang="en-US" altLang="zh-CN" sz="1600" dirty="0"/>
                        <a:t>/</a:t>
                      </a:r>
                      <a:r>
                        <a:rPr lang="en-US" altLang="zh-CN" sz="1600" dirty="0" err="1"/>
                        <a:t>passwd</a:t>
                      </a:r>
                      <a:r>
                        <a:rPr lang="zh-CN" altLang="en-US" sz="1600" dirty="0"/>
                        <a:t>文件的内容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66583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find  /</a:t>
                      </a:r>
                      <a:r>
                        <a:rPr lang="en-US" altLang="zh-CN" dirty="0" err="1"/>
                        <a:t>usr</a:t>
                      </a:r>
                      <a:r>
                        <a:rPr lang="en-US" altLang="zh-CN" dirty="0"/>
                        <a:t>  -name  </a:t>
                      </a:r>
                      <a:r>
                        <a:rPr lang="en-US" altLang="zh-CN" dirty="0" err="1"/>
                        <a:t>gcc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查找名称为</a:t>
                      </a:r>
                      <a:r>
                        <a:rPr lang="en-US" altLang="zh-CN" sz="1600" dirty="0" err="1"/>
                        <a:t>gcc</a:t>
                      </a:r>
                      <a:r>
                        <a:rPr lang="zh-CN" altLang="en-US" sz="1600" dirty="0"/>
                        <a:t>的文件，大小写敏感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614529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find  /</a:t>
                      </a:r>
                      <a:r>
                        <a:rPr lang="en-US" altLang="zh-CN" dirty="0" err="1"/>
                        <a:t>usr</a:t>
                      </a:r>
                      <a:r>
                        <a:rPr lang="en-US" altLang="zh-CN" dirty="0"/>
                        <a:t>   -name  </a:t>
                      </a:r>
                      <a:r>
                        <a:rPr lang="en-US" altLang="zh-CN" dirty="0" err="1"/>
                        <a:t>gcc</a:t>
                      </a:r>
                      <a:r>
                        <a:rPr lang="zh-CN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查找名称</a:t>
                      </a:r>
                      <a:r>
                        <a:rPr lang="en-US" altLang="zh-CN" sz="1600" dirty="0" err="1"/>
                        <a:t>gcc</a:t>
                      </a:r>
                      <a:r>
                        <a:rPr lang="zh-CN" altLang="en-US" sz="1600" dirty="0"/>
                        <a:t>开头的文件，大小写敏感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23199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/>
                        <a:t>find  /</a:t>
                      </a:r>
                      <a:r>
                        <a:rPr lang="en-US" altLang="zh-CN" dirty="0" err="1"/>
                        <a:t>usr</a:t>
                      </a:r>
                      <a:r>
                        <a:rPr lang="en-US" altLang="zh-CN" dirty="0"/>
                        <a:t>/ -</a:t>
                      </a:r>
                      <a:r>
                        <a:rPr lang="en-US" altLang="zh-CN" dirty="0" err="1"/>
                        <a:t>iname</a:t>
                      </a:r>
                      <a:r>
                        <a:rPr lang="en-US" altLang="zh-CN" dirty="0"/>
                        <a:t>  </a:t>
                      </a:r>
                      <a:r>
                        <a:rPr lang="en-US" altLang="zh-CN" dirty="0" err="1"/>
                        <a:t>gcc</a:t>
                      </a:r>
                      <a:r>
                        <a:rPr lang="zh-CN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查找名称开头</a:t>
                      </a:r>
                      <a:r>
                        <a:rPr lang="en-US" altLang="zh-CN" sz="1600" dirty="0" err="1"/>
                        <a:t>gcc</a:t>
                      </a:r>
                      <a:r>
                        <a:rPr lang="zh-CN" altLang="en-US" sz="1600" dirty="0"/>
                        <a:t>的文件，大小写不敏感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89933"/>
                  </a:ext>
                </a:extLst>
              </a:tr>
              <a:tr h="44182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env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显示环境变量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524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69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终端的概念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终端（</a:t>
            </a:r>
            <a:r>
              <a:rPr lang="en-US" altLang="zh-CN" sz="2400" dirty="0"/>
              <a:t>Terminal</a:t>
            </a:r>
            <a:r>
              <a:rPr lang="zh-CN" altLang="en-US" sz="2400" dirty="0"/>
              <a:t>）也称终端设备，是计算机最外围的设备，主要获取用户信息的输入以及处理结果的输出等。</a:t>
            </a:r>
          </a:p>
          <a:p>
            <a:r>
              <a:rPr lang="zh-CN" altLang="en-US" sz="2400" dirty="0"/>
              <a:t>在早期计算机系统中，由于计算机主机非常昂贵，因此一个主机（如</a:t>
            </a:r>
            <a:r>
              <a:rPr lang="en-US" altLang="zh-CN" sz="2400" dirty="0"/>
              <a:t>IBM</a:t>
            </a:r>
            <a:r>
              <a:rPr lang="zh-CN" altLang="en-US" sz="2400" dirty="0"/>
              <a:t>大型计算机）一般会配置多个终端，这些终端本身不具备计算能力，仅仅承担信息输入输出的工作，运算和处理均由主机来完成。</a:t>
            </a:r>
          </a:p>
          <a:p>
            <a:r>
              <a:rPr lang="zh-CN" altLang="en-US" sz="2400" dirty="0"/>
              <a:t>在个人计算机时代，个人计算机可以运行称为终端模拟器的程序来模拟一个终端的工作。这样的终端叫做虚拟终端。</a:t>
            </a:r>
            <a:endParaRPr lang="en-US" altLang="zh-CN" sz="2400" dirty="0"/>
          </a:p>
          <a:p>
            <a:r>
              <a:rPr lang="zh-CN" altLang="en-US" sz="2400" dirty="0"/>
              <a:t>右图是</a:t>
            </a:r>
            <a:r>
              <a:rPr lang="en-US" altLang="zh-CN" sz="2400" dirty="0"/>
              <a:t>VT100</a:t>
            </a:r>
            <a:r>
              <a:rPr lang="zh-CN" altLang="en-US" sz="2400" dirty="0"/>
              <a:t>物理终端</a:t>
            </a:r>
            <a:endParaRPr lang="en-US" altLang="zh-C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836" y="4041718"/>
            <a:ext cx="28575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虚拟控制台（</a:t>
            </a:r>
            <a:r>
              <a:rPr lang="en-US" altLang="zh-CN" dirty="0"/>
              <a:t>virtual console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Linux</a:t>
            </a:r>
            <a:r>
              <a:rPr lang="zh-CN" altLang="en-US" sz="2400" dirty="0"/>
              <a:t>提供了虚拟控制台，桌面环境的</a:t>
            </a:r>
            <a:r>
              <a:rPr lang="en-US" altLang="zh-CN" sz="2400" dirty="0"/>
              <a:t>Ubuntu</a:t>
            </a:r>
            <a:r>
              <a:rPr lang="zh-CN" altLang="en-US" sz="2400" dirty="0"/>
              <a:t>系统上使用</a:t>
            </a:r>
            <a:r>
              <a:rPr lang="en-US" altLang="zh-CN" sz="2400" dirty="0" err="1"/>
              <a:t>Ctrl+Alt</a:t>
            </a:r>
            <a:r>
              <a:rPr lang="en-US" altLang="zh-CN" sz="2400" dirty="0"/>
              <a:t>+[F1~F7]</a:t>
            </a:r>
            <a:r>
              <a:rPr lang="zh-CN" altLang="en-US" sz="2400" dirty="0"/>
              <a:t>会在不同虚拟控制台之间切换。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Ctrl+Alt+F7</a:t>
            </a:r>
            <a:r>
              <a:rPr lang="zh-CN" altLang="en-US" sz="2400" dirty="0"/>
              <a:t>就是默认的桌面环境。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3923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终端，控制台，</a:t>
            </a:r>
            <a:r>
              <a:rPr lang="en-US" altLang="zh-CN" dirty="0"/>
              <a:t>shell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/>
              <a:t>终端是一个</a:t>
            </a:r>
            <a:r>
              <a:rPr lang="zh-CN" altLang="en-US" sz="2400" b="1" dirty="0"/>
              <a:t>设备。</a:t>
            </a:r>
            <a:r>
              <a:rPr lang="zh-CN" altLang="en-US" sz="2400" dirty="0"/>
              <a:t>而</a:t>
            </a:r>
            <a:r>
              <a:rPr lang="en-US" altLang="zh-CN" sz="2400" dirty="0"/>
              <a:t>shell</a:t>
            </a:r>
            <a:r>
              <a:rPr lang="zh-CN" altLang="en-US" sz="2400" dirty="0"/>
              <a:t>是一个程序，主要就是获取用户输入的命令并运行，把结果返回给用户。终端最重要的事情是输入和输出，程序运行的结果要通过</a:t>
            </a:r>
            <a:r>
              <a:rPr lang="en-US" altLang="zh-CN" sz="2400" dirty="0"/>
              <a:t>shell</a:t>
            </a:r>
            <a:r>
              <a:rPr lang="zh-CN" altLang="en-US" sz="2400" dirty="0"/>
              <a:t>显示在终端上以此和用户产生交互。</a:t>
            </a:r>
            <a:endParaRPr lang="en-US" altLang="zh-CN" sz="2400" dirty="0"/>
          </a:p>
          <a:p>
            <a:r>
              <a:rPr lang="en-US" altLang="zh-CN" sz="2400" dirty="0"/>
              <a:t>shell</a:t>
            </a:r>
            <a:r>
              <a:rPr lang="zh-CN" altLang="en-US" sz="2400" dirty="0"/>
              <a:t>有很多不同的实现，基本功能都相同。</a:t>
            </a:r>
            <a:r>
              <a:rPr lang="en-US" altLang="zh-CN" sz="2400" dirty="0"/>
              <a:t>Linux</a:t>
            </a:r>
            <a:r>
              <a:rPr lang="zh-CN" altLang="en-US" sz="2400" dirty="0"/>
              <a:t>默认的</a:t>
            </a:r>
            <a:r>
              <a:rPr lang="en-US" altLang="zh-CN" sz="2400" dirty="0"/>
              <a:t>shell</a:t>
            </a:r>
            <a:r>
              <a:rPr lang="zh-CN" altLang="en-US" sz="2400" dirty="0"/>
              <a:t>大多都是</a:t>
            </a:r>
            <a:r>
              <a:rPr lang="en-US" altLang="zh-CN" sz="2400" dirty="0"/>
              <a:t>bash</a:t>
            </a:r>
            <a:r>
              <a:rPr lang="zh-CN" altLang="en-US" sz="2400" dirty="0"/>
              <a:t>。类似的还有</a:t>
            </a:r>
            <a:r>
              <a:rPr lang="en-US" altLang="zh-CN" sz="2400" dirty="0" err="1"/>
              <a:t>sh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zsh</a:t>
            </a:r>
            <a:r>
              <a:rPr lang="zh-CN" altLang="en-US" sz="2400" dirty="0"/>
              <a:t>、</a:t>
            </a:r>
            <a:r>
              <a:rPr lang="en-US" altLang="zh-CN" sz="2400" dirty="0"/>
              <a:t>fish</a:t>
            </a:r>
            <a:r>
              <a:rPr lang="zh-CN" altLang="en-US" sz="2400" dirty="0"/>
              <a:t>等。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早期的计算机多个终端通过串口连接到主机上，而和主机直接配套的输入输出设备是控制台。早期设备的控制台往往具备很多控制按键、开关等可以从硬件层面直接控制设备。而现在操作系统的虚拟控制台完成和终端相同的工作，有时候把虚拟控制台也成为虚拟终端。</a:t>
            </a:r>
            <a:endParaRPr lang="en-US" altLang="zh-CN" sz="2400" dirty="0"/>
          </a:p>
          <a:p>
            <a:endParaRPr lang="en-US" altLang="zh-CN" sz="2000" dirty="0"/>
          </a:p>
          <a:p>
            <a:r>
              <a:rPr lang="en-US" altLang="zh-CN" sz="2400" dirty="0"/>
              <a:t>Ubuntu</a:t>
            </a:r>
            <a:r>
              <a:rPr lang="zh-CN" altLang="en-US" sz="2400" dirty="0"/>
              <a:t>桌面环境自带一个</a:t>
            </a:r>
            <a:r>
              <a:rPr lang="en-US" altLang="zh-CN" sz="2400" dirty="0"/>
              <a:t>terminal</a:t>
            </a:r>
            <a:r>
              <a:rPr lang="zh-CN" altLang="en-US" sz="2400" dirty="0"/>
              <a:t>软件，是终端模拟器（虚拟终端），启动后会运行</a:t>
            </a:r>
            <a:r>
              <a:rPr lang="en-US" altLang="zh-CN" sz="2400" dirty="0"/>
              <a:t>bash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9037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命令分类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内部命令：属于</a:t>
            </a:r>
            <a:r>
              <a:rPr lang="en-US" altLang="zh-CN" sz="2400" dirty="0"/>
              <a:t>Shell</a:t>
            </a:r>
            <a:r>
              <a:rPr lang="zh-CN" altLang="en-US" sz="2400" dirty="0"/>
              <a:t>解释器的一部分，是</a:t>
            </a:r>
            <a:r>
              <a:rPr lang="en-US" altLang="zh-CN" sz="2400" dirty="0"/>
              <a:t>shell</a:t>
            </a:r>
            <a:r>
              <a:rPr lang="zh-CN" altLang="zh-CN" sz="2400" dirty="0"/>
              <a:t>程序自带的命令</a:t>
            </a:r>
            <a:r>
              <a:rPr lang="zh-CN" altLang="en-US" sz="2400" dirty="0"/>
              <a:t>。</a:t>
            </a:r>
          </a:p>
          <a:p>
            <a:endParaRPr lang="en-US" altLang="zh-CN" sz="2400" dirty="0"/>
          </a:p>
          <a:p>
            <a:r>
              <a:rPr lang="zh-CN" altLang="en-US" sz="2400" dirty="0"/>
              <a:t>外部命令：独立于</a:t>
            </a:r>
            <a:r>
              <a:rPr lang="en-US" altLang="zh-CN" sz="2400" dirty="0"/>
              <a:t>Shell</a:t>
            </a:r>
            <a:r>
              <a:rPr lang="zh-CN" altLang="en-US" sz="2400" dirty="0"/>
              <a:t>解释器之外的程序文件，是</a:t>
            </a:r>
            <a:r>
              <a:rPr lang="zh-CN" altLang="zh-CN" sz="2400" dirty="0"/>
              <a:t>在系统的某个路径下的可执行程序</a:t>
            </a:r>
            <a:r>
              <a:rPr lang="zh-CN" altLang="en-US" sz="2400" dirty="0"/>
              <a:t>，由</a:t>
            </a:r>
            <a:r>
              <a:rPr lang="en-US" altLang="zh-CN" sz="2400" dirty="0"/>
              <a:t>shell</a:t>
            </a:r>
            <a:r>
              <a:rPr lang="zh-CN" altLang="en-US" sz="2400" dirty="0"/>
              <a:t>依照事先设定好的路径查找，找到后才能执行。</a:t>
            </a:r>
            <a:endParaRPr lang="en-US" altLang="zh-CN" sz="2400" dirty="0"/>
          </a:p>
          <a:p>
            <a:pPr marL="228600" lvl="1">
              <a:spcBef>
                <a:spcPts val="1000"/>
              </a:spcBef>
            </a:pP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dirty="0"/>
              <a:t>type &lt;command&gt; </a:t>
            </a:r>
            <a:r>
              <a:rPr lang="zh-CN" altLang="zh-CN" dirty="0"/>
              <a:t>查看</a:t>
            </a:r>
            <a:r>
              <a:rPr lang="en-US" altLang="zh-CN" dirty="0"/>
              <a:t>&lt;command&gt;</a:t>
            </a:r>
            <a:r>
              <a:rPr lang="zh-CN" altLang="zh-CN" dirty="0"/>
              <a:t>是内部命令还是外部命令</a:t>
            </a:r>
            <a:r>
              <a:rPr lang="zh-CN" altLang="en-US" dirty="0"/>
              <a:t>。</a:t>
            </a:r>
            <a:r>
              <a:rPr lang="en-US" altLang="zh-CN" dirty="0">
                <a:solidFill>
                  <a:srgbClr val="C00000"/>
                </a:solidFill>
              </a:rPr>
              <a:t>hash</a:t>
            </a:r>
            <a:r>
              <a:rPr lang="zh-CN" altLang="en-US" dirty="0">
                <a:solidFill>
                  <a:srgbClr val="C00000"/>
                </a:solidFill>
              </a:rPr>
              <a:t>表会缓存外部命令所在位置。刚开机时，</a:t>
            </a:r>
            <a:r>
              <a:rPr lang="en-US" altLang="zh-CN" dirty="0">
                <a:solidFill>
                  <a:srgbClr val="C00000"/>
                </a:solidFill>
              </a:rPr>
              <a:t>hash</a:t>
            </a:r>
            <a:r>
              <a:rPr lang="zh-CN" altLang="en-US" dirty="0">
                <a:solidFill>
                  <a:srgbClr val="C00000"/>
                </a:solidFill>
              </a:rPr>
              <a:t>表为空，每次运行命令，</a:t>
            </a:r>
            <a:r>
              <a:rPr lang="en-US" altLang="zh-CN" dirty="0">
                <a:solidFill>
                  <a:srgbClr val="C00000"/>
                </a:solidFill>
              </a:rPr>
              <a:t>hash</a:t>
            </a:r>
            <a:r>
              <a:rPr lang="zh-CN" altLang="en-US" dirty="0">
                <a:solidFill>
                  <a:srgbClr val="C00000"/>
                </a:solidFill>
              </a:rPr>
              <a:t>表会缓存此命令的路径，提高命令查找效率。</a:t>
            </a:r>
            <a:endParaRPr lang="en-US" altLang="zh-CN" dirty="0">
              <a:solidFill>
                <a:srgbClr val="C00000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dirty="0"/>
              <a:t>which/</a:t>
            </a:r>
            <a:r>
              <a:rPr lang="en-US" altLang="zh-CN" dirty="0" err="1"/>
              <a:t>whereis</a:t>
            </a:r>
            <a:r>
              <a:rPr lang="en-US" altLang="zh-CN" dirty="0"/>
              <a:t> &lt;command&gt;</a:t>
            </a:r>
            <a:r>
              <a:rPr lang="zh-CN" altLang="zh-CN" dirty="0"/>
              <a:t>查看</a:t>
            </a:r>
            <a:r>
              <a:rPr lang="en-US" altLang="zh-CN" dirty="0"/>
              <a:t>&lt;command&gt;</a:t>
            </a:r>
            <a:r>
              <a:rPr lang="zh-CN" altLang="zh-CN" dirty="0"/>
              <a:t>命令所在的</a:t>
            </a:r>
            <a:r>
              <a:rPr lang="zh-CN" altLang="en-US" dirty="0"/>
              <a:t>路径。</a:t>
            </a:r>
          </a:p>
        </p:txBody>
      </p:sp>
    </p:spTree>
    <p:extLst>
      <p:ext uri="{BB962C8B-B14F-4D97-AF65-F5344CB8AC3E}">
        <p14:creationId xmlns:p14="http://schemas.microsoft.com/office/powerpoint/2010/main" val="94714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命令格式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Linux</a:t>
            </a:r>
            <a:r>
              <a:rPr lang="zh-CN" altLang="en-US" sz="2400" dirty="0"/>
              <a:t>命令的通用格式为：命令  </a:t>
            </a:r>
            <a:r>
              <a:rPr lang="en-US" altLang="zh-CN" sz="2400" dirty="0"/>
              <a:t>[</a:t>
            </a:r>
            <a:r>
              <a:rPr lang="zh-CN" altLang="en-US" sz="2400" dirty="0"/>
              <a:t>选项</a:t>
            </a:r>
            <a:r>
              <a:rPr lang="en-US" altLang="zh-CN" sz="2400" dirty="0"/>
              <a:t>]  [</a:t>
            </a:r>
            <a:r>
              <a:rPr lang="zh-CN" altLang="en-US" sz="2400" dirty="0"/>
              <a:t>参数</a:t>
            </a:r>
            <a:r>
              <a:rPr lang="en-US" altLang="zh-CN" sz="2400" dirty="0"/>
              <a:t>]</a:t>
            </a:r>
          </a:p>
          <a:p>
            <a:r>
              <a:rPr lang="zh-CN" altLang="en-US" sz="2400" dirty="0"/>
              <a:t>选项的含义：</a:t>
            </a:r>
          </a:p>
          <a:p>
            <a:pPr marL="457200" lvl="1" indent="0">
              <a:buNone/>
            </a:pPr>
            <a:r>
              <a:rPr lang="zh-CN" altLang="en-US" sz="2000" dirty="0"/>
              <a:t>选项：用于调节命令的具体功能</a:t>
            </a:r>
          </a:p>
          <a:p>
            <a:pPr marL="914400" lvl="2" indent="0">
              <a:buNone/>
            </a:pPr>
            <a:r>
              <a:rPr lang="zh-CN" altLang="en-US" dirty="0"/>
              <a:t>以 “</a:t>
            </a:r>
            <a:r>
              <a:rPr lang="en-US" altLang="zh-CN" dirty="0"/>
              <a:t>-”</a:t>
            </a:r>
            <a:r>
              <a:rPr lang="zh-CN" altLang="en-US" dirty="0"/>
              <a:t>引导短格式选项（单个字符），例如“</a:t>
            </a:r>
            <a:r>
              <a:rPr lang="en-US" altLang="zh-CN" dirty="0"/>
              <a:t>-l”</a:t>
            </a:r>
          </a:p>
          <a:p>
            <a:pPr marL="914400" lvl="2" indent="0">
              <a:buNone/>
            </a:pPr>
            <a:r>
              <a:rPr lang="zh-CN" altLang="en-US" dirty="0"/>
              <a:t>以“</a:t>
            </a:r>
            <a:r>
              <a:rPr lang="en-US" altLang="zh-CN" dirty="0"/>
              <a:t>--”</a:t>
            </a:r>
            <a:r>
              <a:rPr lang="zh-CN" altLang="en-US" dirty="0"/>
              <a:t>引导长格式选项（多个字符），例如“</a:t>
            </a:r>
            <a:r>
              <a:rPr lang="en-US" altLang="zh-CN" dirty="0"/>
              <a:t>--color”</a:t>
            </a:r>
          </a:p>
          <a:p>
            <a:pPr marL="457200" lvl="1" indent="0">
              <a:buNone/>
            </a:pPr>
            <a:r>
              <a:rPr lang="zh-CN" altLang="en-US" sz="2000" dirty="0"/>
              <a:t>多个短格式选项可以写在一起，例如“</a:t>
            </a:r>
            <a:r>
              <a:rPr lang="en-US" altLang="zh-CN" sz="2000" dirty="0"/>
              <a:t>-al”</a:t>
            </a:r>
            <a:r>
              <a:rPr lang="zh-CN" altLang="en-US" sz="2000" dirty="0"/>
              <a:t>，但是这和程序设计方式有关，如果程序不支持这种格式则不能这样使用。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r>
              <a:rPr lang="zh-CN" altLang="en-US" sz="2400" dirty="0"/>
              <a:t>参数：命令操作的对象，如文件、目录名等。</a:t>
            </a:r>
          </a:p>
          <a:p>
            <a:endParaRPr lang="en-US" altLang="zh-CN" sz="2000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选项和参数都是人为的划分，对程序来说，比如</a:t>
            </a:r>
            <a:r>
              <a:rPr lang="en-US" altLang="zh-CN" sz="2000" dirty="0">
                <a:solidFill>
                  <a:srgbClr val="C00000"/>
                </a:solidFill>
              </a:rPr>
              <a:t>C</a:t>
            </a:r>
            <a:r>
              <a:rPr lang="zh-CN" altLang="en-US" sz="2000" dirty="0">
                <a:solidFill>
                  <a:srgbClr val="C00000"/>
                </a:solidFill>
              </a:rPr>
              <a:t>语言的</a:t>
            </a:r>
            <a:r>
              <a:rPr lang="en-US" altLang="zh-CN" sz="2000" dirty="0">
                <a:solidFill>
                  <a:srgbClr val="C00000"/>
                </a:solidFill>
              </a:rPr>
              <a:t>main(</a:t>
            </a:r>
            <a:r>
              <a:rPr lang="en-US" altLang="zh-CN" sz="2000" dirty="0" err="1">
                <a:solidFill>
                  <a:srgbClr val="C00000"/>
                </a:solidFill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</a:rPr>
              <a:t>argc</a:t>
            </a:r>
            <a:r>
              <a:rPr lang="en-US" altLang="zh-CN" sz="2000" dirty="0">
                <a:solidFill>
                  <a:srgbClr val="C00000"/>
                </a:solidFill>
              </a:rPr>
              <a:t>, char *</a:t>
            </a:r>
            <a:r>
              <a:rPr lang="en-US" altLang="zh-CN" sz="2000" dirty="0" err="1">
                <a:solidFill>
                  <a:srgbClr val="C00000"/>
                </a:solidFill>
              </a:rPr>
              <a:t>argv</a:t>
            </a:r>
            <a:r>
              <a:rPr lang="en-US" altLang="zh-CN" sz="2000" dirty="0">
                <a:solidFill>
                  <a:srgbClr val="C00000"/>
                </a:solidFill>
              </a:rPr>
              <a:t>[])</a:t>
            </a:r>
            <a:r>
              <a:rPr lang="zh-CN" altLang="en-US" sz="2000" dirty="0">
                <a:solidFill>
                  <a:srgbClr val="C00000"/>
                </a:solidFill>
              </a:rPr>
              <a:t>函数，后面的选项和参数都会传递到</a:t>
            </a:r>
            <a:r>
              <a:rPr lang="en-US" altLang="zh-CN" sz="2000" dirty="0" err="1">
                <a:solidFill>
                  <a:srgbClr val="C00000"/>
                </a:solidFill>
              </a:rPr>
              <a:t>argv</a:t>
            </a:r>
            <a:r>
              <a:rPr lang="zh-CN" altLang="en-US" sz="2000" dirty="0">
                <a:solidFill>
                  <a:srgbClr val="C00000"/>
                </a:solidFill>
              </a:rPr>
              <a:t>，都是作为</a:t>
            </a:r>
            <a:r>
              <a:rPr lang="en-US" altLang="zh-CN" sz="2000" dirty="0">
                <a:solidFill>
                  <a:srgbClr val="C00000"/>
                </a:solidFill>
              </a:rPr>
              <a:t>main</a:t>
            </a:r>
            <a:r>
              <a:rPr lang="zh-CN" altLang="en-US" sz="2000" dirty="0">
                <a:solidFill>
                  <a:srgbClr val="C00000"/>
                </a:solidFill>
              </a:rPr>
              <a:t>函数的参数传递的。</a:t>
            </a:r>
          </a:p>
        </p:txBody>
      </p:sp>
    </p:spTree>
    <p:extLst>
      <p:ext uri="{BB962C8B-B14F-4D97-AF65-F5344CB8AC3E}">
        <p14:creationId xmlns:p14="http://schemas.microsoft.com/office/powerpoint/2010/main" val="123925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获得命令帮助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使用</a:t>
            </a:r>
            <a:r>
              <a:rPr lang="en-US" altLang="zh-CN" sz="2400" dirty="0"/>
              <a:t>help </a:t>
            </a:r>
            <a:r>
              <a:rPr lang="zh-CN" altLang="en-US" sz="2400" dirty="0"/>
              <a:t>查看</a:t>
            </a:r>
            <a:r>
              <a:rPr lang="en-US" altLang="zh-CN" sz="2400" dirty="0"/>
              <a:t>Bash</a:t>
            </a:r>
            <a:r>
              <a:rPr lang="zh-CN" altLang="en-US" sz="2400" dirty="0"/>
              <a:t>内部命令的帮助信息</a:t>
            </a:r>
            <a:endParaRPr lang="en-US" altLang="zh-CN" sz="2400" dirty="0"/>
          </a:p>
          <a:p>
            <a:r>
              <a:rPr lang="zh-CN" altLang="en-US" sz="2400" dirty="0"/>
              <a:t>命令的“</a:t>
            </a:r>
            <a:r>
              <a:rPr lang="en-US" altLang="zh-CN" sz="2400" dirty="0"/>
              <a:t>--help” </a:t>
            </a:r>
            <a:r>
              <a:rPr lang="zh-CN" altLang="en-US" sz="2400" dirty="0"/>
              <a:t>选项适用于大多数外部命令 。</a:t>
            </a:r>
          </a:p>
          <a:p>
            <a:endParaRPr lang="en-US" altLang="zh-CN" sz="2000" dirty="0"/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man</a:t>
            </a:r>
            <a:r>
              <a:rPr lang="zh-CN" altLang="en-US" sz="2400" dirty="0"/>
              <a:t>命令阅读手册页：</a:t>
            </a:r>
            <a:r>
              <a:rPr lang="en-US" altLang="zh-CN" sz="2400" dirty="0"/>
              <a:t>man  [COMMAND]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000" dirty="0"/>
              <a:t>     使用“↑”、“↓”方向键滚动文本</a:t>
            </a:r>
          </a:p>
          <a:p>
            <a:pPr marL="0" indent="0">
              <a:buNone/>
            </a:pPr>
            <a:r>
              <a:rPr lang="zh-CN" altLang="en-US" sz="2000" dirty="0"/>
              <a:t>     使用</a:t>
            </a:r>
            <a:r>
              <a:rPr lang="en-US" altLang="zh-CN" sz="2000" dirty="0"/>
              <a:t>Page Up</a:t>
            </a:r>
            <a:r>
              <a:rPr lang="zh-CN" altLang="en-US" sz="2000" dirty="0"/>
              <a:t>和</a:t>
            </a:r>
            <a:r>
              <a:rPr lang="en-US" altLang="zh-CN" sz="2000" dirty="0"/>
              <a:t>Page Down</a:t>
            </a:r>
            <a:r>
              <a:rPr lang="zh-CN" altLang="en-US" sz="2000" dirty="0"/>
              <a:t>键翻页 </a:t>
            </a:r>
          </a:p>
          <a:p>
            <a:pPr marL="0" indent="0">
              <a:buNone/>
            </a:pPr>
            <a:r>
              <a:rPr lang="zh-CN" altLang="en-US" sz="2000" dirty="0"/>
              <a:t>     按</a:t>
            </a:r>
            <a:r>
              <a:rPr lang="en-US" altLang="zh-CN" sz="2000" dirty="0"/>
              <a:t>q</a:t>
            </a:r>
            <a:r>
              <a:rPr lang="zh-CN" altLang="en-US" sz="2000" dirty="0"/>
              <a:t>键退出阅读环境、按“</a:t>
            </a:r>
            <a:r>
              <a:rPr lang="en-US" altLang="zh-CN" sz="2000" dirty="0"/>
              <a:t>/”</a:t>
            </a:r>
            <a:r>
              <a:rPr lang="zh-CN" altLang="en-US" sz="2000" dirty="0"/>
              <a:t>键后查找内容</a:t>
            </a:r>
          </a:p>
          <a:p>
            <a:endParaRPr lang="en-US" altLang="zh-CN" sz="2400" dirty="0"/>
          </a:p>
          <a:p>
            <a:r>
              <a:rPr lang="zh-CN" altLang="en-US" sz="2400" dirty="0"/>
              <a:t>示例：</a:t>
            </a:r>
            <a:r>
              <a:rPr lang="en-US" altLang="zh-CN" sz="2400" dirty="0"/>
              <a:t>type  test</a:t>
            </a:r>
            <a:r>
              <a:rPr lang="zh-CN" altLang="en-US" sz="2400" dirty="0"/>
              <a:t>查看</a:t>
            </a:r>
            <a:r>
              <a:rPr lang="en-US" altLang="zh-CN" sz="2400" dirty="0"/>
              <a:t>test</a:t>
            </a:r>
            <a:r>
              <a:rPr lang="zh-CN" altLang="en-US" sz="2400" dirty="0"/>
              <a:t>是</a:t>
            </a:r>
            <a:r>
              <a:rPr lang="en-US" altLang="zh-CN" sz="2400" dirty="0"/>
              <a:t>shell</a:t>
            </a:r>
            <a:r>
              <a:rPr lang="zh-CN" altLang="en-US" sz="2400" dirty="0"/>
              <a:t>内建命令，则使用</a:t>
            </a:r>
            <a:r>
              <a:rPr lang="en-US" altLang="zh-CN" sz="2400" dirty="0"/>
              <a:t>help  test</a:t>
            </a:r>
            <a:r>
              <a:rPr lang="zh-CN" altLang="en-US" sz="2400" dirty="0"/>
              <a:t>查看帮助信息，而</a:t>
            </a:r>
            <a:r>
              <a:rPr lang="en-US" altLang="zh-CN" sz="2400" dirty="0"/>
              <a:t>ls</a:t>
            </a:r>
            <a:r>
              <a:rPr lang="zh-CN" altLang="en-US" sz="2400" dirty="0"/>
              <a:t>是独立于</a:t>
            </a:r>
            <a:r>
              <a:rPr lang="en-US" altLang="zh-CN" sz="2400" dirty="0"/>
              <a:t>shell</a:t>
            </a:r>
            <a:r>
              <a:rPr lang="zh-CN" altLang="en-US" sz="2400" dirty="0"/>
              <a:t>的命令，则使用</a:t>
            </a:r>
            <a:r>
              <a:rPr lang="en-US" altLang="zh-CN" sz="2400" dirty="0"/>
              <a:t>man  ls</a:t>
            </a:r>
            <a:r>
              <a:rPr lang="zh-CN" altLang="en-US" sz="2400" dirty="0"/>
              <a:t>查看手册。</a:t>
            </a:r>
          </a:p>
        </p:txBody>
      </p:sp>
    </p:spTree>
    <p:extLst>
      <p:ext uri="{BB962C8B-B14F-4D97-AF65-F5344CB8AC3E}">
        <p14:creationId xmlns:p14="http://schemas.microsoft.com/office/powerpoint/2010/main" val="3509155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命令搜索路径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bash</a:t>
            </a:r>
            <a:r>
              <a:rPr lang="zh-CN" altLang="en-US" sz="2400" dirty="0"/>
              <a:t>会根据</a:t>
            </a:r>
            <a:r>
              <a:rPr lang="en-US" altLang="zh-CN" sz="2400" dirty="0"/>
              <a:t>PATH</a:t>
            </a:r>
            <a:r>
              <a:rPr lang="zh-CN" altLang="en-US" sz="2400" dirty="0"/>
              <a:t>变量的设置自动寻找输入的命令。如果有同名的命令，按照路径顺序找到后返回执行，不再继续寻找。有同名的命令可以输入路径运行。</a:t>
            </a:r>
            <a:endParaRPr lang="en-US" altLang="zh-CN" sz="2400" dirty="0"/>
          </a:p>
          <a:p>
            <a:r>
              <a:rPr lang="en-US" altLang="zh-CN" sz="2400" dirty="0"/>
              <a:t>.profile</a:t>
            </a:r>
            <a:r>
              <a:rPr lang="zh-CN" altLang="en-US" sz="2400" dirty="0"/>
              <a:t>记录了</a:t>
            </a:r>
            <a:r>
              <a:rPr lang="en-US" altLang="zh-CN" sz="2400" dirty="0"/>
              <a:t>bash</a:t>
            </a:r>
            <a:r>
              <a:rPr lang="zh-CN" altLang="en-US" sz="2400" dirty="0"/>
              <a:t>会在哪些目录查找命令。</a:t>
            </a:r>
            <a:endParaRPr lang="en-US" altLang="zh-CN" sz="2400" dirty="0"/>
          </a:p>
          <a:p>
            <a:r>
              <a:rPr lang="zh-CN" altLang="en-US" sz="2400" dirty="0"/>
              <a:t>默认的路径搜索顺序</a:t>
            </a:r>
            <a:r>
              <a:rPr lang="en-US" altLang="zh-CN" sz="2400" dirty="0"/>
              <a:t>(</a:t>
            </a:r>
            <a:r>
              <a:rPr lang="zh-CN" altLang="en-US" sz="2400" dirty="0"/>
              <a:t>用；隔开</a:t>
            </a:r>
            <a:r>
              <a:rPr lang="en-US" altLang="zh-CN" sz="2400" dirty="0"/>
              <a:t>)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/>
              <a:t>~/bin  ;</a:t>
            </a:r>
            <a:r>
              <a:rPr lang="zh-CN" altLang="en-US" sz="2000" dirty="0"/>
              <a:t>  </a:t>
            </a:r>
            <a:r>
              <a:rPr lang="en-US" altLang="zh-CN" sz="2000" dirty="0"/>
              <a:t>~/.local/bin</a:t>
            </a:r>
          </a:p>
          <a:p>
            <a:pPr marL="457200" lvl="1" indent="0">
              <a:buNone/>
            </a:pPr>
            <a:r>
              <a:rPr lang="en-US" altLang="zh-CN" sz="2000" dirty="0"/>
              <a:t>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/local/</a:t>
            </a:r>
            <a:r>
              <a:rPr lang="en-US" altLang="zh-CN" sz="2000" dirty="0" err="1"/>
              <a:t>sbin</a:t>
            </a:r>
            <a:r>
              <a:rPr lang="en-US" altLang="zh-CN" sz="2000" dirty="0"/>
              <a:t> ; 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/local/bin ; 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</a:t>
            </a:r>
            <a:r>
              <a:rPr lang="en-US" altLang="zh-CN" sz="2000" dirty="0" err="1"/>
              <a:t>sbin</a:t>
            </a:r>
            <a:r>
              <a:rPr lang="en-US" altLang="zh-CN" sz="2000" dirty="0"/>
              <a:t> ; 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/bin</a:t>
            </a:r>
          </a:p>
          <a:p>
            <a:pPr marL="457200" lvl="1" indent="0">
              <a:buNone/>
            </a:pPr>
            <a:r>
              <a:rPr lang="en-US" altLang="zh-CN" sz="2000" dirty="0"/>
              <a:t> /</a:t>
            </a:r>
            <a:r>
              <a:rPr lang="en-US" altLang="zh-CN" sz="2000" dirty="0" err="1"/>
              <a:t>sbin</a:t>
            </a:r>
            <a:r>
              <a:rPr lang="en-US" altLang="zh-CN" sz="2000" dirty="0"/>
              <a:t> ; /bin ; 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/games ; 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/local/games</a:t>
            </a:r>
          </a:p>
        </p:txBody>
      </p:sp>
    </p:spTree>
    <p:extLst>
      <p:ext uri="{BB962C8B-B14F-4D97-AF65-F5344CB8AC3E}">
        <p14:creationId xmlns:p14="http://schemas.microsoft.com/office/powerpoint/2010/main" val="2090684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添加其他路径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如果在用户主目录下存在</a:t>
            </a:r>
            <a:r>
              <a:rPr lang="en-US" altLang="zh-CN" sz="2400" dirty="0"/>
              <a:t>ins</a:t>
            </a:r>
            <a:r>
              <a:rPr lang="zh-CN" altLang="en-US" sz="2400" dirty="0"/>
              <a:t>目录，并希望添加到</a:t>
            </a:r>
            <a:r>
              <a:rPr lang="en-US" altLang="zh-CN" sz="2400" dirty="0"/>
              <a:t>PATH</a:t>
            </a:r>
            <a:r>
              <a:rPr lang="zh-CN" altLang="en-US" sz="2400" dirty="0"/>
              <a:t>环境变量中，可以在用户主目录下找到</a:t>
            </a:r>
            <a:r>
              <a:rPr lang="en-US" altLang="zh-CN" sz="2400" dirty="0"/>
              <a:t>.profile</a:t>
            </a:r>
            <a:r>
              <a:rPr lang="zh-CN" altLang="en-US" sz="2400" dirty="0"/>
              <a:t>文件，使用文本编辑器打开。</a:t>
            </a:r>
            <a:endParaRPr lang="en-US" altLang="zh-CN" sz="2400" dirty="0"/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PATH=</a:t>
            </a:r>
            <a:r>
              <a:rPr lang="zh-CN" altLang="en-US" sz="2400" dirty="0"/>
              <a:t>后面的双引号中的字符串末尾添加 </a:t>
            </a:r>
            <a:r>
              <a:rPr lang="en-US" altLang="zh-CN" sz="2400" dirty="0"/>
              <a:t>:/home/brave/ins</a:t>
            </a:r>
            <a:r>
              <a:rPr lang="zh-CN" altLang="en-US" sz="2400" dirty="0"/>
              <a:t>，保存文件。</a:t>
            </a:r>
            <a:endParaRPr lang="en-US" altLang="zh-CN" sz="2400" dirty="0"/>
          </a:p>
          <a:p>
            <a:r>
              <a:rPr lang="zh-CN" altLang="en-US" sz="2400" dirty="0"/>
              <a:t>其中</a:t>
            </a:r>
            <a:r>
              <a:rPr lang="en-US" altLang="zh-CN" sz="2400" dirty="0"/>
              <a:t>/home/brave</a:t>
            </a:r>
            <a:r>
              <a:rPr lang="zh-CN" altLang="en-US" sz="2400" dirty="0"/>
              <a:t>是用户主目录，个人使用应换成自己的用户名。</a:t>
            </a:r>
            <a:endParaRPr lang="en-US" altLang="zh-CN" sz="2400" dirty="0"/>
          </a:p>
          <a:p>
            <a:r>
              <a:rPr lang="zh-CN" altLang="en-US" sz="2400" dirty="0"/>
              <a:t>或者是直接使用</a:t>
            </a:r>
            <a:r>
              <a:rPr lang="en-US" altLang="zh-CN" sz="2400" dirty="0"/>
              <a:t>$HOME/ins</a:t>
            </a:r>
            <a:r>
              <a:rPr lang="zh-CN" altLang="en-US" sz="2400" dirty="0"/>
              <a:t>，</a:t>
            </a:r>
            <a:r>
              <a:rPr lang="en-US" altLang="zh-CN" sz="2400" dirty="0"/>
              <a:t>$HOME</a:t>
            </a:r>
            <a:r>
              <a:rPr lang="zh-CN" altLang="en-US" sz="2400"/>
              <a:t>会自动替换为当前用户的主目录。</a:t>
            </a:r>
            <a:endParaRPr lang="en-US" altLang="zh-CN" sz="2400" dirty="0"/>
          </a:p>
          <a:p>
            <a:r>
              <a:rPr lang="zh-CN" altLang="en-US" sz="2400" dirty="0"/>
              <a:t>然后运行</a:t>
            </a:r>
            <a:r>
              <a:rPr lang="en-US" altLang="zh-CN" sz="2400" dirty="0"/>
              <a:t>source  .profile</a:t>
            </a:r>
          </a:p>
          <a:p>
            <a:r>
              <a:rPr lang="zh-CN" altLang="en-US" sz="2400" dirty="0"/>
              <a:t>这样就可以直接在</a:t>
            </a:r>
            <a:r>
              <a:rPr lang="en-US" altLang="zh-CN" sz="2400" dirty="0"/>
              <a:t>shell</a:t>
            </a:r>
            <a:r>
              <a:rPr lang="zh-CN" altLang="en-US" sz="2400" dirty="0"/>
              <a:t>中输入</a:t>
            </a:r>
            <a:r>
              <a:rPr lang="en-US" altLang="zh-CN" sz="2400" dirty="0"/>
              <a:t>ins</a:t>
            </a:r>
            <a:r>
              <a:rPr lang="zh-CN" altLang="en-US" sz="2400" dirty="0"/>
              <a:t>目录下存在的程序名称被</a:t>
            </a:r>
            <a:r>
              <a:rPr lang="en-US" altLang="zh-CN" sz="2400" dirty="0"/>
              <a:t>shell</a:t>
            </a:r>
            <a:r>
              <a:rPr lang="zh-CN" altLang="en-US" sz="2400" dirty="0"/>
              <a:t>执行了。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可以使用</a:t>
            </a:r>
            <a:r>
              <a:rPr lang="en-US" altLang="zh-CN" sz="2400" dirty="0" err="1"/>
              <a:t>env</a:t>
            </a:r>
            <a:r>
              <a:rPr lang="zh-CN" altLang="en-US" sz="2400" dirty="0"/>
              <a:t>命令显示系统中已存在的环境变量。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27851467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1532</Words>
  <Application>Microsoft Office PowerPoint</Application>
  <PresentationFormat>宽屏</PresentationFormat>
  <Paragraphs>143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终端的概念</vt:lpstr>
      <vt:lpstr>虚拟控制台（virtual console）</vt:lpstr>
      <vt:lpstr>终端，控制台，shell</vt:lpstr>
      <vt:lpstr>Linux命令分类</vt:lpstr>
      <vt:lpstr>Linux命令格式</vt:lpstr>
      <vt:lpstr>获得命令帮助</vt:lpstr>
      <vt:lpstr>命令搜索路径</vt:lpstr>
      <vt:lpstr>添加其他路径</vt:lpstr>
      <vt:lpstr>shell使用小技巧</vt:lpstr>
      <vt:lpstr>终端常用命令</vt:lpstr>
      <vt:lpstr>常用命令使用示例</vt:lpstr>
      <vt:lpstr>常用命令使用示例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246</cp:revision>
  <cp:lastPrinted>2018-03-18T23:35:09Z</cp:lastPrinted>
  <dcterms:created xsi:type="dcterms:W3CDTF">2017-12-13T00:04:01Z</dcterms:created>
  <dcterms:modified xsi:type="dcterms:W3CDTF">2018-03-23T04:58:09Z</dcterms:modified>
</cp:coreProperties>
</file>