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367" r:id="rId3"/>
    <p:sldId id="257" r:id="rId4"/>
    <p:sldId id="368" r:id="rId5"/>
    <p:sldId id="369" r:id="rId6"/>
    <p:sldId id="391" r:id="rId7"/>
    <p:sldId id="394" r:id="rId8"/>
    <p:sldId id="360" r:id="rId9"/>
    <p:sldId id="392" r:id="rId10"/>
    <p:sldId id="260" r:id="rId11"/>
    <p:sldId id="370" r:id="rId12"/>
    <p:sldId id="261" r:id="rId13"/>
    <p:sldId id="371" r:id="rId14"/>
    <p:sldId id="262" r:id="rId15"/>
    <p:sldId id="372" r:id="rId16"/>
    <p:sldId id="373" r:id="rId17"/>
    <p:sldId id="393" r:id="rId1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04" y="2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7BD38A-BC09-491B-AD71-1496832D7531}" type="datetimeFigureOut">
              <a:rPr lang="zh-CN" altLang="en-US" smtClean="0"/>
              <a:t>2017/2/8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D742C1-125E-4E9E-A59B-0F1C619F489A}" type="slidenum">
              <a:rPr lang="zh-CN" altLang="en-US" smtClean="0"/>
              <a:t>‹#›</a:t>
            </a:fld>
            <a:endParaRPr lang="zh-CN" altLang="en-US"/>
          </a:p>
        </p:txBody>
      </p:sp>
    </p:spTree>
    <p:extLst>
      <p:ext uri="{BB962C8B-B14F-4D97-AF65-F5344CB8AC3E}">
        <p14:creationId xmlns:p14="http://schemas.microsoft.com/office/powerpoint/2010/main" val="2663198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区别：分为单一</a:t>
            </a:r>
            <a:r>
              <a:rPr lang="en-US" altLang="zh-CN" sz="1200" dirty="0" smtClean="0"/>
              <a:t>OS/</a:t>
            </a:r>
            <a:r>
              <a:rPr lang="zh-CN" altLang="en-US" sz="1200" dirty="0" smtClean="0"/>
              <a:t>多</a:t>
            </a:r>
            <a:r>
              <a:rPr lang="en-US" altLang="zh-CN" sz="1200" dirty="0" smtClean="0"/>
              <a:t>OS</a:t>
            </a:r>
            <a:r>
              <a:rPr lang="zh-CN" altLang="en-US" sz="1200" dirty="0" smtClean="0"/>
              <a:t>和共享</a:t>
            </a:r>
            <a:r>
              <a:rPr lang="en-US" altLang="zh-CN" sz="1200" dirty="0" smtClean="0"/>
              <a:t>/</a:t>
            </a:r>
            <a:r>
              <a:rPr lang="zh-CN" altLang="en-US" sz="1200" dirty="0" smtClean="0"/>
              <a:t>独立内存等方式</a:t>
            </a:r>
            <a:endParaRPr lang="en-US" altLang="zh-CN" sz="1200" dirty="0" smtClean="0"/>
          </a:p>
        </p:txBody>
      </p:sp>
      <p:sp>
        <p:nvSpPr>
          <p:cNvPr id="4" name="灯片编号占位符 3"/>
          <p:cNvSpPr>
            <a:spLocks noGrp="1"/>
          </p:cNvSpPr>
          <p:nvPr>
            <p:ph type="sldNum" sz="quarter" idx="10"/>
          </p:nvPr>
        </p:nvSpPr>
        <p:spPr/>
        <p:txBody>
          <a:bodyPr/>
          <a:lstStyle/>
          <a:p>
            <a:fld id="{34D742C1-125E-4E9E-A59B-0F1C619F489A}" type="slidenum">
              <a:rPr lang="zh-CN" altLang="en-US" smtClean="0"/>
              <a:t>9</a:t>
            </a:fld>
            <a:endParaRPr lang="zh-CN" altLang="en-US"/>
          </a:p>
        </p:txBody>
      </p:sp>
    </p:spTree>
    <p:extLst>
      <p:ext uri="{BB962C8B-B14F-4D97-AF65-F5344CB8AC3E}">
        <p14:creationId xmlns:p14="http://schemas.microsoft.com/office/powerpoint/2010/main" val="23456571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17"/>
          <p:cNvSpPr>
            <a:spLocks noChangeArrowheads="1"/>
          </p:cNvSpPr>
          <p:nvPr/>
        </p:nvSpPr>
        <p:spPr bwMode="white">
          <a:xfrm>
            <a:off x="0" y="3165873"/>
            <a:ext cx="9144000" cy="1977628"/>
          </a:xfrm>
          <a:prstGeom prst="rect">
            <a:avLst/>
          </a:prstGeom>
          <a:solidFill>
            <a:schemeClr val="tx1"/>
          </a:solidFill>
          <a:ln w="9525">
            <a:solidFill>
              <a:schemeClr val="tx1"/>
            </a:solidFill>
            <a:miter lim="800000"/>
            <a:headEnd/>
            <a:tailEnd/>
          </a:ln>
        </p:spPr>
        <p:txBody>
          <a:bodyPr wrap="none" anchor="ctr"/>
          <a:lstStyle/>
          <a:p>
            <a:endParaRPr lang="zh-CN" altLang="en-US">
              <a:ea typeface="楷体_GB2312"/>
            </a:endParaRPr>
          </a:p>
        </p:txBody>
      </p:sp>
      <p:grpSp>
        <p:nvGrpSpPr>
          <p:cNvPr id="5" name="组合 18"/>
          <p:cNvGrpSpPr>
            <a:grpSpLocks/>
          </p:cNvGrpSpPr>
          <p:nvPr/>
        </p:nvGrpSpPr>
        <p:grpSpPr bwMode="auto">
          <a:xfrm rot="10800000">
            <a:off x="7413626" y="3871913"/>
            <a:ext cx="1655763" cy="1222772"/>
            <a:chOff x="0" y="2704"/>
            <a:chExt cx="1063" cy="1086"/>
          </a:xfrm>
        </p:grpSpPr>
        <p:sp>
          <p:nvSpPr>
            <p:cNvPr id="6" name="矩形 19"/>
            <p:cNvSpPr>
              <a:spLocks noChangeArrowheads="1"/>
            </p:cNvSpPr>
            <p:nvPr/>
          </p:nvSpPr>
          <p:spPr bwMode="ltGray">
            <a:xfrm>
              <a:off x="-4"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7" name="矩形 20"/>
            <p:cNvSpPr>
              <a:spLocks noChangeArrowheads="1"/>
            </p:cNvSpPr>
            <p:nvPr/>
          </p:nvSpPr>
          <p:spPr bwMode="ltGray">
            <a:xfrm>
              <a:off x="291" y="2704"/>
              <a:ext cx="223"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8" name="矩形 21"/>
            <p:cNvSpPr>
              <a:spLocks noChangeArrowheads="1"/>
            </p:cNvSpPr>
            <p:nvPr/>
          </p:nvSpPr>
          <p:spPr bwMode="ltGray">
            <a:xfrm>
              <a:off x="563"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9" name="矩形 22"/>
            <p:cNvSpPr>
              <a:spLocks noChangeArrowheads="1"/>
            </p:cNvSpPr>
            <p:nvPr/>
          </p:nvSpPr>
          <p:spPr bwMode="ltGray">
            <a:xfrm>
              <a:off x="-4"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0" name="矩形 23"/>
            <p:cNvSpPr>
              <a:spLocks noChangeArrowheads="1"/>
            </p:cNvSpPr>
            <p:nvPr/>
          </p:nvSpPr>
          <p:spPr bwMode="ltGray">
            <a:xfrm>
              <a:off x="291" y="2990"/>
              <a:ext cx="223"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1" name="矩形 24"/>
            <p:cNvSpPr>
              <a:spLocks noChangeArrowheads="1"/>
            </p:cNvSpPr>
            <p:nvPr/>
          </p:nvSpPr>
          <p:spPr bwMode="ltGray">
            <a:xfrm>
              <a:off x="563"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2" name="矩形 25"/>
            <p:cNvSpPr>
              <a:spLocks noChangeArrowheads="1"/>
            </p:cNvSpPr>
            <p:nvPr/>
          </p:nvSpPr>
          <p:spPr bwMode="ltGray">
            <a:xfrm>
              <a:off x="83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3" name="矩形 26"/>
            <p:cNvSpPr>
              <a:spLocks noChangeArrowheads="1"/>
            </p:cNvSpPr>
            <p:nvPr/>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4" name="矩形 27"/>
            <p:cNvSpPr>
              <a:spLocks noChangeArrowheads="1"/>
            </p:cNvSpPr>
            <p:nvPr/>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5" name="矩形 28"/>
            <p:cNvSpPr>
              <a:spLocks noChangeArrowheads="1"/>
            </p:cNvSpPr>
            <p:nvPr/>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grpSp>
      <p:grpSp>
        <p:nvGrpSpPr>
          <p:cNvPr id="16" name="组合 29"/>
          <p:cNvGrpSpPr>
            <a:grpSpLocks/>
          </p:cNvGrpSpPr>
          <p:nvPr/>
        </p:nvGrpSpPr>
        <p:grpSpPr bwMode="auto">
          <a:xfrm>
            <a:off x="20638" y="3211116"/>
            <a:ext cx="1655762" cy="1222772"/>
            <a:chOff x="0" y="2704"/>
            <a:chExt cx="1063" cy="1086"/>
          </a:xfrm>
        </p:grpSpPr>
        <p:sp>
          <p:nvSpPr>
            <p:cNvPr id="17" name="矩形 30"/>
            <p:cNvSpPr>
              <a:spLocks noChangeArrowheads="1"/>
            </p:cNvSpPr>
            <p:nvPr/>
          </p:nvSpPr>
          <p:spPr bwMode="ltGray">
            <a:xfrm>
              <a:off x="0"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8" name="矩形 31"/>
            <p:cNvSpPr>
              <a:spLocks noChangeArrowheads="1"/>
            </p:cNvSpPr>
            <p:nvPr/>
          </p:nvSpPr>
          <p:spPr bwMode="ltGray">
            <a:xfrm>
              <a:off x="295"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19" name="矩形 32"/>
            <p:cNvSpPr>
              <a:spLocks noChangeArrowheads="1"/>
            </p:cNvSpPr>
            <p:nvPr/>
          </p:nvSpPr>
          <p:spPr bwMode="ltGray">
            <a:xfrm>
              <a:off x="567"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0" name="矩形 33"/>
            <p:cNvSpPr>
              <a:spLocks noChangeArrowheads="1"/>
            </p:cNvSpPr>
            <p:nvPr/>
          </p:nvSpPr>
          <p:spPr bwMode="ltGray">
            <a:xfrm>
              <a:off x="0"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1" name="矩形 34"/>
            <p:cNvSpPr>
              <a:spLocks noChangeArrowheads="1"/>
            </p:cNvSpPr>
            <p:nvPr/>
          </p:nvSpPr>
          <p:spPr bwMode="ltGray">
            <a:xfrm>
              <a:off x="295"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2" name="矩形 35"/>
            <p:cNvSpPr>
              <a:spLocks noChangeArrowheads="1"/>
            </p:cNvSpPr>
            <p:nvPr/>
          </p:nvSpPr>
          <p:spPr bwMode="ltGray">
            <a:xfrm>
              <a:off x="567" y="2990"/>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3" name="矩形 36"/>
            <p:cNvSpPr>
              <a:spLocks noChangeArrowheads="1"/>
            </p:cNvSpPr>
            <p:nvPr/>
          </p:nvSpPr>
          <p:spPr bwMode="ltGray">
            <a:xfrm>
              <a:off x="839" y="2704"/>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4" name="矩形 37"/>
            <p:cNvSpPr>
              <a:spLocks noChangeArrowheads="1"/>
            </p:cNvSpPr>
            <p:nvPr/>
          </p:nvSpPr>
          <p:spPr bwMode="ltGray">
            <a:xfrm>
              <a:off x="295"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5" name="矩形 38"/>
            <p:cNvSpPr>
              <a:spLocks noChangeArrowheads="1"/>
            </p:cNvSpPr>
            <p:nvPr/>
          </p:nvSpPr>
          <p:spPr bwMode="ltGray">
            <a:xfrm>
              <a:off x="0" y="327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sp>
          <p:nvSpPr>
            <p:cNvPr id="26" name="矩形 39"/>
            <p:cNvSpPr>
              <a:spLocks noChangeArrowheads="1"/>
            </p:cNvSpPr>
            <p:nvPr/>
          </p:nvSpPr>
          <p:spPr bwMode="ltGray">
            <a:xfrm>
              <a:off x="0" y="3563"/>
              <a:ext cx="224" cy="227"/>
            </a:xfrm>
            <a:prstGeom prst="rect">
              <a:avLst/>
            </a:prstGeom>
            <a:solidFill>
              <a:schemeClr val="accent1"/>
            </a:solidFill>
            <a:ln w="9525">
              <a:miter lim="800000"/>
              <a:headEnd/>
              <a:tailEnd/>
            </a:ln>
            <a:scene3d>
              <a:camera prst="legacyPerspectiveBottom">
                <a:rot lat="0" lon="300000" rev="0"/>
              </a:camera>
              <a:lightRig rig="legacyFlat4" dir="b"/>
            </a:scene3d>
            <a:sp3d extrusionH="100000" prstMaterial="legacyMatte">
              <a:bevelT w="13500" h="13500" prst="angle"/>
              <a:bevelB w="13500" h="13500" prst="angle"/>
              <a:extrusionClr>
                <a:schemeClr val="accent1"/>
              </a:extrusionClr>
            </a:sp3d>
          </p:spPr>
          <p:txBody>
            <a:bodyPr wrap="none" anchor="ctr">
              <a:flatTx/>
            </a:bodyPr>
            <a:lstStyle/>
            <a:p>
              <a:endParaRPr lang="zh-CN" altLang="en-US">
                <a:ea typeface="楷体_GB2312"/>
              </a:endParaRPr>
            </a:p>
          </p:txBody>
        </p:sp>
      </p:grpSp>
      <p:sp>
        <p:nvSpPr>
          <p:cNvPr id="3075" name="矩形 3"/>
          <p:cNvSpPr>
            <a:spLocks noGrp="1" noChangeArrowheads="1"/>
          </p:cNvSpPr>
          <p:nvPr>
            <p:ph type="subTitle" idx="1"/>
          </p:nvPr>
        </p:nvSpPr>
        <p:spPr bwMode="black">
          <a:xfrm>
            <a:off x="1081088" y="4082654"/>
            <a:ext cx="7086600" cy="285750"/>
          </a:xfrm>
        </p:spPr>
        <p:txBody>
          <a:bodyPr/>
          <a:lstStyle>
            <a:lvl1pPr marL="0" indent="0" algn="ctr">
              <a:buFont typeface="Wingdings" pitchFamily="2" charset="2"/>
              <a:buNone/>
              <a:defRPr sz="2400">
                <a:solidFill>
                  <a:schemeClr val="bg1"/>
                </a:solidFill>
              </a:defRPr>
            </a:lvl1pPr>
          </a:lstStyle>
          <a:p>
            <a:pPr lvl="0"/>
            <a:r>
              <a:rPr lang="zh-CN" altLang="en-US" noProof="0" smtClean="0"/>
              <a:t>单击此处编辑母版副标题样式</a:t>
            </a:r>
          </a:p>
        </p:txBody>
      </p:sp>
      <p:sp>
        <p:nvSpPr>
          <p:cNvPr id="3074" name="矩形 2"/>
          <p:cNvSpPr>
            <a:spLocks noGrp="1" noChangeArrowheads="1"/>
          </p:cNvSpPr>
          <p:nvPr>
            <p:ph type="ctrTitle"/>
          </p:nvPr>
        </p:nvSpPr>
        <p:spPr bwMode="auto">
          <a:xfrm>
            <a:off x="990600" y="3429000"/>
            <a:ext cx="7239000" cy="473869"/>
          </a:xfrm>
        </p:spPr>
        <p:txBody>
          <a:bodyPr/>
          <a:lstStyle>
            <a:lvl1pPr>
              <a:defRPr sz="4800">
                <a:solidFill>
                  <a:schemeClr val="bg2"/>
                </a:solidFill>
              </a:defRPr>
            </a:lvl1pPr>
          </a:lstStyle>
          <a:p>
            <a:pPr lvl="0"/>
            <a:r>
              <a:rPr lang="zh-CN" altLang="en-US" noProof="0" smtClean="0"/>
              <a:t>单击此处编辑母版标题样式</a:t>
            </a:r>
          </a:p>
        </p:txBody>
      </p:sp>
    </p:spTree>
    <p:extLst>
      <p:ext uri="{BB962C8B-B14F-4D97-AF65-F5344CB8AC3E}">
        <p14:creationId xmlns:p14="http://schemas.microsoft.com/office/powerpoint/2010/main" val="917295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076816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39316"/>
            <a:ext cx="2057400" cy="450413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39316"/>
            <a:ext cx="6019800" cy="450413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429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25496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矩形 5"/>
          <p:cNvSpPr>
            <a:spLocks noGrp="1" noChangeArrowheads="1"/>
          </p:cNvSpPr>
          <p:nvPr>
            <p:ph type="ftr" sz="quarter" idx="10"/>
          </p:nvPr>
        </p:nvSpPr>
        <p:spPr>
          <a:ln/>
        </p:spPr>
        <p:txBody>
          <a:bodyPr/>
          <a:lstStyle>
            <a:lvl1pPr>
              <a:defRPr/>
            </a:lvl1pPr>
          </a:lstStyle>
          <a:p>
            <a:endParaRPr lang="zh-CN" altLang="en-US"/>
          </a:p>
        </p:txBody>
      </p:sp>
      <p:sp>
        <p:nvSpPr>
          <p:cNvPr id="5"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81038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07244"/>
            <a:ext cx="4038600" cy="393620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71678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矩形 5"/>
          <p:cNvSpPr>
            <a:spLocks noGrp="1" noChangeArrowheads="1"/>
          </p:cNvSpPr>
          <p:nvPr>
            <p:ph type="ftr" sz="quarter" idx="10"/>
          </p:nvPr>
        </p:nvSpPr>
        <p:spPr>
          <a:ln/>
        </p:spPr>
        <p:txBody>
          <a:bodyPr/>
          <a:lstStyle>
            <a:lvl1pPr>
              <a:defRPr/>
            </a:lvl1pPr>
          </a:lstStyle>
          <a:p>
            <a:endParaRPr lang="zh-CN" altLang="en-US"/>
          </a:p>
        </p:txBody>
      </p:sp>
      <p:sp>
        <p:nvSpPr>
          <p:cNvPr id="8"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013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矩形 5"/>
          <p:cNvSpPr>
            <a:spLocks noGrp="1" noChangeArrowheads="1"/>
          </p:cNvSpPr>
          <p:nvPr>
            <p:ph type="ftr" sz="quarter" idx="10"/>
          </p:nvPr>
        </p:nvSpPr>
        <p:spPr>
          <a:ln/>
        </p:spPr>
        <p:txBody>
          <a:bodyPr/>
          <a:lstStyle>
            <a:lvl1pPr>
              <a:defRPr/>
            </a:lvl1pPr>
          </a:lstStyle>
          <a:p>
            <a:endParaRPr lang="zh-CN" altLang="en-US"/>
          </a:p>
        </p:txBody>
      </p:sp>
      <p:sp>
        <p:nvSpPr>
          <p:cNvPr id="4"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274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5"/>
          <p:cNvSpPr>
            <a:spLocks noGrp="1" noChangeArrowheads="1"/>
          </p:cNvSpPr>
          <p:nvPr>
            <p:ph type="ftr" sz="quarter" idx="10"/>
          </p:nvPr>
        </p:nvSpPr>
        <p:spPr>
          <a:ln/>
        </p:spPr>
        <p:txBody>
          <a:bodyPr/>
          <a:lstStyle>
            <a:lvl1pPr>
              <a:defRPr/>
            </a:lvl1pPr>
          </a:lstStyle>
          <a:p>
            <a:endParaRPr lang="zh-CN" altLang="en-US"/>
          </a:p>
        </p:txBody>
      </p:sp>
      <p:sp>
        <p:nvSpPr>
          <p:cNvPr id="3"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48225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77214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矩形 5"/>
          <p:cNvSpPr>
            <a:spLocks noGrp="1" noChangeArrowheads="1"/>
          </p:cNvSpPr>
          <p:nvPr>
            <p:ph type="ftr" sz="quarter" idx="10"/>
          </p:nvPr>
        </p:nvSpPr>
        <p:spPr>
          <a:ln/>
        </p:spPr>
        <p:txBody>
          <a:bodyPr/>
          <a:lstStyle>
            <a:lvl1pPr>
              <a:defRPr/>
            </a:lvl1pPr>
          </a:lstStyle>
          <a:p>
            <a:endParaRPr lang="zh-CN" altLang="en-US"/>
          </a:p>
        </p:txBody>
      </p:sp>
      <p:sp>
        <p:nvSpPr>
          <p:cNvPr id="6" name="矩形 6"/>
          <p:cNvSpPr>
            <a:spLocks noGrp="1" noChangeArrowheads="1"/>
          </p:cNvSpPr>
          <p:nvPr>
            <p:ph type="sldNum" sz="quarter" idx="11"/>
          </p:nvPr>
        </p:nvSpPr>
        <p:spPr>
          <a:ln/>
        </p:spPr>
        <p:txBody>
          <a:bodyPr/>
          <a:lstStyle>
            <a:lvl1pPr>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9727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38"/>
          <p:cNvSpPr>
            <a:spLocks noChangeArrowheads="1"/>
          </p:cNvSpPr>
          <p:nvPr/>
        </p:nvSpPr>
        <p:spPr bwMode="gray">
          <a:xfrm>
            <a:off x="0" y="4922044"/>
            <a:ext cx="9144000" cy="2286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27" name="矩形 15"/>
          <p:cNvSpPr>
            <a:spLocks noChangeArrowheads="1"/>
          </p:cNvSpPr>
          <p:nvPr/>
        </p:nvSpPr>
        <p:spPr bwMode="white">
          <a:xfrm>
            <a:off x="0" y="0"/>
            <a:ext cx="9144000" cy="685800"/>
          </a:xfrm>
          <a:prstGeom prst="rect">
            <a:avLst/>
          </a:prstGeom>
          <a:solidFill>
            <a:schemeClr val="tx1"/>
          </a:solidFill>
          <a:ln w="9525">
            <a:solidFill>
              <a:schemeClr val="tx1"/>
            </a:solidFill>
            <a:miter lim="800000"/>
            <a:headEnd/>
            <a:tailEnd/>
          </a:ln>
        </p:spPr>
        <p:txBody>
          <a:bodyPr wrap="none" anchor="ctr"/>
          <a:lstStyle/>
          <a:p>
            <a:endParaRPr lang="zh-CN" altLang="en-US">
              <a:ea typeface="楷体_GB2312"/>
            </a:endParaRPr>
          </a:p>
        </p:txBody>
      </p:sp>
      <p:grpSp>
        <p:nvGrpSpPr>
          <p:cNvPr id="1028" name="组合 16"/>
          <p:cNvGrpSpPr>
            <a:grpSpLocks/>
          </p:cNvGrpSpPr>
          <p:nvPr/>
        </p:nvGrpSpPr>
        <p:grpSpPr bwMode="auto">
          <a:xfrm>
            <a:off x="44450" y="33338"/>
            <a:ext cx="863600" cy="635794"/>
            <a:chOff x="0" y="2704"/>
            <a:chExt cx="1063" cy="1086"/>
          </a:xfrm>
        </p:grpSpPr>
        <p:sp>
          <p:nvSpPr>
            <p:cNvPr id="1045" name="矩形 17"/>
            <p:cNvSpPr>
              <a:spLocks noChangeArrowheads="1"/>
            </p:cNvSpPr>
            <p:nvPr/>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6" name="矩形 18"/>
            <p:cNvSpPr>
              <a:spLocks noChangeArrowheads="1"/>
            </p:cNvSpPr>
            <p:nvPr/>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7" name="矩形 19"/>
            <p:cNvSpPr>
              <a:spLocks noChangeArrowheads="1"/>
            </p:cNvSpPr>
            <p:nvPr/>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8" name="矩形 20"/>
            <p:cNvSpPr>
              <a:spLocks noChangeArrowheads="1"/>
            </p:cNvSpPr>
            <p:nvPr/>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9" name="矩形 21"/>
            <p:cNvSpPr>
              <a:spLocks noChangeArrowheads="1"/>
            </p:cNvSpPr>
            <p:nvPr/>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0" name="矩形 22"/>
            <p:cNvSpPr>
              <a:spLocks noChangeArrowheads="1"/>
            </p:cNvSpPr>
            <p:nvPr/>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1" name="矩形 23"/>
            <p:cNvSpPr>
              <a:spLocks noChangeArrowheads="1"/>
            </p:cNvSpPr>
            <p:nvPr/>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2" name="矩形 24"/>
            <p:cNvSpPr>
              <a:spLocks noChangeArrowheads="1"/>
            </p:cNvSpPr>
            <p:nvPr/>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3" name="矩形 25"/>
            <p:cNvSpPr>
              <a:spLocks noChangeArrowheads="1"/>
            </p:cNvSpPr>
            <p:nvPr/>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54" name="矩形 26"/>
            <p:cNvSpPr>
              <a:spLocks noChangeArrowheads="1"/>
            </p:cNvSpPr>
            <p:nvPr/>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grpSp>
      <p:grpSp>
        <p:nvGrpSpPr>
          <p:cNvPr id="1029" name="组合 27"/>
          <p:cNvGrpSpPr>
            <a:grpSpLocks/>
          </p:cNvGrpSpPr>
          <p:nvPr/>
        </p:nvGrpSpPr>
        <p:grpSpPr bwMode="auto">
          <a:xfrm rot="10800000">
            <a:off x="8228013" y="16669"/>
            <a:ext cx="863600" cy="635794"/>
            <a:chOff x="0" y="2704"/>
            <a:chExt cx="1063" cy="1086"/>
          </a:xfrm>
        </p:grpSpPr>
        <p:sp>
          <p:nvSpPr>
            <p:cNvPr id="1035" name="矩形 28"/>
            <p:cNvSpPr>
              <a:spLocks noChangeArrowheads="1"/>
            </p:cNvSpPr>
            <p:nvPr/>
          </p:nvSpPr>
          <p:spPr bwMode="gray">
            <a:xfrm>
              <a:off x="8" y="271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6" name="矩形 29"/>
            <p:cNvSpPr>
              <a:spLocks noChangeArrowheads="1"/>
            </p:cNvSpPr>
            <p:nvPr/>
          </p:nvSpPr>
          <p:spPr bwMode="gray">
            <a:xfrm>
              <a:off x="303"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7" name="矩形 30"/>
            <p:cNvSpPr>
              <a:spLocks noChangeArrowheads="1"/>
            </p:cNvSpPr>
            <p:nvPr/>
          </p:nvSpPr>
          <p:spPr bwMode="gray">
            <a:xfrm>
              <a:off x="574"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8" name="矩形 31"/>
            <p:cNvSpPr>
              <a:spLocks noChangeArrowheads="1"/>
            </p:cNvSpPr>
            <p:nvPr/>
          </p:nvSpPr>
          <p:spPr bwMode="gray">
            <a:xfrm>
              <a:off x="8" y="3007"/>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39" name="矩形 32"/>
            <p:cNvSpPr>
              <a:spLocks noChangeArrowheads="1"/>
            </p:cNvSpPr>
            <p:nvPr/>
          </p:nvSpPr>
          <p:spPr bwMode="gray">
            <a:xfrm>
              <a:off x="303" y="2999"/>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0" name="矩形 33"/>
            <p:cNvSpPr>
              <a:spLocks noChangeArrowheads="1"/>
            </p:cNvSpPr>
            <p:nvPr/>
          </p:nvSpPr>
          <p:spPr bwMode="gray">
            <a:xfrm>
              <a:off x="574" y="2999"/>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1" name="矩形 34"/>
            <p:cNvSpPr>
              <a:spLocks noChangeArrowheads="1"/>
            </p:cNvSpPr>
            <p:nvPr/>
          </p:nvSpPr>
          <p:spPr bwMode="gray">
            <a:xfrm>
              <a:off x="846"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2" name="矩形 35"/>
            <p:cNvSpPr>
              <a:spLocks noChangeArrowheads="1"/>
            </p:cNvSpPr>
            <p:nvPr/>
          </p:nvSpPr>
          <p:spPr bwMode="gray">
            <a:xfrm>
              <a:off x="303" y="329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3" name="矩形 36"/>
            <p:cNvSpPr>
              <a:spLocks noChangeArrowheads="1"/>
            </p:cNvSpPr>
            <p:nvPr/>
          </p:nvSpPr>
          <p:spPr bwMode="gray">
            <a:xfrm>
              <a:off x="8" y="329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sp>
          <p:nvSpPr>
            <p:cNvPr id="1044" name="矩形 37"/>
            <p:cNvSpPr>
              <a:spLocks noChangeArrowheads="1"/>
            </p:cNvSpPr>
            <p:nvPr/>
          </p:nvSpPr>
          <p:spPr bwMode="gray">
            <a:xfrm>
              <a:off x="8" y="3570"/>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ea typeface="楷体_GB2312"/>
              </a:endParaRPr>
            </a:p>
          </p:txBody>
        </p:sp>
      </p:grpSp>
      <p:sp>
        <p:nvSpPr>
          <p:cNvPr id="1030" name="矩形 3"/>
          <p:cNvSpPr>
            <a:spLocks noGrp="1" noChangeArrowheads="1"/>
          </p:cNvSpPr>
          <p:nvPr>
            <p:ph type="body" idx="1"/>
          </p:nvPr>
        </p:nvSpPr>
        <p:spPr bwMode="auto">
          <a:xfrm>
            <a:off x="457200" y="807244"/>
            <a:ext cx="8229600" cy="3936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矩形 5"/>
          <p:cNvSpPr>
            <a:spLocks noGrp="1" noChangeArrowheads="1"/>
          </p:cNvSpPr>
          <p:nvPr>
            <p:ph type="ftr" sz="quarter" idx="3"/>
          </p:nvPr>
        </p:nvSpPr>
        <p:spPr bwMode="auto">
          <a:xfrm>
            <a:off x="6948488" y="4925616"/>
            <a:ext cx="1738312" cy="217884"/>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Arial" charset="0"/>
                <a:ea typeface="宋体" pitchFamily="2" charset="-122"/>
                <a:cs typeface="+mn-cs"/>
              </a:defRPr>
            </a:lvl1pPr>
          </a:lstStyle>
          <a:p>
            <a:endParaRPr lang="zh-CN" altLang="en-US"/>
          </a:p>
        </p:txBody>
      </p:sp>
      <p:sp>
        <p:nvSpPr>
          <p:cNvPr id="3" name="矩形 6"/>
          <p:cNvSpPr>
            <a:spLocks noGrp="1" noChangeArrowheads="1"/>
          </p:cNvSpPr>
          <p:nvPr>
            <p:ph type="sldNum" sz="quarter" idx="4"/>
          </p:nvPr>
        </p:nvSpPr>
        <p:spPr bwMode="auto">
          <a:xfrm>
            <a:off x="476250" y="4924425"/>
            <a:ext cx="609600" cy="201216"/>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itchFamily="34" charset="0"/>
                <a:ea typeface="宋体" pitchFamily="2" charset="-122"/>
                <a:cs typeface="+mn-cs"/>
              </a:defRPr>
            </a:lvl1pPr>
          </a:lstStyle>
          <a:p>
            <a:fld id="{0C913308-F349-4B6D-A68A-DD1791B4A57B}" type="slidenum">
              <a:rPr lang="zh-CN" altLang="en-US" smtClean="0"/>
              <a:t>‹#›</a:t>
            </a:fld>
            <a:endParaRPr lang="zh-CN" altLang="en-US"/>
          </a:p>
        </p:txBody>
      </p:sp>
      <p:sp>
        <p:nvSpPr>
          <p:cNvPr id="1033" name="矩形 2"/>
          <p:cNvSpPr>
            <a:spLocks noGrp="1" noChangeArrowheads="1"/>
          </p:cNvSpPr>
          <p:nvPr>
            <p:ph type="title"/>
          </p:nvPr>
        </p:nvSpPr>
        <p:spPr bwMode="black">
          <a:xfrm>
            <a:off x="838200" y="239316"/>
            <a:ext cx="7391400"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pic>
        <p:nvPicPr>
          <p:cNvPr id="1034" name="图片 30" descr="透明LOGO.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 y="4733925"/>
            <a:ext cx="2932113"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3600" b="1">
          <a:solidFill>
            <a:schemeClr val="bg1"/>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b="1">
          <a:solidFill>
            <a:schemeClr val="accent1"/>
          </a:solidFill>
          <a:latin typeface="+mn-lt"/>
          <a:ea typeface="+mn-ea"/>
          <a:cs typeface="楷体_GB2312"/>
        </a:defRPr>
      </a:lvl1pPr>
      <a:lvl2pPr marL="742950" indent="-285750" algn="l" rtl="0" eaLnBrk="1" fontAlgn="base" hangingPunct="1">
        <a:spcBef>
          <a:spcPct val="20000"/>
        </a:spcBef>
        <a:spcAft>
          <a:spcPct val="0"/>
        </a:spcAft>
        <a:buClr>
          <a:schemeClr val="accent1"/>
        </a:buClr>
        <a:buFont typeface="Wingdings" pitchFamily="2" charset="2"/>
        <a:buChar char="§"/>
        <a:defRPr sz="2400">
          <a:solidFill>
            <a:schemeClr val="tx1"/>
          </a:solidFill>
          <a:latin typeface="+mn-lt"/>
          <a:ea typeface="+mn-ea"/>
          <a:cs typeface="楷体_GB2312"/>
        </a:defRPr>
      </a:lvl2pPr>
      <a:lvl3pPr marL="1143000" indent="-228600" algn="l" rtl="0" eaLnBrk="1" fontAlgn="base" hangingPunct="1">
        <a:spcBef>
          <a:spcPct val="20000"/>
        </a:spcBef>
        <a:spcAft>
          <a:spcPct val="0"/>
        </a:spcAft>
        <a:buClr>
          <a:schemeClr val="tx1"/>
        </a:buClr>
        <a:buChar char="•"/>
        <a:defRPr sz="2000">
          <a:solidFill>
            <a:schemeClr val="tx1"/>
          </a:solidFill>
          <a:latin typeface="+mn-lt"/>
          <a:ea typeface="+mn-ea"/>
          <a:cs typeface="楷体_GB2312"/>
        </a:defRPr>
      </a:lvl3pPr>
      <a:lvl4pPr marL="1600200" indent="-228600" algn="l" rtl="0" eaLnBrk="1" fontAlgn="base" hangingPunct="1">
        <a:spcBef>
          <a:spcPct val="20000"/>
        </a:spcBef>
        <a:spcAft>
          <a:spcPct val="0"/>
        </a:spcAft>
        <a:buChar char="–"/>
        <a:defRPr sz="2000">
          <a:solidFill>
            <a:schemeClr val="tx1"/>
          </a:solidFill>
          <a:latin typeface="+mn-lt"/>
          <a:ea typeface="+mn-ea"/>
          <a:cs typeface="楷体_GB2312"/>
        </a:defRPr>
      </a:lvl4pPr>
      <a:lvl5pPr marL="2057400" indent="-228600" algn="l" rtl="0" eaLnBrk="1" fontAlgn="base" hangingPunct="1">
        <a:spcBef>
          <a:spcPct val="20000"/>
        </a:spcBef>
        <a:spcAft>
          <a:spcPct val="0"/>
        </a:spcAft>
        <a:buChar char="»"/>
        <a:defRPr sz="1600">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pPr algn="r"/>
            <a:r>
              <a:rPr lang="en-US" altLang="zh-CN" dirty="0" smtClean="0"/>
              <a:t>《</a:t>
            </a:r>
            <a:r>
              <a:rPr lang="zh-CN" altLang="en-US" dirty="0" smtClean="0"/>
              <a:t>并</a:t>
            </a:r>
            <a:r>
              <a:rPr lang="zh-CN" altLang="en-US" dirty="0"/>
              <a:t>行计算入</a:t>
            </a:r>
            <a:r>
              <a:rPr lang="zh-CN" altLang="en-US" dirty="0" smtClean="0"/>
              <a:t>门</a:t>
            </a:r>
            <a:r>
              <a:rPr lang="en-US" altLang="zh-CN" dirty="0" smtClean="0"/>
              <a:t>》</a:t>
            </a:r>
            <a:endParaRPr lang="zh-CN" altLang="en-US" dirty="0"/>
          </a:p>
        </p:txBody>
      </p:sp>
      <p:sp>
        <p:nvSpPr>
          <p:cNvPr id="2" name="标题 1"/>
          <p:cNvSpPr>
            <a:spLocks noGrp="1"/>
          </p:cNvSpPr>
          <p:nvPr>
            <p:ph type="ctrTitle"/>
          </p:nvPr>
        </p:nvSpPr>
        <p:spPr/>
        <p:txBody>
          <a:bodyPr/>
          <a:lstStyle/>
          <a:p>
            <a:r>
              <a:rPr lang="en-US" altLang="zh-CN" dirty="0"/>
              <a:t>1</a:t>
            </a:r>
            <a:r>
              <a:rPr lang="zh-CN" altLang="zh-CN" dirty="0"/>
              <a:t>分布式并行计算概</a:t>
            </a:r>
            <a:r>
              <a:rPr lang="zh-CN" altLang="zh-CN" dirty="0" smtClean="0"/>
              <a:t>述</a:t>
            </a:r>
            <a:endParaRPr lang="zh-CN" altLang="en-US" dirty="0"/>
          </a:p>
        </p:txBody>
      </p:sp>
    </p:spTree>
    <p:extLst>
      <p:ext uri="{BB962C8B-B14F-4D97-AF65-F5344CB8AC3E}">
        <p14:creationId xmlns:p14="http://schemas.microsoft.com/office/powerpoint/2010/main" val="32138082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dirty="0"/>
              <a:t>1.2</a:t>
            </a:r>
            <a:r>
              <a:rPr lang="zh-CN" altLang="zh-CN" dirty="0"/>
              <a:t>现有体系结构分类和特点</a:t>
            </a:r>
            <a:endParaRPr lang="en-US" altLang="zh-CN" dirty="0"/>
          </a:p>
        </p:txBody>
      </p:sp>
      <p:sp>
        <p:nvSpPr>
          <p:cNvPr id="3" name="内容占位符 2"/>
          <p:cNvSpPr>
            <a:spLocks noGrp="1"/>
          </p:cNvSpPr>
          <p:nvPr>
            <p:ph idx="1"/>
          </p:nvPr>
        </p:nvSpPr>
        <p:spPr>
          <a:xfrm>
            <a:off x="457200" y="789552"/>
            <a:ext cx="8229600" cy="4050450"/>
          </a:xfrm>
        </p:spPr>
        <p:txBody>
          <a:bodyPr>
            <a:normAutofit/>
          </a:bodyPr>
          <a:lstStyle/>
          <a:p>
            <a:r>
              <a:rPr lang="en-US" altLang="zh-CN" sz="2400" dirty="0" smtClean="0"/>
              <a:t>SMP</a:t>
            </a:r>
            <a:r>
              <a:rPr lang="zh-CN" altLang="en-US" sz="2400" dirty="0"/>
              <a:t>、 </a:t>
            </a:r>
            <a:r>
              <a:rPr lang="en-US" altLang="zh-CN" sz="2400" dirty="0"/>
              <a:t>DSM</a:t>
            </a:r>
            <a:r>
              <a:rPr lang="zh-CN" altLang="en-US" sz="2400" dirty="0"/>
              <a:t>、 </a:t>
            </a:r>
            <a:r>
              <a:rPr lang="en-US" altLang="zh-CN" sz="2400" dirty="0"/>
              <a:t>MPP </a:t>
            </a:r>
            <a:r>
              <a:rPr lang="zh-CN" altLang="en-US" sz="2400" dirty="0"/>
              <a:t>和机群并行计算机系统</a:t>
            </a:r>
            <a:r>
              <a:rPr lang="zh-CN" altLang="en-US" sz="2400" dirty="0" smtClean="0"/>
              <a:t>。</a:t>
            </a:r>
            <a:endParaRPr lang="en-US" altLang="zh-CN" sz="2400" dirty="0" smtClean="0"/>
          </a:p>
          <a:p>
            <a:r>
              <a:rPr lang="en-US" altLang="zh-CN" sz="2400" dirty="0" smtClean="0"/>
              <a:t>SMP——</a:t>
            </a:r>
            <a:r>
              <a:rPr lang="zh-CN" altLang="en-US" sz="2400" dirty="0" smtClean="0"/>
              <a:t>对称多处理器结构图</a:t>
            </a:r>
            <a:endParaRPr lang="en-US" altLang="zh-CN" sz="2400"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39" y="1652858"/>
            <a:ext cx="7051588" cy="3151230"/>
          </a:xfrm>
          <a:prstGeom prst="rect">
            <a:avLst/>
          </a:prstGeom>
        </p:spPr>
      </p:pic>
    </p:spTree>
    <p:extLst>
      <p:ext uri="{BB962C8B-B14F-4D97-AF65-F5344CB8AC3E}">
        <p14:creationId xmlns:p14="http://schemas.microsoft.com/office/powerpoint/2010/main" val="1204908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zh-CN" dirty="0"/>
              <a:t>现有体系结构分类和特点</a:t>
            </a:r>
            <a:endParaRPr lang="zh-CN" altLang="en-US" dirty="0"/>
          </a:p>
        </p:txBody>
      </p:sp>
      <p:sp>
        <p:nvSpPr>
          <p:cNvPr id="3" name="内容占位符 2"/>
          <p:cNvSpPr>
            <a:spLocks noGrp="1"/>
          </p:cNvSpPr>
          <p:nvPr>
            <p:ph idx="1"/>
          </p:nvPr>
        </p:nvSpPr>
        <p:spPr/>
        <p:txBody>
          <a:bodyPr/>
          <a:lstStyle/>
          <a:p>
            <a:r>
              <a:rPr lang="en-US" altLang="zh-CN" sz="2400" dirty="0" smtClean="0"/>
              <a:t>SMP</a:t>
            </a:r>
            <a:r>
              <a:rPr lang="zh-CN" altLang="en-US" sz="2400" dirty="0" smtClean="0"/>
              <a:t>对称多处理器的特点</a:t>
            </a:r>
            <a:endParaRPr lang="en-US" altLang="zh-CN" sz="2400" dirty="0" smtClean="0"/>
          </a:p>
          <a:p>
            <a:pPr>
              <a:buFont typeface="Arial" pitchFamily="34" charset="0"/>
              <a:buChar char="•"/>
            </a:pPr>
            <a:r>
              <a:rPr lang="zh-CN" altLang="en-US" sz="2400" dirty="0" smtClean="0"/>
              <a:t>单一</a:t>
            </a:r>
            <a:r>
              <a:rPr lang="en-US" altLang="zh-CN" sz="2400" dirty="0"/>
              <a:t>OS</a:t>
            </a:r>
            <a:r>
              <a:rPr lang="zh-CN" altLang="en-US" sz="2400" dirty="0" smtClean="0"/>
              <a:t>影像</a:t>
            </a:r>
            <a:endParaRPr lang="en-US" altLang="zh-CN" sz="2400" dirty="0" smtClean="0"/>
          </a:p>
          <a:p>
            <a:pPr>
              <a:buFont typeface="Arial" pitchFamily="34" charset="0"/>
              <a:buChar char="•"/>
            </a:pPr>
            <a:r>
              <a:rPr lang="zh-CN" altLang="en-US" sz="2400" dirty="0" smtClean="0"/>
              <a:t>局部高速缓存</a:t>
            </a:r>
            <a:endParaRPr lang="en-US" altLang="zh-CN" sz="2400" dirty="0" smtClean="0"/>
          </a:p>
          <a:p>
            <a:pPr>
              <a:buFont typeface="Arial" pitchFamily="34" charset="0"/>
              <a:buChar char="•"/>
            </a:pPr>
            <a:r>
              <a:rPr lang="zh-CN" altLang="en-US" sz="2400" dirty="0" smtClean="0"/>
              <a:t>共享</a:t>
            </a:r>
            <a:r>
              <a:rPr lang="zh-CN" altLang="en-US" sz="2400" dirty="0"/>
              <a:t>总线访问</a:t>
            </a:r>
            <a:r>
              <a:rPr lang="zh-CN" altLang="en-US" sz="2400" dirty="0" smtClean="0"/>
              <a:t>资源（存储器和外设）</a:t>
            </a:r>
            <a:endParaRPr lang="en-US" altLang="zh-CN" sz="2400" dirty="0" smtClean="0"/>
          </a:p>
          <a:p>
            <a:endParaRPr lang="en-US" altLang="zh-CN" sz="2400" dirty="0"/>
          </a:p>
          <a:p>
            <a:endParaRPr lang="zh-CN" altLang="en-US" dirty="0"/>
          </a:p>
          <a:p>
            <a:endParaRPr lang="zh-CN" altLang="en-US" dirty="0"/>
          </a:p>
        </p:txBody>
      </p:sp>
    </p:spTree>
    <p:extLst>
      <p:ext uri="{BB962C8B-B14F-4D97-AF65-F5344CB8AC3E}">
        <p14:creationId xmlns:p14="http://schemas.microsoft.com/office/powerpoint/2010/main" val="38301336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zh-CN" dirty="0"/>
              <a:t>现有体系结构分类和特点</a:t>
            </a:r>
            <a:endParaRPr lang="zh-CN" altLang="en-US" dirty="0"/>
          </a:p>
        </p:txBody>
      </p:sp>
      <p:sp>
        <p:nvSpPr>
          <p:cNvPr id="3" name="内容占位符 2"/>
          <p:cNvSpPr>
            <a:spLocks noGrp="1"/>
          </p:cNvSpPr>
          <p:nvPr>
            <p:ph idx="1"/>
          </p:nvPr>
        </p:nvSpPr>
        <p:spPr>
          <a:xfrm>
            <a:off x="457200" y="789552"/>
            <a:ext cx="8229600" cy="4050450"/>
          </a:xfrm>
        </p:spPr>
        <p:txBody>
          <a:bodyPr>
            <a:normAutofit/>
          </a:bodyPr>
          <a:lstStyle/>
          <a:p>
            <a:r>
              <a:rPr lang="en-US" altLang="zh-CN" sz="2400" dirty="0" smtClean="0"/>
              <a:t>DSM——</a:t>
            </a:r>
            <a:r>
              <a:rPr lang="zh-CN" altLang="en-US" sz="2400" dirty="0" smtClean="0"/>
              <a:t>分布式共享存储多处理器结构图</a:t>
            </a:r>
            <a:endParaRPr lang="en-US" altLang="zh-CN" sz="2400"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sz="2000" dirty="0" smtClean="0"/>
          </a:p>
          <a:p>
            <a:endParaRPr lang="en-US" altLang="zh-CN" sz="2000" dirty="0"/>
          </a:p>
          <a:p>
            <a:endParaRPr lang="en-US" altLang="zh-CN" sz="2000" dirty="0" smtClean="0"/>
          </a:p>
          <a:p>
            <a:endParaRPr lang="en-US" altLang="zh-CN" sz="20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214493"/>
            <a:ext cx="7025146" cy="3472067"/>
          </a:xfrm>
          <a:prstGeom prst="rect">
            <a:avLst/>
          </a:prstGeom>
        </p:spPr>
      </p:pic>
    </p:spTree>
    <p:extLst>
      <p:ext uri="{BB962C8B-B14F-4D97-AF65-F5344CB8AC3E}">
        <p14:creationId xmlns:p14="http://schemas.microsoft.com/office/powerpoint/2010/main" val="1740077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zh-CN" dirty="0"/>
              <a:t>现有体系结构分类和特点</a:t>
            </a:r>
            <a:endParaRPr lang="zh-CN" altLang="en-US" dirty="0"/>
          </a:p>
        </p:txBody>
      </p:sp>
      <p:sp>
        <p:nvSpPr>
          <p:cNvPr id="3" name="内容占位符 2"/>
          <p:cNvSpPr>
            <a:spLocks noGrp="1"/>
          </p:cNvSpPr>
          <p:nvPr>
            <p:ph idx="1"/>
          </p:nvPr>
        </p:nvSpPr>
        <p:spPr/>
        <p:txBody>
          <a:bodyPr/>
          <a:lstStyle/>
          <a:p>
            <a:r>
              <a:rPr lang="en-US" altLang="zh-CN" sz="2400" dirty="0"/>
              <a:t>DSM——</a:t>
            </a:r>
            <a:r>
              <a:rPr lang="zh-CN" altLang="en-US" sz="2400" dirty="0"/>
              <a:t>分布式共享存储多处理器</a:t>
            </a:r>
            <a:r>
              <a:rPr lang="zh-CN" altLang="en-US" sz="2400" dirty="0" smtClean="0"/>
              <a:t>特点：</a:t>
            </a:r>
            <a:endParaRPr lang="en-US" altLang="zh-CN" sz="2400" dirty="0" smtClean="0"/>
          </a:p>
          <a:p>
            <a:pPr>
              <a:buFont typeface="Arial" pitchFamily="34" charset="0"/>
              <a:buChar char="•"/>
            </a:pPr>
            <a:r>
              <a:rPr lang="zh-CN" altLang="en-US" sz="2400" dirty="0" smtClean="0"/>
              <a:t>单</a:t>
            </a:r>
            <a:r>
              <a:rPr lang="en-US" altLang="zh-CN" sz="2400" dirty="0"/>
              <a:t>OS</a:t>
            </a:r>
            <a:r>
              <a:rPr lang="zh-CN" altLang="en-US" sz="2400" dirty="0" smtClean="0"/>
              <a:t>映像</a:t>
            </a:r>
            <a:endParaRPr lang="en-US" altLang="zh-CN" sz="2400" dirty="0" smtClean="0"/>
          </a:p>
          <a:p>
            <a:pPr>
              <a:buFont typeface="Arial" pitchFamily="34" charset="0"/>
              <a:buChar char="•"/>
            </a:pPr>
            <a:r>
              <a:rPr lang="zh-CN" altLang="en-US" sz="2400" dirty="0" smtClean="0"/>
              <a:t>基于</a:t>
            </a:r>
            <a:r>
              <a:rPr lang="zh-CN" altLang="en-US" sz="2400" dirty="0"/>
              <a:t>目录</a:t>
            </a:r>
            <a:r>
              <a:rPr lang="zh-CN" altLang="en-US" sz="2400" dirty="0" smtClean="0"/>
              <a:t>高速缓存</a:t>
            </a:r>
            <a:endParaRPr lang="en-US" altLang="zh-CN" sz="2400" dirty="0" smtClean="0"/>
          </a:p>
          <a:p>
            <a:pPr>
              <a:buFont typeface="Arial" pitchFamily="34" charset="0"/>
              <a:buChar char="•"/>
            </a:pPr>
            <a:r>
              <a:rPr lang="zh-CN" altLang="en-US" sz="2400" dirty="0" smtClean="0"/>
              <a:t>内存</a:t>
            </a:r>
            <a:r>
              <a:rPr lang="zh-CN" altLang="en-US" sz="2400" dirty="0"/>
              <a:t>统一编址分布到节点总</a:t>
            </a:r>
            <a:r>
              <a:rPr lang="zh-CN" altLang="en-US" sz="2400" dirty="0" smtClean="0"/>
              <a:t>线</a:t>
            </a:r>
            <a:endParaRPr lang="en-US" altLang="zh-CN" sz="2400" dirty="0" smtClean="0"/>
          </a:p>
          <a:p>
            <a:pPr>
              <a:buFont typeface="Arial" pitchFamily="34" charset="0"/>
              <a:buChar char="•"/>
            </a:pPr>
            <a:r>
              <a:rPr lang="zh-CN" altLang="en-US" sz="2400" dirty="0" smtClean="0"/>
              <a:t>通过</a:t>
            </a:r>
            <a:r>
              <a:rPr lang="zh-CN" altLang="en-US" sz="2400" dirty="0"/>
              <a:t>高速网络访问资源</a:t>
            </a:r>
            <a:endParaRPr lang="en-US" altLang="zh-CN" sz="2400" dirty="0"/>
          </a:p>
          <a:p>
            <a:endParaRPr lang="zh-CN" altLang="en-US" dirty="0"/>
          </a:p>
        </p:txBody>
      </p:sp>
    </p:spTree>
    <p:extLst>
      <p:ext uri="{BB962C8B-B14F-4D97-AF65-F5344CB8AC3E}">
        <p14:creationId xmlns:p14="http://schemas.microsoft.com/office/powerpoint/2010/main" val="11013804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并行</a:t>
            </a:r>
            <a:r>
              <a:rPr lang="zh-CN" altLang="en-US" dirty="0" smtClean="0"/>
              <a:t>计算</a:t>
            </a:r>
            <a:r>
              <a:rPr lang="zh-CN" altLang="en-US" dirty="0"/>
              <a:t>体系设计结构介绍</a:t>
            </a:r>
          </a:p>
        </p:txBody>
      </p:sp>
      <p:sp>
        <p:nvSpPr>
          <p:cNvPr id="3" name="内容占位符 2"/>
          <p:cNvSpPr>
            <a:spLocks noGrp="1"/>
          </p:cNvSpPr>
          <p:nvPr>
            <p:ph idx="1"/>
          </p:nvPr>
        </p:nvSpPr>
        <p:spPr>
          <a:xfrm>
            <a:off x="872068" y="843559"/>
            <a:ext cx="7408333" cy="3751064"/>
          </a:xfrm>
        </p:spPr>
        <p:txBody>
          <a:bodyPr>
            <a:normAutofit/>
          </a:bodyPr>
          <a:lstStyle/>
          <a:p>
            <a:r>
              <a:rPr lang="en-US" altLang="zh-CN" sz="2400" dirty="0" smtClean="0"/>
              <a:t>MPP——</a:t>
            </a:r>
            <a:r>
              <a:rPr lang="zh-CN" altLang="en-US" sz="2400" dirty="0" smtClean="0"/>
              <a:t>大规模并行计算系统</a:t>
            </a:r>
            <a:endParaRPr lang="en-US" altLang="zh-CN" sz="2400"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19161"/>
            <a:ext cx="5544616" cy="3184547"/>
          </a:xfrm>
          <a:prstGeom prst="rect">
            <a:avLst/>
          </a:prstGeom>
        </p:spPr>
      </p:pic>
    </p:spTree>
    <p:extLst>
      <p:ext uri="{BB962C8B-B14F-4D97-AF65-F5344CB8AC3E}">
        <p14:creationId xmlns:p14="http://schemas.microsoft.com/office/powerpoint/2010/main" val="37617492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zh-CN" dirty="0"/>
              <a:t>现有体系结构分类和特点</a:t>
            </a:r>
            <a:endParaRPr lang="zh-CN" altLang="en-US" dirty="0"/>
          </a:p>
        </p:txBody>
      </p:sp>
      <p:sp>
        <p:nvSpPr>
          <p:cNvPr id="3" name="内容占位符 2"/>
          <p:cNvSpPr>
            <a:spLocks noGrp="1"/>
          </p:cNvSpPr>
          <p:nvPr>
            <p:ph idx="1"/>
          </p:nvPr>
        </p:nvSpPr>
        <p:spPr/>
        <p:txBody>
          <a:bodyPr/>
          <a:lstStyle/>
          <a:p>
            <a:r>
              <a:rPr lang="en-US" altLang="zh-CN" sz="2400" dirty="0" smtClean="0"/>
              <a:t>MPP</a:t>
            </a:r>
            <a:r>
              <a:rPr lang="zh-CN" altLang="en-US" sz="2400" dirty="0" smtClean="0"/>
              <a:t>大规模</a:t>
            </a:r>
            <a:r>
              <a:rPr lang="zh-CN" altLang="en-US" sz="2400" dirty="0"/>
              <a:t>并行计算</a:t>
            </a:r>
            <a:r>
              <a:rPr lang="zh-CN" altLang="en-US" sz="2400" dirty="0" smtClean="0"/>
              <a:t>系统特点：</a:t>
            </a:r>
            <a:endParaRPr lang="en-US" altLang="zh-CN" sz="2400" dirty="0" smtClean="0"/>
          </a:p>
          <a:p>
            <a:pPr lvl="1">
              <a:buFont typeface="Arial" pitchFamily="34" charset="0"/>
              <a:buChar char="•"/>
            </a:pPr>
            <a:r>
              <a:rPr lang="zh-CN" altLang="en-US" sz="2000" dirty="0" smtClean="0"/>
              <a:t>多</a:t>
            </a:r>
            <a:r>
              <a:rPr lang="en-US" altLang="zh-CN" sz="2000" dirty="0" smtClean="0"/>
              <a:t>OS</a:t>
            </a:r>
          </a:p>
          <a:p>
            <a:pPr lvl="1">
              <a:buFont typeface="Arial" pitchFamily="34" charset="0"/>
              <a:buChar char="•"/>
            </a:pPr>
            <a:r>
              <a:rPr lang="zh-CN" altLang="en-US" sz="2000" dirty="0" smtClean="0"/>
              <a:t>独立</a:t>
            </a:r>
            <a:r>
              <a:rPr lang="zh-CN" altLang="en-US" sz="2000" dirty="0"/>
              <a:t>内存</a:t>
            </a:r>
            <a:r>
              <a:rPr lang="zh-CN" altLang="en-US" sz="2000" dirty="0" smtClean="0"/>
              <a:t>访问</a:t>
            </a:r>
            <a:endParaRPr lang="en-US" altLang="zh-CN" sz="2000" dirty="0" smtClean="0"/>
          </a:p>
          <a:p>
            <a:pPr lvl="1">
              <a:buFont typeface="Arial" pitchFamily="34" charset="0"/>
              <a:buChar char="•"/>
            </a:pPr>
            <a:r>
              <a:rPr lang="zh-CN" altLang="en-US" sz="2000" dirty="0" smtClean="0"/>
              <a:t>依赖</a:t>
            </a:r>
            <a:r>
              <a:rPr lang="en-US" altLang="zh-CN" sz="2000" dirty="0"/>
              <a:t>OS</a:t>
            </a:r>
            <a:r>
              <a:rPr lang="zh-CN" altLang="en-US" sz="2000" dirty="0"/>
              <a:t>多节点进行内</a:t>
            </a:r>
            <a:r>
              <a:rPr lang="zh-CN" altLang="en-US" sz="2000" dirty="0" smtClean="0"/>
              <a:t>部执行进程和</a:t>
            </a:r>
            <a:r>
              <a:rPr lang="zh-CN" altLang="en-US" sz="2000" dirty="0"/>
              <a:t>登录其他</a:t>
            </a:r>
            <a:r>
              <a:rPr lang="en-US" altLang="zh-CN" sz="2000" dirty="0"/>
              <a:t>OS</a:t>
            </a:r>
            <a:r>
              <a:rPr lang="zh-CN" altLang="en-US" sz="2000" dirty="0"/>
              <a:t>的</a:t>
            </a:r>
            <a:r>
              <a:rPr lang="zh-CN" altLang="en-US" sz="2000" dirty="0" smtClean="0"/>
              <a:t>作业调度</a:t>
            </a:r>
            <a:endParaRPr lang="zh-CN" altLang="en-US" sz="2000" dirty="0"/>
          </a:p>
          <a:p>
            <a:r>
              <a:rPr lang="zh-CN" altLang="en-US" sz="2400" dirty="0" smtClean="0"/>
              <a:t>上述三个并行系统结构特点总结表</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674058719"/>
              </p:ext>
            </p:extLst>
          </p:nvPr>
        </p:nvGraphicFramePr>
        <p:xfrm>
          <a:off x="980009" y="2859782"/>
          <a:ext cx="6912769" cy="1838106"/>
        </p:xfrm>
        <a:graphic>
          <a:graphicData uri="http://schemas.openxmlformats.org/drawingml/2006/table">
            <a:tbl>
              <a:tblPr firstRow="1" bandRow="1">
                <a:tableStyleId>{5C22544A-7EE6-4342-B048-85BDC9FD1C3A}</a:tableStyleId>
              </a:tblPr>
              <a:tblGrid>
                <a:gridCol w="1304147"/>
                <a:gridCol w="1817749"/>
                <a:gridCol w="1932602"/>
                <a:gridCol w="1858271"/>
              </a:tblGrid>
              <a:tr h="667354">
                <a:tc>
                  <a:txBody>
                    <a:bodyPr/>
                    <a:lstStyle/>
                    <a:p>
                      <a:r>
                        <a:rPr lang="zh-CN" altLang="en-US" sz="2000" b="1" dirty="0" smtClean="0">
                          <a:latin typeface="+mn-ea"/>
                          <a:ea typeface="+mn-ea"/>
                        </a:rPr>
                        <a:t>    结构</a:t>
                      </a:r>
                      <a:endParaRPr lang="en-US" altLang="zh-CN" sz="2000" b="1" dirty="0" smtClean="0">
                        <a:latin typeface="+mn-ea"/>
                        <a:ea typeface="+mn-ea"/>
                      </a:endParaRPr>
                    </a:p>
                    <a:p>
                      <a:r>
                        <a:rPr lang="zh-CN" altLang="en-US" sz="2000" b="1" dirty="0" smtClean="0">
                          <a:latin typeface="+mn-ea"/>
                          <a:ea typeface="+mn-ea"/>
                        </a:rPr>
                        <a:t>特点</a:t>
                      </a:r>
                      <a:endParaRPr lang="zh-CN" altLang="en-US" sz="2000" b="1" dirty="0">
                        <a:latin typeface="+mn-ea"/>
                        <a:ea typeface="+mn-ea"/>
                      </a:endParaRPr>
                    </a:p>
                  </a:txBody>
                  <a:tcPr marT="34290" marB="34290"/>
                </a:tc>
                <a:tc>
                  <a:txBody>
                    <a:bodyPr/>
                    <a:lstStyle/>
                    <a:p>
                      <a:r>
                        <a:rPr lang="en-US" altLang="zh-CN" sz="2000" b="1" dirty="0" smtClean="0">
                          <a:latin typeface="+mn-ea"/>
                          <a:ea typeface="+mn-ea"/>
                        </a:rPr>
                        <a:t>SMP</a:t>
                      </a:r>
                      <a:endParaRPr lang="zh-CN" altLang="en-US" sz="2000" b="1" dirty="0">
                        <a:latin typeface="+mn-ea"/>
                        <a:ea typeface="+mn-ea"/>
                      </a:endParaRPr>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latin typeface="+mn-ea"/>
                          <a:ea typeface="+mn-ea"/>
                        </a:rPr>
                        <a:t>DSM</a:t>
                      </a:r>
                      <a:endParaRPr lang="zh-CN" altLang="en-US" sz="2000" b="1" dirty="0">
                        <a:latin typeface="+mn-ea"/>
                        <a:ea typeface="+mn-ea"/>
                      </a:endParaRPr>
                    </a:p>
                  </a:txBody>
                  <a:tcPr marT="34290" marB="34290"/>
                </a:tc>
                <a:tc>
                  <a:txBody>
                    <a:bodyPr/>
                    <a:lstStyle/>
                    <a:p>
                      <a:r>
                        <a:rPr lang="en-US" altLang="zh-CN" sz="2000" b="1" dirty="0" smtClean="0">
                          <a:latin typeface="+mn-ea"/>
                          <a:ea typeface="+mn-ea"/>
                        </a:rPr>
                        <a:t>MPP</a:t>
                      </a:r>
                      <a:endParaRPr lang="zh-CN" altLang="en-US" sz="2000" b="1" dirty="0">
                        <a:latin typeface="+mn-ea"/>
                        <a:ea typeface="+mn-ea"/>
                      </a:endParaRPr>
                    </a:p>
                  </a:txBody>
                  <a:tcPr marT="34290" marB="34290"/>
                </a:tc>
              </a:tr>
              <a:tr h="386642">
                <a:tc>
                  <a:txBody>
                    <a:bodyPr/>
                    <a:lstStyle/>
                    <a:p>
                      <a:r>
                        <a:rPr lang="zh-CN" altLang="en-US" sz="2000" b="1" dirty="0" smtClean="0">
                          <a:latin typeface="+mn-ea"/>
                          <a:ea typeface="+mn-ea"/>
                        </a:rPr>
                        <a:t>运行</a:t>
                      </a:r>
                      <a:r>
                        <a:rPr lang="en-US" altLang="zh-CN" sz="2000" b="1" dirty="0" smtClean="0">
                          <a:latin typeface="+mn-ea"/>
                          <a:ea typeface="+mn-ea"/>
                        </a:rPr>
                        <a:t>OS</a:t>
                      </a:r>
                      <a:endParaRPr lang="zh-CN" altLang="en-US" sz="2000" b="1" dirty="0">
                        <a:latin typeface="+mn-ea"/>
                        <a:ea typeface="+mn-ea"/>
                      </a:endParaRPr>
                    </a:p>
                  </a:txBody>
                  <a:tcPr marT="34290" marB="34290"/>
                </a:tc>
                <a:tc>
                  <a:txBody>
                    <a:bodyPr/>
                    <a:lstStyle/>
                    <a:p>
                      <a:r>
                        <a:rPr lang="zh-CN" altLang="en-US" sz="2000" b="1" dirty="0" smtClean="0">
                          <a:latin typeface="+mn-ea"/>
                          <a:ea typeface="+mn-ea"/>
                        </a:rPr>
                        <a:t>单一</a:t>
                      </a:r>
                      <a:endParaRPr lang="zh-CN" altLang="en-US" sz="2000" b="1" dirty="0">
                        <a:latin typeface="+mn-ea"/>
                        <a:ea typeface="+mn-ea"/>
                      </a:endParaRPr>
                    </a:p>
                  </a:txBody>
                  <a:tcPr marT="34290" marB="34290"/>
                </a:tc>
                <a:tc>
                  <a:txBody>
                    <a:bodyPr/>
                    <a:lstStyle/>
                    <a:p>
                      <a:r>
                        <a:rPr lang="zh-CN" altLang="en-US" sz="2000" b="1" dirty="0" smtClean="0">
                          <a:latin typeface="+mn-ea"/>
                          <a:ea typeface="+mn-ea"/>
                        </a:rPr>
                        <a:t>单一</a:t>
                      </a:r>
                      <a:endParaRPr lang="zh-CN" altLang="en-US" sz="2000" b="1" dirty="0">
                        <a:latin typeface="+mn-ea"/>
                        <a:ea typeface="+mn-ea"/>
                      </a:endParaRPr>
                    </a:p>
                  </a:txBody>
                  <a:tcPr marT="34290" marB="34290"/>
                </a:tc>
                <a:tc>
                  <a:txBody>
                    <a:bodyPr/>
                    <a:lstStyle/>
                    <a:p>
                      <a:r>
                        <a:rPr lang="zh-CN" altLang="en-US" sz="2000" b="1" dirty="0" smtClean="0">
                          <a:latin typeface="+mn-ea"/>
                          <a:ea typeface="+mn-ea"/>
                        </a:rPr>
                        <a:t>多个</a:t>
                      </a:r>
                      <a:endParaRPr lang="zh-CN" altLang="en-US" sz="2000" b="1" dirty="0">
                        <a:latin typeface="+mn-ea"/>
                        <a:ea typeface="+mn-ea"/>
                      </a:endParaRPr>
                    </a:p>
                  </a:txBody>
                  <a:tcPr marT="34290" marB="34290"/>
                </a:tc>
              </a:tr>
              <a:tr h="386642">
                <a:tc>
                  <a:txBody>
                    <a:bodyPr/>
                    <a:lstStyle/>
                    <a:p>
                      <a:r>
                        <a:rPr lang="zh-CN" altLang="en-US" sz="2000" b="1" dirty="0" smtClean="0">
                          <a:latin typeface="+mn-ea"/>
                          <a:ea typeface="+mn-ea"/>
                        </a:rPr>
                        <a:t>内存访问</a:t>
                      </a:r>
                      <a:endParaRPr lang="zh-CN" altLang="en-US" sz="2000" b="1" dirty="0">
                        <a:latin typeface="+mn-ea"/>
                        <a:ea typeface="+mn-ea"/>
                      </a:endParaRPr>
                    </a:p>
                  </a:txBody>
                  <a:tcPr marT="34290" marB="34290"/>
                </a:tc>
                <a:tc>
                  <a:txBody>
                    <a:bodyPr/>
                    <a:lstStyle/>
                    <a:p>
                      <a:r>
                        <a:rPr lang="zh-CN" altLang="en-US" sz="2000" b="1" dirty="0" smtClean="0">
                          <a:latin typeface="+mn-ea"/>
                          <a:ea typeface="+mn-ea"/>
                        </a:rPr>
                        <a:t>独立</a:t>
                      </a:r>
                      <a:endParaRPr lang="zh-CN" altLang="en-US" sz="2000" b="1" dirty="0">
                        <a:latin typeface="+mn-ea"/>
                        <a:ea typeface="+mn-ea"/>
                      </a:endParaRPr>
                    </a:p>
                  </a:txBody>
                  <a:tcPr marT="34290" marB="34290"/>
                </a:tc>
                <a:tc>
                  <a:txBody>
                    <a:bodyPr/>
                    <a:lstStyle/>
                    <a:p>
                      <a:r>
                        <a:rPr lang="zh-CN" altLang="en-US" sz="2000" b="1" dirty="0" smtClean="0">
                          <a:latin typeface="+mn-ea"/>
                          <a:ea typeface="+mn-ea"/>
                        </a:rPr>
                        <a:t>共享</a:t>
                      </a:r>
                      <a:endParaRPr lang="zh-CN" altLang="en-US" sz="2000" b="1" dirty="0">
                        <a:latin typeface="+mn-ea"/>
                        <a:ea typeface="+mn-ea"/>
                      </a:endParaRPr>
                    </a:p>
                  </a:txBody>
                  <a:tcPr marT="34290" marB="34290"/>
                </a:tc>
                <a:tc>
                  <a:txBody>
                    <a:bodyPr/>
                    <a:lstStyle/>
                    <a:p>
                      <a:r>
                        <a:rPr lang="zh-CN" altLang="en-US" sz="2000" b="1" dirty="0" smtClean="0">
                          <a:latin typeface="+mn-ea"/>
                          <a:ea typeface="+mn-ea"/>
                        </a:rPr>
                        <a:t>独立</a:t>
                      </a:r>
                      <a:endParaRPr lang="zh-CN" altLang="en-US" sz="2000" b="1" dirty="0">
                        <a:latin typeface="+mn-ea"/>
                        <a:ea typeface="+mn-ea"/>
                      </a:endParaRPr>
                    </a:p>
                  </a:txBody>
                  <a:tcPr marT="34290" marB="34290"/>
                </a:tc>
              </a:tr>
              <a:tr h="386642">
                <a:tc>
                  <a:txBody>
                    <a:bodyPr/>
                    <a:lstStyle/>
                    <a:p>
                      <a:r>
                        <a:rPr lang="zh-CN" altLang="en-US" sz="2000" b="1" dirty="0" smtClean="0">
                          <a:latin typeface="+mn-ea"/>
                          <a:ea typeface="+mn-ea"/>
                        </a:rPr>
                        <a:t>通信方式</a:t>
                      </a:r>
                      <a:endParaRPr lang="zh-CN" altLang="en-US" sz="2000" b="1" dirty="0">
                        <a:latin typeface="+mn-ea"/>
                        <a:ea typeface="+mn-ea"/>
                      </a:endParaRPr>
                    </a:p>
                  </a:txBody>
                  <a:tcPr marT="34290" marB="34290"/>
                </a:tc>
                <a:tc>
                  <a:txBody>
                    <a:bodyPr/>
                    <a:lstStyle/>
                    <a:p>
                      <a:r>
                        <a:rPr lang="zh-CN" altLang="en-US" sz="2000" b="1" dirty="0" smtClean="0">
                          <a:latin typeface="+mn-ea"/>
                          <a:ea typeface="+mn-ea"/>
                        </a:rPr>
                        <a:t>共享网络总线</a:t>
                      </a:r>
                      <a:endParaRPr lang="zh-CN" altLang="en-US" sz="2000" b="1" dirty="0">
                        <a:latin typeface="+mn-ea"/>
                        <a:ea typeface="+mn-ea"/>
                      </a:endParaRPr>
                    </a:p>
                  </a:txBody>
                  <a:tcPr marT="34290" marB="34290"/>
                </a:tc>
                <a:tc>
                  <a:txBody>
                    <a:bodyPr/>
                    <a:lstStyle/>
                    <a:p>
                      <a:r>
                        <a:rPr lang="zh-CN" altLang="en-US" sz="2000" b="1" dirty="0" smtClean="0">
                          <a:latin typeface="+mn-ea"/>
                          <a:ea typeface="+mn-ea"/>
                        </a:rPr>
                        <a:t>共享网络总线</a:t>
                      </a:r>
                      <a:endParaRPr lang="zh-CN" altLang="en-US" sz="2000" b="1" dirty="0">
                        <a:latin typeface="+mn-ea"/>
                        <a:ea typeface="+mn-ea"/>
                      </a:endParaRPr>
                    </a:p>
                  </a:txBody>
                  <a:tcPr marT="34290" marB="34290"/>
                </a:tc>
                <a:tc>
                  <a:txBody>
                    <a:bodyPr/>
                    <a:lstStyle/>
                    <a:p>
                      <a:r>
                        <a:rPr lang="zh-CN" altLang="en-US" sz="2000" b="1" dirty="0" smtClean="0">
                          <a:latin typeface="+mn-ea"/>
                          <a:ea typeface="+mn-ea"/>
                        </a:rPr>
                        <a:t>登录访问</a:t>
                      </a:r>
                      <a:endParaRPr lang="zh-CN" altLang="en-US" sz="2000" b="1" dirty="0">
                        <a:latin typeface="+mn-ea"/>
                        <a:ea typeface="+mn-ea"/>
                      </a:endParaRPr>
                    </a:p>
                  </a:txBody>
                  <a:tcPr marT="34290" marB="34290"/>
                </a:tc>
              </a:tr>
            </a:tbl>
          </a:graphicData>
        </a:graphic>
      </p:graphicFrame>
      <p:cxnSp>
        <p:nvCxnSpPr>
          <p:cNvPr id="6" name="直接连接符 5"/>
          <p:cNvCxnSpPr/>
          <p:nvPr/>
        </p:nvCxnSpPr>
        <p:spPr>
          <a:xfrm>
            <a:off x="986111" y="2859782"/>
            <a:ext cx="1296144" cy="643654"/>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494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39316"/>
            <a:ext cx="8280920" cy="422672"/>
          </a:xfrm>
        </p:spPr>
        <p:txBody>
          <a:bodyPr/>
          <a:lstStyle/>
          <a:p>
            <a:r>
              <a:rPr lang="en-US" altLang="zh-CN" dirty="0" smtClean="0"/>
              <a:t>1.3</a:t>
            </a:r>
            <a:r>
              <a:rPr lang="zh-CN" altLang="en-US" dirty="0" smtClean="0"/>
              <a:t>并行计算、分布式和</a:t>
            </a:r>
            <a:r>
              <a:rPr lang="zh-CN" altLang="en-US" dirty="0"/>
              <a:t>云计算的</a:t>
            </a:r>
            <a:r>
              <a:rPr lang="zh-CN" altLang="en-US" dirty="0" smtClean="0"/>
              <a:t>关系</a:t>
            </a:r>
            <a:endParaRPr lang="zh-CN" altLang="en-US" dirty="0"/>
          </a:p>
        </p:txBody>
      </p:sp>
      <p:sp>
        <p:nvSpPr>
          <p:cNvPr id="3" name="内容占位符 2"/>
          <p:cNvSpPr>
            <a:spLocks noGrp="1"/>
          </p:cNvSpPr>
          <p:nvPr>
            <p:ph idx="1"/>
          </p:nvPr>
        </p:nvSpPr>
        <p:spPr/>
        <p:txBody>
          <a:bodyPr/>
          <a:lstStyle/>
          <a:p>
            <a:r>
              <a:rPr lang="zh-CN" altLang="en-US" sz="2400" dirty="0" smtClean="0"/>
              <a:t>并行计算是一种相对串行问题的解决的</a:t>
            </a:r>
            <a:r>
              <a:rPr lang="zh-CN" altLang="en-US" sz="2400" dirty="0" smtClean="0">
                <a:solidFill>
                  <a:srgbClr val="FF0000"/>
                </a:solidFill>
              </a:rPr>
              <a:t>计算方法。</a:t>
            </a:r>
            <a:endParaRPr lang="en-US" altLang="zh-CN" sz="2400" dirty="0" smtClean="0">
              <a:solidFill>
                <a:srgbClr val="FF0000"/>
              </a:solidFill>
            </a:endParaRPr>
          </a:p>
          <a:p>
            <a:endParaRPr lang="en-US" altLang="zh-CN" sz="2400" dirty="0" smtClean="0">
              <a:solidFill>
                <a:srgbClr val="FF0000"/>
              </a:solidFill>
            </a:endParaRPr>
          </a:p>
          <a:p>
            <a:r>
              <a:rPr lang="zh-CN" altLang="en-US" sz="2400" dirty="0" smtClean="0"/>
              <a:t>分布式是一种进行协同作业的</a:t>
            </a:r>
            <a:r>
              <a:rPr lang="zh-CN" altLang="en-US" sz="2400" dirty="0" smtClean="0">
                <a:solidFill>
                  <a:srgbClr val="FF0000"/>
                </a:solidFill>
              </a:rPr>
              <a:t>技术和方式</a:t>
            </a:r>
            <a:r>
              <a:rPr lang="zh-CN" altLang="en-US" sz="2400" dirty="0" smtClean="0"/>
              <a:t>。</a:t>
            </a:r>
            <a:endParaRPr lang="en-US" altLang="zh-CN" sz="2400" dirty="0" smtClean="0"/>
          </a:p>
          <a:p>
            <a:pPr marL="0" indent="0">
              <a:buNone/>
            </a:pPr>
            <a:endParaRPr lang="en-US" altLang="zh-CN" sz="2400" dirty="0" smtClean="0"/>
          </a:p>
          <a:p>
            <a:r>
              <a:rPr lang="zh-CN" altLang="en-US" sz="2400" dirty="0"/>
              <a:t>云</a:t>
            </a:r>
            <a:r>
              <a:rPr lang="zh-CN" altLang="en-US" sz="2400" dirty="0" smtClean="0"/>
              <a:t>计算是运用网络上</a:t>
            </a:r>
            <a:r>
              <a:rPr lang="zh-CN" altLang="en-US" sz="2400" dirty="0" smtClean="0">
                <a:solidFill>
                  <a:srgbClr val="FF0000"/>
                </a:solidFill>
              </a:rPr>
              <a:t>公开提供的资源和服务</a:t>
            </a:r>
            <a:r>
              <a:rPr lang="zh-CN" altLang="en-US" sz="2400" dirty="0" smtClean="0"/>
              <a:t>等功能来完成问题。</a:t>
            </a:r>
            <a:endParaRPr lang="en-US" altLang="zh-CN" sz="2400" dirty="0" smtClean="0"/>
          </a:p>
          <a:p>
            <a:endParaRPr lang="zh-CN" altLang="en-US" dirty="0"/>
          </a:p>
        </p:txBody>
      </p:sp>
    </p:spTree>
    <p:extLst>
      <p:ext uri="{BB962C8B-B14F-4D97-AF65-F5344CB8AC3E}">
        <p14:creationId xmlns:p14="http://schemas.microsoft.com/office/powerpoint/2010/main" val="2370004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endParaRPr lang="en-US" altLang="zh-CN" dirty="0" smtClean="0"/>
          </a:p>
          <a:p>
            <a:pPr marL="0" indent="0">
              <a:buNone/>
            </a:pPr>
            <a:endParaRPr lang="zh-CN" altLang="en-US" dirty="0"/>
          </a:p>
          <a:p>
            <a:pPr marL="0" indent="0">
              <a:buNone/>
            </a:pPr>
            <a:endParaRPr lang="zh-CN" altLang="en-US" dirty="0"/>
          </a:p>
          <a:p>
            <a:pPr marL="0" indent="0">
              <a:buNone/>
            </a:pPr>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694" y="812615"/>
            <a:ext cx="3096344" cy="1710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1110227"/>
            <a:ext cx="2434779" cy="2647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53" y="2571750"/>
            <a:ext cx="4198615" cy="208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5480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zh-CN" dirty="0" smtClean="0"/>
              <a:t>分布式并行计算概述</a:t>
            </a:r>
            <a:endParaRPr lang="zh-CN" altLang="en-US" dirty="0"/>
          </a:p>
        </p:txBody>
      </p:sp>
      <p:sp>
        <p:nvSpPr>
          <p:cNvPr id="3" name="内容占位符 2"/>
          <p:cNvSpPr>
            <a:spLocks noGrp="1"/>
          </p:cNvSpPr>
          <p:nvPr>
            <p:ph idx="1"/>
          </p:nvPr>
        </p:nvSpPr>
        <p:spPr>
          <a:xfrm>
            <a:off x="457200" y="1059582"/>
            <a:ext cx="8229600" cy="3683868"/>
          </a:xfrm>
        </p:spPr>
        <p:txBody>
          <a:bodyPr/>
          <a:lstStyle/>
          <a:p>
            <a:pPr marL="0" indent="0">
              <a:buNone/>
            </a:pPr>
            <a:r>
              <a:rPr lang="en-US" altLang="zh-CN" dirty="0" smtClean="0"/>
              <a:t>1.1</a:t>
            </a:r>
            <a:r>
              <a:rPr lang="zh-CN" altLang="zh-CN" dirty="0" smtClean="0"/>
              <a:t>分布式并行计算的概念</a:t>
            </a:r>
          </a:p>
          <a:p>
            <a:pPr marL="0" indent="0">
              <a:buNone/>
            </a:pPr>
            <a:r>
              <a:rPr lang="en-US" altLang="zh-CN" dirty="0" smtClean="0"/>
              <a:t>1.2</a:t>
            </a:r>
            <a:r>
              <a:rPr lang="zh-CN" altLang="zh-CN" dirty="0" smtClean="0"/>
              <a:t>现有体系结构分类和特点</a:t>
            </a:r>
            <a:endParaRPr lang="en-US" altLang="zh-CN" dirty="0" smtClean="0"/>
          </a:p>
          <a:p>
            <a:pPr marL="0" indent="0">
              <a:buNone/>
            </a:pPr>
            <a:r>
              <a:rPr lang="en-US" altLang="zh-CN" dirty="0" smtClean="0"/>
              <a:t>1.3</a:t>
            </a:r>
            <a:r>
              <a:rPr lang="zh-CN" altLang="en-US" dirty="0" smtClean="0"/>
              <a:t>分布式、并行计算和云计算的关系</a:t>
            </a:r>
            <a:endParaRPr lang="en-US" altLang="zh-CN" dirty="0" smtClean="0"/>
          </a:p>
          <a:p>
            <a:endParaRPr lang="zh-CN" altLang="en-US" dirty="0"/>
          </a:p>
        </p:txBody>
      </p:sp>
    </p:spTree>
    <p:extLst>
      <p:ext uri="{BB962C8B-B14F-4D97-AF65-F5344CB8AC3E}">
        <p14:creationId xmlns:p14="http://schemas.microsoft.com/office/powerpoint/2010/main" val="507684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49492"/>
            <a:ext cx="8229600" cy="432048"/>
          </a:xfrm>
        </p:spPr>
        <p:txBody>
          <a:bodyPr>
            <a:noAutofit/>
          </a:bodyPr>
          <a:lstStyle/>
          <a:p>
            <a:r>
              <a:rPr lang="en-US" altLang="zh-CN" dirty="0" smtClean="0"/>
              <a:t>1.1</a:t>
            </a:r>
            <a:r>
              <a:rPr lang="zh-CN" altLang="zh-CN" dirty="0" smtClean="0"/>
              <a:t>分布式并行计算的概念</a:t>
            </a:r>
            <a:endParaRPr lang="zh-CN" altLang="en-US" dirty="0"/>
          </a:p>
        </p:txBody>
      </p:sp>
      <p:sp>
        <p:nvSpPr>
          <p:cNvPr id="3" name="内容占位符 2"/>
          <p:cNvSpPr>
            <a:spLocks noGrp="1"/>
          </p:cNvSpPr>
          <p:nvPr>
            <p:ph idx="1"/>
          </p:nvPr>
        </p:nvSpPr>
        <p:spPr>
          <a:xfrm>
            <a:off x="872068" y="843558"/>
            <a:ext cx="7408333" cy="3751065"/>
          </a:xfrm>
        </p:spPr>
        <p:txBody>
          <a:bodyPr>
            <a:normAutofit fontScale="32500" lnSpcReduction="20000"/>
          </a:bodyPr>
          <a:lstStyle/>
          <a:p>
            <a:pPr latinLnBrk="1"/>
            <a:endParaRPr lang="zh-CN" altLang="en-US" sz="2000" dirty="0"/>
          </a:p>
          <a:p>
            <a:pPr latinLnBrk="1"/>
            <a:r>
              <a:rPr lang="zh-CN" altLang="en-US" sz="7400" dirty="0">
                <a:solidFill>
                  <a:srgbClr val="FF0000"/>
                </a:solidFill>
                <a:latin typeface="+mn-ea"/>
              </a:rPr>
              <a:t>并行计算</a:t>
            </a:r>
            <a:r>
              <a:rPr lang="zh-CN" altLang="en-US" sz="7400" dirty="0">
                <a:latin typeface="+mn-ea"/>
              </a:rPr>
              <a:t>或称平行计算是相对于</a:t>
            </a:r>
            <a:r>
              <a:rPr lang="zh-CN" altLang="en-US" sz="7400" dirty="0">
                <a:solidFill>
                  <a:srgbClr val="FF0000"/>
                </a:solidFill>
                <a:latin typeface="+mn-ea"/>
              </a:rPr>
              <a:t>串行</a:t>
            </a:r>
            <a:r>
              <a:rPr lang="zh-CN" altLang="en-US" sz="7400" dirty="0">
                <a:latin typeface="+mn-ea"/>
              </a:rPr>
              <a:t>计算来说</a:t>
            </a:r>
            <a:r>
              <a:rPr lang="zh-CN" altLang="en-US" sz="7400" dirty="0" smtClean="0">
                <a:latin typeface="+mn-ea"/>
              </a:rPr>
              <a:t>的。</a:t>
            </a:r>
            <a:endParaRPr lang="en-US" altLang="zh-CN" sz="7400" dirty="0" smtClean="0">
              <a:latin typeface="+mn-ea"/>
            </a:endParaRPr>
          </a:p>
          <a:p>
            <a:pPr latinLnBrk="1"/>
            <a:r>
              <a:rPr lang="zh-CN" altLang="en-US" sz="7400" dirty="0" smtClean="0">
                <a:latin typeface="+mn-ea"/>
              </a:rPr>
              <a:t>串行计算是指“指令”和“数据”独占资源。</a:t>
            </a:r>
            <a:endParaRPr lang="en-US" altLang="zh-CN" sz="7400" dirty="0" smtClean="0">
              <a:latin typeface="+mn-ea"/>
            </a:endParaRPr>
          </a:p>
          <a:p>
            <a:pPr latinLnBrk="1"/>
            <a:r>
              <a:rPr lang="zh-CN" altLang="en-US" sz="7400" dirty="0" smtClean="0">
                <a:latin typeface="+mn-ea"/>
              </a:rPr>
              <a:t>并行计算是</a:t>
            </a:r>
            <a:r>
              <a:rPr lang="zh-CN" altLang="en-US" sz="7400" dirty="0">
                <a:latin typeface="+mn-ea"/>
              </a:rPr>
              <a:t>计算机系统中能</a:t>
            </a:r>
            <a:r>
              <a:rPr lang="zh-CN" altLang="en-US" sz="7400" dirty="0">
                <a:solidFill>
                  <a:srgbClr val="FF0000"/>
                </a:solidFill>
                <a:latin typeface="+mn-ea"/>
              </a:rPr>
              <a:t>同时</a:t>
            </a:r>
            <a:r>
              <a:rPr lang="zh-CN" altLang="en-US" sz="7400" dirty="0">
                <a:latin typeface="+mn-ea"/>
              </a:rPr>
              <a:t>执行两个或更多个处理的一种计算方法。并行处理可同时工作于同一程序的不同方面。并行处理的主要</a:t>
            </a:r>
            <a:r>
              <a:rPr lang="zh-CN" altLang="en-US" sz="7400" dirty="0">
                <a:solidFill>
                  <a:srgbClr val="FF0000"/>
                </a:solidFill>
                <a:latin typeface="+mn-ea"/>
              </a:rPr>
              <a:t>目的</a:t>
            </a:r>
            <a:r>
              <a:rPr lang="zh-CN" altLang="en-US" sz="7400" dirty="0" smtClean="0">
                <a:latin typeface="+mn-ea"/>
              </a:rPr>
              <a:t>是提高资源利用率节省</a:t>
            </a:r>
            <a:r>
              <a:rPr lang="zh-CN" altLang="en-US" sz="7400" dirty="0">
                <a:latin typeface="+mn-ea"/>
              </a:rPr>
              <a:t>大型和复杂问题的解决时间</a:t>
            </a:r>
            <a:r>
              <a:rPr lang="zh-CN" altLang="en-US" sz="7400" dirty="0" smtClean="0">
                <a:latin typeface="+mn-ea"/>
              </a:rPr>
              <a:t>。</a:t>
            </a:r>
            <a:endParaRPr lang="en-US" altLang="zh-CN" sz="7400" dirty="0" smtClean="0">
              <a:latin typeface="+mn-ea"/>
            </a:endParaRPr>
          </a:p>
          <a:p>
            <a:pPr latinLnBrk="1"/>
            <a:endParaRPr lang="zh-CN" altLang="en-US" sz="7400" dirty="0">
              <a:latin typeface="+mn-ea"/>
            </a:endParaRPr>
          </a:p>
          <a:p>
            <a:pPr latinLnBrk="1"/>
            <a:r>
              <a:rPr lang="zh-CN" altLang="en-US" sz="7400" dirty="0" smtClean="0">
                <a:latin typeface="+mn-ea"/>
              </a:rPr>
              <a:t>并行计算</a:t>
            </a:r>
            <a:r>
              <a:rPr lang="zh-CN" altLang="en-US" sz="7400" dirty="0">
                <a:latin typeface="+mn-ea"/>
              </a:rPr>
              <a:t>的</a:t>
            </a:r>
            <a:r>
              <a:rPr lang="zh-CN" altLang="en-US" sz="7400" dirty="0" smtClean="0">
                <a:latin typeface="+mn-ea"/>
              </a:rPr>
              <a:t>思想：并行计算上层程序服务（作业调度）进行任务调度，划分数据后启动多个进程来执行程序，进程之间可以通信。</a:t>
            </a:r>
            <a:endParaRPr lang="en-US" altLang="zh-CN" sz="7400" dirty="0" smtClean="0">
              <a:latin typeface="+mn-ea"/>
            </a:endParaRPr>
          </a:p>
          <a:p>
            <a:pPr marL="0" indent="0">
              <a:buNone/>
            </a:pPr>
            <a:r>
              <a:rPr lang="zh-CN" altLang="en-US" dirty="0" smtClean="0"/>
              <a:t/>
            </a:r>
            <a:br>
              <a:rPr lang="zh-CN" altLang="en-US" dirty="0" smtClean="0"/>
            </a:b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562007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zh-CN" dirty="0" smtClean="0"/>
              <a:t>分布式并行计算的概念</a:t>
            </a:r>
            <a:endParaRPr lang="zh-CN" altLang="en-US" dirty="0"/>
          </a:p>
        </p:txBody>
      </p:sp>
      <p:sp>
        <p:nvSpPr>
          <p:cNvPr id="3" name="内容占位符 2"/>
          <p:cNvSpPr>
            <a:spLocks noGrp="1"/>
          </p:cNvSpPr>
          <p:nvPr>
            <p:ph idx="1"/>
          </p:nvPr>
        </p:nvSpPr>
        <p:spPr/>
        <p:txBody>
          <a:bodyPr/>
          <a:lstStyle/>
          <a:p>
            <a:r>
              <a:rPr lang="zh-CN" altLang="en-US" sz="2400" dirty="0" smtClean="0">
                <a:solidFill>
                  <a:srgbClr val="FF0000"/>
                </a:solidFill>
                <a:latin typeface="+mn-ea"/>
              </a:rPr>
              <a:t>分布式</a:t>
            </a:r>
            <a:r>
              <a:rPr lang="zh-CN" altLang="en-US" sz="2400" dirty="0" smtClean="0">
                <a:latin typeface="+mn-ea"/>
              </a:rPr>
              <a:t>是指这些资源可以处在不同的机器上。</a:t>
            </a:r>
            <a:endParaRPr lang="en-US" altLang="zh-CN" sz="2400" dirty="0" smtClean="0">
              <a:latin typeface="+mn-ea"/>
            </a:endParaRPr>
          </a:p>
          <a:p>
            <a:r>
              <a:rPr lang="zh-CN" altLang="en-US" sz="2400" dirty="0" smtClean="0"/>
              <a:t>分布式并行计算即我们并行计算所用的资源是可以分布在不同环境的机器上的。这样可以大大提高资源的有效利用和资源的共享。</a:t>
            </a:r>
            <a:endParaRPr lang="en-US" altLang="zh-CN" sz="2400" dirty="0" smtClean="0"/>
          </a:p>
          <a:p>
            <a:r>
              <a:rPr lang="zh-CN" altLang="en-US" sz="2400" dirty="0" smtClean="0"/>
              <a:t>分布式在解决大规模并发问题的时候起到并行分担的作用；但是，也需要平衡</a:t>
            </a:r>
            <a:r>
              <a:rPr lang="zh-CN" altLang="en-US" sz="2400" dirty="0" smtClean="0">
                <a:solidFill>
                  <a:srgbClr val="FF0000"/>
                </a:solidFill>
              </a:rPr>
              <a:t>问题规模和网络通信</a:t>
            </a:r>
            <a:r>
              <a:rPr lang="zh-CN" altLang="en-US" sz="2400" dirty="0" smtClean="0"/>
              <a:t>两者来划分问题的粒度。</a:t>
            </a:r>
            <a:endParaRPr lang="en-US" altLang="zh-CN" sz="2400" dirty="0" smtClean="0"/>
          </a:p>
          <a:p>
            <a:endParaRPr lang="en-US" altLang="zh-CN" sz="2400" dirty="0"/>
          </a:p>
          <a:p>
            <a:r>
              <a:rPr lang="zh-CN" altLang="en-US" sz="2400" dirty="0" smtClean="0"/>
              <a:t>加速比，串行执行时间</a:t>
            </a:r>
            <a:r>
              <a:rPr lang="en-US" altLang="zh-CN" sz="2400" dirty="0" err="1" smtClean="0"/>
              <a:t>totaltime</a:t>
            </a:r>
            <a:r>
              <a:rPr lang="en-US" altLang="zh-CN" sz="2400" dirty="0" smtClean="0"/>
              <a:t>/</a:t>
            </a:r>
            <a:r>
              <a:rPr lang="en-US" altLang="zh-CN" sz="2400" dirty="0" err="1" smtClean="0"/>
              <a:t>parttime</a:t>
            </a:r>
            <a:r>
              <a:rPr lang="zh-CN" altLang="en-US" sz="2400" dirty="0" smtClean="0"/>
              <a:t>，理论上节省时间的比例。</a:t>
            </a:r>
            <a:endParaRPr lang="en-US" altLang="zh-CN" sz="2400" dirty="0" smtClean="0"/>
          </a:p>
        </p:txBody>
      </p:sp>
    </p:spTree>
    <p:extLst>
      <p:ext uri="{BB962C8B-B14F-4D97-AF65-F5344CB8AC3E}">
        <p14:creationId xmlns:p14="http://schemas.microsoft.com/office/powerpoint/2010/main" val="3531906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zh-CN" dirty="0"/>
              <a:t>分布式并行计算的概念</a:t>
            </a:r>
            <a:endParaRPr lang="zh-CN" altLang="en-US" dirty="0"/>
          </a:p>
        </p:txBody>
      </p:sp>
      <p:sp>
        <p:nvSpPr>
          <p:cNvPr id="3" name="内容占位符 2"/>
          <p:cNvSpPr>
            <a:spLocks noGrp="1"/>
          </p:cNvSpPr>
          <p:nvPr>
            <p:ph idx="1"/>
          </p:nvPr>
        </p:nvSpPr>
        <p:spPr/>
        <p:txBody>
          <a:bodyPr/>
          <a:lstStyle/>
          <a:p>
            <a:r>
              <a:rPr lang="zh-CN" altLang="en-US" dirty="0" smtClean="0"/>
              <a:t>举例</a:t>
            </a:r>
            <a:endParaRPr lang="en-US" altLang="zh-CN" dirty="0" smtClean="0"/>
          </a:p>
          <a:p>
            <a:endParaRPr lang="en-US" altLang="zh-CN" dirty="0"/>
          </a:p>
          <a:p>
            <a:endParaRPr lang="en-US" altLang="zh-CN" dirty="0" smtClean="0"/>
          </a:p>
          <a:p>
            <a:endParaRPr lang="en-US" altLang="zh-CN" dirty="0"/>
          </a:p>
          <a:p>
            <a:r>
              <a:rPr lang="zh-CN" altLang="en-US" sz="2400" dirty="0" smtClean="0"/>
              <a:t>看到第二行第三行，的粒度划分和时间。</a:t>
            </a:r>
            <a:endParaRPr lang="en-US" altLang="zh-CN" sz="2400" dirty="0" smtClean="0"/>
          </a:p>
          <a:p>
            <a:r>
              <a:rPr lang="zh-CN" altLang="en-US" sz="2400" dirty="0" smtClean="0"/>
              <a:t>那么当规模和网络通信时间固定，如何划分可以使得并行时间最短呢？</a:t>
            </a:r>
            <a:endParaRPr lang="en-US" altLang="zh-CN"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3215321804"/>
              </p:ext>
            </p:extLst>
          </p:nvPr>
        </p:nvGraphicFramePr>
        <p:xfrm>
          <a:off x="1187624" y="1329612"/>
          <a:ext cx="6840760" cy="1127760"/>
        </p:xfrm>
        <a:graphic>
          <a:graphicData uri="http://schemas.openxmlformats.org/drawingml/2006/table">
            <a:tbl>
              <a:tblPr firstRow="1" bandRow="1">
                <a:tableStyleId>{5C22544A-7EE6-4342-B048-85BDC9FD1C3A}</a:tableStyleId>
              </a:tblPr>
              <a:tblGrid>
                <a:gridCol w="1584176"/>
                <a:gridCol w="1368152"/>
                <a:gridCol w="1512168"/>
                <a:gridCol w="2376264"/>
              </a:tblGrid>
              <a:tr h="278130">
                <a:tc>
                  <a:txBody>
                    <a:bodyPr/>
                    <a:lstStyle/>
                    <a:p>
                      <a:r>
                        <a:rPr lang="zh-CN" altLang="en-US" sz="1400" dirty="0" smtClean="0"/>
                        <a:t>规模</a:t>
                      </a:r>
                      <a:r>
                        <a:rPr lang="en-US" altLang="zh-CN" sz="1400" dirty="0" smtClean="0"/>
                        <a:t>(</a:t>
                      </a:r>
                      <a:r>
                        <a:rPr lang="zh-CN" altLang="en-US" sz="1400" dirty="0" smtClean="0"/>
                        <a:t>串行</a:t>
                      </a:r>
                      <a:r>
                        <a:rPr lang="en-US" altLang="zh-CN" sz="1400" dirty="0" smtClean="0"/>
                        <a:t>)</a:t>
                      </a:r>
                      <a:endParaRPr lang="zh-CN" altLang="en-US" sz="1400" dirty="0"/>
                    </a:p>
                  </a:txBody>
                  <a:tcPr marT="34290" marB="34290"/>
                </a:tc>
                <a:tc>
                  <a:txBody>
                    <a:bodyPr/>
                    <a:lstStyle/>
                    <a:p>
                      <a:r>
                        <a:rPr lang="zh-CN" altLang="en-US" sz="1400" dirty="0" smtClean="0"/>
                        <a:t>网络通信</a:t>
                      </a:r>
                      <a:endParaRPr lang="zh-CN" altLang="en-US" sz="1400" dirty="0"/>
                    </a:p>
                  </a:txBody>
                  <a:tcPr marT="34290" marB="34290"/>
                </a:tc>
                <a:tc>
                  <a:txBody>
                    <a:bodyPr/>
                    <a:lstStyle/>
                    <a:p>
                      <a:r>
                        <a:rPr lang="zh-CN" altLang="en-US" sz="1400" dirty="0" smtClean="0"/>
                        <a:t>粒度划分</a:t>
                      </a:r>
                      <a:endParaRPr lang="zh-CN" altLang="en-US" sz="1400" dirty="0"/>
                    </a:p>
                  </a:txBody>
                  <a:tcPr marT="34290" marB="34290"/>
                </a:tc>
                <a:tc>
                  <a:txBody>
                    <a:bodyPr/>
                    <a:lstStyle/>
                    <a:p>
                      <a:r>
                        <a:rPr lang="zh-CN" altLang="en-US" sz="1400" dirty="0" smtClean="0"/>
                        <a:t>并行时间</a:t>
                      </a:r>
                      <a:endParaRPr lang="zh-CN" altLang="en-US" sz="1400" dirty="0"/>
                    </a:p>
                  </a:txBody>
                  <a:tcPr marT="34290" marB="34290"/>
                </a:tc>
              </a:tr>
              <a:tr h="278130">
                <a:tc>
                  <a:txBody>
                    <a:bodyPr/>
                    <a:lstStyle/>
                    <a:p>
                      <a:r>
                        <a:rPr lang="en-US" altLang="zh-CN" sz="1400" dirty="0" smtClean="0"/>
                        <a:t>100s</a:t>
                      </a:r>
                      <a:endParaRPr lang="zh-CN" altLang="en-US" sz="1400" dirty="0"/>
                    </a:p>
                  </a:txBody>
                  <a:tcPr marT="34290" marB="34290"/>
                </a:tc>
                <a:tc>
                  <a:txBody>
                    <a:bodyPr/>
                    <a:lstStyle/>
                    <a:p>
                      <a:r>
                        <a:rPr lang="en-US" altLang="zh-CN" sz="1400" dirty="0" smtClean="0"/>
                        <a:t>2s</a:t>
                      </a:r>
                      <a:endParaRPr lang="zh-CN" altLang="en-US" sz="1400" dirty="0"/>
                    </a:p>
                  </a:txBody>
                  <a:tcPr marT="34290" marB="34290"/>
                </a:tc>
                <a:tc>
                  <a:txBody>
                    <a:bodyPr/>
                    <a:lstStyle/>
                    <a:p>
                      <a:r>
                        <a:rPr lang="en-US" altLang="zh-CN" sz="1400" dirty="0" smtClean="0"/>
                        <a:t>10</a:t>
                      </a:r>
                      <a:endParaRPr lang="zh-CN" altLang="en-US" sz="1400" dirty="0"/>
                    </a:p>
                  </a:txBody>
                  <a:tcPr marT="34290" marB="34290"/>
                </a:tc>
                <a:tc>
                  <a:txBody>
                    <a:bodyPr/>
                    <a:lstStyle/>
                    <a:p>
                      <a:r>
                        <a:rPr lang="en-US" altLang="zh-CN" sz="1400" dirty="0" smtClean="0"/>
                        <a:t>100/10+10*2=30</a:t>
                      </a:r>
                      <a:endParaRPr lang="zh-CN" altLang="en-US" sz="1400" dirty="0"/>
                    </a:p>
                  </a:txBody>
                  <a:tcPr marT="34290" marB="34290"/>
                </a:tc>
              </a:tr>
              <a:tr h="278130">
                <a:tc>
                  <a:txBody>
                    <a:bodyPr/>
                    <a:lstStyle/>
                    <a:p>
                      <a:r>
                        <a:rPr lang="en-US" altLang="zh-CN" sz="1400" dirty="0" smtClean="0"/>
                        <a:t>100s</a:t>
                      </a:r>
                      <a:endParaRPr lang="zh-CN" altLang="en-US" sz="1400" dirty="0"/>
                    </a:p>
                  </a:txBody>
                  <a:tcPr marT="34290" marB="34290"/>
                </a:tc>
                <a:tc>
                  <a:txBody>
                    <a:bodyPr/>
                    <a:lstStyle/>
                    <a:p>
                      <a:r>
                        <a:rPr lang="en-US" altLang="zh-CN" sz="1400" dirty="0" smtClean="0"/>
                        <a:t>10s</a:t>
                      </a:r>
                      <a:endParaRPr lang="zh-CN" altLang="en-US" sz="1400" dirty="0"/>
                    </a:p>
                  </a:txBody>
                  <a:tcPr marT="34290" marB="34290"/>
                </a:tc>
                <a:tc>
                  <a:txBody>
                    <a:bodyPr/>
                    <a:lstStyle/>
                    <a:p>
                      <a:r>
                        <a:rPr lang="en-US" altLang="zh-CN" sz="1400" dirty="0" smtClean="0"/>
                        <a:t>10</a:t>
                      </a:r>
                      <a:endParaRPr lang="zh-CN" altLang="en-US" sz="1400" dirty="0"/>
                    </a:p>
                  </a:txBody>
                  <a:tcPr marT="34290" marB="34290"/>
                </a:tc>
                <a:tc>
                  <a:txBody>
                    <a:bodyPr/>
                    <a:lstStyle/>
                    <a:p>
                      <a:r>
                        <a:rPr lang="en-US" altLang="zh-CN" sz="1400" dirty="0" smtClean="0"/>
                        <a:t>100/10+10*10=110</a:t>
                      </a:r>
                      <a:endParaRPr lang="zh-CN" altLang="en-US" sz="1400" dirty="0"/>
                    </a:p>
                  </a:txBody>
                  <a:tcPr marT="34290" marB="34290"/>
                </a:tc>
              </a:tr>
              <a:tr h="278130">
                <a:tc>
                  <a:txBody>
                    <a:bodyPr/>
                    <a:lstStyle/>
                    <a:p>
                      <a:r>
                        <a:rPr lang="en-US" altLang="zh-CN" sz="1400" dirty="0" smtClean="0"/>
                        <a:t>100s</a:t>
                      </a:r>
                      <a:endParaRPr lang="zh-CN" altLang="en-US" sz="1400" dirty="0"/>
                    </a:p>
                  </a:txBody>
                  <a:tcPr marT="34290" marB="34290"/>
                </a:tc>
                <a:tc>
                  <a:txBody>
                    <a:bodyPr/>
                    <a:lstStyle/>
                    <a:p>
                      <a:r>
                        <a:rPr lang="en-US" altLang="zh-CN" sz="1400" dirty="0" smtClean="0"/>
                        <a:t>10s</a:t>
                      </a:r>
                      <a:endParaRPr lang="zh-CN" altLang="en-US" sz="1400" dirty="0"/>
                    </a:p>
                  </a:txBody>
                  <a:tcPr marT="34290" marB="34290"/>
                </a:tc>
                <a:tc>
                  <a:txBody>
                    <a:bodyPr/>
                    <a:lstStyle/>
                    <a:p>
                      <a:r>
                        <a:rPr lang="en-US" altLang="zh-CN" sz="1400" dirty="0" smtClean="0"/>
                        <a:t>2</a:t>
                      </a:r>
                      <a:endParaRPr lang="zh-CN" altLang="en-US" sz="1400" dirty="0"/>
                    </a:p>
                  </a:txBody>
                  <a:tcPr marT="34290" marB="34290"/>
                </a:tc>
                <a:tc>
                  <a:txBody>
                    <a:bodyPr/>
                    <a:lstStyle/>
                    <a:p>
                      <a:r>
                        <a:rPr lang="en-US" altLang="zh-CN" sz="1400" dirty="0" smtClean="0"/>
                        <a:t>100/2+2*10=70</a:t>
                      </a:r>
                      <a:endParaRPr lang="zh-CN" altLang="en-US" sz="1400" dirty="0"/>
                    </a:p>
                  </a:txBody>
                  <a:tcPr marT="34290" marB="34290"/>
                </a:tc>
              </a:tr>
            </a:tbl>
          </a:graphicData>
        </a:graphic>
      </p:graphicFrame>
    </p:spTree>
    <p:extLst>
      <p:ext uri="{BB962C8B-B14F-4D97-AF65-F5344CB8AC3E}">
        <p14:creationId xmlns:p14="http://schemas.microsoft.com/office/powerpoint/2010/main" val="1232912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zh-CN" dirty="0"/>
              <a:t>分布式并行计算的概念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100/</a:t>
                </a:r>
                <a:r>
                  <a:rPr lang="en-US" altLang="zh-CN" dirty="0" err="1"/>
                  <a:t>n+n</a:t>
                </a:r>
                <a:r>
                  <a:rPr lang="en-US" altLang="zh-CN" dirty="0"/>
                  <a:t>*10=?</a:t>
                </a:r>
                <a:r>
                  <a:rPr lang="zh-CN" altLang="en-US" dirty="0"/>
                  <a:t>最小值</a:t>
                </a:r>
                <a:endParaRPr lang="en-US" altLang="zh-CN" dirty="0"/>
              </a:p>
              <a:p>
                <a:r>
                  <a:rPr lang="en-US" altLang="zh-CN" dirty="0" err="1"/>
                  <a:t>a+b</a:t>
                </a:r>
                <a:r>
                  <a:rPr lang="zh-CN" altLang="en-US" dirty="0"/>
                  <a:t>≥</a:t>
                </a:r>
                <a:r>
                  <a:rPr lang="en-US" altLang="zh-CN" dirty="0"/>
                  <a:t>2</a:t>
                </a:r>
                <a14:m>
                  <m:oMath xmlns:m="http://schemas.openxmlformats.org/officeDocument/2006/math">
                    <m:rad>
                      <m:radPr>
                        <m:degHide m:val="on"/>
                        <m:ctrlPr>
                          <a:rPr lang="zh-CN" altLang="en-US" i="1" dirty="0">
                            <a:latin typeface="Cambria Math"/>
                          </a:rPr>
                        </m:ctrlPr>
                      </m:radPr>
                      <m:deg/>
                      <m:e>
                        <m:r>
                          <a:rPr lang="en-US" altLang="zh-CN" dirty="0">
                            <a:latin typeface="Cambria Math"/>
                          </a:rPr>
                          <m:t>𝒂𝒃</m:t>
                        </m:r>
                      </m:e>
                    </m:rad>
                    <m:r>
                      <a:rPr lang="zh-CN" altLang="en-US" dirty="0">
                        <a:latin typeface="Cambria Math"/>
                      </a:rPr>
                      <m:t>，当</m:t>
                    </m:r>
                    <m:r>
                      <a:rPr lang="en-US" altLang="zh-CN" dirty="0">
                        <a:latin typeface="Cambria Math"/>
                      </a:rPr>
                      <m:t>𝒂</m:t>
                    </m:r>
                    <m:r>
                      <a:rPr lang="en-US" altLang="zh-CN" dirty="0">
                        <a:latin typeface="Cambria Math"/>
                      </a:rPr>
                      <m:t>=</m:t>
                    </m:r>
                    <m:r>
                      <a:rPr lang="en-US" altLang="zh-CN" dirty="0">
                        <a:latin typeface="Cambria Math"/>
                      </a:rPr>
                      <m:t>𝒃</m:t>
                    </m:r>
                    <m:r>
                      <a:rPr lang="zh-CN" altLang="en-US" dirty="0">
                        <a:latin typeface="Cambria Math"/>
                      </a:rPr>
                      <m:t>时和最小，则</m:t>
                    </m:r>
                    <m:r>
                      <a:rPr lang="en-US" altLang="zh-CN" dirty="0">
                        <a:latin typeface="Cambria Math"/>
                      </a:rPr>
                      <m:t>𝟏𝟎𝟎</m:t>
                    </m:r>
                    <m:r>
                      <a:rPr lang="en-US" altLang="zh-CN" dirty="0">
                        <a:latin typeface="Cambria Math"/>
                      </a:rPr>
                      <m:t>/</m:t>
                    </m:r>
                    <m:r>
                      <a:rPr lang="en-US" altLang="zh-CN" dirty="0">
                        <a:latin typeface="Cambria Math"/>
                      </a:rPr>
                      <m:t>𝐧</m:t>
                    </m:r>
                  </m:oMath>
                </a14:m>
                <a:r>
                  <a:rPr lang="en-US" altLang="zh-CN" dirty="0"/>
                  <a:t>=10*n</a:t>
                </a:r>
              </a:p>
              <a:p>
                <a:r>
                  <a:rPr lang="zh-CN" altLang="en-US" dirty="0"/>
                  <a:t>求得</a:t>
                </a:r>
                <a:r>
                  <a:rPr lang="en-US" altLang="zh-CN" dirty="0"/>
                  <a:t>n=3.333…</a:t>
                </a:r>
                <a:r>
                  <a:rPr lang="zh-CN" altLang="en-US" dirty="0"/>
                  <a:t>，取整</a:t>
                </a:r>
                <a:r>
                  <a:rPr lang="en-US" altLang="zh-CN" dirty="0"/>
                  <a:t>n=3</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259" t="-2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00525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a:t>
            </a:r>
            <a:r>
              <a:rPr lang="zh-CN" altLang="zh-CN" dirty="0"/>
              <a:t>分布式并行计算的概念</a:t>
            </a:r>
            <a:endParaRPr lang="zh-CN" altLang="en-US" dirty="0"/>
          </a:p>
        </p:txBody>
      </p:sp>
      <p:sp>
        <p:nvSpPr>
          <p:cNvPr id="4" name="内容占位符 3"/>
          <p:cNvSpPr>
            <a:spLocks noGrp="1"/>
          </p:cNvSpPr>
          <p:nvPr>
            <p:ph idx="1"/>
          </p:nvPr>
        </p:nvSpPr>
        <p:spPr/>
        <p:txBody>
          <a:bodyPr/>
          <a:lstStyle/>
          <a:p>
            <a:endParaRPr lang="zh-CN" altLang="en-US"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889077"/>
            <a:ext cx="5848127" cy="3818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577480" y="2391750"/>
            <a:ext cx="842392"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577480" y="2931790"/>
            <a:ext cx="842392"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77480" y="3507854"/>
            <a:ext cx="842392"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77480" y="4047934"/>
            <a:ext cx="842392" cy="18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819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a:r>
              <a:rPr lang="en-US" altLang="zh-CN" dirty="0"/>
              <a:t>1.2</a:t>
            </a:r>
            <a:r>
              <a:rPr lang="zh-CN" altLang="zh-CN" dirty="0"/>
              <a:t>现有体系结构分类和特点</a:t>
            </a:r>
            <a:endParaRPr lang="en-US" altLang="zh-CN" dirty="0"/>
          </a:p>
        </p:txBody>
      </p:sp>
      <p:sp>
        <p:nvSpPr>
          <p:cNvPr id="2" name="内容占位符 1"/>
          <p:cNvSpPr>
            <a:spLocks noGrp="1"/>
          </p:cNvSpPr>
          <p:nvPr>
            <p:ph idx="1"/>
          </p:nvPr>
        </p:nvSpPr>
        <p:spPr>
          <a:xfrm>
            <a:off x="827585" y="897564"/>
            <a:ext cx="7408333" cy="3564396"/>
          </a:xfrm>
        </p:spPr>
        <p:txBody>
          <a:bodyPr>
            <a:normAutofit/>
          </a:bodyPr>
          <a:lstStyle/>
          <a:p>
            <a:pPr latinLnBrk="1"/>
            <a:r>
              <a:rPr lang="zh-CN" altLang="en-US" dirty="0"/>
              <a:t>根据指令流和数据流的不同</a:t>
            </a:r>
            <a:r>
              <a:rPr lang="zh-CN" altLang="en-US" dirty="0" smtClean="0"/>
              <a:t>，通常</a:t>
            </a:r>
            <a:r>
              <a:rPr lang="zh-CN" altLang="en-US" dirty="0"/>
              <a:t>把计算机系统分为四类 </a:t>
            </a:r>
            <a:r>
              <a:rPr lang="en-US" altLang="zh-CN" dirty="0"/>
              <a:t>:</a:t>
            </a:r>
            <a:r>
              <a:rPr lang="en-US" altLang="zh-CN" sz="2400" dirty="0"/>
              <a:t/>
            </a:r>
            <a:br>
              <a:rPr lang="en-US" altLang="zh-CN" sz="2400" dirty="0"/>
            </a:br>
            <a:r>
              <a:rPr lang="en-US" altLang="zh-CN" sz="2400" dirty="0"/>
              <a:t>† </a:t>
            </a:r>
            <a:r>
              <a:rPr lang="zh-CN" altLang="en-US" sz="2400" dirty="0"/>
              <a:t>单指令流单数据流</a:t>
            </a:r>
            <a:r>
              <a:rPr lang="zh-CN" altLang="en-US" sz="2400" dirty="0" smtClean="0"/>
              <a:t>（</a:t>
            </a:r>
            <a:r>
              <a:rPr lang="en-US" altLang="zh-CN" sz="2400" dirty="0" smtClean="0"/>
              <a:t>SISD</a:t>
            </a:r>
            <a:r>
              <a:rPr lang="zh-CN" altLang="en-US" sz="2400" dirty="0"/>
              <a:t>）</a:t>
            </a:r>
            <a:br>
              <a:rPr lang="zh-CN" altLang="en-US" sz="2400" dirty="0"/>
            </a:br>
            <a:r>
              <a:rPr lang="en-US" altLang="zh-CN" sz="2400" dirty="0"/>
              <a:t>† </a:t>
            </a:r>
            <a:r>
              <a:rPr lang="zh-CN" altLang="en-US" sz="2400" dirty="0"/>
              <a:t>单指令流多数据流</a:t>
            </a:r>
            <a:r>
              <a:rPr lang="zh-CN" altLang="en-US" sz="2400" dirty="0" smtClean="0"/>
              <a:t>（</a:t>
            </a:r>
            <a:r>
              <a:rPr lang="en-US" altLang="zh-CN" sz="2400" dirty="0" smtClean="0"/>
              <a:t>SIMD</a:t>
            </a:r>
            <a:r>
              <a:rPr lang="zh-CN" altLang="en-US" sz="2400" dirty="0"/>
              <a:t>）</a:t>
            </a:r>
            <a:br>
              <a:rPr lang="zh-CN" altLang="en-US" sz="2400" dirty="0"/>
            </a:br>
            <a:r>
              <a:rPr lang="en-US" altLang="zh-CN" sz="2400" dirty="0"/>
              <a:t>† </a:t>
            </a:r>
            <a:r>
              <a:rPr lang="zh-CN" altLang="en-US" sz="2400" dirty="0"/>
              <a:t>多指令流单数据流</a:t>
            </a:r>
            <a:r>
              <a:rPr lang="zh-CN" altLang="en-US" sz="2400" dirty="0" smtClean="0"/>
              <a:t>（</a:t>
            </a:r>
            <a:r>
              <a:rPr lang="en-US" altLang="zh-CN" sz="2400" dirty="0" smtClean="0"/>
              <a:t>MISD</a:t>
            </a:r>
            <a:r>
              <a:rPr lang="zh-CN" altLang="en-US" sz="2400" dirty="0"/>
              <a:t>）</a:t>
            </a:r>
            <a:br>
              <a:rPr lang="zh-CN" altLang="en-US" sz="2400" dirty="0"/>
            </a:br>
            <a:r>
              <a:rPr lang="en-US" altLang="zh-CN" sz="2400" dirty="0"/>
              <a:t>† </a:t>
            </a:r>
            <a:r>
              <a:rPr lang="zh-CN" altLang="en-US" sz="2400" dirty="0"/>
              <a:t>多指令流多数据流</a:t>
            </a:r>
            <a:r>
              <a:rPr lang="zh-CN" altLang="en-US" sz="2400" dirty="0" smtClean="0"/>
              <a:t>（</a:t>
            </a:r>
            <a:r>
              <a:rPr lang="en-US" altLang="zh-CN" sz="2400" dirty="0" smtClean="0"/>
              <a:t>MIMD</a:t>
            </a:r>
            <a:r>
              <a:rPr lang="zh-CN" altLang="en-US" sz="2400" dirty="0" smtClean="0"/>
              <a:t>）</a:t>
            </a:r>
            <a:r>
              <a:rPr lang="zh-CN" altLang="en-US" sz="9600" dirty="0"/>
              <a:t/>
            </a:r>
            <a:br>
              <a:rPr lang="zh-CN" altLang="en-US" sz="9600" dirty="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522873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a:t>
            </a:r>
            <a:r>
              <a:rPr lang="zh-CN" altLang="zh-CN" dirty="0"/>
              <a:t>现有体系结构分类和特点</a:t>
            </a:r>
            <a:endParaRPr lang="zh-CN" altLang="en-US" dirty="0"/>
          </a:p>
        </p:txBody>
      </p:sp>
      <p:sp>
        <p:nvSpPr>
          <p:cNvPr id="3" name="内容占位符 2"/>
          <p:cNvSpPr>
            <a:spLocks noGrp="1"/>
          </p:cNvSpPr>
          <p:nvPr>
            <p:ph idx="1"/>
          </p:nvPr>
        </p:nvSpPr>
        <p:spPr/>
        <p:txBody>
          <a:bodyPr/>
          <a:lstStyle/>
          <a:p>
            <a:r>
              <a:rPr lang="zh-CN" altLang="en-US" dirty="0"/>
              <a:t>并行计算机系统除少量早期的、专用的</a:t>
            </a:r>
            <a:r>
              <a:rPr lang="en-US" altLang="zh-CN" dirty="0"/>
              <a:t>SIMD</a:t>
            </a:r>
            <a:r>
              <a:rPr lang="zh-CN" altLang="en-US" dirty="0"/>
              <a:t>，绝大部分为</a:t>
            </a:r>
            <a:r>
              <a:rPr lang="en-US" altLang="zh-CN" dirty="0"/>
              <a:t>MIMD </a:t>
            </a:r>
            <a:r>
              <a:rPr lang="zh-CN" altLang="en-US" dirty="0"/>
              <a:t>系统。目前主要的并行计算机系统有：</a:t>
            </a:r>
            <a:r>
              <a:rPr lang="zh-CN" altLang="en-US" sz="2400" dirty="0"/>
              <a:t/>
            </a:r>
            <a:br>
              <a:rPr lang="zh-CN" altLang="en-US" sz="2400" dirty="0"/>
            </a:br>
            <a:endParaRPr lang="en-US" altLang="zh-CN" sz="2400" dirty="0" smtClean="0"/>
          </a:p>
          <a:p>
            <a:pPr marL="400050" lvl="1" indent="0">
              <a:buNone/>
            </a:pPr>
            <a:r>
              <a:rPr lang="zh-CN" altLang="en-US" sz="2000" dirty="0" smtClean="0"/>
              <a:t>对</a:t>
            </a:r>
            <a:r>
              <a:rPr lang="zh-CN" altLang="en-US" sz="2000" dirty="0"/>
              <a:t>称多处理机（</a:t>
            </a:r>
            <a:r>
              <a:rPr lang="en-US" altLang="zh-CN" sz="2000" dirty="0" err="1"/>
              <a:t>SMP,Symmetric</a:t>
            </a:r>
            <a:r>
              <a:rPr lang="en-US" altLang="zh-CN" sz="2000" dirty="0"/>
              <a:t> Multiprocessor</a:t>
            </a:r>
            <a:r>
              <a:rPr lang="zh-CN" altLang="en-US" sz="2000" dirty="0"/>
              <a:t>）；</a:t>
            </a:r>
            <a:br>
              <a:rPr lang="zh-CN" altLang="en-US" sz="2000" dirty="0"/>
            </a:br>
            <a:r>
              <a:rPr lang="zh-CN" altLang="en-US" sz="2000" dirty="0"/>
              <a:t/>
            </a:r>
            <a:br>
              <a:rPr lang="zh-CN" altLang="en-US" sz="2000" dirty="0"/>
            </a:br>
            <a:r>
              <a:rPr lang="zh-CN" altLang="en-US" sz="2000" dirty="0" smtClean="0"/>
              <a:t>分</a:t>
            </a:r>
            <a:r>
              <a:rPr lang="zh-CN" altLang="en-US" sz="2000" dirty="0"/>
              <a:t>布式共享存储多处理机（</a:t>
            </a:r>
            <a:r>
              <a:rPr lang="en-US" altLang="zh-CN" sz="2000" dirty="0"/>
              <a:t>DSM</a:t>
            </a:r>
            <a:r>
              <a:rPr lang="zh-CN" altLang="en-US" sz="2000" dirty="0"/>
              <a:t>，</a:t>
            </a:r>
            <a:r>
              <a:rPr lang="en-US" altLang="zh-CN" sz="2000" dirty="0" err="1"/>
              <a:t>Distributied</a:t>
            </a:r>
            <a:r>
              <a:rPr lang="en-US" altLang="zh-CN" sz="2000" dirty="0"/>
              <a:t> </a:t>
            </a:r>
            <a:r>
              <a:rPr lang="en-US" altLang="zh-CN" sz="2000" dirty="0" smtClean="0"/>
              <a:t>Shared </a:t>
            </a:r>
            <a:r>
              <a:rPr lang="en-US" altLang="zh-CN" sz="2000" dirty="0"/>
              <a:t>Memory</a:t>
            </a:r>
            <a:r>
              <a:rPr lang="zh-CN" altLang="en-US" sz="2000" dirty="0" smtClean="0"/>
              <a:t>）；</a:t>
            </a:r>
            <a:endParaRPr lang="en-US" altLang="zh-CN" sz="2000" dirty="0" smtClean="0"/>
          </a:p>
          <a:p>
            <a:pPr lvl="1"/>
            <a:endParaRPr lang="en-US" altLang="zh-CN" sz="2000" dirty="0"/>
          </a:p>
          <a:p>
            <a:pPr marL="400050" lvl="1" indent="0">
              <a:buNone/>
            </a:pPr>
            <a:r>
              <a:rPr lang="zh-CN" altLang="en-US" sz="2000" dirty="0" smtClean="0"/>
              <a:t>大</a:t>
            </a:r>
            <a:r>
              <a:rPr lang="zh-CN" altLang="en-US" sz="2000" dirty="0"/>
              <a:t>规模并行处理机（</a:t>
            </a:r>
            <a:r>
              <a:rPr lang="en-US" altLang="zh-CN" sz="2000" dirty="0"/>
              <a:t>MPP</a:t>
            </a:r>
            <a:r>
              <a:rPr lang="zh-CN" altLang="en-US" sz="2000" dirty="0"/>
              <a:t>，</a:t>
            </a:r>
            <a:r>
              <a:rPr lang="en-US" altLang="zh-CN" sz="2000" dirty="0"/>
              <a:t>Massively Parallel Processor</a:t>
            </a:r>
            <a:r>
              <a:rPr lang="zh-CN" altLang="en-US" sz="2000" dirty="0"/>
              <a:t>）；</a:t>
            </a:r>
          </a:p>
        </p:txBody>
      </p:sp>
    </p:spTree>
    <p:extLst>
      <p:ext uri="{BB962C8B-B14F-4D97-AF65-F5344CB8AC3E}">
        <p14:creationId xmlns:p14="http://schemas.microsoft.com/office/powerpoint/2010/main" val="1687186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db2004c007l">
  <a:themeElements>
    <a:clrScheme name="cdb2004c007l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cdb2004c007l">
      <a:majorFont>
        <a:latin typeface="Arial"/>
        <a:ea typeface=""/>
        <a:cs typeface=""/>
      </a:majorFont>
      <a:minorFont>
        <a:latin typeface="Courier New"/>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c007l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cdb2004c007l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cdb2004c007l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ppt模板</Template>
  <TotalTime>22335</TotalTime>
  <Words>1097</Words>
  <Application>Microsoft Office PowerPoint</Application>
  <PresentationFormat>全屏显示(16:9)</PresentationFormat>
  <Paragraphs>128</Paragraphs>
  <Slides>17</Slides>
  <Notes>1</Notes>
  <HiddenSlides>0</HiddenSlides>
  <MMClips>0</MMClips>
  <ScaleCrop>false</ScaleCrop>
  <HeadingPairs>
    <vt:vector size="4" baseType="variant">
      <vt:variant>
        <vt:lpstr>主题</vt:lpstr>
      </vt:variant>
      <vt:variant>
        <vt:i4>1</vt:i4>
      </vt:variant>
      <vt:variant>
        <vt:lpstr>幻灯片标题</vt:lpstr>
      </vt:variant>
      <vt:variant>
        <vt:i4>17</vt:i4>
      </vt:variant>
    </vt:vector>
  </HeadingPairs>
  <TitlesOfParts>
    <vt:vector size="18" baseType="lpstr">
      <vt:lpstr>cdb2004c007l</vt:lpstr>
      <vt:lpstr>1分布式并行计算概述</vt:lpstr>
      <vt:lpstr>1 分布式并行计算概述</vt:lpstr>
      <vt:lpstr>1.1分布式并行计算的概念</vt:lpstr>
      <vt:lpstr>1.1分布式并行计算的概念</vt:lpstr>
      <vt:lpstr>1.1分布式并行计算的概念</vt:lpstr>
      <vt:lpstr>1.1分布式并行计算的概念</vt:lpstr>
      <vt:lpstr>1.1分布式并行计算的概念</vt:lpstr>
      <vt:lpstr>1.2现有体系结构分类和特点</vt:lpstr>
      <vt:lpstr>1.2现有体系结构分类和特点</vt:lpstr>
      <vt:lpstr>1.2现有体系结构分类和特点</vt:lpstr>
      <vt:lpstr>1.2现有体系结构分类和特点</vt:lpstr>
      <vt:lpstr>1.2现有体系结构分类和特点</vt:lpstr>
      <vt:lpstr>1.2现有体系结构分类和特点</vt:lpstr>
      <vt:lpstr>并行计算体系设计结构介绍</vt:lpstr>
      <vt:lpstr>1.2现有体系结构分类和特点</vt:lpstr>
      <vt:lpstr>1.3并行计算、分布式和云计算的关系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Administrator</dc:creator>
  <cp:lastModifiedBy>Windows 用户</cp:lastModifiedBy>
  <cp:revision>1433</cp:revision>
  <dcterms:created xsi:type="dcterms:W3CDTF">2016-09-04T06:58:32Z</dcterms:created>
  <dcterms:modified xsi:type="dcterms:W3CDTF">2017-02-08T13:33:12Z</dcterms:modified>
</cp:coreProperties>
</file>